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3.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4.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5.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6.xml" ContentType="application/vnd.openxmlformats-officedocument.presentationml.notesSlide+xml"/>
  <Override PartName="/ppt/tags/tag85.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8" r:id="rId2"/>
    <p:sldMasterId id="2147483660" r:id="rId3"/>
  </p:sldMasterIdLst>
  <p:notesMasterIdLst>
    <p:notesMasterId r:id="rId33"/>
  </p:notesMasterIdLst>
  <p:handoutMasterIdLst>
    <p:handoutMasterId r:id="rId34"/>
  </p:handoutMasterIdLst>
  <p:sldIdLst>
    <p:sldId id="256" r:id="rId4"/>
    <p:sldId id="410" r:id="rId5"/>
    <p:sldId id="11090331" r:id="rId6"/>
    <p:sldId id="11090306" r:id="rId7"/>
    <p:sldId id="413" r:id="rId8"/>
    <p:sldId id="414" r:id="rId9"/>
    <p:sldId id="11090332" r:id="rId10"/>
    <p:sldId id="416" r:id="rId11"/>
    <p:sldId id="417" r:id="rId12"/>
    <p:sldId id="11090333" r:id="rId13"/>
    <p:sldId id="419" r:id="rId14"/>
    <p:sldId id="420" r:id="rId15"/>
    <p:sldId id="421" r:id="rId16"/>
    <p:sldId id="422" r:id="rId17"/>
    <p:sldId id="423" r:id="rId18"/>
    <p:sldId id="424" r:id="rId19"/>
    <p:sldId id="425" r:id="rId20"/>
    <p:sldId id="426" r:id="rId21"/>
    <p:sldId id="427" r:id="rId22"/>
    <p:sldId id="11090335" r:id="rId23"/>
    <p:sldId id="436" r:id="rId24"/>
    <p:sldId id="437" r:id="rId25"/>
    <p:sldId id="438" r:id="rId26"/>
    <p:sldId id="11090334" r:id="rId27"/>
    <p:sldId id="443" r:id="rId28"/>
    <p:sldId id="444" r:id="rId29"/>
    <p:sldId id="445" r:id="rId30"/>
    <p:sldId id="7303" r:id="rId31"/>
    <p:sldId id="11090336" r:id="rId32"/>
  </p:sldIdLst>
  <p:sldSz cx="12192000" cy="6858000"/>
  <p:notesSz cx="6858000" cy="9144000"/>
  <p:custDataLst>
    <p:tags r:id="rId3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F3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showGuides="1">
      <p:cViewPr varScale="1">
        <p:scale>
          <a:sx n="106" d="100"/>
          <a:sy n="106" d="100"/>
        </p:scale>
        <p:origin x="792"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gs" Target="tags/tag1.xml"/><Relationship Id="rId8" Type="http://schemas.openxmlformats.org/officeDocument/2006/relationships/slide" Target="slides/slide5.xml"/><Relationship Id="rId3" Type="http://schemas.openxmlformats.org/officeDocument/2006/relationships/slideMaster" Target="slideMasters/slideMaster3.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10" Type="http://schemas.openxmlformats.org/officeDocument/2006/relationships/image" Target="../media/image23.wmf"/><Relationship Id="rId4" Type="http://schemas.openxmlformats.org/officeDocument/2006/relationships/image" Target="../media/image17.wmf"/><Relationship Id="rId9" Type="http://schemas.openxmlformats.org/officeDocument/2006/relationships/image" Target="../media/image2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2024/11/12</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552284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4189B7-B209-4AEC-96CC-54B48128BBBE}" type="datetimeFigureOut">
              <a:rPr lang="zh-CN" altLang="en-US" smtClean="0"/>
              <a:t>2024/11/12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A4098B-EB5B-47F5-A830-3FA2AE387B3C}" type="slidenum">
              <a:rPr lang="zh-CN" altLang="en-US" smtClean="0"/>
              <a:t>‹#›</a:t>
            </a:fld>
            <a:endParaRPr lang="zh-CN" altLang="en-US"/>
          </a:p>
        </p:txBody>
      </p:sp>
    </p:spTree>
    <p:extLst>
      <p:ext uri="{BB962C8B-B14F-4D97-AF65-F5344CB8AC3E}">
        <p14:creationId xmlns:p14="http://schemas.microsoft.com/office/powerpoint/2010/main" val="169308948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2281807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sym typeface="+mn-ea"/>
            </a:endParaRPr>
          </a:p>
        </p:txBody>
      </p:sp>
    </p:spTree>
    <p:extLst>
      <p:ext uri="{BB962C8B-B14F-4D97-AF65-F5344CB8AC3E}">
        <p14:creationId xmlns:p14="http://schemas.microsoft.com/office/powerpoint/2010/main" val="2940157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685878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sym typeface="+mn-ea"/>
            </a:endParaRPr>
          </a:p>
        </p:txBody>
      </p:sp>
    </p:spTree>
    <p:extLst>
      <p:ext uri="{BB962C8B-B14F-4D97-AF65-F5344CB8AC3E}">
        <p14:creationId xmlns:p14="http://schemas.microsoft.com/office/powerpoint/2010/main" val="653318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2988416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sym typeface="+mn-ea"/>
            </a:endParaRPr>
          </a:p>
        </p:txBody>
      </p:sp>
    </p:spTree>
    <p:extLst>
      <p:ext uri="{BB962C8B-B14F-4D97-AF65-F5344CB8AC3E}">
        <p14:creationId xmlns:p14="http://schemas.microsoft.com/office/powerpoint/2010/main" val="18975759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9757922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rgbClr val="CFF3D0"/>
        </a:solidFill>
        <a:effectLst/>
      </p:bgPr>
    </p:bg>
    <p:spTree>
      <p:nvGrpSpPr>
        <p:cNvPr id="1" name=""/>
        <p:cNvGrpSpPr/>
        <p:nvPr/>
      </p:nvGrpSpPr>
      <p:grpSpPr>
        <a:xfrm>
          <a:off x="0" y="0"/>
          <a:ext cx="0" cy="0"/>
          <a:chOff x="0" y="0"/>
          <a:chExt cx="0" cy="0"/>
        </a:xfrm>
      </p:grpSpPr>
      <p:pic>
        <p:nvPicPr>
          <p:cNvPr id="10" name="图片 9"/>
          <p:cNvPicPr>
            <a:picLocks noChangeAspect="1"/>
          </p:cNvPicPr>
          <p:nvPr userDrawn="1"/>
        </p:nvPicPr>
        <p:blipFill>
          <a:blip r:embed="rId2">
            <a:extLst>
              <a:ext uri="{28A0092B-C50C-407E-A947-70E740481C1C}">
                <a14:useLocalDpi xmlns:a14="http://schemas.microsoft.com/office/drawing/2010/main" val="0"/>
              </a:ext>
            </a:extLst>
          </a:blip>
          <a:srcRect t="44140"/>
          <a:stretch>
            <a:fillRect/>
          </a:stretch>
        </p:blipFill>
        <p:spPr>
          <a:xfrm>
            <a:off x="0" y="4133850"/>
            <a:ext cx="12192000" cy="2724150"/>
          </a:xfrm>
          <a:prstGeom prst="rect">
            <a:avLst/>
          </a:prstGeom>
        </p:spPr>
      </p:pic>
      <p:pic>
        <p:nvPicPr>
          <p:cNvPr id="11" name="图片 10"/>
          <p:cNvPicPr>
            <a:picLocks noChangeAspect="1"/>
          </p:cNvPicPr>
          <p:nvPr userDrawn="1"/>
        </p:nvPicPr>
        <p:blipFill>
          <a:blip r:embed="rId2">
            <a:extLst>
              <a:ext uri="{28A0092B-C50C-407E-A947-70E740481C1C}">
                <a14:useLocalDpi xmlns:a14="http://schemas.microsoft.com/office/drawing/2010/main" val="0"/>
              </a:ext>
            </a:extLst>
          </a:blip>
          <a:srcRect b="69922"/>
          <a:stretch>
            <a:fillRect/>
          </a:stretch>
        </p:blipFill>
        <p:spPr>
          <a:xfrm>
            <a:off x="0" y="209550"/>
            <a:ext cx="12192000" cy="1466850"/>
          </a:xfrm>
          <a:prstGeom prst="rect">
            <a:avLst/>
          </a:prstGeom>
        </p:spPr>
      </p:pic>
      <p:pic>
        <p:nvPicPr>
          <p:cNvPr id="13" name="图片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9600" y="4210714"/>
            <a:ext cx="10972800" cy="2456786"/>
          </a:xfrm>
          <a:prstGeom prst="rect">
            <a:avLst/>
          </a:prstGeom>
        </p:spPr>
      </p:pic>
    </p:spTree>
  </p:cSld>
  <p:clrMapOvr>
    <a:masterClrMapping/>
  </p:clrMapOvr>
  <p:transition/>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22989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090614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44105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48429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78060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861939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70343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783571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94497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Pr>
        <a:solidFill>
          <a:srgbClr val="CFF3D0"/>
        </a:solidFill>
        <a:effectLst/>
      </p:bgPr>
    </p:bg>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rcRect b="69922"/>
          <a:stretch>
            <a:fillRect/>
          </a:stretch>
        </p:blipFill>
        <p:spPr>
          <a:xfrm>
            <a:off x="0" y="209550"/>
            <a:ext cx="12192000" cy="1466850"/>
          </a:xfrm>
          <a:prstGeom prst="rect">
            <a:avLst/>
          </a:prstGeom>
        </p:spPr>
      </p:pic>
    </p:spTree>
  </p:cSld>
  <p:clrMapOvr>
    <a:masterClrMapping/>
  </p:clrMapOvr>
  <p:transition/>
  <p:hf sldNum="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456891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7542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rgbClr val="CFF3D0"/>
        </a:solidFill>
        <a:effectLst/>
      </p:bgPr>
    </p:bg>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a:extLst>
              <a:ext uri="{28A0092B-C50C-407E-A947-70E740481C1C}">
                <a14:useLocalDpi xmlns:a14="http://schemas.microsoft.com/office/drawing/2010/main" val="0"/>
              </a:ext>
            </a:extLst>
          </a:blip>
          <a:srcRect t="44140"/>
          <a:stretch>
            <a:fillRect/>
          </a:stretch>
        </p:blipFill>
        <p:spPr>
          <a:xfrm>
            <a:off x="0" y="4133850"/>
            <a:ext cx="12192000" cy="2724150"/>
          </a:xfrm>
          <a:prstGeom prst="rect">
            <a:avLst/>
          </a:prstGeom>
        </p:spPr>
      </p:pic>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rcRect b="69922"/>
          <a:stretch>
            <a:fillRect/>
          </a:stretch>
        </p:blipFill>
        <p:spPr>
          <a:xfrm>
            <a:off x="0" y="209550"/>
            <a:ext cx="12192000" cy="1466850"/>
          </a:xfrm>
          <a:prstGeom prst="rect">
            <a:avLst/>
          </a:prstGeom>
        </p:spPr>
      </p:pic>
    </p:spTree>
  </p:cSld>
  <p:clrMapOvr>
    <a:masterClrMapping/>
  </p:clrMapOvr>
  <p:transition/>
  <p:hf sldNum="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CFF3D0"/>
        </a:solidFill>
        <a:effectLst/>
      </p:bgPr>
    </p:bg>
    <p:spTree>
      <p:nvGrpSpPr>
        <p:cNvPr id="1" name=""/>
        <p:cNvGrpSpPr/>
        <p:nvPr/>
      </p:nvGrpSpPr>
      <p:grpSpPr>
        <a:xfrm>
          <a:off x="0" y="0"/>
          <a:ext cx="0" cy="0"/>
          <a:chOff x="0" y="0"/>
          <a:chExt cx="0" cy="0"/>
        </a:xfrm>
      </p:grpSpPr>
      <p:sp>
        <p:nvSpPr>
          <p:cNvPr id="9" name="文本框 8"/>
          <p:cNvSpPr txBox="1"/>
          <p:nvPr userDrawn="1"/>
        </p:nvSpPr>
        <p:spPr>
          <a:xfrm>
            <a:off x="1169567" y="416560"/>
            <a:ext cx="3086100" cy="646331"/>
          </a:xfrm>
          <a:prstGeom prst="rect">
            <a:avLst/>
          </a:prstGeom>
          <a:noFill/>
        </p:spPr>
        <p:txBody>
          <a:bodyPr wrap="square" rtlCol="0" anchor="t">
            <a:spAutoFit/>
          </a:bodyPr>
          <a:lstStyle>
            <a:defPPr>
              <a:defRPr lang="zh-CN"/>
            </a:defPPr>
            <a:lvl1pPr lvl="0">
              <a:buClrTx/>
              <a:buSzTx/>
              <a:buFontTx/>
              <a:defRPr sz="36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stStyle>
          <a:p>
            <a:pPr lvl="0"/>
            <a:r>
              <a:rPr lang="zh-CN" altLang="en-US" dirty="0">
                <a:sym typeface="思源黑体 CN Medium" panose="020B0600000000000000" pitchFamily="34" charset="-122"/>
              </a:rPr>
              <a:t>风能基本情况</a:t>
            </a:r>
          </a:p>
        </p:txBody>
      </p:sp>
      <p:sp>
        <p:nvSpPr>
          <p:cNvPr id="4" name="矩形 3"/>
          <p:cNvSpPr/>
          <p:nvPr userDrawn="1"/>
        </p:nvSpPr>
        <p:spPr>
          <a:xfrm>
            <a:off x="0" y="6591300"/>
            <a:ext cx="12192000" cy="2667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5" y="147166"/>
            <a:ext cx="1152832" cy="1152832"/>
          </a:xfrm>
          <a:prstGeom prst="rect">
            <a:avLst/>
          </a:prstGeom>
        </p:spPr>
      </p:pic>
    </p:spTree>
  </p:cSld>
  <p:clrMapOvr>
    <a:masterClrMapping/>
  </p:clrMapOvr>
  <p:transition advTm="2000">
    <p:wedge/>
  </p:transition>
  <p:hf sldNum="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标题幻灯片">
    <p:bg>
      <p:bgPr>
        <a:solidFill>
          <a:srgbClr val="CFF3D0"/>
        </a:solidFill>
        <a:effectLst/>
      </p:bgPr>
    </p:bg>
    <p:spTree>
      <p:nvGrpSpPr>
        <p:cNvPr id="1" name=""/>
        <p:cNvGrpSpPr/>
        <p:nvPr/>
      </p:nvGrpSpPr>
      <p:grpSpPr>
        <a:xfrm>
          <a:off x="0" y="0"/>
          <a:ext cx="0" cy="0"/>
          <a:chOff x="0" y="0"/>
          <a:chExt cx="0" cy="0"/>
        </a:xfrm>
      </p:grpSpPr>
      <p:sp>
        <p:nvSpPr>
          <p:cNvPr id="2" name="文本框 1"/>
          <p:cNvSpPr txBox="1"/>
          <p:nvPr userDrawn="1"/>
        </p:nvSpPr>
        <p:spPr>
          <a:xfrm>
            <a:off x="1169567" y="416560"/>
            <a:ext cx="3446678" cy="646331"/>
          </a:xfrm>
          <a:prstGeom prst="rect">
            <a:avLst/>
          </a:prstGeom>
          <a:noFill/>
        </p:spPr>
        <p:txBody>
          <a:bodyPr wrap="square" rtlCol="0" anchor="t">
            <a:spAutoFit/>
          </a:bodyPr>
          <a:lstStyle>
            <a:defPPr>
              <a:defRPr lang="zh-CN"/>
            </a:defPPr>
            <a:lvl1pPr lvl="0">
              <a:buClrTx/>
              <a:buSzTx/>
              <a:buFontTx/>
              <a:defRPr sz="36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stStyle>
          <a:p>
            <a:pPr lvl="0"/>
            <a:r>
              <a:rPr lang="zh-CN" altLang="en-US" dirty="0">
                <a:sym typeface="思源黑体 CN Medium" panose="020B0600000000000000" pitchFamily="34" charset="-122"/>
              </a:rPr>
              <a:t>风电场电气系统</a:t>
            </a:r>
          </a:p>
        </p:txBody>
      </p:sp>
      <p:sp>
        <p:nvSpPr>
          <p:cNvPr id="3" name="矩形 2"/>
          <p:cNvSpPr/>
          <p:nvPr userDrawn="1"/>
        </p:nvSpPr>
        <p:spPr>
          <a:xfrm>
            <a:off x="0" y="6591300"/>
            <a:ext cx="12192000" cy="2667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5" y="147166"/>
            <a:ext cx="1152832" cy="1152832"/>
          </a:xfrm>
          <a:prstGeom prst="rect">
            <a:avLst/>
          </a:prstGeom>
        </p:spPr>
      </p:pic>
    </p:spTree>
  </p:cSld>
  <p:clrMapOvr>
    <a:masterClrMapping/>
  </p:clrMapOvr>
  <p:transition advTm="2000">
    <p:wedge/>
  </p:transition>
  <p:hf sldNum="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rgbClr val="CFF3D0"/>
        </a:solidFill>
        <a:effectLst/>
      </p:bgPr>
    </p:bg>
    <p:spTree>
      <p:nvGrpSpPr>
        <p:cNvPr id="1" name=""/>
        <p:cNvGrpSpPr/>
        <p:nvPr/>
      </p:nvGrpSpPr>
      <p:grpSpPr>
        <a:xfrm>
          <a:off x="0" y="0"/>
          <a:ext cx="0" cy="0"/>
          <a:chOff x="0" y="0"/>
          <a:chExt cx="0" cy="0"/>
        </a:xfrm>
      </p:grpSpPr>
      <p:sp>
        <p:nvSpPr>
          <p:cNvPr id="6" name="文本框 5"/>
          <p:cNvSpPr txBox="1"/>
          <p:nvPr userDrawn="1"/>
        </p:nvSpPr>
        <p:spPr>
          <a:xfrm>
            <a:off x="1169567" y="416560"/>
            <a:ext cx="3086100" cy="646331"/>
          </a:xfrm>
          <a:prstGeom prst="rect">
            <a:avLst/>
          </a:prstGeom>
          <a:noFill/>
        </p:spPr>
        <p:txBody>
          <a:bodyPr wrap="square" rtlCol="0" anchor="t">
            <a:spAutoFit/>
          </a:bodyPr>
          <a:lstStyle>
            <a:defPPr>
              <a:defRPr lang="zh-CN"/>
            </a:defPPr>
            <a:lvl1pPr lvl="0">
              <a:buClrTx/>
              <a:buSzTx/>
              <a:buFontTx/>
              <a:defRPr sz="36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stStyle>
          <a:p>
            <a:pPr lvl="0"/>
            <a:r>
              <a:rPr lang="zh-CN" altLang="en-US" dirty="0">
                <a:sym typeface="思源黑体 CN Medium" panose="020B0600000000000000" pitchFamily="34" charset="-122"/>
              </a:rPr>
              <a:t>市场风机介绍</a:t>
            </a:r>
          </a:p>
        </p:txBody>
      </p:sp>
      <p:sp>
        <p:nvSpPr>
          <p:cNvPr id="7" name="矩形 6"/>
          <p:cNvSpPr/>
          <p:nvPr userDrawn="1"/>
        </p:nvSpPr>
        <p:spPr>
          <a:xfrm>
            <a:off x="0" y="6591300"/>
            <a:ext cx="12192000" cy="2667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5" y="147166"/>
            <a:ext cx="1152832" cy="1152832"/>
          </a:xfrm>
          <a:prstGeom prst="rect">
            <a:avLst/>
          </a:prstGeom>
        </p:spPr>
      </p:pic>
    </p:spTree>
  </p:cSld>
  <p:clrMapOvr>
    <a:masterClrMapping/>
  </p:clrMapOvr>
  <p:transition/>
  <p:hf sldNum="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自定义版式">
    <p:bg>
      <p:bgPr>
        <a:solidFill>
          <a:srgbClr val="CFF3D0"/>
        </a:solidFill>
        <a:effectLst/>
      </p:bgPr>
    </p:bg>
    <p:spTree>
      <p:nvGrpSpPr>
        <p:cNvPr id="1" name=""/>
        <p:cNvGrpSpPr/>
        <p:nvPr/>
      </p:nvGrpSpPr>
      <p:grpSpPr>
        <a:xfrm>
          <a:off x="0" y="0"/>
          <a:ext cx="0" cy="0"/>
          <a:chOff x="0" y="0"/>
          <a:chExt cx="0" cy="0"/>
        </a:xfrm>
      </p:grpSpPr>
      <p:sp>
        <p:nvSpPr>
          <p:cNvPr id="6" name="文本框 5"/>
          <p:cNvSpPr txBox="1"/>
          <p:nvPr userDrawn="1"/>
        </p:nvSpPr>
        <p:spPr>
          <a:xfrm>
            <a:off x="1169567" y="416560"/>
            <a:ext cx="3086100" cy="646331"/>
          </a:xfrm>
          <a:prstGeom prst="rect">
            <a:avLst/>
          </a:prstGeom>
          <a:noFill/>
        </p:spPr>
        <p:txBody>
          <a:bodyPr wrap="square" rtlCol="0" anchor="t">
            <a:spAutoFit/>
          </a:bodyPr>
          <a:lstStyle>
            <a:defPPr>
              <a:defRPr lang="zh-CN"/>
            </a:defPPr>
            <a:lvl1pPr lvl="0">
              <a:buClrTx/>
              <a:buSzTx/>
              <a:buFontTx/>
              <a:defRPr sz="36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stStyle>
          <a:p>
            <a:pPr lvl="0"/>
            <a:r>
              <a:rPr lang="zh-CN" altLang="en-US" dirty="0">
                <a:sym typeface="思源黑体 CN Medium" panose="020B0600000000000000" pitchFamily="34" charset="-122"/>
              </a:rPr>
              <a:t>实时监控系统</a:t>
            </a:r>
          </a:p>
        </p:txBody>
      </p:sp>
      <p:sp>
        <p:nvSpPr>
          <p:cNvPr id="7" name="矩形 6"/>
          <p:cNvSpPr/>
          <p:nvPr userDrawn="1"/>
        </p:nvSpPr>
        <p:spPr>
          <a:xfrm>
            <a:off x="0" y="6591300"/>
            <a:ext cx="12192000" cy="2667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5" y="147166"/>
            <a:ext cx="1152832" cy="1152832"/>
          </a:xfrm>
          <a:prstGeom prst="rect">
            <a:avLst/>
          </a:prstGeom>
        </p:spPr>
      </p:pic>
    </p:spTree>
  </p:cSld>
  <p:clrMapOvr>
    <a:masterClrMapping/>
  </p:clrMapOvr>
  <p:transition/>
  <p:hf sldNum="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BADB6D55-153E-48DD-9B59-6F40F8B6753D}" type="datetimeFigureOut">
              <a:rPr lang="zh-CN" altLang="en-US" smtClean="0"/>
              <a:t>2024/11/12</a:t>
            </a:fld>
            <a:endParaRPr lang="zh-CN" altLang="en-US"/>
          </a:p>
        </p:txBody>
      </p:sp>
      <p:sp>
        <p:nvSpPr>
          <p:cNvPr id="3" name="Footer Placeholder 2"/>
          <p:cNvSpPr>
            <a:spLocks noGrp="1"/>
          </p:cNvSpPr>
          <p:nvPr>
            <p:ph type="ftr" sz="quarter" idx="1"/>
          </p:nvPr>
        </p:nvSpPr>
        <p:spPr/>
        <p:txBody>
          <a:bodyPr/>
          <a:lstStyle/>
          <a:p>
            <a:endParaRPr lang="zh-CN" altLang="en-US"/>
          </a:p>
        </p:txBody>
      </p:sp>
      <p:sp>
        <p:nvSpPr>
          <p:cNvPr id="4" name="Slide Number Placeholder 3"/>
          <p:cNvSpPr>
            <a:spLocks noGrp="1"/>
          </p:cNvSpPr>
          <p:nvPr>
            <p:ph type="sldNum" sz="quarter" idx="2"/>
          </p:nvPr>
        </p:nvSpPr>
        <p:spPr/>
        <p:txBody>
          <a:bodyPr/>
          <a:lstStyle/>
          <a:p>
            <a:fld id="{93AE1883-0942-4AA3-9DB2-9C7C3A0314B1}" type="slidenum">
              <a:rPr lang="zh-CN" altLang="en-US" smtClean="0"/>
              <a:t>‹#›</a:t>
            </a:fld>
            <a:endParaRPr lang="en-US"/>
          </a:p>
        </p:txBody>
      </p:sp>
      <p:sp>
        <p:nvSpPr>
          <p:cNvPr id="5" name="TextBox 4"/>
          <p:cNvSpPr txBox="1"/>
          <p:nvPr/>
        </p:nvSpPr>
        <p:spPr>
          <a:xfrm>
            <a:off x="2965031" y="3367444"/>
            <a:ext cx="453650" cy="137203"/>
          </a:xfrm>
          <a:prstGeom prst="rect">
            <a:avLst/>
          </a:prstGeom>
          <a:noFill/>
        </p:spPr>
        <p:txBody>
          <a:bodyPr wrap="square" rtlCol="0">
            <a:spAutoFit/>
          </a:bodyPr>
          <a:lstStyle/>
          <a:p>
            <a:pPr>
              <a:lnSpc>
                <a:spcPct val="200000"/>
              </a:lnSpc>
            </a:pPr>
            <a:r>
              <a:rPr lang="zh-CN" altLang="en-US" sz="100">
                <a:solidFill>
                  <a:schemeClr val="tx1">
                    <a:alpha val="0"/>
                  </a:schemeClr>
                </a:solidFill>
                <a:latin typeface="微软雅黑" panose="020B0503020204020204" pitchFamily="34" charset="-122"/>
                <a:ea typeface="微软雅黑" panose="020B0503020204020204" pitchFamily="34" charset="-122"/>
              </a:rPr>
              <a:t>行业</a:t>
            </a:r>
            <a:r>
              <a:rPr lang="en-US" altLang="zh-CN" sz="100">
                <a:solidFill>
                  <a:schemeClr val="tx1">
                    <a:alpha val="0"/>
                  </a:schemeClr>
                </a:solidFill>
                <a:latin typeface="微软雅黑" panose="020B0503020204020204" pitchFamily="34" charset="-122"/>
                <a:ea typeface="微软雅黑" panose="020B0503020204020204" pitchFamily="34" charset="-122"/>
              </a:rPr>
              <a:t>PPT</a:t>
            </a:r>
            <a:r>
              <a:rPr lang="zh-CN" altLang="en-US" sz="100">
                <a:solidFill>
                  <a:schemeClr val="tx1">
                    <a:alpha val="0"/>
                  </a:schemeClr>
                </a:solidFill>
                <a:latin typeface="微软雅黑" panose="020B0503020204020204" pitchFamily="34" charset="-122"/>
                <a:ea typeface="微软雅黑" panose="020B0503020204020204" pitchFamily="34" charset="-122"/>
              </a:rPr>
              <a:t>模板</a:t>
            </a:r>
            <a:r>
              <a:rPr lang="en-US" altLang="zh-CN" sz="100">
                <a:solidFill>
                  <a:schemeClr val="tx1">
                    <a:alpha val="0"/>
                  </a:schemeClr>
                </a:solidFill>
                <a:latin typeface="微软雅黑" panose="020B0503020204020204" pitchFamily="34" charset="-122"/>
                <a:ea typeface="微软雅黑" panose="020B0503020204020204" pitchFamily="34" charset="-122"/>
              </a:rPr>
              <a:t>http://www.1ppt.com/hangye/</a:t>
            </a:r>
          </a:p>
        </p:txBody>
      </p:sp>
      <p:sp>
        <p:nvSpPr>
          <p:cNvPr id="6" name="TextBox 8"/>
          <p:cNvSpPr txBox="1"/>
          <p:nvPr/>
        </p:nvSpPr>
        <p:spPr>
          <a:xfrm>
            <a:off x="7509627" y="2215277"/>
            <a:ext cx="540060" cy="137203"/>
          </a:xfrm>
          <a:prstGeom prst="rect">
            <a:avLst/>
          </a:prstGeom>
          <a:noFill/>
        </p:spPr>
        <p:txBody>
          <a:bodyPr wrap="square" rtlCol="0">
            <a:spAutoFit/>
          </a:bodyPr>
          <a:lstStyle/>
          <a:p>
            <a:pPr>
              <a:lnSpc>
                <a:spcPct val="200000"/>
              </a:lnSpc>
            </a:pPr>
            <a:r>
              <a:rPr lang="zh-CN" altLang="en-US" sz="10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a:solidFill>
                  <a:schemeClr val="tx1">
                    <a:alpha val="0"/>
                  </a:schemeClr>
                </a:solidFill>
                <a:latin typeface="微软雅黑" panose="020B0503020204020204" pitchFamily="34" charset="-122"/>
                <a:ea typeface="微软雅黑" panose="020B0503020204020204" pitchFamily="34" charset="-122"/>
              </a:rPr>
              <a:t>http://www.1ppt.com/hangye/</a:t>
            </a:r>
          </a:p>
        </p:txBody>
      </p:sp>
      <p:sp>
        <p:nvSpPr>
          <p:cNvPr id="7" name="标题 1"/>
          <p:cNvSpPr txBox="1"/>
          <p:nvPr/>
        </p:nvSpPr>
        <p:spPr>
          <a:xfrm>
            <a:off x="839788" y="365125"/>
            <a:ext cx="10515600" cy="1325563"/>
          </a:xfrm>
          <a:prstGeom prst="rect">
            <a:avLst/>
          </a:prstGeom>
          <a:noFill/>
          <a:ln w="9525" cap="flat" cmpd="sng" algn="ctr">
            <a:noFill/>
            <a:prstDash val="solid"/>
            <a:round/>
            <a:headEnd type="none" w="med" len="med"/>
            <a:tailEnd type="none" w="med" len="med"/>
          </a:ln>
          <a:effectLst/>
        </p:spPr>
        <p:txBody>
          <a:bodyPr vert="horz" lIns="91440" tIns="45720" rIns="91440" bIns="45720" anchor="ctr"/>
          <a:lstStyle>
            <a:lvl1pPr marL="0" marR="0" indent="0" algn="l" defTabSz="914400" rtl="0" eaLnBrk="1" fontAlgn="auto" latinLnBrk="0" hangingPunct="1">
              <a:lnSpc>
                <a:spcPct val="90000"/>
              </a:lnSpc>
              <a:spcBef>
                <a:spcPct val="0"/>
              </a:spcBef>
              <a:spcAft>
                <a:spcPct val="0"/>
              </a:spcAft>
              <a:buClrTx/>
              <a:buSzTx/>
              <a:buFontTx/>
              <a:buNone/>
              <a:defRPr kumimoji="0" sz="4400" b="0" i="0" u="none" strike="noStrike" kern="1200" cap="none" spc="0" normalizeH="0" baseline="0" noProof="0">
                <a:solidFill>
                  <a:schemeClr val="tx1"/>
                </a:solidFill>
                <a:uLnTx/>
                <a:uFillTx/>
                <a:latin typeface="+mj-lt"/>
                <a:ea typeface="+mj-ea"/>
                <a:cs typeface="+mj-cs"/>
                <a:sym typeface="Wingdings" panose="05000000000000000000"/>
              </a:defRPr>
            </a:lvl1pPr>
            <a:lvl2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2pPr>
            <a:lvl3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3pPr>
            <a:lvl4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4pPr>
            <a:lvl5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5pPr>
            <a:lvl6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6pPr>
            <a:lvl7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7pPr>
            <a:lvl8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8pPr>
            <a:lvl9pPr marL="0" marR="0" indent="0" algn="l" defTabSz="914400" rtl="0" eaLnBrk="0" fontAlgn="auto" latinLnBrk="0" hangingPunct="1">
              <a:lnSpc>
                <a:spcPct val="100000"/>
              </a:lnSpc>
              <a:spcBef>
                <a:spcPct val="0"/>
              </a:spcBef>
              <a:spcAft>
                <a:spcPct val="0"/>
              </a:spcAft>
              <a:buClrTx/>
              <a:buSzTx/>
              <a:buFontTx/>
              <a:buNone/>
              <a:defRPr kumimoji="0" sz="1800" b="0" i="0" u="none" strike="noStrike" kern="1200" cap="none" spc="0" normalizeH="0" baseline="0" noProof="0">
                <a:solidFill>
                  <a:schemeClr val="phClr"/>
                </a:solidFill>
                <a:uLnTx/>
                <a:uFillTx/>
                <a:latin typeface="Arial"/>
                <a:ea typeface="Arial"/>
                <a:cs typeface="Arial"/>
                <a:sym typeface="Wingdings" panose="05000000000000000000"/>
              </a:defRPr>
            </a:lvl9pPr>
          </a:lstStyle>
          <a:p>
            <a:r>
              <a:rPr lang="zh-CN" altLang="en-US"/>
              <a:t>单击此处编辑母版标题样式</a:t>
            </a:r>
          </a:p>
        </p:txBody>
      </p:sp>
      <p:sp>
        <p:nvSpPr>
          <p:cNvPr id="8" name="文本占位符 2"/>
          <p:cNvSpPr txBox="1"/>
          <p:nvPr/>
        </p:nvSpPr>
        <p:spPr>
          <a:xfrm>
            <a:off x="839788" y="1681163"/>
            <a:ext cx="5157787" cy="823912"/>
          </a:xfrm>
          <a:prstGeom prst="rect">
            <a:avLst/>
          </a:prstGeom>
          <a:noFill/>
          <a:ln w="9525" cap="flat" cmpd="sng" algn="ctr">
            <a:noFill/>
            <a:prstDash val="solid"/>
            <a:round/>
            <a:headEnd type="none" w="med" len="med"/>
            <a:tailEnd type="none" w="med" len="med"/>
          </a:ln>
          <a:effectLst/>
        </p:spPr>
        <p:txBody>
          <a:bodyPr vert="horz" lIns="91440" tIns="45720" rIns="91440" bIns="45720" anchor="b"/>
          <a:lstStyle>
            <a:lvl1pPr marL="0" marR="0" indent="0" algn="l" defTabSz="914400" rtl="0" eaLnBrk="1" fontAlgn="auto" latinLnBrk="0" hangingPunct="1">
              <a:lnSpc>
                <a:spcPct val="90000"/>
              </a:lnSpc>
              <a:spcBef>
                <a:spcPts val="1000"/>
              </a:spcBef>
              <a:spcAft>
                <a:spcPct val="0"/>
              </a:spcAft>
              <a:buClrTx/>
              <a:buSzTx/>
              <a:buFont typeface="Arial" panose="020B0604020202020204" pitchFamily="34" charset="0"/>
              <a:buNone/>
              <a:defRPr kumimoji="0" sz="2400" b="1" i="0" u="none" strike="noStrike" kern="1200" cap="none" spc="0" normalizeH="0" baseline="0" noProof="0">
                <a:solidFill>
                  <a:schemeClr val="tx1"/>
                </a:solidFill>
                <a:uLnTx/>
                <a:uFillTx/>
                <a:latin typeface="+mn-lt"/>
                <a:ea typeface="+mn-ea"/>
                <a:cs typeface="+mn-cs"/>
                <a:sym typeface="Wingdings" panose="05000000000000000000"/>
              </a:defRPr>
            </a:lvl1pPr>
            <a:lvl2pPr marL="4572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2000" b="1" i="0" u="none" strike="noStrike" kern="1200" cap="none" spc="0" normalizeH="0" baseline="0" noProof="0">
                <a:solidFill>
                  <a:schemeClr val="tx1"/>
                </a:solidFill>
                <a:uLnTx/>
                <a:uFillTx/>
                <a:latin typeface="+mn-lt"/>
                <a:ea typeface="+mn-ea"/>
                <a:cs typeface="+mn-cs"/>
                <a:sym typeface="Wingdings" panose="05000000000000000000"/>
              </a:defRPr>
            </a:lvl2pPr>
            <a:lvl3pPr marL="9144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1800" b="1" i="0" u="none" strike="noStrike" kern="1200" cap="none" spc="0" normalizeH="0" baseline="0" noProof="0">
                <a:solidFill>
                  <a:schemeClr val="tx1"/>
                </a:solidFill>
                <a:uLnTx/>
                <a:uFillTx/>
                <a:latin typeface="+mn-lt"/>
                <a:ea typeface="+mn-ea"/>
                <a:cs typeface="+mn-cs"/>
                <a:sym typeface="Wingdings" panose="05000000000000000000"/>
              </a:defRPr>
            </a:lvl3pPr>
            <a:lvl4pPr marL="13716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1600" b="1" i="0" u="none" strike="noStrike" kern="1200" cap="none" spc="0" normalizeH="0" baseline="0" noProof="0">
                <a:solidFill>
                  <a:schemeClr val="tx1"/>
                </a:solidFill>
                <a:uLnTx/>
                <a:uFillTx/>
                <a:latin typeface="+mn-lt"/>
                <a:ea typeface="+mn-ea"/>
                <a:cs typeface="+mn-cs"/>
                <a:sym typeface="Wingdings" panose="05000000000000000000"/>
              </a:defRPr>
            </a:lvl4pPr>
            <a:lvl5pPr marL="18288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1600" b="1" i="0" u="none" strike="noStrike" kern="1200" cap="none" spc="0" normalizeH="0" baseline="0" noProof="0">
                <a:solidFill>
                  <a:schemeClr val="tx1"/>
                </a:solidFill>
                <a:uLnTx/>
                <a:uFillTx/>
                <a:latin typeface="+mn-lt"/>
                <a:ea typeface="+mn-ea"/>
                <a:cs typeface="+mn-cs"/>
                <a:sym typeface="Wingdings" panose="05000000000000000000"/>
              </a:defRPr>
            </a:lvl5pPr>
            <a:lvl6pPr marL="22860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1600" b="1" i="0" u="none" strike="noStrike" kern="1200" cap="none" spc="0" normalizeH="0" baseline="0" noProof="0">
                <a:solidFill>
                  <a:schemeClr val="tx1"/>
                </a:solidFill>
                <a:uLnTx/>
                <a:uFillTx/>
                <a:latin typeface="+mn-lt"/>
                <a:ea typeface="+mn-ea"/>
                <a:cs typeface="+mn-cs"/>
                <a:sym typeface="Wingdings" panose="05000000000000000000"/>
              </a:defRPr>
            </a:lvl6pPr>
            <a:lvl7pPr marL="27432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1600" b="1" i="0" u="none" strike="noStrike" kern="1200" cap="none" spc="0" normalizeH="0" baseline="0" noProof="0">
                <a:solidFill>
                  <a:schemeClr val="tx1"/>
                </a:solidFill>
                <a:uLnTx/>
                <a:uFillTx/>
                <a:latin typeface="+mn-lt"/>
                <a:ea typeface="+mn-ea"/>
                <a:cs typeface="+mn-cs"/>
                <a:sym typeface="Wingdings" panose="05000000000000000000"/>
              </a:defRPr>
            </a:lvl7pPr>
            <a:lvl8pPr marL="32004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1600" b="1" i="0" u="none" strike="noStrike" kern="1200" cap="none" spc="0" normalizeH="0" baseline="0" noProof="0">
                <a:solidFill>
                  <a:schemeClr val="tx1"/>
                </a:solidFill>
                <a:uLnTx/>
                <a:uFillTx/>
                <a:latin typeface="+mn-lt"/>
                <a:ea typeface="+mn-ea"/>
                <a:cs typeface="+mn-cs"/>
                <a:sym typeface="Wingdings" panose="05000000000000000000"/>
              </a:defRPr>
            </a:lvl8pPr>
            <a:lvl9pPr marL="3657600" marR="0" indent="0" algn="l" defTabSz="914400" rtl="0" eaLnBrk="1" fontAlgn="auto" latinLnBrk="0" hangingPunct="1">
              <a:lnSpc>
                <a:spcPct val="90000"/>
              </a:lnSpc>
              <a:spcBef>
                <a:spcPts val="500"/>
              </a:spcBef>
              <a:spcAft>
                <a:spcPct val="0"/>
              </a:spcAft>
              <a:buClrTx/>
              <a:buSzTx/>
              <a:buFont typeface="Arial" panose="020B0604020202020204" pitchFamily="34" charset="0"/>
              <a:buNone/>
              <a:defRPr kumimoji="0" sz="1600" b="1" i="0" u="none" strike="noStrike" kern="1200" cap="none" spc="0" normalizeH="0" baseline="0" noProof="0">
                <a:solidFill>
                  <a:schemeClr val="tx1"/>
                </a:solidFill>
                <a:uLnTx/>
                <a:uFillTx/>
                <a:latin typeface="+mn-lt"/>
                <a:ea typeface="+mn-ea"/>
                <a:cs typeface="+mn-cs"/>
                <a:sym typeface="Wingdings" panose="05000000000000000000"/>
              </a:defRPr>
            </a:lvl9pPr>
          </a:lstStyle>
          <a:p>
            <a:pPr lvl="0"/>
            <a:r>
              <a:rPr lang="zh-CN" altLang="en-US"/>
              <a:t>单击此处编辑母版文本样式</a:t>
            </a:r>
          </a:p>
        </p:txBody>
      </p:sp>
      <p:sp>
        <p:nvSpPr>
          <p:cNvPr id="9" name="内容占位符 3"/>
          <p:cNvSpPr txBox="1"/>
          <p:nvPr/>
        </p:nvSpPr>
        <p:spPr>
          <a:xfrm>
            <a:off x="839788" y="2505075"/>
            <a:ext cx="5157787" cy="3684588"/>
          </a:xfrm>
          <a:prstGeom prst="rect">
            <a:avLst/>
          </a:prstGeom>
          <a:noFill/>
          <a:ln w="9525" cap="flat" cmpd="sng" algn="ctr">
            <a:noFill/>
            <a:prstDash val="solid"/>
            <a:round/>
            <a:headEnd type="none" w="med" len="med"/>
            <a:tailEnd type="none" w="med" len="med"/>
          </a:ln>
          <a:effectLst/>
        </p:spPr>
        <p:txBody>
          <a:bodyPr vert="horz" lIns="91440" tIns="45720" rIns="91440" bIns="45720"/>
          <a:lstStyle>
            <a:lvl1pPr marL="228600" marR="0" indent="-228600" algn="l" defTabSz="914400" rtl="0" eaLnBrk="1" fontAlgn="auto" latinLnBrk="0" hangingPunct="1">
              <a:lnSpc>
                <a:spcPct val="90000"/>
              </a:lnSpc>
              <a:spcBef>
                <a:spcPts val="1000"/>
              </a:spcBef>
              <a:spcAft>
                <a:spcPct val="0"/>
              </a:spcAft>
              <a:buClrTx/>
              <a:buSzTx/>
              <a:buFont typeface="Arial" panose="020B0604020202020204" pitchFamily="34" charset="0"/>
              <a:buChar char="•"/>
              <a:defRPr kumimoji="0" sz="2800" b="0" i="0" u="none" strike="noStrike" kern="1200" cap="none" spc="0" normalizeH="0" baseline="0" noProof="0">
                <a:solidFill>
                  <a:schemeClr val="tx1"/>
                </a:solidFill>
                <a:uLnTx/>
                <a:uFillTx/>
                <a:latin typeface="+mn-lt"/>
                <a:ea typeface="+mn-ea"/>
                <a:cs typeface="+mn-cs"/>
                <a:sym typeface="Wingdings" panose="05000000000000000000"/>
              </a:defRPr>
            </a:lvl1pPr>
            <a:lvl2pPr marL="6858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2400" b="0" i="0" u="none" strike="noStrike" kern="1200" cap="none" spc="0" normalizeH="0" baseline="0" noProof="0">
                <a:solidFill>
                  <a:schemeClr val="tx1"/>
                </a:solidFill>
                <a:uLnTx/>
                <a:uFillTx/>
                <a:latin typeface="+mn-lt"/>
                <a:ea typeface="+mn-ea"/>
                <a:cs typeface="+mn-cs"/>
                <a:sym typeface="Wingdings" panose="05000000000000000000"/>
              </a:defRPr>
            </a:lvl2pPr>
            <a:lvl3pPr marL="11430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2000" b="0" i="0" u="none" strike="noStrike" kern="1200" cap="none" spc="0" normalizeH="0" baseline="0" noProof="0">
                <a:solidFill>
                  <a:schemeClr val="tx1"/>
                </a:solidFill>
                <a:uLnTx/>
                <a:uFillTx/>
                <a:latin typeface="+mn-lt"/>
                <a:ea typeface="+mn-ea"/>
                <a:cs typeface="+mn-cs"/>
                <a:sym typeface="Wingdings" panose="05000000000000000000"/>
              </a:defRPr>
            </a:lvl3pPr>
            <a:lvl4pPr marL="16002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1800" b="0" i="0" u="none" strike="noStrike" kern="1200" cap="none" spc="0" normalizeH="0" baseline="0" noProof="0">
                <a:solidFill>
                  <a:schemeClr val="tx1"/>
                </a:solidFill>
                <a:uLnTx/>
                <a:uFillTx/>
                <a:latin typeface="+mn-lt"/>
                <a:ea typeface="+mn-ea"/>
                <a:cs typeface="+mn-cs"/>
                <a:sym typeface="Wingdings" panose="05000000000000000000"/>
              </a:defRPr>
            </a:lvl4pPr>
            <a:lvl5pPr marL="20574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1800" b="0" i="0" u="none" strike="noStrike" kern="1200" cap="none" spc="0" normalizeH="0" baseline="0" noProof="0">
                <a:solidFill>
                  <a:schemeClr val="tx1"/>
                </a:solidFill>
                <a:uLnTx/>
                <a:uFillTx/>
                <a:latin typeface="+mn-lt"/>
                <a:ea typeface="+mn-ea"/>
                <a:cs typeface="+mn-cs"/>
                <a:sym typeface="Wingdings" panose="05000000000000000000"/>
              </a:defRPr>
            </a:lvl5pPr>
            <a:lvl6pPr marL="25146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1800" b="0" i="0" u="none" strike="noStrike" kern="1200" cap="none" spc="0" normalizeH="0" baseline="0" noProof="0">
                <a:solidFill>
                  <a:schemeClr val="tx1"/>
                </a:solidFill>
                <a:uLnTx/>
                <a:uFillTx/>
                <a:latin typeface="+mn-lt"/>
                <a:ea typeface="+mn-ea"/>
                <a:cs typeface="+mn-cs"/>
                <a:sym typeface="Wingdings" panose="05000000000000000000"/>
              </a:defRPr>
            </a:lvl6pPr>
            <a:lvl7pPr marL="29718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1800" b="0" i="0" u="none" strike="noStrike" kern="1200" cap="none" spc="0" normalizeH="0" baseline="0" noProof="0">
                <a:solidFill>
                  <a:schemeClr val="tx1"/>
                </a:solidFill>
                <a:uLnTx/>
                <a:uFillTx/>
                <a:latin typeface="+mn-lt"/>
                <a:ea typeface="+mn-ea"/>
                <a:cs typeface="+mn-cs"/>
                <a:sym typeface="Wingdings" panose="05000000000000000000"/>
              </a:defRPr>
            </a:lvl7pPr>
            <a:lvl8pPr marL="34290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1800" b="0" i="0" u="none" strike="noStrike" kern="1200" cap="none" spc="0" normalizeH="0" baseline="0" noProof="0">
                <a:solidFill>
                  <a:schemeClr val="tx1"/>
                </a:solidFill>
                <a:uLnTx/>
                <a:uFillTx/>
                <a:latin typeface="+mn-lt"/>
                <a:ea typeface="+mn-ea"/>
                <a:cs typeface="+mn-cs"/>
                <a:sym typeface="Wingdings" panose="05000000000000000000"/>
              </a:defRPr>
            </a:lvl8pPr>
            <a:lvl9pPr marL="3886200" marR="0" indent="-228600" algn="l" defTabSz="914400" rtl="0" eaLnBrk="1" fontAlgn="auto" latinLnBrk="0" hangingPunct="1">
              <a:lnSpc>
                <a:spcPct val="90000"/>
              </a:lnSpc>
              <a:spcBef>
                <a:spcPts val="500"/>
              </a:spcBef>
              <a:spcAft>
                <a:spcPct val="0"/>
              </a:spcAft>
              <a:buClrTx/>
              <a:buSzTx/>
              <a:buFont typeface="Arial" panose="020B0604020202020204" pitchFamily="34" charset="0"/>
              <a:buChar char="•"/>
              <a:defRPr kumimoji="0" sz="1800" b="0" i="0" u="none" strike="noStrike" kern="1200" cap="none" spc="0" normalizeH="0" baseline="0" noProof="0">
                <a:solidFill>
                  <a:schemeClr val="tx1"/>
                </a:solidFill>
                <a:uLnTx/>
                <a:uFillTx/>
                <a:latin typeface="+mn-lt"/>
                <a:ea typeface="+mn-ea"/>
                <a:cs typeface="+mn-cs"/>
                <a:sym typeface="Wingdings" panose="05000000000000000000"/>
              </a:defRPr>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0"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1"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2" name="页脚占位符 7"/>
          <p:cNvSpPr>
            <a:spLocks noGrp="1"/>
          </p:cNvSpPr>
          <p:nvPr>
            <p:ph type="ftr" sz="quarter" idx="11"/>
          </p:nvPr>
        </p:nvSpPr>
        <p:spPr>
          <a:xfrm>
            <a:off x="4038600" y="6356350"/>
            <a:ext cx="4114800" cy="365125"/>
          </a:xfrm>
        </p:spPr>
        <p:txBody>
          <a:bodyPr/>
          <a:lstStyle/>
          <a:p>
            <a:endParaRPr lang="zh-CN" altLang="en-US"/>
          </a:p>
        </p:txBody>
      </p:sp>
      <p:sp>
        <p:nvSpPr>
          <p:cNvPr id="13" name="灯片编号占位符 8"/>
          <p:cNvSpPr>
            <a:spLocks noGrp="1"/>
          </p:cNvSpPr>
          <p:nvPr>
            <p:ph type="sldNum" sz="quarter" idx="12"/>
          </p:nvPr>
        </p:nvSpPr>
        <p:spPr>
          <a:xfrm>
            <a:off x="8610600" y="6356350"/>
            <a:ext cx="2743200" cy="365125"/>
          </a:xfrm>
        </p:spPr>
        <p:txBody>
          <a:bodyPr/>
          <a:lstStyle/>
          <a:p>
            <a:fld id="{E9B957CC-A438-4D82-B305-22914934740F}" type="slidenum">
              <a:rPr lang="zh-CN" altLang="en-US" smtClean="0"/>
              <a:t>‹#›</a:t>
            </a:fld>
            <a:endParaRPr lang="zh-CN" altLang="en-US"/>
          </a:p>
        </p:txBody>
      </p:sp>
    </p:spTree>
  </p:cSld>
  <p:clrMapOvr>
    <a:masterClrMapping/>
  </p:clrMapOvr>
  <p:transition/>
  <p:hf sldNum="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自定义版式">
    <p:bg>
      <p:bgPr>
        <a:solidFill>
          <a:srgbClr val="CFF3D0"/>
        </a:solidFill>
        <a:effectLst/>
      </p:bgPr>
    </p:bg>
    <p:spTree>
      <p:nvGrpSpPr>
        <p:cNvPr id="1" name=""/>
        <p:cNvGrpSpPr/>
        <p:nvPr/>
      </p:nvGrpSpPr>
      <p:grpSpPr>
        <a:xfrm>
          <a:off x="0" y="0"/>
          <a:ext cx="0" cy="0"/>
          <a:chOff x="0" y="0"/>
          <a:chExt cx="0" cy="0"/>
        </a:xfrm>
      </p:grpSpPr>
      <p:sp>
        <p:nvSpPr>
          <p:cNvPr id="6" name="文本框 5"/>
          <p:cNvSpPr txBox="1"/>
          <p:nvPr userDrawn="1"/>
        </p:nvSpPr>
        <p:spPr>
          <a:xfrm>
            <a:off x="1169566" y="416560"/>
            <a:ext cx="3461427" cy="646331"/>
          </a:xfrm>
          <a:prstGeom prst="rect">
            <a:avLst/>
          </a:prstGeom>
          <a:noFill/>
        </p:spPr>
        <p:txBody>
          <a:bodyPr wrap="square" rtlCol="0" anchor="t">
            <a:spAutoFit/>
          </a:bodyPr>
          <a:lstStyle/>
          <a:p>
            <a:pPr lvl="0">
              <a:buClrTx/>
              <a:buSzTx/>
              <a:buFontTx/>
            </a:pPr>
            <a:r>
              <a:rPr lang="zh-CN" altLang="en-US" sz="3600" kern="0" dirty="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技术维护与检修</a:t>
            </a:r>
          </a:p>
        </p:txBody>
      </p:sp>
      <p:sp>
        <p:nvSpPr>
          <p:cNvPr id="7" name="矩形 6"/>
          <p:cNvSpPr/>
          <p:nvPr userDrawn="1"/>
        </p:nvSpPr>
        <p:spPr>
          <a:xfrm>
            <a:off x="0" y="6591300"/>
            <a:ext cx="12192000" cy="2667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735" y="147166"/>
            <a:ext cx="1152832" cy="1152832"/>
          </a:xfrm>
          <a:prstGeom prst="rect">
            <a:avLst/>
          </a:prstGeom>
        </p:spPr>
      </p:pic>
    </p:spTree>
  </p:cSld>
  <p:clrMapOvr>
    <a:masterClrMapping/>
  </p:clrMapOvr>
  <p:transition/>
  <p:hf sldNum="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2A7A98-ACA9-4191-B198-51EE84890319}" type="datetimeFigureOut">
              <a:rPr lang="zh-CN" altLang="en-US" smtClean="0"/>
              <a:t>2024/11/12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8A5A1A-5DE0-4EFA-84DE-CC8B50A4702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p:hf sldNum="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9" r:id="rId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2024/11/12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47170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notesSlide" Target="../notesSlides/notesSlide3.xml"/><Relationship Id="rId5" Type="http://schemas.openxmlformats.org/officeDocument/2006/relationships/slideLayout" Target="../slideLayouts/slideLayout6.xml"/><Relationship Id="rId4" Type="http://schemas.openxmlformats.org/officeDocument/2006/relationships/tags" Target="../tags/tag44.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6.xml"/><Relationship Id="rId1" Type="http://schemas.openxmlformats.org/officeDocument/2006/relationships/tags" Target="../tags/tag4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6.xml"/></Relationships>
</file>

<file path=ppt/slides/_rels/slide14.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image" Target="../media/image11.png"/><Relationship Id="rId5" Type="http://schemas.openxmlformats.org/officeDocument/2006/relationships/slideLayout" Target="../slideLayouts/slideLayout6.xml"/><Relationship Id="rId4" Type="http://schemas.openxmlformats.org/officeDocument/2006/relationships/tags" Target="../tags/tag50.xml"/></Relationships>
</file>

<file path=ppt/slides/_rels/slide15.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12.png"/><Relationship Id="rId5" Type="http://schemas.openxmlformats.org/officeDocument/2006/relationships/slideLayout" Target="../slideLayouts/slideLayout6.xml"/><Relationship Id="rId4" Type="http://schemas.openxmlformats.org/officeDocument/2006/relationships/tags" Target="../tags/tag54.xml"/></Relationships>
</file>

<file path=ppt/slides/_rels/slide16.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image" Target="../media/image13.png"/><Relationship Id="rId5" Type="http://schemas.openxmlformats.org/officeDocument/2006/relationships/notesSlide" Target="../notesSlides/notesSlide4.xml"/><Relationship Id="rId4"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6" Type="http://schemas.openxmlformats.org/officeDocument/2006/relationships/notesSlide" Target="../notesSlides/notesSlide5.xml"/><Relationship Id="rId5" Type="http://schemas.openxmlformats.org/officeDocument/2006/relationships/slideLayout" Target="../slideLayouts/slideLayout6.xml"/><Relationship Id="rId4" Type="http://schemas.openxmlformats.org/officeDocument/2006/relationships/tags" Target="../tags/tag61.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8.wmf"/><Relationship Id="rId18" Type="http://schemas.openxmlformats.org/officeDocument/2006/relationships/image" Target="../media/image20.wmf"/><Relationship Id="rId3" Type="http://schemas.openxmlformats.org/officeDocument/2006/relationships/slideLayout" Target="../slideLayouts/slideLayout6.xml"/><Relationship Id="rId21" Type="http://schemas.openxmlformats.org/officeDocument/2006/relationships/oleObject" Target="../embeddings/oleObject10.bin"/><Relationship Id="rId7" Type="http://schemas.openxmlformats.org/officeDocument/2006/relationships/image" Target="../media/image15.w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tags" Target="../tags/tag62.xml"/><Relationship Id="rId16" Type="http://schemas.openxmlformats.org/officeDocument/2006/relationships/image" Target="../media/image19.wmf"/><Relationship Id="rId20" Type="http://schemas.openxmlformats.org/officeDocument/2006/relationships/image" Target="../media/image21.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7.wmf"/><Relationship Id="rId24" Type="http://schemas.openxmlformats.org/officeDocument/2006/relationships/image" Target="../media/image23.wmf"/><Relationship Id="rId5" Type="http://schemas.openxmlformats.org/officeDocument/2006/relationships/image" Target="../media/image14.wmf"/><Relationship Id="rId15" Type="http://schemas.openxmlformats.org/officeDocument/2006/relationships/oleObject" Target="../embeddings/oleObject7.bin"/><Relationship Id="rId23" Type="http://schemas.openxmlformats.org/officeDocument/2006/relationships/oleObject" Target="../embeddings/oleObject11.bin"/><Relationship Id="rId10" Type="http://schemas.openxmlformats.org/officeDocument/2006/relationships/oleObject" Target="../embeddings/oleObject4.bin"/><Relationship Id="rId19" Type="http://schemas.openxmlformats.org/officeDocument/2006/relationships/oleObject" Target="../embeddings/oleObject9.bin"/><Relationship Id="rId4" Type="http://schemas.openxmlformats.org/officeDocument/2006/relationships/oleObject" Target="../embeddings/oleObject1.bin"/><Relationship Id="rId9" Type="http://schemas.openxmlformats.org/officeDocument/2006/relationships/image" Target="../media/image16.wmf"/><Relationship Id="rId14" Type="http://schemas.openxmlformats.org/officeDocument/2006/relationships/oleObject" Target="../embeddings/oleObject6.bin"/><Relationship Id="rId22" Type="http://schemas.openxmlformats.org/officeDocument/2006/relationships/image" Target="../media/image22.wmf"/></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4.xml"/><Relationship Id="rId1" Type="http://schemas.openxmlformats.org/officeDocument/2006/relationships/tags" Target="../tags/tag63.xml"/><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image" Target="../media/image25.png"/><Relationship Id="rId4"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image" Target="../media/image26.png"/><Relationship Id="rId4"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image" Target="../media/image27.png"/><Relationship Id="rId4"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7.xml"/><Relationship Id="rId1" Type="http://schemas.openxmlformats.org/officeDocument/2006/relationships/tags" Target="../tags/tag76.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78.xml"/></Relationships>
</file>

<file path=ppt/slides/_rels/slide26.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slideLayout" Target="../slideLayouts/slideLayout9.xml"/><Relationship Id="rId5" Type="http://schemas.openxmlformats.org/officeDocument/2006/relationships/tags" Target="../tags/tag83.xml"/><Relationship Id="rId4" Type="http://schemas.openxmlformats.org/officeDocument/2006/relationships/tags" Target="../tags/tag8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9.xml"/><Relationship Id="rId1" Type="http://schemas.openxmlformats.org/officeDocument/2006/relationships/tags" Target="../tags/tag84.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5.xml"/></Relationships>
</file>

<file path=ppt/slides/_rels/slide2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7.xml"/><Relationship Id="rId1" Type="http://schemas.openxmlformats.org/officeDocument/2006/relationships/slideLayout" Target="../slideLayouts/slideLayout17.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6.xml"/><Relationship Id="rId7" Type="http://schemas.openxmlformats.org/officeDocument/2006/relationships/notesSlide" Target="../notesSlides/notesSlide1.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slideLayout" Target="../slideLayouts/slideLayout2.xml"/><Relationship Id="rId5" Type="http://schemas.openxmlformats.org/officeDocument/2006/relationships/tags" Target="../tags/tag8.xml"/><Relationship Id="rId4"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1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7.png"/><Relationship Id="rId4"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tags" Target="../tags/tag27.xml"/><Relationship Id="rId13" Type="http://schemas.openxmlformats.org/officeDocument/2006/relationships/tags" Target="../tags/tag32.xml"/><Relationship Id="rId18" Type="http://schemas.openxmlformats.org/officeDocument/2006/relationships/tags" Target="../tags/tag37.xml"/><Relationship Id="rId3" Type="http://schemas.openxmlformats.org/officeDocument/2006/relationships/tags" Target="../tags/tag22.xml"/><Relationship Id="rId21" Type="http://schemas.openxmlformats.org/officeDocument/2006/relationships/image" Target="../media/image8.png"/><Relationship Id="rId7" Type="http://schemas.openxmlformats.org/officeDocument/2006/relationships/tags" Target="../tags/tag26.xml"/><Relationship Id="rId12" Type="http://schemas.openxmlformats.org/officeDocument/2006/relationships/tags" Target="../tags/tag31.xml"/><Relationship Id="rId17" Type="http://schemas.openxmlformats.org/officeDocument/2006/relationships/tags" Target="../tags/tag36.xml"/><Relationship Id="rId2" Type="http://schemas.openxmlformats.org/officeDocument/2006/relationships/tags" Target="../tags/tag21.xml"/><Relationship Id="rId16" Type="http://schemas.openxmlformats.org/officeDocument/2006/relationships/tags" Target="../tags/tag35.xml"/><Relationship Id="rId20" Type="http://schemas.openxmlformats.org/officeDocument/2006/relationships/slideLayout" Target="../slideLayouts/slideLayout5.xml"/><Relationship Id="rId1" Type="http://schemas.openxmlformats.org/officeDocument/2006/relationships/tags" Target="../tags/tag20.xml"/><Relationship Id="rId6" Type="http://schemas.openxmlformats.org/officeDocument/2006/relationships/tags" Target="../tags/tag25.xml"/><Relationship Id="rId11" Type="http://schemas.openxmlformats.org/officeDocument/2006/relationships/tags" Target="../tags/tag30.xml"/><Relationship Id="rId5" Type="http://schemas.openxmlformats.org/officeDocument/2006/relationships/tags" Target="../tags/tag24.xml"/><Relationship Id="rId15" Type="http://schemas.openxmlformats.org/officeDocument/2006/relationships/tags" Target="../tags/tag34.xml"/><Relationship Id="rId10" Type="http://schemas.openxmlformats.org/officeDocument/2006/relationships/tags" Target="../tags/tag29.xml"/><Relationship Id="rId19" Type="http://schemas.openxmlformats.org/officeDocument/2006/relationships/tags" Target="../tags/tag38.xml"/><Relationship Id="rId4" Type="http://schemas.openxmlformats.org/officeDocument/2006/relationships/tags" Target="../tags/tag23.xml"/><Relationship Id="rId9" Type="http://schemas.openxmlformats.org/officeDocument/2006/relationships/tags" Target="../tags/tag28.xml"/><Relationship Id="rId14" Type="http://schemas.openxmlformats.org/officeDocument/2006/relationships/tags" Target="../tags/tag33.xml"/><Relationship Id="rId22"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1349829" y="958016"/>
            <a:ext cx="9492342" cy="1861185"/>
          </a:xfrm>
          <a:prstGeom prst="rect">
            <a:avLst/>
          </a:prstGeom>
          <a:noFill/>
        </p:spPr>
        <p:txBody>
          <a:bodyPr wrap="square">
            <a:spAutoFit/>
          </a:bodyPr>
          <a:lstStyle/>
          <a:p>
            <a:pPr algn="ctr"/>
            <a:r>
              <a:rPr lang="en-US" altLang="zh-CN" sz="11500" dirty="0">
                <a:solidFill>
                  <a:srgbClr val="189C6A">
                    <a:alpha val="11000"/>
                  </a:srgbClr>
                </a:solidFill>
                <a:latin typeface="钉钉进步体" panose="00020600040101010101" pitchFamily="18" charset="-122"/>
                <a:ea typeface="钉钉进步体" panose="00020600040101010101" pitchFamily="18" charset="-122"/>
                <a:sym typeface="思源黑体 CN Medium" panose="020B0600000000000000" pitchFamily="34" charset="-122"/>
              </a:rPr>
              <a:t>ENERGY</a:t>
            </a:r>
          </a:p>
        </p:txBody>
      </p:sp>
      <p:sp>
        <p:nvSpPr>
          <p:cNvPr id="21" name="平行四边形 20"/>
          <p:cNvSpPr/>
          <p:nvPr/>
        </p:nvSpPr>
        <p:spPr>
          <a:xfrm>
            <a:off x="2714625" y="3493529"/>
            <a:ext cx="6762750" cy="439529"/>
          </a:xfrm>
          <a:prstGeom prst="parallelogram">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defRPr/>
            </a:pPr>
            <a:r>
              <a:rPr lang="zh-CN" altLang="en-US" sz="2400" spc="600" dirty="0">
                <a:solidFill>
                  <a:schemeClr val="bg1"/>
                </a:solidFill>
                <a:latin typeface="钉钉进步体" panose="00020600040101010101" pitchFamily="18" charset="-122"/>
                <a:ea typeface="钉钉进步体" panose="00020600040101010101" pitchFamily="18" charset="-122"/>
                <a:cs typeface="汉仪松阳体 W" panose="00020600040101010101" charset="-122"/>
                <a:sym typeface="思源黑体 CN Medium" panose="020B0600000000000000" pitchFamily="34" charset="-122"/>
              </a:rPr>
              <a:t>千乡能驭风 万村享绿电</a:t>
            </a:r>
            <a:endParaRPr lang="zh-CN" altLang="en-US" sz="2400" b="1" spc="600" dirty="0">
              <a:solidFill>
                <a:schemeClr val="bg1"/>
              </a:solidFill>
              <a:latin typeface="钉钉进步体" panose="00020600040101010101" pitchFamily="18" charset="-122"/>
              <a:ea typeface="钉钉进步体" panose="00020600040101010101" pitchFamily="18" charset="-122"/>
              <a:cs typeface="汉仪松阳体 W" panose="00020600040101010101" charset="-122"/>
              <a:sym typeface="思源黑体 CN Medium" panose="020B0600000000000000" pitchFamily="34" charset="-122"/>
            </a:endParaRPr>
          </a:p>
        </p:txBody>
      </p:sp>
      <p:sp>
        <p:nvSpPr>
          <p:cNvPr id="22" name="文本框 21"/>
          <p:cNvSpPr txBox="1"/>
          <p:nvPr/>
        </p:nvSpPr>
        <p:spPr>
          <a:xfrm>
            <a:off x="3835400" y="451921"/>
            <a:ext cx="4521200" cy="338554"/>
          </a:xfrm>
          <a:prstGeom prst="rect">
            <a:avLst/>
          </a:prstGeom>
          <a:noFill/>
        </p:spPr>
        <p:txBody>
          <a:bodyPr wrap="square">
            <a:spAutoFit/>
          </a:bodyPr>
          <a:lstStyle/>
          <a:p>
            <a:pPr algn="dist"/>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绿</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色</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新</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能</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源</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风</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力</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发</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电</a:t>
            </a:r>
          </a:p>
        </p:txBody>
      </p:sp>
      <p:sp>
        <p:nvSpPr>
          <p:cNvPr id="23" name="PA-文本框 88"/>
          <p:cNvSpPr txBox="1"/>
          <p:nvPr>
            <p:custDataLst>
              <p:tags r:id="rId1"/>
            </p:custDataLst>
          </p:nvPr>
        </p:nvSpPr>
        <p:spPr>
          <a:xfrm>
            <a:off x="3810000" y="3995817"/>
            <a:ext cx="4572000" cy="525850"/>
          </a:xfrm>
          <a:prstGeom prst="rect">
            <a:avLst/>
          </a:prstGeom>
          <a:noFill/>
        </p:spPr>
        <p:txBody>
          <a:bodyPr wrap="square" lIns="0" tIns="0" rIns="0" bIns="0" rtlCol="0">
            <a:spAutoFit/>
          </a:bodyPr>
          <a:lstStyle/>
          <a:p>
            <a:pPr algn="ctr" hangingPunct="0">
              <a:lnSpc>
                <a:spcPct val="150000"/>
              </a:lnSpc>
            </a:pPr>
            <a:r>
              <a:rPr lang="en-US" altLang="zh-CN" sz="12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思源黑体 CN Medium" panose="020B0600000000000000" pitchFamily="34" charset="-122"/>
              </a:rPr>
              <a:t>Please click here to add appropriate text to explain, you can directly copy and paste the text content.</a:t>
            </a:r>
          </a:p>
        </p:txBody>
      </p:sp>
      <p:grpSp>
        <p:nvGrpSpPr>
          <p:cNvPr id="24" name="组合 23"/>
          <p:cNvGrpSpPr/>
          <p:nvPr/>
        </p:nvGrpSpPr>
        <p:grpSpPr>
          <a:xfrm>
            <a:off x="4195773" y="4629343"/>
            <a:ext cx="3800454" cy="454227"/>
            <a:chOff x="3560466" y="3954071"/>
            <a:chExt cx="2590558" cy="361022"/>
          </a:xfrm>
          <a:solidFill>
            <a:schemeClr val="bg1"/>
          </a:solidFill>
        </p:grpSpPr>
        <p:sp>
          <p:nvSpPr>
            <p:cNvPr id="25" name="圆角矩形 9"/>
            <p:cNvSpPr/>
            <p:nvPr/>
          </p:nvSpPr>
          <p:spPr>
            <a:xfrm>
              <a:off x="3560466" y="3954071"/>
              <a:ext cx="1099812" cy="361022"/>
            </a:xfrm>
            <a:prstGeom prst="roundRect">
              <a:avLst>
                <a:gd name="adj" fmla="val 35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主讲</a:t>
              </a:r>
              <a:r>
                <a:rPr lang="en-US" altLang="zh-CN" sz="1600" dirty="0" smtClean="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优品</a:t>
              </a:r>
              <a:r>
                <a:rPr lang="en-US" altLang="zh-CN" sz="1600" dirty="0" smtClean="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PPT</a:t>
              </a:r>
              <a:endPar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26" name="圆角矩形 10"/>
            <p:cNvSpPr/>
            <p:nvPr/>
          </p:nvSpPr>
          <p:spPr>
            <a:xfrm>
              <a:off x="4720101" y="3954071"/>
              <a:ext cx="1430923" cy="361022"/>
            </a:xfrm>
            <a:prstGeom prst="roundRect">
              <a:avLst>
                <a:gd name="adj" fmla="val 35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时间：</a:t>
              </a:r>
              <a:r>
                <a:rPr lang="en-US" altLang="zh-CN"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202X-XX</a:t>
              </a:r>
            </a:p>
          </p:txBody>
        </p:sp>
      </p:grpSp>
      <p:grpSp>
        <p:nvGrpSpPr>
          <p:cNvPr id="27" name="组合 26"/>
          <p:cNvGrpSpPr/>
          <p:nvPr/>
        </p:nvGrpSpPr>
        <p:grpSpPr>
          <a:xfrm>
            <a:off x="645987" y="1498847"/>
            <a:ext cx="1659429" cy="1893428"/>
            <a:chOff x="1511153" y="1067047"/>
            <a:chExt cx="1659429" cy="1893428"/>
          </a:xfrm>
        </p:grpSpPr>
        <p:sp>
          <p:nvSpPr>
            <p:cNvPr id="28" name="文本框 27"/>
            <p:cNvSpPr txBox="1"/>
            <p:nvPr/>
          </p:nvSpPr>
          <p:spPr>
            <a:xfrm>
              <a:off x="1511153" y="1067047"/>
              <a:ext cx="1659429" cy="1862048"/>
            </a:xfrm>
            <a:prstGeom prst="rect">
              <a:avLst/>
            </a:prstGeom>
            <a:noFill/>
          </p:spPr>
          <p:txBody>
            <a:bodyPr wrap="none" rtlCol="0">
              <a:spAutoFit/>
            </a:bodyPr>
            <a:lstStyle/>
            <a:p>
              <a:pPr algn="ctr"/>
              <a:r>
                <a:rPr lang="zh-CN" altLang="en-US" sz="1150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新</a:t>
              </a:r>
            </a:p>
          </p:txBody>
        </p:sp>
        <p:sp>
          <p:nvSpPr>
            <p:cNvPr id="29" name="文本框 28"/>
            <p:cNvSpPr txBox="1"/>
            <p:nvPr/>
          </p:nvSpPr>
          <p:spPr>
            <a:xfrm>
              <a:off x="1511153" y="1098427"/>
              <a:ext cx="1659429" cy="1862048"/>
            </a:xfrm>
            <a:prstGeom prst="rect">
              <a:avLst/>
            </a:prstGeom>
            <a:noFill/>
          </p:spPr>
          <p:txBody>
            <a:bodyPr wrap="none" rtlCol="0">
              <a:spAutoFit/>
            </a:bodyPr>
            <a:lstStyle/>
            <a:p>
              <a:pPr algn="ctr"/>
              <a:r>
                <a:rPr lang="zh-CN" altLang="en-US" sz="1150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新</a:t>
              </a:r>
            </a:p>
          </p:txBody>
        </p:sp>
      </p:grpSp>
      <p:grpSp>
        <p:nvGrpSpPr>
          <p:cNvPr id="30" name="组合 29"/>
          <p:cNvGrpSpPr/>
          <p:nvPr/>
        </p:nvGrpSpPr>
        <p:grpSpPr>
          <a:xfrm>
            <a:off x="2088108" y="1498847"/>
            <a:ext cx="1659429" cy="1893428"/>
            <a:chOff x="2865486" y="1067047"/>
            <a:chExt cx="1659429" cy="1893428"/>
          </a:xfrm>
        </p:grpSpPr>
        <p:sp>
          <p:nvSpPr>
            <p:cNvPr id="31" name="文本框 30"/>
            <p:cNvSpPr txBox="1"/>
            <p:nvPr/>
          </p:nvSpPr>
          <p:spPr>
            <a:xfrm>
              <a:off x="2865486" y="1067047"/>
              <a:ext cx="1659429" cy="1862048"/>
            </a:xfrm>
            <a:prstGeom prst="rect">
              <a:avLst/>
            </a:prstGeom>
            <a:noFill/>
          </p:spPr>
          <p:txBody>
            <a:bodyPr wrap="none" rtlCol="0">
              <a:spAutoFit/>
            </a:bodyPr>
            <a:lstStyle/>
            <a:p>
              <a:pPr algn="ctr"/>
              <a:r>
                <a:rPr lang="zh-CN" altLang="en-US" sz="1150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能</a:t>
              </a:r>
            </a:p>
          </p:txBody>
        </p:sp>
        <p:sp>
          <p:nvSpPr>
            <p:cNvPr id="32" name="文本框 31"/>
            <p:cNvSpPr txBox="1"/>
            <p:nvPr/>
          </p:nvSpPr>
          <p:spPr>
            <a:xfrm>
              <a:off x="2865486" y="1098427"/>
              <a:ext cx="1659429" cy="1862048"/>
            </a:xfrm>
            <a:prstGeom prst="rect">
              <a:avLst/>
            </a:prstGeom>
            <a:noFill/>
          </p:spPr>
          <p:txBody>
            <a:bodyPr wrap="none" rtlCol="0">
              <a:spAutoFit/>
            </a:bodyPr>
            <a:lstStyle/>
            <a:p>
              <a:pPr algn="ctr"/>
              <a:r>
                <a:rPr lang="zh-CN" altLang="en-US" sz="1150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能</a:t>
              </a:r>
            </a:p>
          </p:txBody>
        </p:sp>
      </p:grpSp>
      <p:grpSp>
        <p:nvGrpSpPr>
          <p:cNvPr id="33" name="组合 32"/>
          <p:cNvGrpSpPr/>
          <p:nvPr/>
        </p:nvGrpSpPr>
        <p:grpSpPr>
          <a:xfrm>
            <a:off x="3559979" y="1498847"/>
            <a:ext cx="1659429" cy="1862048"/>
            <a:chOff x="4219819" y="1067047"/>
            <a:chExt cx="1659429" cy="1862048"/>
          </a:xfrm>
        </p:grpSpPr>
        <p:sp>
          <p:nvSpPr>
            <p:cNvPr id="34" name="文本框 33"/>
            <p:cNvSpPr txBox="1"/>
            <p:nvPr/>
          </p:nvSpPr>
          <p:spPr>
            <a:xfrm>
              <a:off x="4219819" y="1067047"/>
              <a:ext cx="1659429" cy="1862048"/>
            </a:xfrm>
            <a:prstGeom prst="rect">
              <a:avLst/>
            </a:prstGeom>
            <a:noFill/>
          </p:spPr>
          <p:txBody>
            <a:bodyPr wrap="none" rtlCol="0">
              <a:spAutoFit/>
            </a:bodyPr>
            <a:lstStyle/>
            <a:p>
              <a:pPr algn="ctr"/>
              <a:r>
                <a:rPr lang="zh-CN" altLang="en-US" sz="1150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源</a:t>
              </a:r>
            </a:p>
          </p:txBody>
        </p:sp>
        <p:sp>
          <p:nvSpPr>
            <p:cNvPr id="35" name="文本框 34"/>
            <p:cNvSpPr txBox="1"/>
            <p:nvPr/>
          </p:nvSpPr>
          <p:spPr>
            <a:xfrm>
              <a:off x="4219819" y="1067047"/>
              <a:ext cx="1659429" cy="1862048"/>
            </a:xfrm>
            <a:prstGeom prst="rect">
              <a:avLst/>
            </a:prstGeom>
            <a:noFill/>
          </p:spPr>
          <p:txBody>
            <a:bodyPr wrap="none" rtlCol="0">
              <a:spAutoFit/>
            </a:bodyPr>
            <a:lstStyle/>
            <a:p>
              <a:pPr algn="ctr"/>
              <a:r>
                <a:rPr lang="zh-CN" altLang="en-US" sz="1150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源</a:t>
              </a:r>
            </a:p>
          </p:txBody>
        </p:sp>
      </p:grpSp>
      <p:sp>
        <p:nvSpPr>
          <p:cNvPr id="36" name="文本框 35"/>
          <p:cNvSpPr txBox="1"/>
          <p:nvPr/>
        </p:nvSpPr>
        <p:spPr>
          <a:xfrm>
            <a:off x="4935922" y="1575047"/>
            <a:ext cx="872355" cy="1569660"/>
          </a:xfrm>
          <a:prstGeom prst="rect">
            <a:avLst/>
          </a:prstGeom>
          <a:noFill/>
        </p:spPr>
        <p:txBody>
          <a:bodyPr wrap="none" rtlCol="0">
            <a:spAutoFit/>
          </a:bodyPr>
          <a:lstStyle/>
          <a:p>
            <a:pPr algn="ctr"/>
            <a:r>
              <a:rPr lang="en-US" altLang="zh-CN" sz="9600" dirty="0">
                <a:solidFill>
                  <a:schemeClr val="accent1"/>
                </a:solidFill>
                <a:latin typeface="钉钉进步体" panose="00020600040101010101" pitchFamily="18" charset="-122"/>
                <a:ea typeface="钉钉进步体" panose="00020600040101010101" pitchFamily="18" charset="-122"/>
                <a:sym typeface="思源黑体 CN Medium" panose="020B0600000000000000" pitchFamily="34" charset="-122"/>
              </a:rPr>
              <a:t>-</a:t>
            </a:r>
          </a:p>
        </p:txBody>
      </p:sp>
      <p:grpSp>
        <p:nvGrpSpPr>
          <p:cNvPr id="37" name="组合 36"/>
          <p:cNvGrpSpPr/>
          <p:nvPr/>
        </p:nvGrpSpPr>
        <p:grpSpPr>
          <a:xfrm>
            <a:off x="5524792" y="1498847"/>
            <a:ext cx="1659429" cy="1863333"/>
            <a:chOff x="6312752" y="1067047"/>
            <a:chExt cx="1659429" cy="1863333"/>
          </a:xfrm>
        </p:grpSpPr>
        <p:sp>
          <p:nvSpPr>
            <p:cNvPr id="38" name="文本框 37"/>
            <p:cNvSpPr txBox="1"/>
            <p:nvPr/>
          </p:nvSpPr>
          <p:spPr>
            <a:xfrm>
              <a:off x="6312752" y="1067047"/>
              <a:ext cx="1659429" cy="1862048"/>
            </a:xfrm>
            <a:prstGeom prst="rect">
              <a:avLst/>
            </a:prstGeom>
            <a:noFill/>
          </p:spPr>
          <p:txBody>
            <a:bodyPr wrap="none" rtlCol="0">
              <a:spAutoFit/>
            </a:bodyPr>
            <a:lstStyle/>
            <a:p>
              <a:pPr algn="ctr"/>
              <a:r>
                <a:rPr lang="zh-CN" altLang="en-US" sz="1150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风</a:t>
              </a:r>
            </a:p>
          </p:txBody>
        </p:sp>
        <p:sp>
          <p:nvSpPr>
            <p:cNvPr id="39" name="文本框 38"/>
            <p:cNvSpPr txBox="1"/>
            <p:nvPr/>
          </p:nvSpPr>
          <p:spPr>
            <a:xfrm>
              <a:off x="6312752" y="1068332"/>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风</a:t>
              </a:r>
            </a:p>
          </p:txBody>
        </p:sp>
      </p:grpSp>
      <p:grpSp>
        <p:nvGrpSpPr>
          <p:cNvPr id="40" name="组合 39"/>
          <p:cNvGrpSpPr/>
          <p:nvPr/>
        </p:nvGrpSpPr>
        <p:grpSpPr>
          <a:xfrm>
            <a:off x="6911155" y="1497562"/>
            <a:ext cx="1659429" cy="1863333"/>
            <a:chOff x="7667086" y="1065762"/>
            <a:chExt cx="1659429" cy="1863333"/>
          </a:xfrm>
        </p:grpSpPr>
        <p:sp>
          <p:nvSpPr>
            <p:cNvPr id="41" name="文本框 40"/>
            <p:cNvSpPr txBox="1"/>
            <p:nvPr/>
          </p:nvSpPr>
          <p:spPr>
            <a:xfrm>
              <a:off x="7667086" y="1067047"/>
              <a:ext cx="1659429" cy="1862048"/>
            </a:xfrm>
            <a:prstGeom prst="rect">
              <a:avLst/>
            </a:prstGeom>
            <a:noFill/>
          </p:spPr>
          <p:txBody>
            <a:bodyPr wrap="none" rtlCol="0">
              <a:spAutoFit/>
            </a:bodyPr>
            <a:lstStyle/>
            <a:p>
              <a:pPr algn="ctr"/>
              <a:r>
                <a:rPr lang="zh-CN" altLang="en-US" sz="1150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力</a:t>
              </a:r>
            </a:p>
          </p:txBody>
        </p:sp>
        <p:sp>
          <p:nvSpPr>
            <p:cNvPr id="42" name="文本框 41"/>
            <p:cNvSpPr txBox="1"/>
            <p:nvPr/>
          </p:nvSpPr>
          <p:spPr>
            <a:xfrm>
              <a:off x="7667086" y="1065762"/>
              <a:ext cx="1659429" cy="1862048"/>
            </a:xfrm>
            <a:prstGeom prst="rect">
              <a:avLst/>
            </a:prstGeom>
            <a:noFill/>
          </p:spPr>
          <p:txBody>
            <a:bodyPr wrap="none" rtlCol="0">
              <a:spAutoFit/>
            </a:bodyPr>
            <a:lstStyle/>
            <a:p>
              <a:pPr algn="ctr"/>
              <a:r>
                <a:rPr lang="zh-CN" altLang="en-US" sz="1150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力</a:t>
              </a:r>
            </a:p>
          </p:txBody>
        </p:sp>
      </p:grpSp>
      <p:grpSp>
        <p:nvGrpSpPr>
          <p:cNvPr id="43" name="组合 42"/>
          <p:cNvGrpSpPr/>
          <p:nvPr/>
        </p:nvGrpSpPr>
        <p:grpSpPr>
          <a:xfrm>
            <a:off x="8297520" y="1497562"/>
            <a:ext cx="1659429" cy="1863333"/>
            <a:chOff x="9021420" y="1065762"/>
            <a:chExt cx="1659429" cy="1863333"/>
          </a:xfrm>
        </p:grpSpPr>
        <p:sp>
          <p:nvSpPr>
            <p:cNvPr id="44" name="文本框 43"/>
            <p:cNvSpPr txBox="1"/>
            <p:nvPr/>
          </p:nvSpPr>
          <p:spPr>
            <a:xfrm>
              <a:off x="9021420" y="1067047"/>
              <a:ext cx="1659429" cy="1862048"/>
            </a:xfrm>
            <a:prstGeom prst="rect">
              <a:avLst/>
            </a:prstGeom>
            <a:noFill/>
          </p:spPr>
          <p:txBody>
            <a:bodyPr wrap="none" rtlCol="0">
              <a:spAutoFit/>
            </a:bodyPr>
            <a:lstStyle/>
            <a:p>
              <a:pPr algn="ctr"/>
              <a:r>
                <a:rPr lang="zh-CN" altLang="en-US" sz="1150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发</a:t>
              </a:r>
            </a:p>
          </p:txBody>
        </p:sp>
        <p:sp>
          <p:nvSpPr>
            <p:cNvPr id="45" name="文本框 44"/>
            <p:cNvSpPr txBox="1"/>
            <p:nvPr/>
          </p:nvSpPr>
          <p:spPr>
            <a:xfrm>
              <a:off x="9021420" y="1065762"/>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发</a:t>
              </a:r>
            </a:p>
          </p:txBody>
        </p:sp>
      </p:grpSp>
      <p:grpSp>
        <p:nvGrpSpPr>
          <p:cNvPr id="46" name="组合 45"/>
          <p:cNvGrpSpPr/>
          <p:nvPr/>
        </p:nvGrpSpPr>
        <p:grpSpPr>
          <a:xfrm>
            <a:off x="9743193" y="1497562"/>
            <a:ext cx="1659429" cy="1894713"/>
            <a:chOff x="9021420" y="1067047"/>
            <a:chExt cx="1659429" cy="1894713"/>
          </a:xfrm>
        </p:grpSpPr>
        <p:sp>
          <p:nvSpPr>
            <p:cNvPr id="47" name="文本框 46"/>
            <p:cNvSpPr txBox="1"/>
            <p:nvPr/>
          </p:nvSpPr>
          <p:spPr>
            <a:xfrm>
              <a:off x="9021420" y="1067047"/>
              <a:ext cx="1659429" cy="1862048"/>
            </a:xfrm>
            <a:prstGeom prst="rect">
              <a:avLst/>
            </a:prstGeom>
            <a:noFill/>
          </p:spPr>
          <p:txBody>
            <a:bodyPr wrap="none" rtlCol="0">
              <a:spAutoFit/>
            </a:bodyPr>
            <a:lstStyle/>
            <a:p>
              <a:pPr algn="ctr"/>
              <a:r>
                <a:rPr lang="zh-CN" altLang="en-US" sz="1150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电</a:t>
              </a:r>
            </a:p>
          </p:txBody>
        </p:sp>
        <p:sp>
          <p:nvSpPr>
            <p:cNvPr id="48" name="文本框 47"/>
            <p:cNvSpPr txBox="1"/>
            <p:nvPr/>
          </p:nvSpPr>
          <p:spPr>
            <a:xfrm>
              <a:off x="9021420" y="1099712"/>
              <a:ext cx="1659429" cy="1862048"/>
            </a:xfrm>
            <a:prstGeom prst="rect">
              <a:avLst/>
            </a:prstGeom>
            <a:noFill/>
          </p:spPr>
          <p:txBody>
            <a:bodyPr wrap="none" rtlCol="0">
              <a:spAutoFit/>
            </a:bodyPr>
            <a:lstStyle/>
            <a:p>
              <a:pPr algn="ctr"/>
              <a:r>
                <a:rPr lang="zh-CN" altLang="en-US" sz="1150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电</a:t>
              </a: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dur="500" decel="10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stCondLst>
                                            <p:cond delay="0"/>
                                          </p:stCondLst>
                                        </p:cTn>
                                        <p:tgtEl>
                                          <p:spTgt spid="22"/>
                                        </p:tgtEl>
                                      </p:cBhvr>
                                    </p:animEffect>
                                    <p:anim to="0" calcmode="lin" valueType="num">
                                      <p:cBhvr>
                                        <p:cTn id="8" dur="500" fill="hold">
                                          <p:stCondLst>
                                            <p:cond delay="0"/>
                                          </p:stCondLst>
                                        </p:cTn>
                                        <p:tgtEl>
                                          <p:spTgt spid="22"/>
                                        </p:tgtEl>
                                        <p:attrNameLst>
                                          <p:attrName>ppt_x</p:attrName>
                                        </p:attrNameLst>
                                      </p:cBhvr>
                                      <p:tavLst>
                                        <p:tav tm="0">
                                          <p:val>
                                            <p:strVal val="#ppt_x-.05"/>
                                          </p:val>
                                        </p:tav>
                                        <p:tav tm="100000">
                                          <p:val>
                                            <p:strVal val="#ppt_x"/>
                                          </p:val>
                                        </p:tav>
                                      </p:tavLst>
                                    </p:anim>
                                  </p:childTnLst>
                                </p:cTn>
                              </p:par>
                              <p:par>
                                <p:cTn id="9" presetID="10" presetClass="entr" presetSubtype="0" dur="500" decel="10000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stCondLst>
                                            <p:cond delay="0"/>
                                          </p:stCondLst>
                                        </p:cTn>
                                        <p:tgtEl>
                                          <p:spTgt spid="20"/>
                                        </p:tgtEl>
                                      </p:cBhvr>
                                    </p:animEffect>
                                    <p:anim to="0" calcmode="lin" valueType="num">
                                      <p:cBhvr>
                                        <p:cTn id="12" dur="500" fill="hold">
                                          <p:stCondLst>
                                            <p:cond delay="0"/>
                                          </p:stCondLst>
                                        </p:cTn>
                                        <p:tgtEl>
                                          <p:spTgt spid="20"/>
                                        </p:tgtEl>
                                        <p:attrNameLst>
                                          <p:attrName>ppt_x</p:attrName>
                                        </p:attrNameLst>
                                      </p:cBhvr>
                                      <p:tavLst>
                                        <p:tav tm="0">
                                          <p:val>
                                            <p:strVal val="#ppt_x-.05"/>
                                          </p:val>
                                        </p:tav>
                                        <p:tav tm="100000">
                                          <p:val>
                                            <p:strVal val="#ppt_x"/>
                                          </p:val>
                                        </p:tav>
                                      </p:tavLst>
                                    </p:anim>
                                  </p:childTnLst>
                                </p:cTn>
                              </p:par>
                            </p:childTnLst>
                          </p:cTn>
                        </p:par>
                        <p:par>
                          <p:cTn id="13" fill="hold" nodeType="afterGroup">
                            <p:stCondLst>
                              <p:cond delay="500"/>
                            </p:stCondLst>
                            <p:childTnLst>
                              <p:par>
                                <p:cTn id="14" presetID="10" presetClass="entr" presetSubtype="0" dur="500" fill="hold" nodeType="afterEffect">
                                  <p:stCondLst>
                                    <p:cond delay="0"/>
                                  </p:stCondLst>
                                  <p:iterate type="wd">
                                    <p:tmPct val="10000"/>
                                  </p:iterate>
                                  <p:childTnLst>
                                    <p:set>
                                      <p:cBhvr>
                                        <p:cTn id="15" dur="1" fill="hold">
                                          <p:stCondLst>
                                            <p:cond delay="0"/>
                                          </p:stCondLst>
                                        </p:cTn>
                                        <p:tgtEl>
                                          <p:spTgt spid="27"/>
                                        </p:tgtEl>
                                        <p:attrNameLst>
                                          <p:attrName>style.visibility</p:attrName>
                                        </p:attrNameLst>
                                      </p:cBhvr>
                                      <p:to>
                                        <p:strVal val="visible"/>
                                      </p:to>
                                    </p:set>
                                    <p:anim to="0" calcmode="lin" valueType="num">
                                      <p:cBhvr>
                                        <p:cTn id="16"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17" dur="500">
                                          <p:stCondLst>
                                            <p:cond delay="0"/>
                                          </p:stCondLst>
                                        </p:cTn>
                                        <p:tgtEl>
                                          <p:spTgt spid="27"/>
                                        </p:tgtEl>
                                      </p:cBhvr>
                                    </p:animEffect>
                                    <p:animScale>
                                      <p:cBhvr>
                                        <p:cTn id="18" dur="500" decel="100000" fill="hold">
                                          <p:stCondLst>
                                            <p:cond delay="0"/>
                                          </p:stCondLst>
                                        </p:cTn>
                                        <p:tgtEl>
                                          <p:spTgt spid="27"/>
                                        </p:tgtEl>
                                      </p:cBhvr>
                                      <p:by x="100000" y="100000"/>
                                      <p:from x="110000" y="110000"/>
                                      <p:to x="100000" y="100000"/>
                                    </p:animScale>
                                  </p:childTnLst>
                                </p:cTn>
                              </p:par>
                            </p:childTnLst>
                          </p:cTn>
                        </p:par>
                        <p:par>
                          <p:cTn id="19" fill="hold" nodeType="afterGroup">
                            <p:stCondLst>
                              <p:cond delay="1000"/>
                            </p:stCondLst>
                            <p:childTnLst>
                              <p:par>
                                <p:cTn id="20" presetID="10" presetClass="entr" presetSubtype="0" dur="500" fill="hold" nodeType="afterEffect">
                                  <p:stCondLst>
                                    <p:cond delay="0"/>
                                  </p:stCondLst>
                                  <p:iterate type="wd">
                                    <p:tmPct val="10000"/>
                                  </p:iterate>
                                  <p:childTnLst>
                                    <p:set>
                                      <p:cBhvr>
                                        <p:cTn id="21" dur="1" fill="hold">
                                          <p:stCondLst>
                                            <p:cond delay="0"/>
                                          </p:stCondLst>
                                        </p:cTn>
                                        <p:tgtEl>
                                          <p:spTgt spid="30"/>
                                        </p:tgtEl>
                                        <p:attrNameLst>
                                          <p:attrName>style.visibility</p:attrName>
                                        </p:attrNameLst>
                                      </p:cBhvr>
                                      <p:to>
                                        <p:strVal val="visible"/>
                                      </p:to>
                                    </p:set>
                                    <p:anim to="0" calcmode="lin" valueType="num">
                                      <p:cBhvr>
                                        <p:cTn id="22" dur="500" decel="100000" fill="hold">
                                          <p:stCondLst>
                                            <p:cond delay="0"/>
                                          </p:stCondLst>
                                        </p:cTn>
                                        <p:tgtEl>
                                          <p:spTgt spid="30"/>
                                        </p:tgtEl>
                                        <p:attrNameLst>
                                          <p:attrName>ppt_y</p:attrName>
                                        </p:attrNameLst>
                                      </p:cBhvr>
                                      <p:tavLst>
                                        <p:tav tm="0">
                                          <p:val>
                                            <p:strVal val="ppt_y+0.02"/>
                                          </p:val>
                                        </p:tav>
                                        <p:tav tm="100000">
                                          <p:val>
                                            <p:strVal val="#ppt_y"/>
                                          </p:val>
                                        </p:tav>
                                      </p:tavLst>
                                    </p:anim>
                                    <p:animEffect transition="in" filter="fade">
                                      <p:cBhvr>
                                        <p:cTn id="23" dur="500">
                                          <p:stCondLst>
                                            <p:cond delay="0"/>
                                          </p:stCondLst>
                                        </p:cTn>
                                        <p:tgtEl>
                                          <p:spTgt spid="30"/>
                                        </p:tgtEl>
                                      </p:cBhvr>
                                    </p:animEffect>
                                    <p:animScale>
                                      <p:cBhvr>
                                        <p:cTn id="24" dur="500" decel="100000" fill="hold">
                                          <p:stCondLst>
                                            <p:cond delay="0"/>
                                          </p:stCondLst>
                                        </p:cTn>
                                        <p:tgtEl>
                                          <p:spTgt spid="30"/>
                                        </p:tgtEl>
                                      </p:cBhvr>
                                      <p:by x="100000" y="100000"/>
                                      <p:from x="110000" y="110000"/>
                                      <p:to x="100000" y="100000"/>
                                    </p:animScale>
                                  </p:childTnLst>
                                </p:cTn>
                              </p:par>
                            </p:childTnLst>
                          </p:cTn>
                        </p:par>
                        <p:par>
                          <p:cTn id="25" fill="hold" nodeType="afterGroup">
                            <p:stCondLst>
                              <p:cond delay="1500"/>
                            </p:stCondLst>
                            <p:childTnLst>
                              <p:par>
                                <p:cTn id="26" presetID="10" presetClass="entr" presetSubtype="0" dur="500" fill="hold" nodeType="afterEffect">
                                  <p:stCondLst>
                                    <p:cond delay="0"/>
                                  </p:stCondLst>
                                  <p:iterate type="wd">
                                    <p:tmPct val="10000"/>
                                  </p:iterate>
                                  <p:childTnLst>
                                    <p:set>
                                      <p:cBhvr>
                                        <p:cTn id="27" dur="1" fill="hold">
                                          <p:stCondLst>
                                            <p:cond delay="0"/>
                                          </p:stCondLst>
                                        </p:cTn>
                                        <p:tgtEl>
                                          <p:spTgt spid="33"/>
                                        </p:tgtEl>
                                        <p:attrNameLst>
                                          <p:attrName>style.visibility</p:attrName>
                                        </p:attrNameLst>
                                      </p:cBhvr>
                                      <p:to>
                                        <p:strVal val="visible"/>
                                      </p:to>
                                    </p:set>
                                    <p:anim to="0" calcmode="lin" valueType="num">
                                      <p:cBhvr>
                                        <p:cTn id="28" dur="500" decel="100000" fill="hold">
                                          <p:stCondLst>
                                            <p:cond delay="0"/>
                                          </p:stCondLst>
                                        </p:cTn>
                                        <p:tgtEl>
                                          <p:spTgt spid="33"/>
                                        </p:tgtEl>
                                        <p:attrNameLst>
                                          <p:attrName>ppt_y</p:attrName>
                                        </p:attrNameLst>
                                      </p:cBhvr>
                                      <p:tavLst>
                                        <p:tav tm="0">
                                          <p:val>
                                            <p:strVal val="ppt_y+0.02"/>
                                          </p:val>
                                        </p:tav>
                                        <p:tav tm="100000">
                                          <p:val>
                                            <p:strVal val="#ppt_y"/>
                                          </p:val>
                                        </p:tav>
                                      </p:tavLst>
                                    </p:anim>
                                    <p:animEffect transition="in" filter="fade">
                                      <p:cBhvr>
                                        <p:cTn id="29" dur="500">
                                          <p:stCondLst>
                                            <p:cond delay="0"/>
                                          </p:stCondLst>
                                        </p:cTn>
                                        <p:tgtEl>
                                          <p:spTgt spid="33"/>
                                        </p:tgtEl>
                                      </p:cBhvr>
                                    </p:animEffect>
                                    <p:animScale>
                                      <p:cBhvr>
                                        <p:cTn id="30" dur="500" decel="100000" fill="hold">
                                          <p:stCondLst>
                                            <p:cond delay="0"/>
                                          </p:stCondLst>
                                        </p:cTn>
                                        <p:tgtEl>
                                          <p:spTgt spid="33"/>
                                        </p:tgtEl>
                                      </p:cBhvr>
                                      <p:by x="100000" y="100000"/>
                                      <p:from x="110000" y="110000"/>
                                      <p:to x="100000" y="100000"/>
                                    </p:animScale>
                                  </p:childTnLst>
                                </p:cTn>
                              </p:par>
                            </p:childTnLst>
                          </p:cTn>
                        </p:par>
                        <p:par>
                          <p:cTn id="31" fill="hold" nodeType="afterGroup">
                            <p:stCondLst>
                              <p:cond delay="2000"/>
                            </p:stCondLst>
                            <p:childTnLst>
                              <p:par>
                                <p:cTn id="32" presetID="10" presetClass="entr" presetSubtype="0" dur="500" fill="hold" grpId="0" nodeType="afterEffect">
                                  <p:stCondLst>
                                    <p:cond delay="0"/>
                                  </p:stCondLst>
                                  <p:iterate type="wd">
                                    <p:tmPct val="10000"/>
                                  </p:iterate>
                                  <p:childTnLst>
                                    <p:set>
                                      <p:cBhvr>
                                        <p:cTn id="33" dur="1" fill="hold">
                                          <p:stCondLst>
                                            <p:cond delay="0"/>
                                          </p:stCondLst>
                                        </p:cTn>
                                        <p:tgtEl>
                                          <p:spTgt spid="36"/>
                                        </p:tgtEl>
                                        <p:attrNameLst>
                                          <p:attrName>style.visibility</p:attrName>
                                        </p:attrNameLst>
                                      </p:cBhvr>
                                      <p:to>
                                        <p:strVal val="visible"/>
                                      </p:to>
                                    </p:set>
                                    <p:anim to="0" calcmode="lin" valueType="num">
                                      <p:cBhvr>
                                        <p:cTn id="34" dur="500" decel="100000" fill="hold">
                                          <p:stCondLst>
                                            <p:cond delay="0"/>
                                          </p:stCondLst>
                                        </p:cTn>
                                        <p:tgtEl>
                                          <p:spTgt spid="36"/>
                                        </p:tgtEl>
                                        <p:attrNameLst>
                                          <p:attrName>ppt_y</p:attrName>
                                        </p:attrNameLst>
                                      </p:cBhvr>
                                      <p:tavLst>
                                        <p:tav tm="0">
                                          <p:val>
                                            <p:strVal val="ppt_y+0.02"/>
                                          </p:val>
                                        </p:tav>
                                        <p:tav tm="100000">
                                          <p:val>
                                            <p:strVal val="#ppt_y"/>
                                          </p:val>
                                        </p:tav>
                                      </p:tavLst>
                                    </p:anim>
                                    <p:animEffect transition="in" filter="fade">
                                      <p:cBhvr>
                                        <p:cTn id="35" dur="500">
                                          <p:stCondLst>
                                            <p:cond delay="0"/>
                                          </p:stCondLst>
                                        </p:cTn>
                                        <p:tgtEl>
                                          <p:spTgt spid="36"/>
                                        </p:tgtEl>
                                      </p:cBhvr>
                                    </p:animEffect>
                                    <p:animScale>
                                      <p:cBhvr>
                                        <p:cTn id="36" dur="500" decel="100000" fill="hold">
                                          <p:stCondLst>
                                            <p:cond delay="0"/>
                                          </p:stCondLst>
                                        </p:cTn>
                                        <p:tgtEl>
                                          <p:spTgt spid="36"/>
                                        </p:tgtEl>
                                      </p:cBhvr>
                                      <p:by x="100000" y="100000"/>
                                      <p:from x="110000" y="110000"/>
                                      <p:to x="100000" y="100000"/>
                                    </p:animScale>
                                  </p:childTnLst>
                                </p:cTn>
                              </p:par>
                            </p:childTnLst>
                          </p:cTn>
                        </p:par>
                        <p:par>
                          <p:cTn id="37" fill="hold" nodeType="afterGroup">
                            <p:stCondLst>
                              <p:cond delay="2500"/>
                            </p:stCondLst>
                            <p:childTnLst>
                              <p:par>
                                <p:cTn id="38" presetID="10" presetClass="entr" presetSubtype="0" dur="500" fill="hold" nodeType="afterEffect">
                                  <p:stCondLst>
                                    <p:cond delay="0"/>
                                  </p:stCondLst>
                                  <p:iterate type="wd">
                                    <p:tmPct val="10000"/>
                                  </p:iterate>
                                  <p:childTnLst>
                                    <p:set>
                                      <p:cBhvr>
                                        <p:cTn id="39" dur="1" fill="hold">
                                          <p:stCondLst>
                                            <p:cond delay="0"/>
                                          </p:stCondLst>
                                        </p:cTn>
                                        <p:tgtEl>
                                          <p:spTgt spid="37"/>
                                        </p:tgtEl>
                                        <p:attrNameLst>
                                          <p:attrName>style.visibility</p:attrName>
                                        </p:attrNameLst>
                                      </p:cBhvr>
                                      <p:to>
                                        <p:strVal val="visible"/>
                                      </p:to>
                                    </p:set>
                                    <p:anim to="0" calcmode="lin" valueType="num">
                                      <p:cBhvr>
                                        <p:cTn id="40" dur="500" decel="100000" fill="hold">
                                          <p:stCondLst>
                                            <p:cond delay="0"/>
                                          </p:stCondLst>
                                        </p:cTn>
                                        <p:tgtEl>
                                          <p:spTgt spid="37"/>
                                        </p:tgtEl>
                                        <p:attrNameLst>
                                          <p:attrName>ppt_y</p:attrName>
                                        </p:attrNameLst>
                                      </p:cBhvr>
                                      <p:tavLst>
                                        <p:tav tm="0">
                                          <p:val>
                                            <p:strVal val="ppt_y+0.02"/>
                                          </p:val>
                                        </p:tav>
                                        <p:tav tm="100000">
                                          <p:val>
                                            <p:strVal val="#ppt_y"/>
                                          </p:val>
                                        </p:tav>
                                      </p:tavLst>
                                    </p:anim>
                                    <p:animEffect transition="in" filter="fade">
                                      <p:cBhvr>
                                        <p:cTn id="41" dur="500">
                                          <p:stCondLst>
                                            <p:cond delay="0"/>
                                          </p:stCondLst>
                                        </p:cTn>
                                        <p:tgtEl>
                                          <p:spTgt spid="37"/>
                                        </p:tgtEl>
                                      </p:cBhvr>
                                    </p:animEffect>
                                    <p:animScale>
                                      <p:cBhvr>
                                        <p:cTn id="42" dur="500" decel="100000" fill="hold">
                                          <p:stCondLst>
                                            <p:cond delay="0"/>
                                          </p:stCondLst>
                                        </p:cTn>
                                        <p:tgtEl>
                                          <p:spTgt spid="37"/>
                                        </p:tgtEl>
                                      </p:cBhvr>
                                      <p:by x="100000" y="100000"/>
                                      <p:from x="110000" y="110000"/>
                                      <p:to x="100000" y="100000"/>
                                    </p:animScale>
                                  </p:childTnLst>
                                </p:cTn>
                              </p:par>
                            </p:childTnLst>
                          </p:cTn>
                        </p:par>
                        <p:par>
                          <p:cTn id="43" fill="hold" nodeType="afterGroup">
                            <p:stCondLst>
                              <p:cond delay="3000"/>
                            </p:stCondLst>
                            <p:childTnLst>
                              <p:par>
                                <p:cTn id="44" presetID="10" presetClass="entr" presetSubtype="0" dur="500" fill="hold" nodeType="afterEffect">
                                  <p:stCondLst>
                                    <p:cond delay="0"/>
                                  </p:stCondLst>
                                  <p:iterate type="wd">
                                    <p:tmPct val="10000"/>
                                  </p:iterate>
                                  <p:childTnLst>
                                    <p:set>
                                      <p:cBhvr>
                                        <p:cTn id="45" dur="1" fill="hold">
                                          <p:stCondLst>
                                            <p:cond delay="0"/>
                                          </p:stCondLst>
                                        </p:cTn>
                                        <p:tgtEl>
                                          <p:spTgt spid="40"/>
                                        </p:tgtEl>
                                        <p:attrNameLst>
                                          <p:attrName>style.visibility</p:attrName>
                                        </p:attrNameLst>
                                      </p:cBhvr>
                                      <p:to>
                                        <p:strVal val="visible"/>
                                      </p:to>
                                    </p:set>
                                    <p:anim to="0" calcmode="lin" valueType="num">
                                      <p:cBhvr>
                                        <p:cTn id="46" dur="500" decel="100000" fill="hold">
                                          <p:stCondLst>
                                            <p:cond delay="0"/>
                                          </p:stCondLst>
                                        </p:cTn>
                                        <p:tgtEl>
                                          <p:spTgt spid="40"/>
                                        </p:tgtEl>
                                        <p:attrNameLst>
                                          <p:attrName>ppt_y</p:attrName>
                                        </p:attrNameLst>
                                      </p:cBhvr>
                                      <p:tavLst>
                                        <p:tav tm="0">
                                          <p:val>
                                            <p:strVal val="ppt_y+0.02"/>
                                          </p:val>
                                        </p:tav>
                                        <p:tav tm="100000">
                                          <p:val>
                                            <p:strVal val="#ppt_y"/>
                                          </p:val>
                                        </p:tav>
                                      </p:tavLst>
                                    </p:anim>
                                    <p:animEffect transition="in" filter="fade">
                                      <p:cBhvr>
                                        <p:cTn id="47" dur="500">
                                          <p:stCondLst>
                                            <p:cond delay="0"/>
                                          </p:stCondLst>
                                        </p:cTn>
                                        <p:tgtEl>
                                          <p:spTgt spid="40"/>
                                        </p:tgtEl>
                                      </p:cBhvr>
                                    </p:animEffect>
                                    <p:animScale>
                                      <p:cBhvr>
                                        <p:cTn id="48" dur="500" decel="100000" fill="hold">
                                          <p:stCondLst>
                                            <p:cond delay="0"/>
                                          </p:stCondLst>
                                        </p:cTn>
                                        <p:tgtEl>
                                          <p:spTgt spid="40"/>
                                        </p:tgtEl>
                                      </p:cBhvr>
                                      <p:by x="100000" y="100000"/>
                                      <p:from x="110000" y="110000"/>
                                      <p:to x="100000" y="100000"/>
                                    </p:animScale>
                                  </p:childTnLst>
                                </p:cTn>
                              </p:par>
                            </p:childTnLst>
                          </p:cTn>
                        </p:par>
                        <p:par>
                          <p:cTn id="49" fill="hold" nodeType="afterGroup">
                            <p:stCondLst>
                              <p:cond delay="3500"/>
                            </p:stCondLst>
                            <p:childTnLst>
                              <p:par>
                                <p:cTn id="50" presetID="10" presetClass="entr" presetSubtype="0" dur="500" fill="hold" nodeType="afterEffect">
                                  <p:stCondLst>
                                    <p:cond delay="0"/>
                                  </p:stCondLst>
                                  <p:iterate type="wd">
                                    <p:tmPct val="10000"/>
                                  </p:iterate>
                                  <p:childTnLst>
                                    <p:set>
                                      <p:cBhvr>
                                        <p:cTn id="51" dur="1" fill="hold">
                                          <p:stCondLst>
                                            <p:cond delay="0"/>
                                          </p:stCondLst>
                                        </p:cTn>
                                        <p:tgtEl>
                                          <p:spTgt spid="43"/>
                                        </p:tgtEl>
                                        <p:attrNameLst>
                                          <p:attrName>style.visibility</p:attrName>
                                        </p:attrNameLst>
                                      </p:cBhvr>
                                      <p:to>
                                        <p:strVal val="visible"/>
                                      </p:to>
                                    </p:set>
                                    <p:anim to="0" calcmode="lin" valueType="num">
                                      <p:cBhvr>
                                        <p:cTn id="52" dur="500" decel="100000" fill="hold">
                                          <p:stCondLst>
                                            <p:cond delay="0"/>
                                          </p:stCondLst>
                                        </p:cTn>
                                        <p:tgtEl>
                                          <p:spTgt spid="43"/>
                                        </p:tgtEl>
                                        <p:attrNameLst>
                                          <p:attrName>ppt_y</p:attrName>
                                        </p:attrNameLst>
                                      </p:cBhvr>
                                      <p:tavLst>
                                        <p:tav tm="0">
                                          <p:val>
                                            <p:strVal val="ppt_y+0.02"/>
                                          </p:val>
                                        </p:tav>
                                        <p:tav tm="100000">
                                          <p:val>
                                            <p:strVal val="#ppt_y"/>
                                          </p:val>
                                        </p:tav>
                                      </p:tavLst>
                                    </p:anim>
                                    <p:animEffect transition="in" filter="fade">
                                      <p:cBhvr>
                                        <p:cTn id="53" dur="500">
                                          <p:stCondLst>
                                            <p:cond delay="0"/>
                                          </p:stCondLst>
                                        </p:cTn>
                                        <p:tgtEl>
                                          <p:spTgt spid="43"/>
                                        </p:tgtEl>
                                      </p:cBhvr>
                                    </p:animEffect>
                                    <p:animScale>
                                      <p:cBhvr>
                                        <p:cTn id="54" dur="500" decel="100000" fill="hold">
                                          <p:stCondLst>
                                            <p:cond delay="0"/>
                                          </p:stCondLst>
                                        </p:cTn>
                                        <p:tgtEl>
                                          <p:spTgt spid="43"/>
                                        </p:tgtEl>
                                      </p:cBhvr>
                                      <p:by x="100000" y="100000"/>
                                      <p:from x="110000" y="110000"/>
                                      <p:to x="100000" y="100000"/>
                                    </p:animScale>
                                  </p:childTnLst>
                                </p:cTn>
                              </p:par>
                            </p:childTnLst>
                          </p:cTn>
                        </p:par>
                        <p:par>
                          <p:cTn id="55" fill="hold" nodeType="afterGroup">
                            <p:stCondLst>
                              <p:cond delay="4000"/>
                            </p:stCondLst>
                            <p:childTnLst>
                              <p:par>
                                <p:cTn id="56" presetID="10" presetClass="entr" presetSubtype="0" dur="500" decel="10000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stCondLst>
                                            <p:cond delay="0"/>
                                          </p:stCondLst>
                                        </p:cTn>
                                        <p:tgtEl>
                                          <p:spTgt spid="21"/>
                                        </p:tgtEl>
                                      </p:cBhvr>
                                    </p:animEffect>
                                    <p:anim to="0" calcmode="lin" valueType="num">
                                      <p:cBhvr>
                                        <p:cTn id="59" dur="500" fill="hold">
                                          <p:stCondLst>
                                            <p:cond delay="0"/>
                                          </p:stCondLst>
                                        </p:cTn>
                                        <p:tgtEl>
                                          <p:spTgt spid="21"/>
                                        </p:tgtEl>
                                        <p:attrNameLst>
                                          <p:attrName>ppt_x</p:attrName>
                                        </p:attrNameLst>
                                      </p:cBhvr>
                                      <p:tavLst>
                                        <p:tav tm="0">
                                          <p:val>
                                            <p:strVal val="#ppt_x-.05"/>
                                          </p:val>
                                        </p:tav>
                                        <p:tav tm="100000">
                                          <p:val>
                                            <p:strVal val="#ppt_x"/>
                                          </p:val>
                                        </p:tav>
                                      </p:tavLst>
                                    </p:anim>
                                  </p:childTnLst>
                                </p:cTn>
                              </p:par>
                            </p:childTnLst>
                          </p:cTn>
                        </p:par>
                        <p:par>
                          <p:cTn id="60" fill="hold" nodeType="afterGroup">
                            <p:stCondLst>
                              <p:cond delay="4500"/>
                            </p:stCondLst>
                            <p:childTnLst>
                              <p:par>
                                <p:cTn id="61" presetID="10" presetClass="entr" presetSubtype="0" dur="500" decel="100000"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500">
                                          <p:stCondLst>
                                            <p:cond delay="0"/>
                                          </p:stCondLst>
                                        </p:cTn>
                                        <p:tgtEl>
                                          <p:spTgt spid="23"/>
                                        </p:tgtEl>
                                      </p:cBhvr>
                                    </p:animEffect>
                                    <p:anim to="0" calcmode="lin" valueType="num">
                                      <p:cBhvr>
                                        <p:cTn id="64" dur="500" fill="hold">
                                          <p:stCondLst>
                                            <p:cond delay="0"/>
                                          </p:stCondLst>
                                        </p:cTn>
                                        <p:tgtEl>
                                          <p:spTgt spid="23"/>
                                        </p:tgtEl>
                                        <p:attrNameLst>
                                          <p:attrName>ppt_x</p:attrName>
                                        </p:attrNameLst>
                                      </p:cBhvr>
                                      <p:tavLst>
                                        <p:tav tm="0">
                                          <p:val>
                                            <p:strVal val="#ppt_x-.05"/>
                                          </p:val>
                                        </p:tav>
                                        <p:tav tm="100000">
                                          <p:val>
                                            <p:strVal val="#ppt_x"/>
                                          </p:val>
                                        </p:tav>
                                      </p:tavLst>
                                    </p:anim>
                                  </p:childTnLst>
                                </p:cTn>
                              </p:par>
                            </p:childTnLst>
                          </p:cTn>
                        </p:par>
                        <p:par>
                          <p:cTn id="65" fill="hold" nodeType="afterGroup">
                            <p:stCondLst>
                              <p:cond delay="5000"/>
                            </p:stCondLst>
                            <p:childTnLst>
                              <p:par>
                                <p:cTn id="66" presetID="10" presetClass="entr" presetSubtype="0" dur="500" fill="hold" nodeType="afterEffect">
                                  <p:stCondLst>
                                    <p:cond delay="0"/>
                                  </p:stCondLst>
                                  <p:iterate type="wd">
                                    <p:tmPct val="10000"/>
                                  </p:iterate>
                                  <p:childTnLst>
                                    <p:set>
                                      <p:cBhvr>
                                        <p:cTn id="67" dur="1" fill="hold">
                                          <p:stCondLst>
                                            <p:cond delay="0"/>
                                          </p:stCondLst>
                                        </p:cTn>
                                        <p:tgtEl>
                                          <p:spTgt spid="24"/>
                                        </p:tgtEl>
                                        <p:attrNameLst>
                                          <p:attrName>style.visibility</p:attrName>
                                        </p:attrNameLst>
                                      </p:cBhvr>
                                      <p:to>
                                        <p:strVal val="visible"/>
                                      </p:to>
                                    </p:set>
                                    <p:anim to="0" calcmode="lin" valueType="num">
                                      <p:cBhvr>
                                        <p:cTn id="68" dur="500" decel="100000" fill="hold">
                                          <p:stCondLst>
                                            <p:cond delay="0"/>
                                          </p:stCondLst>
                                        </p:cTn>
                                        <p:tgtEl>
                                          <p:spTgt spid="24"/>
                                        </p:tgtEl>
                                        <p:attrNameLst>
                                          <p:attrName>ppt_x</p:attrName>
                                        </p:attrNameLst>
                                      </p:cBhvr>
                                      <p:tavLst>
                                        <p:tav tm="0">
                                          <p:val>
                                            <p:strVal val="ppt_x+0.02"/>
                                          </p:val>
                                        </p:tav>
                                        <p:tav tm="100000">
                                          <p:val>
                                            <p:strVal val="#ppt_x"/>
                                          </p:val>
                                        </p:tav>
                                      </p:tavLst>
                                    </p:anim>
                                    <p:animEffect transition="in" filter="fade">
                                      <p:cBhvr>
                                        <p:cTn id="69" dur="500">
                                          <p:stCondLst>
                                            <p:cond delay="0"/>
                                          </p:stCondLst>
                                        </p:cTn>
                                        <p:tgtEl>
                                          <p:spTgt spid="24"/>
                                        </p:tgtEl>
                                      </p:cBhvr>
                                    </p:animEffect>
                                    <p:animScale>
                                      <p:cBhvr>
                                        <p:cTn id="70" dur="500" decel="100000" fill="hold">
                                          <p:stCondLst>
                                            <p:cond delay="0"/>
                                          </p:stCondLst>
                                        </p:cTn>
                                        <p:tgtEl>
                                          <p:spTgt spid="24"/>
                                        </p:tgtEl>
                                      </p:cBhvr>
                                      <p:by x="100000" y="100000"/>
                                      <p:from x="110000" y="110000"/>
                                      <p:to x="100000" y="100000"/>
                                    </p:animScale>
                                  </p:childTnLst>
                                </p:cTn>
                              </p:par>
                            </p:childTnLst>
                          </p:cTn>
                        </p:par>
                        <p:par>
                          <p:cTn id="71" fill="hold" nodeType="afterGroup">
                            <p:stCondLst>
                              <p:cond delay="5500"/>
                            </p:stCondLst>
                            <p:childTnLst>
                              <p:par>
                                <p:cTn id="72" presetID="10" presetClass="entr" presetSubtype="0" dur="500" fill="hold" nodeType="afterEffect">
                                  <p:stCondLst>
                                    <p:cond delay="0"/>
                                  </p:stCondLst>
                                  <p:iterate type="wd">
                                    <p:tmPct val="10000"/>
                                  </p:iterate>
                                  <p:childTnLst>
                                    <p:set>
                                      <p:cBhvr>
                                        <p:cTn id="73" dur="1" fill="hold">
                                          <p:stCondLst>
                                            <p:cond delay="0"/>
                                          </p:stCondLst>
                                        </p:cTn>
                                        <p:tgtEl>
                                          <p:spTgt spid="46"/>
                                        </p:tgtEl>
                                        <p:attrNameLst>
                                          <p:attrName>style.visibility</p:attrName>
                                        </p:attrNameLst>
                                      </p:cBhvr>
                                      <p:to>
                                        <p:strVal val="visible"/>
                                      </p:to>
                                    </p:set>
                                    <p:anim to="0" calcmode="lin" valueType="num">
                                      <p:cBhvr>
                                        <p:cTn id="74" dur="500" decel="100000" fill="hold">
                                          <p:stCondLst>
                                            <p:cond delay="0"/>
                                          </p:stCondLst>
                                        </p:cTn>
                                        <p:tgtEl>
                                          <p:spTgt spid="46"/>
                                        </p:tgtEl>
                                        <p:attrNameLst>
                                          <p:attrName>ppt_y</p:attrName>
                                        </p:attrNameLst>
                                      </p:cBhvr>
                                      <p:tavLst>
                                        <p:tav tm="0">
                                          <p:val>
                                            <p:strVal val="ppt_y+0.02"/>
                                          </p:val>
                                        </p:tav>
                                        <p:tav tm="100000">
                                          <p:val>
                                            <p:strVal val="#ppt_y"/>
                                          </p:val>
                                        </p:tav>
                                      </p:tavLst>
                                    </p:anim>
                                    <p:animEffect transition="in" filter="fade">
                                      <p:cBhvr>
                                        <p:cTn id="75" dur="500">
                                          <p:stCondLst>
                                            <p:cond delay="0"/>
                                          </p:stCondLst>
                                        </p:cTn>
                                        <p:tgtEl>
                                          <p:spTgt spid="46"/>
                                        </p:tgtEl>
                                      </p:cBhvr>
                                    </p:animEffect>
                                    <p:animScale>
                                      <p:cBhvr>
                                        <p:cTn id="76" dur="500" decel="100000" fill="hold">
                                          <p:stCondLst>
                                            <p:cond delay="0"/>
                                          </p:stCondLst>
                                        </p:cTn>
                                        <p:tgtEl>
                                          <p:spTgt spid="46"/>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2" grpId="0"/>
      <p:bldP spid="23" grpId="0"/>
      <p:bldP spid="3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图形"/>
          <p:cNvSpPr txBox="1"/>
          <p:nvPr>
            <p:custDataLst>
              <p:tags r:id="rId2"/>
            </p:custDataLst>
          </p:nvPr>
        </p:nvSpPr>
        <p:spPr>
          <a:xfrm>
            <a:off x="5166491" y="3169795"/>
            <a:ext cx="6523990" cy="1015663"/>
          </a:xfrm>
          <a:prstGeom prst="rect">
            <a:avLst/>
          </a:prstGeom>
          <a:noFill/>
        </p:spPr>
        <p:txBody>
          <a:bodyPr wrap="square" rtlCol="0">
            <a:spAutoFit/>
          </a:bodyPr>
          <a:lstStyle>
            <a:defPPr>
              <a:defRPr lang="zh-CN"/>
            </a:defPPr>
            <a:lvl1pPr>
              <a:defRPr sz="60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ym typeface="思源黑体 CN Medium" panose="020B0600000000000000" pitchFamily="34" charset="-122"/>
              </a:rPr>
              <a:t>市场风机介绍</a:t>
            </a:r>
          </a:p>
        </p:txBody>
      </p:sp>
      <p:sp>
        <p:nvSpPr>
          <p:cNvPr id="59" name="文本框 58"/>
          <p:cNvSpPr txBox="1"/>
          <p:nvPr/>
        </p:nvSpPr>
        <p:spPr>
          <a:xfrm>
            <a:off x="5254756" y="4079297"/>
            <a:ext cx="6096000" cy="1015663"/>
          </a:xfrm>
          <a:prstGeom prst="rect">
            <a:avLst/>
          </a:prstGeom>
          <a:noFill/>
        </p:spPr>
        <p:txBody>
          <a:bodyPr wrap="square" rtlCol="0" anchor="t">
            <a:spAutoFit/>
          </a:bodyPr>
          <a:lstStyle/>
          <a:p>
            <a:pPr>
              <a:lnSpc>
                <a:spcPct val="200000"/>
              </a:lnSpc>
            </a:pP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 here.</a:t>
            </a:r>
          </a:p>
        </p:txBody>
      </p:sp>
      <p:grpSp>
        <p:nvGrpSpPr>
          <p:cNvPr id="66" name="组合 65"/>
          <p:cNvGrpSpPr/>
          <p:nvPr/>
        </p:nvGrpSpPr>
        <p:grpSpPr>
          <a:xfrm>
            <a:off x="5284601" y="2220595"/>
            <a:ext cx="2717165" cy="608330"/>
            <a:chOff x="7781" y="2657"/>
            <a:chExt cx="4279" cy="958"/>
          </a:xfrm>
          <a:solidFill>
            <a:schemeClr val="accent1"/>
          </a:solidFill>
        </p:grpSpPr>
        <p:grpSp>
          <p:nvGrpSpPr>
            <p:cNvPr id="60" name="组合 59"/>
            <p:cNvGrpSpPr/>
            <p:nvPr/>
          </p:nvGrpSpPr>
          <p:grpSpPr>
            <a:xfrm>
              <a:off x="7781" y="2657"/>
              <a:ext cx="4279" cy="958"/>
              <a:chOff x="5500" y="1654"/>
              <a:chExt cx="2968" cy="664"/>
            </a:xfrm>
            <a:grpFill/>
          </p:grpSpPr>
          <p:sp>
            <p:nvSpPr>
              <p:cNvPr id="61" name="椭圆 60"/>
              <p:cNvSpPr/>
              <p:nvPr/>
            </p:nvSpPr>
            <p:spPr>
              <a:xfrm>
                <a:off x="5500"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2" name="椭圆 61"/>
              <p:cNvSpPr/>
              <p:nvPr/>
            </p:nvSpPr>
            <p:spPr>
              <a:xfrm>
                <a:off x="6268"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3" name="椭圆 62"/>
              <p:cNvSpPr/>
              <p:nvPr/>
            </p:nvSpPr>
            <p:spPr>
              <a:xfrm>
                <a:off x="7036"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4" name="椭圆 63"/>
              <p:cNvSpPr/>
              <p:nvPr/>
            </p:nvSpPr>
            <p:spPr>
              <a:xfrm>
                <a:off x="7804"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grpSp>
        <p:sp>
          <p:nvSpPr>
            <p:cNvPr id="65" name="文本框 64"/>
            <p:cNvSpPr txBox="1"/>
            <p:nvPr/>
          </p:nvSpPr>
          <p:spPr>
            <a:xfrm>
              <a:off x="7794" y="2697"/>
              <a:ext cx="4266" cy="919"/>
            </a:xfrm>
            <a:prstGeom prst="rect">
              <a:avLst/>
            </a:prstGeom>
            <a:noFill/>
          </p:spPr>
          <p:txBody>
            <a:bodyPr wrap="square" rtlCol="0" anchor="t">
              <a:spAutoFit/>
            </a:bodyPr>
            <a:lstStyle>
              <a:defPPr>
                <a:defRPr lang="zh-CN"/>
              </a:defPPr>
              <a:lvl1pPr algn="dist">
                <a:defRPr sz="3200">
                  <a:solidFill>
                    <a:schemeClr val="bg1"/>
                  </a:solidFill>
                  <a:latin typeface="钉钉进步体" panose="00020600040101010101" pitchFamily="18" charset="-122"/>
                  <a:ea typeface="钉钉进步体" panose="00020600040101010101" pitchFamily="18" charset="-122"/>
                  <a:cs typeface="思源宋体 SemiBold" panose="02020600000000000000" charset="-122"/>
                </a:defRPr>
              </a:lvl1pPr>
            </a:lstStyle>
            <a:p>
              <a:r>
                <a:rPr lang="zh-CN" altLang="en-US" dirty="0">
                  <a:sym typeface="+mn-ea"/>
                </a:rPr>
                <a:t>第三章节</a:t>
              </a:r>
            </a:p>
          </p:txBody>
        </p:sp>
      </p:gr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rcRect r="13175"/>
          <a:stretch>
            <a:fillRect/>
          </a:stretch>
        </p:blipFill>
        <p:spPr>
          <a:xfrm flipH="1">
            <a:off x="0" y="1057776"/>
            <a:ext cx="5548818" cy="6390774"/>
          </a:xfrm>
          <a:prstGeom prst="rect">
            <a:avLst/>
          </a:prstGeom>
        </p:spPr>
      </p:pic>
      <p:sp>
        <p:nvSpPr>
          <p:cNvPr id="2" name="文本框 1"/>
          <p:cNvSpPr txBox="1"/>
          <p:nvPr/>
        </p:nvSpPr>
        <p:spPr>
          <a:xfrm>
            <a:off x="1390186" y="212880"/>
            <a:ext cx="9411629" cy="276999"/>
          </a:xfrm>
          <a:prstGeom prst="rect">
            <a:avLst/>
          </a:prstGeom>
          <a:noFill/>
        </p:spPr>
        <p:txBody>
          <a:bodyPr wrap="square" rtlCol="0">
            <a:spAutoFit/>
          </a:bodyPr>
          <a:lstStyle/>
          <a:p>
            <a:pPr algn="dist"/>
            <a:r>
              <a:rPr lang="zh-CN" altLang="en-US" sz="1200" dirty="0">
                <a:latin typeface="微软雅黑" panose="020B0503020204020204" pitchFamily="34" charset="-122"/>
                <a:ea typeface="微软雅黑" panose="020B0503020204020204" pitchFamily="34" charset="-122"/>
              </a:rPr>
              <a:t>绿</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色</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新</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能</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源</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风</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力</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发</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电</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nodeType="afterGroup">
                            <p:stCondLst>
                              <p:cond delay="500"/>
                            </p:stCondLst>
                            <p:childTnLst>
                              <p:par>
                                <p:cTn id="9" presetID="22" presetClass="entr" presetSubtype="8" dur="500" fill="hold" grpId="0"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left)">
                                      <p:cBhvr>
                                        <p:cTn id="11" dur="500"/>
                                        <p:tgtEl>
                                          <p:spTgt spid="58"/>
                                        </p:tgtEl>
                                      </p:cBhvr>
                                    </p:animEffect>
                                  </p:childTnLst>
                                </p:cTn>
                              </p:par>
                            </p:childTnLst>
                          </p:cTn>
                        </p:par>
                        <p:par>
                          <p:cTn id="12" fill="hold" nodeType="afterGroup">
                            <p:stCondLst>
                              <p:cond delay="1000"/>
                            </p:stCondLst>
                            <p:childTnLst>
                              <p:par>
                                <p:cTn id="13" presetID="22" presetClass="entr" presetSubtype="8" dur="50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wipe(left)">
                                      <p:cBhvr>
                                        <p:cTn id="1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图形"/>
          <p:cNvSpPr/>
          <p:nvPr>
            <p:custDataLst>
              <p:tags r:id="rId2"/>
            </p:custDataLst>
          </p:nvPr>
        </p:nvSpPr>
        <p:spPr>
          <a:xfrm>
            <a:off x="464185" y="1273810"/>
            <a:ext cx="4458335" cy="418465"/>
          </a:xfrm>
          <a:prstGeom prst="roundRect">
            <a:avLst>
              <a:gd name="adj" fmla="val 50000"/>
            </a:avLst>
          </a:prstGeom>
          <a:solidFill>
            <a:schemeClr val="accent2"/>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国内主要风机机组生产厂家</a:t>
            </a:r>
          </a:p>
        </p:txBody>
      </p:sp>
      <p:graphicFrame>
        <p:nvGraphicFramePr>
          <p:cNvPr id="2" name="表格 1"/>
          <p:cNvGraphicFramePr>
            <a:graphicFrameLocks noGrp="1"/>
          </p:cNvGraphicFramePr>
          <p:nvPr>
            <p:custDataLst>
              <p:tags r:id="rId3"/>
            </p:custDataLst>
          </p:nvPr>
        </p:nvGraphicFramePr>
        <p:xfrm>
          <a:off x="544830" y="1949450"/>
          <a:ext cx="10861040" cy="2196465"/>
        </p:xfrm>
        <a:graphic>
          <a:graphicData uri="http://schemas.openxmlformats.org/drawingml/2006/table">
            <a:tbl>
              <a:tblPr/>
              <a:tblGrid>
                <a:gridCol w="1560830">
                  <a:extLst>
                    <a:ext uri="{9D8B030D-6E8A-4147-A177-3AD203B41FA5}">
                      <a16:colId xmlns:a16="http://schemas.microsoft.com/office/drawing/2014/main" xmlns="" val="20000"/>
                    </a:ext>
                  </a:extLst>
                </a:gridCol>
                <a:gridCol w="3493770">
                  <a:extLst>
                    <a:ext uri="{9D8B030D-6E8A-4147-A177-3AD203B41FA5}">
                      <a16:colId xmlns:a16="http://schemas.microsoft.com/office/drawing/2014/main" xmlns="" val="20001"/>
                    </a:ext>
                  </a:extLst>
                </a:gridCol>
                <a:gridCol w="3442335">
                  <a:extLst>
                    <a:ext uri="{9D8B030D-6E8A-4147-A177-3AD203B41FA5}">
                      <a16:colId xmlns:a16="http://schemas.microsoft.com/office/drawing/2014/main" xmlns="" val="20002"/>
                    </a:ext>
                  </a:extLst>
                </a:gridCol>
                <a:gridCol w="2364105">
                  <a:extLst>
                    <a:ext uri="{9D8B030D-6E8A-4147-A177-3AD203B41FA5}">
                      <a16:colId xmlns:a16="http://schemas.microsoft.com/office/drawing/2014/main" xmlns="" val="20003"/>
                    </a:ext>
                  </a:extLst>
                </a:gridCol>
              </a:tblGrid>
              <a:tr h="356235">
                <a:tc>
                  <a:txBody>
                    <a:bodyPr/>
                    <a:lstStyle/>
                    <a:p>
                      <a:pPr marL="9525" indent="0" algn="ctr" fontAlgn="ctr"/>
                      <a:r>
                        <a:rPr lang="zh-CN" altLang="en-US" sz="16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序号</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zh-CN" altLang="en-US" sz="16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单位名称</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zh-CN" altLang="en-US" sz="16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装 机 容 量 </a:t>
                      </a:r>
                      <a:r>
                        <a:rPr lang="en-US" altLang="zh-CN" sz="16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M W )</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zh-CN" altLang="en-US" sz="16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市场份额</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10000"/>
                  </a:ext>
                </a:extLst>
              </a:tr>
              <a:tr h="379095">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zh-CN" altLang="en-US"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金风科技</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3750.25</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23.31%</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extLst>
                  <a:ext uri="{0D108BD9-81ED-4DB2-BD59-A6C34878D82A}">
                    <a16:rowId xmlns:a16="http://schemas.microsoft.com/office/drawing/2014/main" xmlns="" val="10001"/>
                  </a:ext>
                </a:extLst>
              </a:tr>
              <a:tr h="366395">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zh-CN" altLang="en-US"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联合动力</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1487.5</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9.25%</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10002"/>
                  </a:ext>
                </a:extLst>
              </a:tr>
              <a:tr h="365760">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zh-CN" altLang="en-US"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明阳风电</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1286</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7.99%</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extLst>
                  <a:ext uri="{0D108BD9-81ED-4DB2-BD59-A6C34878D82A}">
                    <a16:rowId xmlns:a16="http://schemas.microsoft.com/office/drawing/2014/main" xmlns="" val="10003"/>
                  </a:ext>
                </a:extLst>
              </a:tr>
              <a:tr h="366395">
                <a:tc>
                  <a:txBody>
                    <a:bodyPr/>
                    <a:lstStyle/>
                    <a:p>
                      <a:pPr marL="9525" indent="0" algn="ctr" fontAlgn="ctr"/>
                      <a:r>
                        <a:rPr lang="en-US" altLang="zh-CN" sz="1400" b="0" i="0" dirty="0">
                          <a:solidFill>
                            <a:srgbClr val="003C7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4</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zh-CN" altLang="en-US"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远景能源</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1128.1</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7.01%</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chemeClr val="accent2">
                        <a:lumMod val="40000"/>
                        <a:lumOff val="60000"/>
                      </a:schemeClr>
                    </a:solidFill>
                  </a:tcPr>
                </a:tc>
                <a:extLst>
                  <a:ext uri="{0D108BD9-81ED-4DB2-BD59-A6C34878D82A}">
                    <a16:rowId xmlns:a16="http://schemas.microsoft.com/office/drawing/2014/main" xmlns="" val="10004"/>
                  </a:ext>
                </a:extLst>
              </a:tr>
              <a:tr h="362585">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5</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zh-CN" altLang="en-US"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湘电风能</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1052</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tc>
                  <a:txBody>
                    <a:bodyPr/>
                    <a:lstStyle/>
                    <a:p>
                      <a:pPr marL="9525" indent="0" algn="ctr" fontAlgn="ctr"/>
                      <a:r>
                        <a:rPr lang="en-US" altLang="zh-CN" sz="1400" b="0" i="0"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6.54%</a:t>
                      </a:r>
                    </a:p>
                  </a:txBody>
                  <a:tcPr marL="9842" marR="9842" marT="9842"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solidFill>
                      <a:srgbClr val="EFF9FA"/>
                    </a:solidFill>
                  </a:tcPr>
                </a:tc>
                <a:extLst>
                  <a:ext uri="{0D108BD9-81ED-4DB2-BD59-A6C34878D82A}">
                    <a16:rowId xmlns:a16="http://schemas.microsoft.com/office/drawing/2014/main" xmlns="" val="10005"/>
                  </a:ext>
                </a:extLst>
              </a:tr>
            </a:tbl>
          </a:graphicData>
        </a:graphic>
      </p:graphicFrame>
      <p:sp>
        <p:nvSpPr>
          <p:cNvPr id="4" name="图形"/>
          <p:cNvSpPr/>
          <p:nvPr>
            <p:custDataLst>
              <p:tags r:id="rId4"/>
            </p:custDataLst>
          </p:nvPr>
        </p:nvSpPr>
        <p:spPr>
          <a:xfrm>
            <a:off x="464185" y="4555490"/>
            <a:ext cx="3404870" cy="418465"/>
          </a:xfrm>
          <a:prstGeom prst="roundRect">
            <a:avLst>
              <a:gd name="adj" fmla="val 50000"/>
            </a:avLst>
          </a:prstGeom>
          <a:solidFill>
            <a:schemeClr val="accent2"/>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国内主要风电运营商</a:t>
            </a:r>
          </a:p>
        </p:txBody>
      </p:sp>
      <p:sp>
        <p:nvSpPr>
          <p:cNvPr id="5" name="文本框 4"/>
          <p:cNvSpPr txBox="1"/>
          <p:nvPr/>
        </p:nvSpPr>
        <p:spPr>
          <a:xfrm>
            <a:off x="464185" y="5190490"/>
            <a:ext cx="6096000" cy="337185"/>
          </a:xfrm>
          <a:prstGeom prst="rect">
            <a:avLst/>
          </a:prstGeom>
          <a:noFill/>
        </p:spPr>
        <p:txBody>
          <a:bodyPr wrap="square" rtlCol="0" anchor="t">
            <a:spAutoFit/>
          </a:bodyPr>
          <a:lstStyle/>
          <a:p>
            <a:r>
              <a:rPr lang="zh-CN" altLang="en-US" sz="1600" b="1" dirty="0">
                <a:solidFill>
                  <a:schemeClr val="accent2"/>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龙源电力；中国风电；大唐新能源；华电；华能；国电电力</a:t>
            </a:r>
          </a:p>
        </p:txBody>
      </p:sp>
      <p:sp>
        <p:nvSpPr>
          <p:cNvPr id="6" name="文本框 5"/>
          <p:cNvSpPr txBox="1"/>
          <p:nvPr/>
        </p:nvSpPr>
        <p:spPr>
          <a:xfrm>
            <a:off x="5899785" y="5190490"/>
            <a:ext cx="6096000" cy="337185"/>
          </a:xfrm>
          <a:prstGeom prst="rect">
            <a:avLst/>
          </a:prstGeom>
          <a:noFill/>
        </p:spPr>
        <p:txBody>
          <a:bodyPr wrap="square" rtlCol="0" anchor="t">
            <a:spAutoFit/>
          </a:bodyPr>
          <a:lstStyle/>
          <a:p>
            <a:r>
              <a:rPr lang="zh-CN" altLang="en-US" sz="16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上市公司，装机</a:t>
            </a:r>
            <a:r>
              <a:rPr lang="en-US" altLang="zh-CN" sz="16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11910MW</a:t>
            </a:r>
            <a:r>
              <a:rPr lang="zh-CN" altLang="en-US" sz="16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，有自己的检修团队和培训机构</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nodeType="afterGroup">
                            <p:stCondLst>
                              <p:cond delay="500"/>
                            </p:stCondLst>
                            <p:childTnLst>
                              <p:par>
                                <p:cTn id="9" presetID="22" presetClass="entr" presetSubtype="8" dur="50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nodeType="afterGroup">
                            <p:stCondLst>
                              <p:cond delay="1000"/>
                            </p:stCondLst>
                            <p:childTnLst>
                              <p:par>
                                <p:cTn id="13" presetID="22" presetClass="entr" presetSubtype="8" dur="50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par>
                          <p:cTn id="16" fill="hold" nodeType="afterGroup">
                            <p:stCondLst>
                              <p:cond delay="1500"/>
                            </p:stCondLst>
                            <p:childTnLst>
                              <p:par>
                                <p:cTn id="17" presetID="22" presetClass="entr" presetSubtype="8" dur="500"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left)">
                                      <p:cBhvr>
                                        <p:cTn id="19" dur="500"/>
                                        <p:tgtEl>
                                          <p:spTgt spid="5"/>
                                        </p:tgtEl>
                                      </p:cBhvr>
                                    </p:animEffect>
                                  </p:childTnLst>
                                </p:cTn>
                              </p:par>
                            </p:childTnLst>
                          </p:cTn>
                        </p:par>
                        <p:par>
                          <p:cTn id="20" fill="hold" nodeType="afterGroup">
                            <p:stCondLst>
                              <p:cond delay="2000"/>
                            </p:stCondLst>
                            <p:childTnLst>
                              <p:par>
                                <p:cTn id="21" presetID="5" presetClass="entr" presetSubtype="10" dur="500"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heckerboard(across)">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4" grpId="0" animBg="1"/>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 name="图片 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7283" y="2777263"/>
            <a:ext cx="4900767" cy="2512569"/>
          </a:xfrm>
          <a:prstGeom prst="rect">
            <a:avLst/>
          </a:prstGeom>
        </p:spPr>
      </p:pic>
      <p:grpSp>
        <p:nvGrpSpPr>
          <p:cNvPr id="33" name="组合 32"/>
          <p:cNvGrpSpPr/>
          <p:nvPr/>
        </p:nvGrpSpPr>
        <p:grpSpPr>
          <a:xfrm>
            <a:off x="982980" y="1029970"/>
            <a:ext cx="9732010" cy="4568825"/>
            <a:chOff x="1548" y="1622"/>
            <a:chExt cx="15326" cy="7195"/>
          </a:xfrm>
        </p:grpSpPr>
        <p:grpSp>
          <p:nvGrpSpPr>
            <p:cNvPr id="29" name="组合 28"/>
            <p:cNvGrpSpPr/>
            <p:nvPr/>
          </p:nvGrpSpPr>
          <p:grpSpPr>
            <a:xfrm>
              <a:off x="6096" y="1622"/>
              <a:ext cx="10778" cy="7195"/>
              <a:chOff x="6044" y="2147"/>
              <a:chExt cx="10042" cy="6704"/>
            </a:xfrm>
          </p:grpSpPr>
          <p:grpSp>
            <p:nvGrpSpPr>
              <p:cNvPr id="2" name="组合 1"/>
              <p:cNvGrpSpPr/>
              <p:nvPr/>
            </p:nvGrpSpPr>
            <p:grpSpPr>
              <a:xfrm>
                <a:off x="6044" y="2147"/>
                <a:ext cx="9832" cy="6695"/>
                <a:chOff x="672" y="672"/>
                <a:chExt cx="4321" cy="2902"/>
              </a:xfrm>
            </p:grpSpPr>
            <p:sp>
              <p:nvSpPr>
                <p:cNvPr id="5" name="Text Box 6"/>
                <p:cNvSpPr/>
                <p:nvPr/>
              </p:nvSpPr>
              <p:spPr>
                <a:xfrm>
                  <a:off x="672" y="1392"/>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7" name="Text Box 8"/>
                <p:cNvSpPr/>
                <p:nvPr/>
              </p:nvSpPr>
              <p:spPr>
                <a:xfrm>
                  <a:off x="3120" y="1392"/>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8" name="Text Box 9"/>
                <p:cNvSpPr/>
                <p:nvPr/>
              </p:nvSpPr>
              <p:spPr>
                <a:xfrm>
                  <a:off x="3600" y="1056"/>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9" name="Text Box 10"/>
                <p:cNvSpPr/>
                <p:nvPr/>
              </p:nvSpPr>
              <p:spPr>
                <a:xfrm>
                  <a:off x="1968" y="1392"/>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0" name="Text Box 11"/>
                <p:cNvSpPr/>
                <p:nvPr/>
              </p:nvSpPr>
              <p:spPr>
                <a:xfrm>
                  <a:off x="2574" y="1104"/>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1" name="Text Box 12"/>
                <p:cNvSpPr/>
                <p:nvPr/>
              </p:nvSpPr>
              <p:spPr>
                <a:xfrm>
                  <a:off x="4560" y="1392"/>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cxnSp>
              <p:nvCxnSpPr>
                <p:cNvPr id="12" name="Line 13"/>
                <p:cNvCxnSpPr/>
                <p:nvPr/>
              </p:nvCxnSpPr>
              <p:spPr>
                <a:xfrm>
                  <a:off x="1056" y="1632"/>
                  <a:ext cx="96" cy="432"/>
                </a:xfrm>
                <a:prstGeom prst="line">
                  <a:avLst/>
                </a:prstGeom>
                <a:ln w="28575" cap="flat" cmpd="sng">
                  <a:solidFill>
                    <a:srgbClr val="000000"/>
                  </a:solidFill>
                  <a:prstDash val="solid"/>
                  <a:headEnd type="none" w="sm" len="sm"/>
                  <a:tailEnd type="none" w="sm" len="sm"/>
                </a:ln>
              </p:spPr>
            </p:cxnSp>
            <p:cxnSp>
              <p:nvCxnSpPr>
                <p:cNvPr id="13" name="Line 14"/>
                <p:cNvCxnSpPr/>
                <p:nvPr/>
              </p:nvCxnSpPr>
              <p:spPr>
                <a:xfrm>
                  <a:off x="1620" y="1604"/>
                  <a:ext cx="204" cy="700"/>
                </a:xfrm>
                <a:prstGeom prst="line">
                  <a:avLst/>
                </a:prstGeom>
                <a:ln w="28575" cap="flat" cmpd="sng">
                  <a:solidFill>
                    <a:srgbClr val="000000"/>
                  </a:solidFill>
                  <a:prstDash val="solid"/>
                  <a:headEnd type="none" w="sm" len="sm"/>
                  <a:tailEnd type="none" w="sm" len="sm"/>
                </a:ln>
              </p:spPr>
            </p:cxnSp>
            <p:cxnSp>
              <p:nvCxnSpPr>
                <p:cNvPr id="14" name="Line 15"/>
                <p:cNvCxnSpPr/>
                <p:nvPr/>
              </p:nvCxnSpPr>
              <p:spPr>
                <a:xfrm flipH="1">
                  <a:off x="2256" y="1632"/>
                  <a:ext cx="0" cy="816"/>
                </a:xfrm>
                <a:prstGeom prst="line">
                  <a:avLst/>
                </a:prstGeom>
                <a:ln w="28575" cap="flat" cmpd="sng">
                  <a:solidFill>
                    <a:srgbClr val="000000"/>
                  </a:solidFill>
                  <a:prstDash val="solid"/>
                  <a:headEnd type="none" w="sm" len="sm"/>
                  <a:tailEnd type="none" w="sm" len="sm"/>
                </a:ln>
              </p:spPr>
            </p:cxnSp>
            <p:cxnSp>
              <p:nvCxnSpPr>
                <p:cNvPr id="15" name="Line 16"/>
                <p:cNvCxnSpPr/>
                <p:nvPr/>
              </p:nvCxnSpPr>
              <p:spPr>
                <a:xfrm flipH="1">
                  <a:off x="2880" y="1344"/>
                  <a:ext cx="0" cy="1104"/>
                </a:xfrm>
                <a:prstGeom prst="line">
                  <a:avLst/>
                </a:prstGeom>
                <a:ln w="28575" cap="flat" cmpd="sng">
                  <a:solidFill>
                    <a:srgbClr val="000000"/>
                  </a:solidFill>
                  <a:prstDash val="solid"/>
                  <a:headEnd type="none" w="sm" len="sm"/>
                  <a:tailEnd type="none" w="sm" len="sm"/>
                </a:ln>
              </p:spPr>
            </p:cxnSp>
            <p:cxnSp>
              <p:nvCxnSpPr>
                <p:cNvPr id="16" name="Line 17"/>
                <p:cNvCxnSpPr/>
                <p:nvPr/>
              </p:nvCxnSpPr>
              <p:spPr>
                <a:xfrm flipH="1">
                  <a:off x="3264" y="1632"/>
                  <a:ext cx="0" cy="816"/>
                </a:xfrm>
                <a:prstGeom prst="line">
                  <a:avLst/>
                </a:prstGeom>
                <a:ln w="28575" cap="flat" cmpd="sng">
                  <a:solidFill>
                    <a:srgbClr val="000000"/>
                  </a:solidFill>
                  <a:prstDash val="solid"/>
                  <a:headEnd type="none" w="sm" len="sm"/>
                  <a:tailEnd type="none" w="sm" len="sm"/>
                </a:ln>
              </p:spPr>
            </p:cxnSp>
            <p:cxnSp>
              <p:nvCxnSpPr>
                <p:cNvPr id="17" name="Line 18"/>
                <p:cNvCxnSpPr/>
                <p:nvPr/>
              </p:nvCxnSpPr>
              <p:spPr>
                <a:xfrm flipH="1">
                  <a:off x="3408" y="1488"/>
                  <a:ext cx="480" cy="1008"/>
                </a:xfrm>
                <a:prstGeom prst="line">
                  <a:avLst/>
                </a:prstGeom>
                <a:ln w="28575" cap="flat" cmpd="sng">
                  <a:solidFill>
                    <a:srgbClr val="000000"/>
                  </a:solidFill>
                  <a:prstDash val="solid"/>
                  <a:headEnd type="none" w="sm" len="sm"/>
                  <a:tailEnd type="none" w="sm" len="sm"/>
                </a:ln>
              </p:spPr>
            </p:cxnSp>
            <p:cxnSp>
              <p:nvCxnSpPr>
                <p:cNvPr id="18" name="Line 19"/>
                <p:cNvCxnSpPr/>
                <p:nvPr/>
              </p:nvCxnSpPr>
              <p:spPr>
                <a:xfrm flipH="1">
                  <a:off x="4224" y="1632"/>
                  <a:ext cx="576" cy="528"/>
                </a:xfrm>
                <a:prstGeom prst="line">
                  <a:avLst/>
                </a:prstGeom>
                <a:ln w="28575" cap="flat" cmpd="sng">
                  <a:solidFill>
                    <a:srgbClr val="000000"/>
                  </a:solidFill>
                  <a:prstDash val="solid"/>
                  <a:headEnd type="none" w="sm" len="sm"/>
                  <a:tailEnd type="none" w="sm" len="sm"/>
                </a:ln>
              </p:spPr>
            </p:cxnSp>
            <p:sp>
              <p:nvSpPr>
                <p:cNvPr id="19" name="AutoShape 20"/>
                <p:cNvSpPr/>
                <p:nvPr/>
              </p:nvSpPr>
              <p:spPr>
                <a:xfrm rot="16200000" flipV="1">
                  <a:off x="2829" y="-848"/>
                  <a:ext cx="192" cy="4080"/>
                </a:xfrm>
                <a:prstGeom prst="rightBrace">
                  <a:avLst>
                    <a:gd name="adj1" fmla="val 197939"/>
                    <a:gd name="adj2" fmla="val 50000"/>
                  </a:avLst>
                </a:prstGeom>
                <a:noFill/>
                <a:ln w="28575" cap="flat" cmpd="sng">
                  <a:solidFill>
                    <a:schemeClr val="accent2">
                      <a:lumMod val="40000"/>
                      <a:lumOff val="60000"/>
                    </a:schemeClr>
                  </a:solidFill>
                  <a:prstDash val="solid"/>
                  <a:headEnd type="none" w="sm" len="sm"/>
                  <a:tailEnd type="none" w="sm" len="sm"/>
                </a:ln>
              </p:spPr>
              <p:txBody>
                <a:bodyPr wrap="none" anchor="ctr" anchorCtr="0"/>
                <a:lstStyle/>
                <a:p>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0" name="Text Box 21"/>
                <p:cNvSpPr/>
                <p:nvPr/>
              </p:nvSpPr>
              <p:spPr>
                <a:xfrm>
                  <a:off x="2688" y="672"/>
                  <a:ext cx="128" cy="196"/>
                </a:xfrm>
                <a:prstGeom prst="rect">
                  <a:avLst/>
                </a:prstGeom>
                <a:noFill/>
                <a:ln w="12700">
                  <a:noFill/>
                </a:ln>
              </p:spPr>
              <p:txBody>
                <a:bodyPr wrap="square">
                  <a:spAutoFit/>
                </a:bodyPr>
                <a:lstStyle/>
                <a:p>
                  <a:pPr eaLnBrk="0" hangingPunct="0"/>
                  <a:endParaRPr sz="14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1" name="Text Box 22"/>
                <p:cNvSpPr/>
                <p:nvPr/>
              </p:nvSpPr>
              <p:spPr>
                <a:xfrm>
                  <a:off x="1152" y="3408"/>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cxnSp>
              <p:nvCxnSpPr>
                <p:cNvPr id="22" name="Line 23"/>
                <p:cNvCxnSpPr/>
                <p:nvPr/>
              </p:nvCxnSpPr>
              <p:spPr>
                <a:xfrm flipV="1">
                  <a:off x="1536" y="2832"/>
                  <a:ext cx="384" cy="576"/>
                </a:xfrm>
                <a:prstGeom prst="line">
                  <a:avLst/>
                </a:prstGeom>
                <a:ln w="28575" cap="flat" cmpd="sng">
                  <a:solidFill>
                    <a:srgbClr val="000000"/>
                  </a:solidFill>
                  <a:prstDash val="solid"/>
                  <a:headEnd type="none" w="sm" len="sm"/>
                  <a:tailEnd type="none" w="sm" len="sm"/>
                </a:ln>
              </p:spPr>
            </p:cxnSp>
            <p:sp>
              <p:nvSpPr>
                <p:cNvPr id="23" name="Text Box 24"/>
                <p:cNvSpPr/>
                <p:nvPr/>
              </p:nvSpPr>
              <p:spPr>
                <a:xfrm>
                  <a:off x="2064" y="3408"/>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4" name="Text Box 25"/>
                <p:cNvSpPr/>
                <p:nvPr/>
              </p:nvSpPr>
              <p:spPr>
                <a:xfrm>
                  <a:off x="3264" y="3408"/>
                  <a:ext cx="128" cy="166"/>
                </a:xfrm>
                <a:prstGeom prst="rect">
                  <a:avLst/>
                </a:prstGeom>
                <a:noFill/>
                <a:ln w="12700">
                  <a:noFill/>
                </a:ln>
              </p:spPr>
              <p:txBody>
                <a:bodyPr wrap="square">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cxnSp>
              <p:nvCxnSpPr>
                <p:cNvPr id="25" name="Line 26"/>
                <p:cNvCxnSpPr/>
                <p:nvPr/>
              </p:nvCxnSpPr>
              <p:spPr>
                <a:xfrm flipH="1" flipV="1">
                  <a:off x="2256" y="3024"/>
                  <a:ext cx="144" cy="432"/>
                </a:xfrm>
                <a:prstGeom prst="line">
                  <a:avLst/>
                </a:prstGeom>
                <a:ln w="28575" cap="flat" cmpd="sng">
                  <a:solidFill>
                    <a:srgbClr val="000000"/>
                  </a:solidFill>
                  <a:prstDash val="solid"/>
                  <a:headEnd type="none" w="sm" len="sm"/>
                  <a:tailEnd type="none" w="sm" len="sm"/>
                </a:ln>
              </p:spPr>
            </p:cxnSp>
            <p:cxnSp>
              <p:nvCxnSpPr>
                <p:cNvPr id="26" name="Line 27"/>
                <p:cNvCxnSpPr/>
                <p:nvPr/>
              </p:nvCxnSpPr>
              <p:spPr>
                <a:xfrm flipH="1" flipV="1">
                  <a:off x="2688" y="3360"/>
                  <a:ext cx="576" cy="144"/>
                </a:xfrm>
                <a:prstGeom prst="line">
                  <a:avLst/>
                </a:prstGeom>
                <a:ln w="28575" cap="flat" cmpd="sng">
                  <a:solidFill>
                    <a:srgbClr val="000000"/>
                  </a:solidFill>
                  <a:prstDash val="solid"/>
                  <a:headEnd type="none" w="sm" len="sm"/>
                  <a:tailEnd type="none" w="sm" len="sm"/>
                </a:ln>
              </p:spPr>
            </p:cxnSp>
            <p:sp>
              <p:nvSpPr>
                <p:cNvPr id="27" name="Text Box 28"/>
                <p:cNvSpPr/>
                <p:nvPr/>
              </p:nvSpPr>
              <p:spPr>
                <a:xfrm>
                  <a:off x="3888" y="3408"/>
                  <a:ext cx="1105" cy="166"/>
                </a:xfrm>
                <a:prstGeom prst="rect">
                  <a:avLst/>
                </a:prstGeom>
                <a:noFill/>
                <a:ln w="12700">
                  <a:noFill/>
                </a:ln>
              </p:spPr>
              <p:txBody>
                <a:bodyPr>
                  <a:spAutoFit/>
                </a:bodyPr>
                <a:lstStyle/>
                <a:p>
                  <a:pPr eaLnBrk="0" hangingPunct="0"/>
                  <a:endParaRPr sz="11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cxnSp>
              <p:nvCxnSpPr>
                <p:cNvPr id="28" name="Line 29"/>
                <p:cNvCxnSpPr/>
                <p:nvPr/>
              </p:nvCxnSpPr>
              <p:spPr>
                <a:xfrm flipH="1" flipV="1">
                  <a:off x="3744" y="2544"/>
                  <a:ext cx="576" cy="864"/>
                </a:xfrm>
                <a:prstGeom prst="line">
                  <a:avLst/>
                </a:prstGeom>
                <a:ln w="28575" cap="flat" cmpd="sng">
                  <a:solidFill>
                    <a:srgbClr val="000000"/>
                  </a:solidFill>
                  <a:prstDash val="solid"/>
                  <a:headEnd type="none" w="sm" len="sm"/>
                  <a:tailEnd type="none" w="sm" len="sm"/>
                </a:ln>
              </p:spPr>
            </p:cxnSp>
          </p:grpSp>
          <p:sp>
            <p:nvSpPr>
              <p:cNvPr id="2141" name="Text Box 35"/>
              <p:cNvSpPr/>
              <p:nvPr/>
            </p:nvSpPr>
            <p:spPr>
              <a:xfrm>
                <a:off x="10590" y="3670"/>
                <a:ext cx="1196"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齿轮葙</a:t>
                </a:r>
              </a:p>
            </p:txBody>
          </p:sp>
          <p:sp>
            <p:nvSpPr>
              <p:cNvPr id="2142" name="Text Box 36"/>
              <p:cNvSpPr/>
              <p:nvPr/>
            </p:nvSpPr>
            <p:spPr>
              <a:xfrm>
                <a:off x="7723" y="3910"/>
                <a:ext cx="1196"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主轴承</a:t>
                </a:r>
              </a:p>
            </p:txBody>
          </p:sp>
          <p:sp>
            <p:nvSpPr>
              <p:cNvPr id="2143" name="Text Box 37"/>
              <p:cNvSpPr/>
              <p:nvPr/>
            </p:nvSpPr>
            <p:spPr>
              <a:xfrm>
                <a:off x="12741" y="3910"/>
                <a:ext cx="1915"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高速轴联轴器</a:t>
                </a:r>
              </a:p>
            </p:txBody>
          </p:sp>
          <p:sp>
            <p:nvSpPr>
              <p:cNvPr id="2144" name="Text Box 38"/>
              <p:cNvSpPr/>
              <p:nvPr/>
            </p:nvSpPr>
            <p:spPr>
              <a:xfrm>
                <a:off x="14890" y="4386"/>
                <a:ext cx="1196"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发电机</a:t>
                </a:r>
              </a:p>
            </p:txBody>
          </p:sp>
          <p:sp>
            <p:nvSpPr>
              <p:cNvPr id="2145" name="Text Box 39"/>
              <p:cNvSpPr/>
              <p:nvPr/>
            </p:nvSpPr>
            <p:spPr>
              <a:xfrm>
                <a:off x="6529" y="4148"/>
                <a:ext cx="956"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轮毂</a:t>
                </a:r>
              </a:p>
            </p:txBody>
          </p:sp>
          <p:sp>
            <p:nvSpPr>
              <p:cNvPr id="2146" name="Text Box 40"/>
              <p:cNvSpPr/>
              <p:nvPr/>
            </p:nvSpPr>
            <p:spPr>
              <a:xfrm>
                <a:off x="9158" y="4148"/>
                <a:ext cx="954"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主轴</a:t>
                </a:r>
              </a:p>
            </p:txBody>
          </p:sp>
          <p:sp>
            <p:nvSpPr>
              <p:cNvPr id="2147" name="Text Box 41"/>
              <p:cNvSpPr/>
              <p:nvPr/>
            </p:nvSpPr>
            <p:spPr>
              <a:xfrm>
                <a:off x="10110" y="2276"/>
                <a:ext cx="2153" cy="676"/>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驱动链</a:t>
                </a:r>
              </a:p>
            </p:txBody>
          </p:sp>
          <p:sp>
            <p:nvSpPr>
              <p:cNvPr id="2148" name="Text Box 42"/>
              <p:cNvSpPr/>
              <p:nvPr/>
            </p:nvSpPr>
            <p:spPr>
              <a:xfrm>
                <a:off x="7247" y="8447"/>
                <a:ext cx="1435"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偏航驱动</a:t>
                </a:r>
              </a:p>
            </p:txBody>
          </p:sp>
          <p:sp>
            <p:nvSpPr>
              <p:cNvPr id="2149" name="Text Box 43"/>
              <p:cNvSpPr/>
              <p:nvPr/>
            </p:nvSpPr>
            <p:spPr>
              <a:xfrm>
                <a:off x="9396" y="8447"/>
                <a:ext cx="954"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机架</a:t>
                </a:r>
              </a:p>
            </p:txBody>
          </p:sp>
          <p:sp>
            <p:nvSpPr>
              <p:cNvPr id="2150" name="Text Box 44"/>
              <p:cNvSpPr/>
              <p:nvPr/>
            </p:nvSpPr>
            <p:spPr>
              <a:xfrm>
                <a:off x="11785" y="8447"/>
                <a:ext cx="956"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塔筒</a:t>
                </a:r>
              </a:p>
            </p:txBody>
          </p:sp>
          <p:sp>
            <p:nvSpPr>
              <p:cNvPr id="2151" name="Text Box 45"/>
              <p:cNvSpPr/>
              <p:nvPr/>
            </p:nvSpPr>
            <p:spPr>
              <a:xfrm>
                <a:off x="13695" y="8447"/>
                <a:ext cx="1319"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主控柜</a:t>
                </a:r>
              </a:p>
            </p:txBody>
          </p:sp>
          <p:sp>
            <p:nvSpPr>
              <p:cNvPr id="2152" name="Text Box 46"/>
              <p:cNvSpPr/>
              <p:nvPr/>
            </p:nvSpPr>
            <p:spPr>
              <a:xfrm>
                <a:off x="11306" y="4386"/>
                <a:ext cx="1196" cy="404"/>
              </a:xfrm>
              <a:prstGeom prst="rect">
                <a:avLst/>
              </a:prstGeom>
              <a:solidFill>
                <a:schemeClr val="accent1"/>
              </a:solidFill>
              <a:ln w="9525" cap="flat" cmpd="sng">
                <a:noFill/>
                <a:prstDash val="solid"/>
                <a:miter/>
                <a:headEnd type="none" w="med" len="med"/>
                <a:tailEnd type="none" w="med" len="med"/>
              </a:ln>
            </p:spPr>
            <p:txBody>
              <a:bodyPr>
                <a:spAutoFit/>
              </a:bodyPr>
              <a:lstStyle/>
              <a:p>
                <a:pPr algn="ctr"/>
                <a:r>
                  <a:rPr lang="zh-CN" altLang="en-US" sz="1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制动器</a:t>
                </a:r>
              </a:p>
            </p:txBody>
          </p:sp>
        </p:grpSp>
        <p:sp>
          <p:nvSpPr>
            <p:cNvPr id="31" name="文本框 30"/>
            <p:cNvSpPr txBox="1"/>
            <p:nvPr/>
          </p:nvSpPr>
          <p:spPr>
            <a:xfrm>
              <a:off x="1548" y="3257"/>
              <a:ext cx="969" cy="4440"/>
            </a:xfrm>
            <a:prstGeom prst="rect">
              <a:avLst/>
            </a:prstGeom>
            <a:noFill/>
          </p:spPr>
          <p:txBody>
            <a:bodyPr vert="eaVert" wrap="square" rtlCol="0">
              <a:spAutoFit/>
            </a:bodyPr>
            <a:lstStyle/>
            <a:p>
              <a:pPr algn="dist"/>
              <a:r>
                <a:rPr lang="zh-CN" altLang="en-US" sz="2800" b="1" dirty="0">
                  <a:solidFill>
                    <a:schemeClr val="accent2"/>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双馈风电机组</a:t>
              </a:r>
            </a:p>
          </p:txBody>
        </p:sp>
        <p:sp>
          <p:nvSpPr>
            <p:cNvPr id="32" name="右箭头 31"/>
            <p:cNvSpPr/>
            <p:nvPr/>
          </p:nvSpPr>
          <p:spPr>
            <a:xfrm>
              <a:off x="2629" y="4570"/>
              <a:ext cx="2237" cy="181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dur="50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 name="组合 69"/>
          <p:cNvGrpSpPr/>
          <p:nvPr/>
        </p:nvGrpSpPr>
        <p:grpSpPr>
          <a:xfrm>
            <a:off x="1240790" y="1206500"/>
            <a:ext cx="9425940" cy="5104765"/>
            <a:chOff x="1954" y="1900"/>
            <a:chExt cx="14844" cy="8039"/>
          </a:xfrm>
        </p:grpSpPr>
        <p:sp>
          <p:nvSpPr>
            <p:cNvPr id="37" name="圆角矩形 6"/>
            <p:cNvSpPr/>
            <p:nvPr/>
          </p:nvSpPr>
          <p:spPr>
            <a:xfrm>
              <a:off x="1954" y="3240"/>
              <a:ext cx="1459" cy="4956"/>
            </a:xfrm>
            <a:prstGeom prst="roundRect">
              <a:avLst>
                <a:gd name="adj" fmla="val 50000"/>
              </a:avLst>
            </a:prstGeom>
            <a:solidFill>
              <a:schemeClr val="accent1"/>
            </a:solidFill>
          </p:spPr>
          <p:txBody>
            <a:bodyPr vert="eaVert" wrap="square" rtlCol="0">
              <a:spAutoFit/>
            </a:bodyPr>
            <a:lstStyle/>
            <a:p>
              <a:pPr algn="ctr">
                <a:lnSpc>
                  <a:spcPct val="110000"/>
                </a:lnSpc>
              </a:pPr>
              <a:r>
                <a:rPr lang="zh-CN" altLang="en-US" sz="28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风轮系统</a:t>
              </a:r>
            </a:p>
          </p:txBody>
        </p:sp>
        <p:sp>
          <p:nvSpPr>
            <p:cNvPr id="38" name="副标题 6"/>
            <p:cNvSpPr/>
            <p:nvPr/>
          </p:nvSpPr>
          <p:spPr>
            <a:xfrm>
              <a:off x="3515" y="2216"/>
              <a:ext cx="13000" cy="7723"/>
            </a:xfrm>
            <a:prstGeom prst="rect">
              <a:avLst/>
            </a:prstGeom>
            <a:noFill/>
            <a:ln w="9525">
              <a:noFill/>
            </a:ln>
          </p:spPr>
          <p:txBody>
            <a:bodyPr/>
            <a:lstStyle/>
            <a:p>
              <a:pPr marL="514350" indent="-514350" eaLnBrk="0" hangingPunct="0">
                <a:lnSpc>
                  <a:spcPts val="3000"/>
                </a:lnSpc>
                <a:spcBef>
                  <a:spcPct val="20000"/>
                </a:spcBef>
              </a:pPr>
              <a:r>
                <a:rPr lang="zh-CN" altLang="en-US" sz="4000" b="1" dirty="0">
                  <a:solidFill>
                    <a:srgbClr val="000066"/>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2000" b="1"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marL="514350" indent="-514350" algn="ctr" eaLnBrk="0" hangingPunct="0">
                <a:spcBef>
                  <a:spcPct val="20000"/>
                </a:spcBef>
              </a:pPr>
              <a:endParaRPr lang="zh-CN" altLang="en-US" sz="320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9" name="副标题 6"/>
            <p:cNvSpPr/>
            <p:nvPr/>
          </p:nvSpPr>
          <p:spPr>
            <a:xfrm>
              <a:off x="3515" y="2216"/>
              <a:ext cx="13283" cy="7723"/>
            </a:xfrm>
            <a:prstGeom prst="rect">
              <a:avLst/>
            </a:prstGeom>
            <a:noFill/>
            <a:ln w="9525">
              <a:noFill/>
            </a:ln>
          </p:spPr>
          <p:txBody>
            <a:bodyPr/>
            <a:lstStyle/>
            <a:p>
              <a:pPr marL="514350" indent="-514350" eaLnBrk="0" hangingPunct="0">
                <a:lnSpc>
                  <a:spcPts val="3000"/>
                </a:lnSpc>
                <a:spcBef>
                  <a:spcPct val="20000"/>
                </a:spcBef>
              </a:pPr>
              <a:r>
                <a:rPr lang="zh-CN" altLang="en-US" sz="4000" b="1" dirty="0">
                  <a:solidFill>
                    <a:srgbClr val="000066"/>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p:txBody>
        </p:sp>
        <p:sp>
          <p:nvSpPr>
            <p:cNvPr id="40" name="左大括号 11"/>
            <p:cNvSpPr/>
            <p:nvPr/>
          </p:nvSpPr>
          <p:spPr>
            <a:xfrm>
              <a:off x="6788" y="2185"/>
              <a:ext cx="567" cy="1982"/>
            </a:xfrm>
            <a:prstGeom prst="leftBrace">
              <a:avLst>
                <a:gd name="adj1" fmla="val 8329"/>
                <a:gd name="adj2" fmla="val 50000"/>
              </a:avLst>
            </a:prstGeom>
            <a:noFill/>
            <a:ln w="9525" cap="flat" cmpd="sng">
              <a:solidFill>
                <a:schemeClr val="accent2"/>
              </a:solidFill>
              <a:prstDash val="solid"/>
              <a:headEnd type="none" w="med" len="med"/>
              <a:tailEnd type="none" w="med" len="med"/>
            </a:ln>
          </p:spPr>
          <p:txBody>
            <a:bodyPr anchor="ctr" anchorCtr="0"/>
            <a:lstStyle/>
            <a:p>
              <a:pPr algn="ctr"/>
              <a:endParaRPr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41" name="圆角矩形 16"/>
            <p:cNvSpPr/>
            <p:nvPr/>
          </p:nvSpPr>
          <p:spPr>
            <a:xfrm>
              <a:off x="5173" y="2893"/>
              <a:ext cx="1418" cy="567"/>
            </a:xfrm>
            <a:prstGeom prst="roundRect">
              <a:avLst>
                <a:gd name="adj" fmla="val 16667"/>
              </a:avLst>
            </a:prstGeom>
            <a:solidFill>
              <a:schemeClr val="accent1"/>
            </a:solidFill>
            <a:ln w="25400" cap="flat" cmpd="sng">
              <a:noFill/>
              <a:prstDash val="solid"/>
              <a:round/>
              <a:headEnd type="none" w="med" len="med"/>
              <a:tailEnd type="none" w="med" len="med"/>
            </a:ln>
          </p:spPr>
          <p:txBody>
            <a:bodyPr anchor="ctr" anchorCtr="0"/>
            <a:lstStyle/>
            <a:p>
              <a:pPr algn="ct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叶片</a:t>
              </a:r>
            </a:p>
          </p:txBody>
        </p:sp>
        <p:sp>
          <p:nvSpPr>
            <p:cNvPr id="42" name="圆角矩形 17"/>
            <p:cNvSpPr/>
            <p:nvPr/>
          </p:nvSpPr>
          <p:spPr>
            <a:xfrm>
              <a:off x="9764" y="3804"/>
              <a:ext cx="1242" cy="567"/>
            </a:xfrm>
            <a:prstGeom prst="roundRect">
              <a:avLst>
                <a:gd name="adj" fmla="val 14468"/>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实度</a:t>
              </a:r>
            </a:p>
          </p:txBody>
        </p:sp>
        <p:sp>
          <p:nvSpPr>
            <p:cNvPr id="43" name="圆角矩形 18"/>
            <p:cNvSpPr/>
            <p:nvPr/>
          </p:nvSpPr>
          <p:spPr>
            <a:xfrm>
              <a:off x="9623" y="2101"/>
              <a:ext cx="1646"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叶尖速比</a:t>
              </a:r>
            </a:p>
          </p:txBody>
        </p:sp>
        <p:sp>
          <p:nvSpPr>
            <p:cNvPr id="44" name="圆角矩形 19"/>
            <p:cNvSpPr/>
            <p:nvPr/>
          </p:nvSpPr>
          <p:spPr>
            <a:xfrm>
              <a:off x="11890" y="2101"/>
              <a:ext cx="1700"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高速运行</a:t>
              </a:r>
            </a:p>
          </p:txBody>
        </p:sp>
        <p:sp>
          <p:nvSpPr>
            <p:cNvPr id="45" name="圆角矩形 20"/>
            <p:cNvSpPr/>
            <p:nvPr/>
          </p:nvSpPr>
          <p:spPr>
            <a:xfrm>
              <a:off x="11608" y="3804"/>
              <a:ext cx="2039"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低启动速度</a:t>
              </a:r>
            </a:p>
          </p:txBody>
        </p:sp>
        <p:sp>
          <p:nvSpPr>
            <p:cNvPr id="46" name="圆角矩形 21"/>
            <p:cNvSpPr/>
            <p:nvPr/>
          </p:nvSpPr>
          <p:spPr>
            <a:xfrm>
              <a:off x="4920" y="5986"/>
              <a:ext cx="2116" cy="567"/>
            </a:xfrm>
            <a:prstGeom prst="roundRect">
              <a:avLst>
                <a:gd name="adj" fmla="val 16667"/>
              </a:avLst>
            </a:prstGeom>
            <a:solidFill>
              <a:schemeClr val="accent1"/>
            </a:solidFill>
            <a:ln w="25400" cap="flat" cmpd="sng">
              <a:noFill/>
              <a:prstDash val="solid"/>
              <a:round/>
              <a:headEnd type="none" w="med" len="med"/>
              <a:tailEnd type="none" w="med" len="med"/>
            </a:ln>
          </p:spPr>
          <p:txBody>
            <a:bodyPr anchor="ctr" anchorCtr="0"/>
            <a:lstStyle/>
            <a:p>
              <a:pPr algn="ct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变桨系统</a:t>
              </a:r>
            </a:p>
          </p:txBody>
        </p:sp>
        <p:sp>
          <p:nvSpPr>
            <p:cNvPr id="47" name="圆角矩形 23"/>
            <p:cNvSpPr/>
            <p:nvPr/>
          </p:nvSpPr>
          <p:spPr>
            <a:xfrm>
              <a:off x="7675" y="4997"/>
              <a:ext cx="2039"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0 °</a:t>
              </a:r>
            </a:p>
          </p:txBody>
        </p:sp>
        <p:sp>
          <p:nvSpPr>
            <p:cNvPr id="48" name="圆角矩形 24"/>
            <p:cNvSpPr/>
            <p:nvPr/>
          </p:nvSpPr>
          <p:spPr>
            <a:xfrm>
              <a:off x="7355" y="2183"/>
              <a:ext cx="1301"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叶片</a:t>
              </a:r>
            </a:p>
          </p:txBody>
        </p:sp>
        <p:sp>
          <p:nvSpPr>
            <p:cNvPr id="49" name="圆角矩形 26"/>
            <p:cNvSpPr/>
            <p:nvPr/>
          </p:nvSpPr>
          <p:spPr>
            <a:xfrm>
              <a:off x="7355" y="3830"/>
              <a:ext cx="1700"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叶片面积</a:t>
              </a:r>
            </a:p>
          </p:txBody>
        </p:sp>
        <p:sp>
          <p:nvSpPr>
            <p:cNvPr id="50" name="左大括号 28"/>
            <p:cNvSpPr/>
            <p:nvPr/>
          </p:nvSpPr>
          <p:spPr>
            <a:xfrm>
              <a:off x="7070" y="5303"/>
              <a:ext cx="568" cy="1985"/>
            </a:xfrm>
            <a:prstGeom prst="leftBrace">
              <a:avLst>
                <a:gd name="adj1" fmla="val 8339"/>
                <a:gd name="adj2" fmla="val 50000"/>
              </a:avLst>
            </a:prstGeom>
            <a:noFill/>
            <a:ln w="9525" cap="flat" cmpd="sng">
              <a:solidFill>
                <a:schemeClr val="accent2"/>
              </a:solidFill>
              <a:prstDash val="solid"/>
              <a:headEnd type="none" w="med" len="med"/>
              <a:tailEnd type="none" w="med" len="med"/>
            </a:ln>
          </p:spPr>
          <p:txBody>
            <a:bodyPr anchor="ctr" anchorCtr="0"/>
            <a:lstStyle/>
            <a:p>
              <a:pPr algn="ctr"/>
              <a:endParaRPr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51" name="圆角矩形 29"/>
            <p:cNvSpPr/>
            <p:nvPr/>
          </p:nvSpPr>
          <p:spPr>
            <a:xfrm>
              <a:off x="7675" y="6129"/>
              <a:ext cx="2039"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变桨控制</a:t>
              </a:r>
            </a:p>
          </p:txBody>
        </p:sp>
        <p:sp>
          <p:nvSpPr>
            <p:cNvPr id="52" name="圆角矩形 30"/>
            <p:cNvSpPr/>
            <p:nvPr/>
          </p:nvSpPr>
          <p:spPr>
            <a:xfrm>
              <a:off x="7675" y="7182"/>
              <a:ext cx="2039"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algn="ct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90 °</a:t>
              </a:r>
            </a:p>
            <a:p>
              <a:pPr algn="ct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53" name="圆角矩形 33"/>
            <p:cNvSpPr/>
            <p:nvPr/>
          </p:nvSpPr>
          <p:spPr>
            <a:xfrm>
              <a:off x="10228" y="4915"/>
              <a:ext cx="2039"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启动</a:t>
              </a:r>
            </a:p>
          </p:txBody>
        </p:sp>
        <p:sp>
          <p:nvSpPr>
            <p:cNvPr id="54" name="圆角矩形 34"/>
            <p:cNvSpPr/>
            <p:nvPr/>
          </p:nvSpPr>
          <p:spPr>
            <a:xfrm>
              <a:off x="10228" y="7182"/>
              <a:ext cx="2039"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停机</a:t>
              </a:r>
            </a:p>
          </p:txBody>
        </p:sp>
        <p:sp>
          <p:nvSpPr>
            <p:cNvPr id="55" name="圆角矩形 35"/>
            <p:cNvSpPr/>
            <p:nvPr/>
          </p:nvSpPr>
          <p:spPr>
            <a:xfrm>
              <a:off x="10228" y="6047"/>
              <a:ext cx="2039"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3,11,25</a:t>
              </a:r>
            </a:p>
          </p:txBody>
        </p:sp>
        <p:sp>
          <p:nvSpPr>
            <p:cNvPr id="56" name="右大括号 36"/>
            <p:cNvSpPr/>
            <p:nvPr/>
          </p:nvSpPr>
          <p:spPr>
            <a:xfrm>
              <a:off x="13590" y="1900"/>
              <a:ext cx="568" cy="6237"/>
            </a:xfrm>
            <a:prstGeom prst="rightBrace">
              <a:avLst>
                <a:gd name="adj1" fmla="val 8345"/>
                <a:gd name="adj2" fmla="val 50000"/>
              </a:avLst>
            </a:prstGeom>
            <a:noFill/>
            <a:ln w="9525" cap="flat" cmpd="sng">
              <a:solidFill>
                <a:schemeClr val="accent2"/>
              </a:solidFill>
              <a:prstDash val="solid"/>
              <a:headEnd type="none" w="med" len="med"/>
              <a:tailEnd type="none" w="med" len="med"/>
            </a:ln>
          </p:spPr>
          <p:txBody>
            <a:bodyPr anchor="ctr" anchorCtr="0"/>
            <a:lstStyle/>
            <a:p>
              <a:pPr algn="ctr"/>
              <a:endParaRPr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57" name="圆角矩形 39"/>
            <p:cNvSpPr/>
            <p:nvPr/>
          </p:nvSpPr>
          <p:spPr>
            <a:xfrm>
              <a:off x="14443" y="4748"/>
              <a:ext cx="2020" cy="758"/>
            </a:xfrm>
            <a:prstGeom prst="roundRect">
              <a:avLst>
                <a:gd name="adj" fmla="val 16667"/>
              </a:avLst>
            </a:prstGeom>
            <a:solidFill>
              <a:schemeClr val="accent1"/>
            </a:solidFill>
            <a:ln w="25400" cap="flat" cmpd="sng">
              <a:noFill/>
              <a:prstDash val="solid"/>
              <a:round/>
              <a:headEnd type="none" w="med" len="med"/>
              <a:tailEnd type="none" w="med" len="med"/>
            </a:ln>
          </p:spPr>
          <p:txBody>
            <a:bodyPr anchor="ctr" anchorCtr="0"/>
            <a:lstStyle/>
            <a:p>
              <a:pPr algn="ctr"/>
              <a:r>
                <a:rPr lang="zh-CN" altLang="en-US" sz="14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最佳功率</a:t>
              </a:r>
            </a:p>
          </p:txBody>
        </p:sp>
        <p:sp>
          <p:nvSpPr>
            <p:cNvPr id="58" name="左大括号 113"/>
            <p:cNvSpPr/>
            <p:nvPr/>
          </p:nvSpPr>
          <p:spPr>
            <a:xfrm>
              <a:off x="3668" y="1900"/>
              <a:ext cx="852" cy="7529"/>
            </a:xfrm>
            <a:prstGeom prst="leftBrace">
              <a:avLst>
                <a:gd name="adj1" fmla="val 8350"/>
                <a:gd name="adj2" fmla="val 50000"/>
              </a:avLst>
            </a:prstGeom>
            <a:noFill/>
            <a:ln w="9525" cap="flat" cmpd="sng">
              <a:solidFill>
                <a:schemeClr val="accent2"/>
              </a:solidFill>
              <a:prstDash val="solid"/>
              <a:headEnd type="none" w="med" len="med"/>
              <a:tailEnd type="none" w="med" len="med"/>
            </a:ln>
          </p:spPr>
          <p:txBody>
            <a:bodyPr anchor="ctr" anchorCtr="0"/>
            <a:lstStyle/>
            <a:p>
              <a:pPr algn="ctr"/>
              <a:endParaRPr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59" name="圆角矩形 114"/>
            <p:cNvSpPr/>
            <p:nvPr/>
          </p:nvSpPr>
          <p:spPr>
            <a:xfrm>
              <a:off x="4803" y="9096"/>
              <a:ext cx="3739" cy="567"/>
            </a:xfrm>
            <a:prstGeom prst="roundRect">
              <a:avLst>
                <a:gd name="adj" fmla="val 16667"/>
              </a:avLst>
            </a:prstGeom>
            <a:solidFill>
              <a:schemeClr val="accent1"/>
            </a:solidFill>
            <a:ln w="25400" cap="flat" cmpd="sng">
              <a:noFill/>
              <a:prstDash val="solid"/>
              <a:round/>
              <a:headEnd type="none" w="med" len="med"/>
              <a:tailEnd type="none" w="med" len="med"/>
            </a:ln>
          </p:spPr>
          <p:txBody>
            <a:bodyPr anchor="ctr" anchorCtr="0"/>
            <a:lstStyle/>
            <a:p>
              <a:pPr algn="ct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自动润滑系统</a:t>
              </a:r>
            </a:p>
          </p:txBody>
        </p:sp>
        <p:sp>
          <p:nvSpPr>
            <p:cNvPr id="60" name="圆角矩形 115"/>
            <p:cNvSpPr/>
            <p:nvPr/>
          </p:nvSpPr>
          <p:spPr>
            <a:xfrm>
              <a:off x="4803" y="7962"/>
              <a:ext cx="3739" cy="569"/>
            </a:xfrm>
            <a:prstGeom prst="roundRect">
              <a:avLst>
                <a:gd name="adj" fmla="val 5671"/>
              </a:avLst>
            </a:prstGeom>
            <a:solidFill>
              <a:schemeClr val="accent1"/>
            </a:solidFill>
            <a:ln w="25400" cap="flat" cmpd="sng">
              <a:noFill/>
              <a:prstDash val="solid"/>
              <a:round/>
              <a:headEnd type="none" w="med" len="med"/>
              <a:tailEnd type="none" w="med" len="med"/>
            </a:ln>
          </p:spPr>
          <p:txBody>
            <a:bodyPr anchor="ctr" anchorCtr="0"/>
            <a:lstStyle/>
            <a:p>
              <a:pPr algn="ct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轮毂及轮毂罩</a:t>
              </a:r>
            </a:p>
          </p:txBody>
        </p:sp>
        <p:sp>
          <p:nvSpPr>
            <p:cNvPr id="61" name="圆角矩形 38"/>
            <p:cNvSpPr/>
            <p:nvPr/>
          </p:nvSpPr>
          <p:spPr>
            <a:xfrm>
              <a:off x="9477" y="9096"/>
              <a:ext cx="3058" cy="567"/>
            </a:xfrm>
            <a:prstGeom prst="roundRect">
              <a:avLst>
                <a:gd name="adj" fmla="val 16667"/>
              </a:avLst>
            </a:prstGeom>
            <a:gradFill>
              <a:gsLst>
                <a:gs pos="0">
                  <a:srgbClr val="FFFFFF">
                    <a:alpha val="0"/>
                  </a:srgbClr>
                </a:gs>
                <a:gs pos="100000">
                  <a:schemeClr val="accent2">
                    <a:lumMod val="40000"/>
                    <a:lumOff val="60000"/>
                  </a:schemeClr>
                </a:gs>
              </a:gsLst>
              <a:lin ang="3240000" scaled="0"/>
            </a:gradFill>
            <a:ln w="25400" cap="flat" cmpd="sng">
              <a:noFill/>
              <a:prstDash val="solid"/>
              <a:round/>
              <a:headEnd type="none" w="med" len="med"/>
              <a:tailEnd type="none" w="med" len="med"/>
            </a:ln>
          </p:spPr>
          <p:txBody>
            <a:bodyPr anchor="ctr" anchorCtr="0"/>
            <a:lstStyle/>
            <a:p>
              <a:pPr algn="ct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轴承和齿轮</a:t>
              </a:r>
            </a:p>
          </p:txBody>
        </p:sp>
        <p:sp>
          <p:nvSpPr>
            <p:cNvPr id="62" name="右箭头 61"/>
            <p:cNvSpPr/>
            <p:nvPr/>
          </p:nvSpPr>
          <p:spPr>
            <a:xfrm>
              <a:off x="8763" y="2222"/>
              <a:ext cx="657"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3" name="右箭头 62"/>
            <p:cNvSpPr/>
            <p:nvPr/>
          </p:nvSpPr>
          <p:spPr>
            <a:xfrm>
              <a:off x="11277" y="2222"/>
              <a:ext cx="657"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4" name="右箭头 63"/>
            <p:cNvSpPr/>
            <p:nvPr/>
          </p:nvSpPr>
          <p:spPr>
            <a:xfrm>
              <a:off x="9081" y="3911"/>
              <a:ext cx="657"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5" name="右箭头 64"/>
            <p:cNvSpPr/>
            <p:nvPr/>
          </p:nvSpPr>
          <p:spPr>
            <a:xfrm>
              <a:off x="11100" y="3911"/>
              <a:ext cx="657"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6" name="右箭头 65"/>
            <p:cNvSpPr/>
            <p:nvPr/>
          </p:nvSpPr>
          <p:spPr>
            <a:xfrm>
              <a:off x="9938" y="5075"/>
              <a:ext cx="657"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7" name="右箭头 66"/>
            <p:cNvSpPr/>
            <p:nvPr/>
          </p:nvSpPr>
          <p:spPr>
            <a:xfrm>
              <a:off x="9938" y="6184"/>
              <a:ext cx="657"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8" name="右箭头 67"/>
            <p:cNvSpPr/>
            <p:nvPr/>
          </p:nvSpPr>
          <p:spPr>
            <a:xfrm>
              <a:off x="9938" y="7293"/>
              <a:ext cx="657"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9" name="右箭头 68"/>
            <p:cNvSpPr/>
            <p:nvPr/>
          </p:nvSpPr>
          <p:spPr>
            <a:xfrm>
              <a:off x="8877" y="9259"/>
              <a:ext cx="1061" cy="405"/>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dur="500" fill="hold" nodeType="afterEffect">
                                  <p:stCondLst>
                                    <p:cond delay="0"/>
                                  </p:stCondLst>
                                  <p:childTnLst>
                                    <p:set>
                                      <p:cBhvr>
                                        <p:cTn id="6" dur="500" fill="hold">
                                          <p:stCondLst>
                                            <p:cond delay="0"/>
                                          </p:stCondLst>
                                        </p:cTn>
                                        <p:tgtEl>
                                          <p:spTgt spid="70"/>
                                        </p:tgtEl>
                                        <p:attrNameLst>
                                          <p:attrName>style.visibility</p:attrName>
                                        </p:attrNameLst>
                                      </p:cBhvr>
                                      <p:to>
                                        <p:strVal val="visible"/>
                                      </p:to>
                                    </p:set>
                                    <p:animEffect transition="in" filter="plus(in)">
                                      <p:cBhvr>
                                        <p:cTn id="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40860" y="2367915"/>
            <a:ext cx="4725670" cy="4725670"/>
          </a:xfrm>
          <a:prstGeom prst="rect">
            <a:avLst/>
          </a:prstGeom>
        </p:spPr>
      </p:pic>
      <p:grpSp>
        <p:nvGrpSpPr>
          <p:cNvPr id="9" name="组合 8"/>
          <p:cNvGrpSpPr/>
          <p:nvPr/>
        </p:nvGrpSpPr>
        <p:grpSpPr>
          <a:xfrm>
            <a:off x="605790" y="1430655"/>
            <a:ext cx="11133455" cy="4459605"/>
            <a:chOff x="954" y="2253"/>
            <a:chExt cx="17533" cy="7023"/>
          </a:xfrm>
        </p:grpSpPr>
        <p:sp>
          <p:nvSpPr>
            <p:cNvPr id="8" name="图形"/>
            <p:cNvSpPr/>
            <p:nvPr>
              <p:custDataLst>
                <p:tags r:id="rId2"/>
              </p:custDataLst>
            </p:nvPr>
          </p:nvSpPr>
          <p:spPr>
            <a:xfrm>
              <a:off x="14455" y="2768"/>
              <a:ext cx="4032" cy="6415"/>
            </a:xfrm>
            <a:prstGeom prst="roundRect">
              <a:avLst>
                <a:gd name="adj" fmla="val 14904"/>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lnSpc>
                  <a:spcPct val="110000"/>
                </a:lnSpc>
              </a:pPr>
              <a:endParaRPr lang="zh-CN" altLang="en-US" sz="24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5" name="图形"/>
            <p:cNvSpPr/>
            <p:nvPr>
              <p:custDataLst>
                <p:tags r:id="rId3"/>
              </p:custDataLst>
            </p:nvPr>
          </p:nvSpPr>
          <p:spPr>
            <a:xfrm>
              <a:off x="954" y="6646"/>
              <a:ext cx="5882" cy="2630"/>
            </a:xfrm>
            <a:prstGeom prst="roundRect">
              <a:avLst>
                <a:gd name="adj" fmla="val 14904"/>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lnSpc>
                  <a:spcPct val="110000"/>
                </a:lnSpc>
              </a:pPr>
              <a:endParaRPr lang="zh-CN" altLang="en-US" sz="24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4" name="图形"/>
            <p:cNvSpPr/>
            <p:nvPr>
              <p:custDataLst>
                <p:tags r:id="rId4"/>
              </p:custDataLst>
            </p:nvPr>
          </p:nvSpPr>
          <p:spPr>
            <a:xfrm>
              <a:off x="1301" y="2253"/>
              <a:ext cx="4362"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lnSpc>
                  <a:spcPct val="110000"/>
                </a:lnSpc>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变桨系统的构成</a:t>
              </a:r>
            </a:p>
          </p:txBody>
        </p:sp>
        <p:sp>
          <p:nvSpPr>
            <p:cNvPr id="2" name="文本框 1"/>
            <p:cNvSpPr txBox="1"/>
            <p:nvPr/>
          </p:nvSpPr>
          <p:spPr>
            <a:xfrm>
              <a:off x="1150" y="3314"/>
              <a:ext cx="5890" cy="3468"/>
            </a:xfrm>
            <a:prstGeom prst="rect">
              <a:avLst/>
            </a:prstGeom>
            <a:noFill/>
          </p:spPr>
          <p:txBody>
            <a:bodyPr wrap="square" rtlCol="0" anchor="t">
              <a:noAutofit/>
            </a:bodyPr>
            <a:lstStyle/>
            <a:p>
              <a:pPr algn="just">
                <a:lnSpc>
                  <a:spcPct val="200000"/>
                </a:lnSpc>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变桨轴承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a:t>
              </a:r>
            </a:p>
            <a:p>
              <a:pPr algn="just">
                <a:lnSpc>
                  <a:spcPct val="200000"/>
                </a:lnSpc>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a:t>
              </a:r>
              <a:r>
                <a:rPr lang="zh-CN" altLang="en-AU"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自动</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润滑系统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a:t>
              </a:r>
            </a:p>
            <a:p>
              <a:pPr algn="just">
                <a:lnSpc>
                  <a:spcPct val="200000"/>
                </a:lnSpc>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变桨齿轮葙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a:t>
              </a:r>
            </a:p>
            <a:p>
              <a:pPr algn="just">
                <a:lnSpc>
                  <a:spcPct val="200000"/>
                </a:lnSpc>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4.</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变桨电气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algn="just">
                <a:lnSpc>
                  <a:spcPct val="150000"/>
                </a:lnSpc>
              </a:pPr>
              <a:endPar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 name="文本框 2"/>
            <p:cNvSpPr txBox="1"/>
            <p:nvPr/>
          </p:nvSpPr>
          <p:spPr>
            <a:xfrm>
              <a:off x="1150" y="6714"/>
              <a:ext cx="5395" cy="2470"/>
            </a:xfrm>
            <a:prstGeom prst="rect">
              <a:avLst/>
            </a:prstGeom>
            <a:noFill/>
          </p:spPr>
          <p:txBody>
            <a:bodyPr wrap="square" rtlCol="0" anchor="t">
              <a:spAutoFit/>
            </a:bodyPr>
            <a:lstStyle/>
            <a:p>
              <a:pPr algn="just">
                <a:lnSpc>
                  <a:spcPct val="150000"/>
                </a:lnSpc>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包括：变桨控制箱                  </a:t>
              </a: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 </a:t>
              </a:r>
            </a:p>
            <a:p>
              <a:pPr algn="just">
                <a:lnSpc>
                  <a:spcPct val="150000"/>
                </a:lnSpc>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蓄电池                         </a:t>
              </a: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a:t>
              </a:r>
            </a:p>
            <a:p>
              <a:pPr algn="just">
                <a:lnSpc>
                  <a:spcPct val="150000"/>
                </a:lnSpc>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整流器                          </a:t>
              </a: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3</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a:t>
              </a:r>
            </a:p>
            <a:p>
              <a:pPr algn="just">
                <a:lnSpc>
                  <a:spcPct val="150000"/>
                </a:lnSpc>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驱动电机                     </a:t>
              </a: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3</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套</a:t>
              </a:r>
            </a:p>
          </p:txBody>
        </p:sp>
        <p:sp>
          <p:nvSpPr>
            <p:cNvPr id="7" name="文本框 6"/>
            <p:cNvSpPr txBox="1"/>
            <p:nvPr/>
          </p:nvSpPr>
          <p:spPr>
            <a:xfrm>
              <a:off x="14848" y="3433"/>
              <a:ext cx="3446" cy="5085"/>
            </a:xfrm>
            <a:prstGeom prst="rect">
              <a:avLst/>
            </a:prstGeom>
            <a:noFill/>
          </p:spPr>
          <p:txBody>
            <a:bodyPr wrap="square" rtlCol="0" anchor="t">
              <a:noAutofit/>
            </a:bodyPr>
            <a:lstStyle/>
            <a:p>
              <a:pPr lvl="0" algn="just">
                <a:lnSpc>
                  <a:spcPct val="200000"/>
                </a:lnSpc>
                <a:buClrTx/>
                <a:buSzTx/>
                <a:buFontTx/>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国外：MOOG、SSB、ATECH、Mita Teknik、Windtec、Parker</a:t>
              </a:r>
            </a:p>
            <a:p>
              <a:pPr lvl="0" algn="just">
                <a:lnSpc>
                  <a:spcPct val="200000"/>
                </a:lnSpc>
                <a:buClrTx/>
                <a:buSzTx/>
                <a:buFontTx/>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国内：科诺伟业、北京和利时、北京能高、天津瑞能、金风</a:t>
              </a:r>
            </a:p>
          </p:txBody>
        </p:sp>
        <p:sp>
          <p:nvSpPr>
            <p:cNvPr id="2119" name="Text Box 10"/>
            <p:cNvSpPr/>
            <p:nvPr/>
          </p:nvSpPr>
          <p:spPr>
            <a:xfrm>
              <a:off x="9135" y="2383"/>
              <a:ext cx="1314" cy="483"/>
            </a:xfrm>
            <a:prstGeom prst="rect">
              <a:avLst/>
            </a:prstGeom>
            <a:gradFill>
              <a:gsLst>
                <a:gs pos="100000">
                  <a:schemeClr val="accent1"/>
                </a:gs>
                <a:gs pos="0">
                  <a:schemeClr val="accent2"/>
                </a:gs>
              </a:gsLst>
              <a:path path="circle">
                <a:fillToRect r="100000" b="100000"/>
              </a:path>
            </a:gradFill>
            <a:ln w="9525">
              <a:noFill/>
            </a:ln>
          </p:spPr>
          <p:txBody>
            <a:bodyPr wrap="square">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整流器</a:t>
              </a:r>
            </a:p>
          </p:txBody>
        </p:sp>
        <p:sp>
          <p:nvSpPr>
            <p:cNvPr id="2124" name="Text Box 11"/>
            <p:cNvSpPr/>
            <p:nvPr/>
          </p:nvSpPr>
          <p:spPr>
            <a:xfrm>
              <a:off x="10837" y="2950"/>
              <a:ext cx="1718" cy="483"/>
            </a:xfrm>
            <a:prstGeom prst="rect">
              <a:avLst/>
            </a:prstGeom>
            <a:gradFill>
              <a:gsLst>
                <a:gs pos="100000">
                  <a:schemeClr val="accent1"/>
                </a:gs>
                <a:gs pos="0">
                  <a:schemeClr val="accent2"/>
                </a:gs>
              </a:gsLst>
              <a:path path="circle">
                <a:fillToRect r="100000" b="100000"/>
              </a:path>
            </a:gradFill>
            <a:ln w="9525">
              <a:noFill/>
            </a:ln>
          </p:spPr>
          <p:txBody>
            <a:bodyPr wrap="square">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限位开关</a:t>
              </a:r>
            </a:p>
          </p:txBody>
        </p:sp>
        <p:sp>
          <p:nvSpPr>
            <p:cNvPr id="2125" name="Text Box 16"/>
            <p:cNvSpPr/>
            <p:nvPr/>
          </p:nvSpPr>
          <p:spPr>
            <a:xfrm>
              <a:off x="7498" y="3802"/>
              <a:ext cx="1920" cy="483"/>
            </a:xfrm>
            <a:prstGeom prst="rect">
              <a:avLst/>
            </a:prstGeom>
            <a:gradFill>
              <a:gsLst>
                <a:gs pos="100000">
                  <a:schemeClr val="accent1"/>
                </a:gs>
                <a:gs pos="0">
                  <a:schemeClr val="accent2"/>
                </a:gs>
              </a:gsLst>
              <a:path path="circle">
                <a:fillToRect r="100000" b="100000"/>
              </a:path>
            </a:gradFill>
            <a:ln w="9525">
              <a:noFill/>
            </a:ln>
          </p:spPr>
          <p:txBody>
            <a:bodyPr wrap="square">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驱动装置</a:t>
              </a:r>
            </a:p>
          </p:txBody>
        </p:sp>
        <p:sp>
          <p:nvSpPr>
            <p:cNvPr id="2126" name="Text Box 17"/>
            <p:cNvSpPr/>
            <p:nvPr/>
          </p:nvSpPr>
          <p:spPr>
            <a:xfrm>
              <a:off x="7939" y="4966"/>
              <a:ext cx="2223" cy="483"/>
            </a:xfrm>
            <a:prstGeom prst="rect">
              <a:avLst/>
            </a:prstGeom>
            <a:gradFill>
              <a:gsLst>
                <a:gs pos="100000">
                  <a:schemeClr val="accent1"/>
                </a:gs>
                <a:gs pos="0">
                  <a:schemeClr val="accent2"/>
                </a:gs>
              </a:gsLst>
              <a:path path="circle">
                <a:fillToRect r="100000" b="100000"/>
              </a:path>
            </a:gradFill>
            <a:ln w="9525">
              <a:noFill/>
            </a:ln>
          </p:spPr>
          <p:txBody>
            <a:bodyPr wrap="square">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转角传感器</a:t>
              </a:r>
            </a:p>
          </p:txBody>
        </p:sp>
        <p:sp>
          <p:nvSpPr>
            <p:cNvPr id="2127" name="Text Box 12"/>
            <p:cNvSpPr/>
            <p:nvPr/>
          </p:nvSpPr>
          <p:spPr>
            <a:xfrm>
              <a:off x="10837" y="4653"/>
              <a:ext cx="2120" cy="483"/>
            </a:xfrm>
            <a:prstGeom prst="rect">
              <a:avLst/>
            </a:prstGeom>
            <a:gradFill>
              <a:gsLst>
                <a:gs pos="100000">
                  <a:schemeClr val="accent1"/>
                </a:gs>
                <a:gs pos="0">
                  <a:schemeClr val="accent2"/>
                </a:gs>
              </a:gsLst>
              <a:path path="circle">
                <a:fillToRect r="100000" b="100000"/>
              </a:path>
            </a:gradFill>
            <a:ln w="9525">
              <a:noFill/>
            </a:ln>
          </p:spPr>
          <p:txBody>
            <a:bodyPr wrap="square">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润滑脂入口</a:t>
              </a:r>
            </a:p>
          </p:txBody>
        </p:sp>
        <p:sp>
          <p:nvSpPr>
            <p:cNvPr id="2128" name="Text Box 15"/>
            <p:cNvSpPr/>
            <p:nvPr/>
          </p:nvSpPr>
          <p:spPr>
            <a:xfrm>
              <a:off x="9418" y="5986"/>
              <a:ext cx="1617" cy="483"/>
            </a:xfrm>
            <a:prstGeom prst="rect">
              <a:avLst/>
            </a:prstGeom>
            <a:gradFill>
              <a:gsLst>
                <a:gs pos="100000">
                  <a:schemeClr val="accent1"/>
                </a:gs>
                <a:gs pos="0">
                  <a:schemeClr val="accent2"/>
                </a:gs>
              </a:gsLst>
              <a:path path="circle">
                <a:fillToRect r="100000" b="100000"/>
              </a:path>
            </a:gradFill>
            <a:ln w="9525">
              <a:noFill/>
            </a:ln>
          </p:spPr>
          <p:txBody>
            <a:bodyPr wrap="square">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蓄电池</a:t>
              </a:r>
            </a:p>
          </p:txBody>
        </p:sp>
        <p:sp>
          <p:nvSpPr>
            <p:cNvPr id="2129" name="Text Box 13"/>
            <p:cNvSpPr/>
            <p:nvPr/>
          </p:nvSpPr>
          <p:spPr>
            <a:xfrm>
              <a:off x="10837" y="4085"/>
              <a:ext cx="1718" cy="483"/>
            </a:xfrm>
            <a:prstGeom prst="rect">
              <a:avLst/>
            </a:prstGeom>
            <a:gradFill>
              <a:gsLst>
                <a:gs pos="100000">
                  <a:schemeClr val="accent1"/>
                </a:gs>
                <a:gs pos="0">
                  <a:schemeClr val="accent2"/>
                </a:gs>
              </a:gsLst>
              <a:path path="circle">
                <a:fillToRect r="100000" b="100000"/>
              </a:path>
            </a:gradFill>
            <a:ln w="9525">
              <a:noFill/>
            </a:ln>
          </p:spPr>
          <p:txBody>
            <a:bodyPr wrap="square">
              <a:spAutoFit/>
            </a:bodyPr>
            <a:lstStyle/>
            <a:p>
              <a:pPr algn="ctr"/>
              <a:r>
                <a:rPr lang="zh-CN" altLang="en-US" sz="1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驱动齿轮</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0" presetClass="entr" presetSubtype="0" dur="500" fill="hold" nodeType="afterEffect">
                                  <p:stCondLst>
                                    <p:cond delay="0"/>
                                  </p:stCondLst>
                                  <p:childTnLst>
                                    <p:set>
                                      <p:cBhvr>
                                        <p:cTn id="6" dur="500" fill="hold">
                                          <p:stCondLst>
                                            <p:cond delay="0"/>
                                          </p:stCondLst>
                                        </p:cTn>
                                        <p:tgtEl>
                                          <p:spTgt spid="9"/>
                                        </p:tgtEl>
                                        <p:attrNameLst>
                                          <p:attrName>style.visibility</p:attrName>
                                        </p:attrNameLst>
                                      </p:cBhvr>
                                      <p:to>
                                        <p:strVal val="visible"/>
                                      </p:to>
                                    </p:set>
                                    <p:animEffect transition="in" filter="wedg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2880" y="1430655"/>
            <a:ext cx="5311775" cy="5311775"/>
          </a:xfrm>
          <a:prstGeom prst="rect">
            <a:avLst/>
          </a:prstGeom>
        </p:spPr>
      </p:pic>
      <p:grpSp>
        <p:nvGrpSpPr>
          <p:cNvPr id="5" name="组合 4"/>
          <p:cNvGrpSpPr/>
          <p:nvPr/>
        </p:nvGrpSpPr>
        <p:grpSpPr>
          <a:xfrm>
            <a:off x="576580" y="1430655"/>
            <a:ext cx="11097895" cy="4189095"/>
            <a:chOff x="1301" y="2253"/>
            <a:chExt cx="17477" cy="6597"/>
          </a:xfrm>
        </p:grpSpPr>
        <p:sp>
          <p:nvSpPr>
            <p:cNvPr id="4" name="图形"/>
            <p:cNvSpPr/>
            <p:nvPr>
              <p:custDataLst>
                <p:tags r:id="rId2"/>
              </p:custDataLst>
            </p:nvPr>
          </p:nvSpPr>
          <p:spPr>
            <a:xfrm>
              <a:off x="1301" y="2253"/>
              <a:ext cx="3068"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lnSpc>
                  <a:spcPct val="110000"/>
                </a:lnSpc>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a:t>
              </a:r>
            </a:p>
          </p:txBody>
        </p:sp>
        <p:sp>
          <p:nvSpPr>
            <p:cNvPr id="2" name="图形"/>
            <p:cNvSpPr/>
            <p:nvPr>
              <p:custDataLst>
                <p:tags r:id="rId3"/>
              </p:custDataLst>
            </p:nvPr>
          </p:nvSpPr>
          <p:spPr>
            <a:xfrm>
              <a:off x="9046" y="2253"/>
              <a:ext cx="3591"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lnSpc>
                  <a:spcPct val="110000"/>
                </a:lnSpc>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齿轮箱参数</a:t>
              </a:r>
            </a:p>
          </p:txBody>
        </p:sp>
        <p:sp>
          <p:nvSpPr>
            <p:cNvPr id="3" name="文本框 2"/>
            <p:cNvSpPr txBox="1"/>
            <p:nvPr/>
          </p:nvSpPr>
          <p:spPr>
            <a:xfrm>
              <a:off x="8814" y="3198"/>
              <a:ext cx="5932" cy="5652"/>
            </a:xfrm>
            <a:prstGeom prst="rect">
              <a:avLst/>
            </a:prstGeom>
            <a:noFill/>
          </p:spPr>
          <p:txBody>
            <a:bodyPr wrap="square" rtlCol="0" anchor="t">
              <a:noAutofit/>
            </a:bodyPr>
            <a:lstStyle/>
            <a:p>
              <a:pPr marL="285750" lvl="0" indent="-285750" algn="just">
                <a:lnSpc>
                  <a:spcPct val="200000"/>
                </a:lnSpc>
                <a:buClrTx/>
                <a:buSzTx/>
                <a:buFont typeface="阿里巴巴普惠体" panose="00020600040101010101" charset="-122"/>
                <a:buChar char="•"/>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两级行星齿轮和一级平行轴齿轮</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lvl="0" indent="-285750" algn="just">
                <a:lnSpc>
                  <a:spcPct val="200000"/>
                </a:lnSpc>
                <a:buClrTx/>
                <a:buSzTx/>
                <a:buFont typeface="阿里巴巴普惠体" panose="00020600040101010101" charset="-122"/>
                <a:buChar char="•"/>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螺旋齿，主轴承（20年）                                                                                                                                                                                                                                                       </a:t>
              </a:r>
            </a:p>
            <a:p>
              <a:pPr marL="285750" lvl="0" indent="-285750" algn="just">
                <a:lnSpc>
                  <a:spcPct val="200000"/>
                </a:lnSpc>
                <a:buClrTx/>
                <a:buSzTx/>
                <a:buFont typeface="阿里巴巴普惠体" panose="00020600040101010101" charset="-122"/>
                <a:buChar char="•"/>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额定输入转速：16.6r/min</a:t>
              </a:r>
            </a:p>
            <a:p>
              <a:pPr marL="285750" lvl="0" indent="-285750" algn="just">
                <a:lnSpc>
                  <a:spcPct val="200000"/>
                </a:lnSpc>
                <a:buClrTx/>
                <a:buSzTx/>
                <a:buFont typeface="阿里巴巴普惠体" panose="00020600040101010101" charset="-122"/>
                <a:buChar char="•"/>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传动比：1: 105.13 </a:t>
              </a:r>
            </a:p>
            <a:p>
              <a:pPr marL="285750" lvl="0" indent="-285750" algn="just">
                <a:lnSpc>
                  <a:spcPct val="200000"/>
                </a:lnSpc>
                <a:buClrTx/>
                <a:buSzTx/>
                <a:buFont typeface="阿里巴巴普惠体" panose="00020600040101010101" charset="-122"/>
                <a:buChar char="•"/>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额定功率</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 1663 kW</a:t>
              </a:r>
            </a:p>
            <a:p>
              <a:pPr marL="285750" lvl="0" indent="-285750" algn="just">
                <a:lnSpc>
                  <a:spcPct val="200000"/>
                </a:lnSpc>
                <a:buClrTx/>
                <a:buSzTx/>
                <a:buFont typeface="阿里巴巴普惠体" panose="00020600040101010101" charset="-122"/>
                <a:buChar char="•"/>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检修：半年，定期油检（防止氧化</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marL="285750" lvl="0" indent="-285750" algn="just">
                <a:lnSpc>
                  <a:spcPct val="200000"/>
                </a:lnSpc>
                <a:buClrTx/>
                <a:buSzTx/>
                <a:buFont typeface="阿里巴巴普惠体" panose="00020600040101010101" charset="-122"/>
                <a:buChar char="•"/>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集成化液压系统</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10℃～ 65℃</a:t>
              </a:r>
            </a:p>
            <a:p>
              <a:pPr lvl="0" algn="just">
                <a:lnSpc>
                  <a:spcPct val="200000"/>
                </a:lnSpc>
                <a:buClrTx/>
                <a:buSzTx/>
                <a:buFontTx/>
              </a:pP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8" name="图形"/>
            <p:cNvSpPr/>
            <p:nvPr>
              <p:custDataLst>
                <p:tags r:id="rId4"/>
              </p:custDataLst>
            </p:nvPr>
          </p:nvSpPr>
          <p:spPr>
            <a:xfrm>
              <a:off x="14746" y="2435"/>
              <a:ext cx="4032" cy="6415"/>
            </a:xfrm>
            <a:prstGeom prst="roundRect">
              <a:avLst>
                <a:gd name="adj" fmla="val 14904"/>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lnSpc>
                  <a:spcPct val="110000"/>
                </a:lnSpc>
              </a:pPr>
              <a:endParaRPr lang="zh-CN" altLang="en-US" sz="24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7" name="文本框 6"/>
            <p:cNvSpPr txBox="1"/>
            <p:nvPr/>
          </p:nvSpPr>
          <p:spPr>
            <a:xfrm>
              <a:off x="15139" y="3100"/>
              <a:ext cx="3446" cy="5085"/>
            </a:xfrm>
            <a:prstGeom prst="rect">
              <a:avLst/>
            </a:prstGeom>
            <a:noFill/>
          </p:spPr>
          <p:txBody>
            <a:bodyPr wrap="square" rtlCol="0" anchor="t">
              <a:noAutofit/>
            </a:bodyPr>
            <a:lstStyle/>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，液压变桨</a:t>
              </a: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，高速轴制动，偏航制动</a:t>
              </a: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，齿轮箱齿面，各轴承供油</a:t>
              </a:r>
            </a:p>
            <a:p>
              <a:pPr>
                <a:lnSpc>
                  <a:spcPct val="200000"/>
                </a:lnSpc>
              </a:pPr>
              <a:r>
                <a:rPr lang="en-US" altLang="zh-CN"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4</a:t>
              </a: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，齿轮箱和发电机冷却提供动力</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dur="50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4131310" y="1438910"/>
            <a:ext cx="7466965" cy="4274185"/>
            <a:chOff x="6506" y="2266"/>
            <a:chExt cx="11759" cy="6731"/>
          </a:xfrm>
        </p:grpSpPr>
        <p:sp>
          <p:nvSpPr>
            <p:cNvPr id="4" name="图形"/>
            <p:cNvSpPr/>
            <p:nvPr>
              <p:custDataLst>
                <p:tags r:id="rId2"/>
              </p:custDataLst>
            </p:nvPr>
          </p:nvSpPr>
          <p:spPr>
            <a:xfrm>
              <a:off x="6506" y="2266"/>
              <a:ext cx="4362"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齿轮箱电气元件</a:t>
              </a:r>
            </a:p>
          </p:txBody>
        </p:sp>
        <p:sp>
          <p:nvSpPr>
            <p:cNvPr id="5" name="矩形 4"/>
            <p:cNvSpPr/>
            <p:nvPr/>
          </p:nvSpPr>
          <p:spPr bwMode="auto">
            <a:xfrm>
              <a:off x="6506" y="3016"/>
              <a:ext cx="11759" cy="1905"/>
            </a:xfrm>
            <a:prstGeom prst="rect">
              <a:avLst/>
            </a:prstGeom>
            <a:noFill/>
          </p:spPr>
          <p:txBody>
            <a:bodyPr wrap="square" rtlCol="0" anchor="t">
              <a:noAutofit/>
            </a:bodyPr>
            <a:lstStyle/>
            <a:p>
              <a:pPr lvl="0" algn="l">
                <a:lnSpc>
                  <a:spcPct val="20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轮箱里的电气元件主要有：温度传感器PT100（1045 润滑油、1041 低速轴、1042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高速轴</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油泵电机MPG-KF，加热器O</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/52，油位传感器FSK-176，油压传感器EDS3346（7303），油过滤器传感器VM3（7301），</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水泵电机，冷却水压力传感器，冷却风扇电机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p:txBody>
        </p:sp>
        <p:sp>
          <p:nvSpPr>
            <p:cNvPr id="6" name="图形"/>
            <p:cNvSpPr/>
            <p:nvPr>
              <p:custDataLst>
                <p:tags r:id="rId3"/>
              </p:custDataLst>
            </p:nvPr>
          </p:nvSpPr>
          <p:spPr>
            <a:xfrm>
              <a:off x="6506" y="5321"/>
              <a:ext cx="4362"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齿轮箱工作原理</a:t>
              </a:r>
            </a:p>
          </p:txBody>
        </p:sp>
        <p:sp>
          <p:nvSpPr>
            <p:cNvPr id="7" name="矩形 6"/>
            <p:cNvSpPr/>
            <p:nvPr/>
          </p:nvSpPr>
          <p:spPr bwMode="auto">
            <a:xfrm>
              <a:off x="6506" y="6071"/>
              <a:ext cx="11759" cy="2926"/>
            </a:xfrm>
            <a:prstGeom prst="rect">
              <a:avLst/>
            </a:prstGeom>
            <a:noFill/>
          </p:spPr>
          <p:txBody>
            <a:bodyPr wrap="square" rtlCol="0" anchor="t">
              <a:noAutofit/>
            </a:bodyPr>
            <a:lstStyle/>
            <a:p>
              <a:pPr lvl="0" algn="l">
                <a:lnSpc>
                  <a:spcPct val="20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由它的两个扭矩臂支撑，由于主轴采用两个主轴承支撑，使得齿轮箱只承受转矩，风轮的弯矩载荷由主轴轴承承担。风力发电机的主制动器是空气动力制动器。在齿轮箱的输出轴上，装有常开式高速轴制动器，它是通过液压系统进行操作，在叶片顺桨、风轮转速降低于3rpm或高于25rpm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后，高速轴制动器启动使风轮停转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p:txBody>
        </p:sp>
      </p:grpSp>
      <p:pic>
        <p:nvPicPr>
          <p:cNvPr id="15" name="图片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9100" y="1144905"/>
            <a:ext cx="5410050" cy="541005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814705" y="1235710"/>
            <a:ext cx="10810240" cy="4775835"/>
            <a:chOff x="686" y="1936"/>
            <a:chExt cx="17024" cy="7521"/>
          </a:xfrm>
        </p:grpSpPr>
        <p:sp>
          <p:nvSpPr>
            <p:cNvPr id="4" name="图形"/>
            <p:cNvSpPr/>
            <p:nvPr>
              <p:custDataLst>
                <p:tags r:id="rId2"/>
              </p:custDataLst>
            </p:nvPr>
          </p:nvSpPr>
          <p:spPr>
            <a:xfrm>
              <a:off x="686" y="1936"/>
              <a:ext cx="554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双高速轴联轴器特点：</a:t>
              </a:r>
            </a:p>
          </p:txBody>
        </p:sp>
        <p:sp>
          <p:nvSpPr>
            <p:cNvPr id="5" name="矩形 4"/>
            <p:cNvSpPr/>
            <p:nvPr/>
          </p:nvSpPr>
          <p:spPr bwMode="auto">
            <a:xfrm>
              <a:off x="686" y="2686"/>
              <a:ext cx="17024" cy="1905"/>
            </a:xfrm>
            <a:prstGeom prst="rect">
              <a:avLst/>
            </a:prstGeom>
            <a:noFill/>
          </p:spPr>
          <p:txBody>
            <a:bodyPr wrap="square" rtlCol="0" anchor="t">
              <a:noAutofit/>
            </a:bodyPr>
            <a:lstStyle/>
            <a:p>
              <a:pPr lvl="0" algn="l">
                <a:lnSpc>
                  <a:spcPct val="20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连接齿轮箱输出端与发电机输入端。采用挠性联轴器，允许轴向、径向和角度偏移</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齿轮箱端备有刹车盘，用于转子刹车。中间段采用玻璃钢材料，切断发电机与齿轮箱的电磁传导</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限止扭矩功能，防止发电机短路产生的高扭矩传入齿轮箱</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p:txBody>
        </p:sp>
        <p:sp>
          <p:nvSpPr>
            <p:cNvPr id="3" name="图形"/>
            <p:cNvSpPr/>
            <p:nvPr>
              <p:custDataLst>
                <p:tags r:id="rId3"/>
              </p:custDataLst>
            </p:nvPr>
          </p:nvSpPr>
          <p:spPr>
            <a:xfrm>
              <a:off x="686" y="5025"/>
              <a:ext cx="554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双高速轴联轴器特点：</a:t>
              </a:r>
            </a:p>
          </p:txBody>
        </p:sp>
        <p:sp>
          <p:nvSpPr>
            <p:cNvPr id="6" name="矩形 5"/>
            <p:cNvSpPr/>
            <p:nvPr/>
          </p:nvSpPr>
          <p:spPr bwMode="auto">
            <a:xfrm>
              <a:off x="686" y="5775"/>
              <a:ext cx="4853" cy="3683"/>
            </a:xfrm>
            <a:prstGeom prst="rect">
              <a:avLst/>
            </a:prstGeom>
            <a:noFill/>
          </p:spPr>
          <p:txBody>
            <a:bodyPr wrap="square" rtlCol="0" anchor="t">
              <a:noAutofit/>
            </a:bodyPr>
            <a:lstStyle/>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发电机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形式</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四极（p</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=2）双馈异步发电机</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额定出力</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1560kW</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转速</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(rpm)  1000～1800+11%</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额定电压</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690V</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保护等级</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IP54；空-空冷却器</a:t>
              </a:r>
            </a:p>
          </p:txBody>
        </p:sp>
        <p:sp>
          <p:nvSpPr>
            <p:cNvPr id="7" name="矩形 6"/>
            <p:cNvSpPr/>
            <p:nvPr/>
          </p:nvSpPr>
          <p:spPr bwMode="auto">
            <a:xfrm>
              <a:off x="5739" y="5775"/>
              <a:ext cx="4067" cy="3308"/>
            </a:xfrm>
            <a:prstGeom prst="rect">
              <a:avLst/>
            </a:prstGeom>
            <a:noFill/>
          </p:spPr>
          <p:txBody>
            <a:bodyPr wrap="square" rtlCol="0" anchor="t">
              <a:noAutofit/>
            </a:bodyPr>
            <a:lstStyle/>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变频器</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形式</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IGBT，脉宽调制变频器</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额定功率</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300kW（1/3-1/4机组功率）</a:t>
              </a:r>
            </a:p>
          </p:txBody>
        </p:sp>
        <p:sp>
          <p:nvSpPr>
            <p:cNvPr id="8" name="图形"/>
            <p:cNvSpPr/>
            <p:nvPr>
              <p:custDataLst>
                <p:tags r:id="rId4"/>
              </p:custDataLst>
            </p:nvPr>
          </p:nvSpPr>
          <p:spPr>
            <a:xfrm>
              <a:off x="10006" y="5025"/>
              <a:ext cx="6207"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双馈风力发电机工作原理</a:t>
              </a:r>
            </a:p>
          </p:txBody>
        </p:sp>
        <p:sp>
          <p:nvSpPr>
            <p:cNvPr id="9" name="矩形 8"/>
            <p:cNvSpPr/>
            <p:nvPr/>
          </p:nvSpPr>
          <p:spPr bwMode="auto">
            <a:xfrm>
              <a:off x="10120" y="5785"/>
              <a:ext cx="6690" cy="3173"/>
            </a:xfrm>
            <a:prstGeom prst="rect">
              <a:avLst/>
            </a:prstGeom>
            <a:noFill/>
          </p:spPr>
          <p:txBody>
            <a:bodyPr wrap="square" rtlCol="0" anchor="t">
              <a:noAutofit/>
            </a:bodyPr>
            <a:lstStyle/>
            <a:p>
              <a:pPr lvl="0" algn="l">
                <a:lnSpc>
                  <a:spcPct val="20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双馈电机,就是将电能分别馈入绕线转子异步电机的定子和转子,一般将定子接入电网,而双向四象限运行变频器接入转子，并对其频率、电压幅值和相位进行调节。双馈机组市场占85%。</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0" presetClass="entr" presetSubtype="0" dur="500" fill="hold" nodeType="afterEffect">
                                  <p:stCondLst>
                                    <p:cond delay="0"/>
                                  </p:stCondLst>
                                  <p:childTnLst>
                                    <p:set>
                                      <p:cBhvr>
                                        <p:cTn id="6" dur="500" fill="hold">
                                          <p:stCondLst>
                                            <p:cond delay="0"/>
                                          </p:stCondLst>
                                        </p:cTn>
                                        <p:tgtEl>
                                          <p:spTgt spid="11"/>
                                        </p:tgtEl>
                                        <p:attrNameLst>
                                          <p:attrName>style.visibility</p:attrName>
                                        </p:attrNameLst>
                                      </p:cBhvr>
                                      <p:to>
                                        <p:strVal val="visible"/>
                                      </p:to>
                                    </p:set>
                                    <p:animEffect transition="in" filter="wedg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622935" y="1212215"/>
            <a:ext cx="11050905" cy="5028565"/>
            <a:chOff x="981" y="1909"/>
            <a:chExt cx="17403" cy="7919"/>
          </a:xfrm>
        </p:grpSpPr>
        <p:sp>
          <p:nvSpPr>
            <p:cNvPr id="2428" name="Text Box 9"/>
            <p:cNvSpPr/>
            <p:nvPr/>
          </p:nvSpPr>
          <p:spPr>
            <a:xfrm>
              <a:off x="981" y="1913"/>
              <a:ext cx="5960" cy="881"/>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双馈风力发电机工作原理</a:t>
              </a:r>
            </a:p>
          </p:txBody>
        </p:sp>
        <p:sp>
          <p:nvSpPr>
            <p:cNvPr id="2431" name="矩形 7"/>
            <p:cNvSpPr/>
            <p:nvPr/>
          </p:nvSpPr>
          <p:spPr>
            <a:xfrm>
              <a:off x="1174" y="3038"/>
              <a:ext cx="8700" cy="5867"/>
            </a:xfrm>
            <a:prstGeom prst="rect">
              <a:avLst/>
            </a:prstGeom>
            <a:noFill/>
          </p:spPr>
          <p:txBody>
            <a:bodyPr wrap="square" rtlCol="0">
              <a:spAutoFit/>
            </a:bodyPr>
            <a:lstStyle/>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在转子三相对称绕组中通入三相对称的交流电，将在电机气隙间产生磁场，此旋转磁场的转速与所通入的交流电的频率</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f2</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及电机的极对数</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p</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有关。</a:t>
              </a:r>
            </a:p>
            <a:p>
              <a:pPr marL="285750" indent="-285750" algn="just">
                <a:lnSpc>
                  <a:spcPct val="130000"/>
                </a:lnSpc>
                <a:buFont typeface="阿里巴巴普惠体" panose="00020600040101010101" charset="-122"/>
                <a:buChar char="•"/>
              </a:pP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indent="-285750" algn="just">
                <a:lnSpc>
                  <a:spcPct val="130000"/>
                </a:lnSpc>
                <a:buFont typeface="阿里巴巴普惠体" panose="00020600040101010101" charset="-122"/>
                <a:buChar char="•"/>
              </a:pP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indent="-285750" algn="just">
                <a:lnSpc>
                  <a:spcPct val="130000"/>
                </a:lnSpc>
                <a:buFont typeface="阿里巴巴普惠体" panose="00020600040101010101" charset="-122"/>
                <a:buChar char="•"/>
              </a:pP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indent="-285750" algn="just">
                <a:lnSpc>
                  <a:spcPct val="130000"/>
                </a:lnSpc>
                <a:buFont typeface="阿里巴巴普惠体" panose="00020600040101010101" charset="-122"/>
                <a:buChar char="•"/>
              </a:pP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设为电网频率</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50Hz</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对应的同步转速，而</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为发电机转子转速，且</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和满足以下关系</a:t>
              </a:r>
            </a:p>
            <a:p>
              <a:pPr marL="285750" indent="-285750" algn="just">
                <a:lnSpc>
                  <a:spcPct val="130000"/>
                </a:lnSpc>
                <a:buFont typeface="阿里巴巴普惠体" panose="00020600040101010101" charset="-122"/>
                <a:buChar char="•"/>
              </a:pP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indent="-285750" algn="just">
                <a:lnSpc>
                  <a:spcPct val="130000"/>
                </a:lnSpc>
                <a:buFont typeface="阿里巴巴普惠体" panose="00020600040101010101" charset="-122"/>
                <a:buChar char="•"/>
              </a:pP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indent="-285750" algn="just">
                <a:lnSpc>
                  <a:spcPct val="130000"/>
                </a:lnSpc>
                <a:buFont typeface="阿里巴巴普惠体" panose="00020600040101010101" charset="-122"/>
                <a:buChar char="•"/>
              </a:pP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其中，当与</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n</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旋转方向相反时，取负值。</a:t>
              </a:r>
            </a:p>
          </p:txBody>
        </p:sp>
        <p:graphicFrame>
          <p:nvGraphicFramePr>
            <p:cNvPr id="2432" name="Object 2"/>
            <p:cNvGraphicFramePr>
              <a:graphicFrameLocks noChangeAspect="1"/>
            </p:cNvGraphicFramePr>
            <p:nvPr/>
          </p:nvGraphicFramePr>
          <p:xfrm>
            <a:off x="1756" y="4567"/>
            <a:ext cx="2268" cy="1538"/>
          </p:xfrm>
          <a:graphic>
            <a:graphicData uri="http://schemas.openxmlformats.org/presentationml/2006/ole">
              <mc:AlternateContent xmlns:mc="http://schemas.openxmlformats.org/markup-compatibility/2006">
                <mc:Choice xmlns:v="urn:schemas-microsoft-com:vml" Requires="v">
                  <p:oleObj spid="_x0000_s1084" r:id="rId4" imgW="558800" imgH="226060" progId="Equation.DSMT4">
                    <p:embed/>
                  </p:oleObj>
                </mc:Choice>
                <mc:Fallback>
                  <p:oleObj r:id="rId4" imgW="558800" imgH="226060" progId="Equation.DSMT4">
                    <p:embed/>
                    <p:pic>
                      <p:nvPicPr>
                        <p:cNvPr id="0" name="OLE substitute image"/>
                        <p:cNvPicPr/>
                        <p:nvPr/>
                      </p:nvPicPr>
                      <p:blipFill>
                        <a:blip r:embed="rId5"/>
                        <a:stretch>
                          <a:fillRect/>
                        </a:stretch>
                      </p:blipFill>
                      <p:spPr>
                        <a:xfrm>
                          <a:off x="1756" y="4567"/>
                          <a:ext cx="2268" cy="1538"/>
                        </a:xfrm>
                        <a:prstGeom prst="rect">
                          <a:avLst/>
                        </a:prstGeom>
                        <a:noFill/>
                        <a:ln w="12700">
                          <a:solidFill>
                            <a:schemeClr val="accent1"/>
                          </a:solidFill>
                          <a:miter/>
                        </a:ln>
                      </p:spPr>
                    </p:pic>
                  </p:oleObj>
                </mc:Fallback>
              </mc:AlternateContent>
            </a:graphicData>
          </a:graphic>
        </p:graphicFrame>
        <p:graphicFrame>
          <p:nvGraphicFramePr>
            <p:cNvPr id="2435" name="Object 3"/>
            <p:cNvGraphicFramePr>
              <a:graphicFrameLocks noChangeAspect="1"/>
            </p:cNvGraphicFramePr>
            <p:nvPr/>
          </p:nvGraphicFramePr>
          <p:xfrm>
            <a:off x="1799" y="7170"/>
            <a:ext cx="567" cy="850"/>
          </p:xfrm>
          <a:graphic>
            <a:graphicData uri="http://schemas.openxmlformats.org/presentationml/2006/ole">
              <mc:AlternateContent xmlns:mc="http://schemas.openxmlformats.org/markup-compatibility/2006">
                <mc:Choice xmlns:v="urn:schemas-microsoft-com:vml" Requires="v">
                  <p:oleObj spid="_x0000_s1085" r:id="rId6" imgW="139700" imgH="36830" progId="Equation.DSMT4">
                    <p:embed/>
                  </p:oleObj>
                </mc:Choice>
                <mc:Fallback>
                  <p:oleObj r:id="rId6" imgW="139700" imgH="36830" progId="Equation.DSMT4">
                    <p:embed/>
                    <p:pic>
                      <p:nvPicPr>
                        <p:cNvPr id="0" name="OLE substitute image"/>
                        <p:cNvPicPr/>
                        <p:nvPr/>
                      </p:nvPicPr>
                      <p:blipFill>
                        <a:blip r:embed="rId7"/>
                        <a:stretch>
                          <a:fillRect/>
                        </a:stretch>
                      </p:blipFill>
                      <p:spPr>
                        <a:xfrm>
                          <a:off x="1799" y="7170"/>
                          <a:ext cx="567" cy="850"/>
                        </a:xfrm>
                        <a:prstGeom prst="rect">
                          <a:avLst/>
                        </a:prstGeom>
                        <a:noFill/>
                        <a:ln w="12700">
                          <a:solidFill>
                            <a:schemeClr val="accent1"/>
                          </a:solidFill>
                          <a:miter/>
                        </a:ln>
                      </p:spPr>
                    </p:pic>
                  </p:oleObj>
                </mc:Fallback>
              </mc:AlternateContent>
            </a:graphicData>
          </a:graphic>
        </p:graphicFrame>
        <p:graphicFrame>
          <p:nvGraphicFramePr>
            <p:cNvPr id="2436" name="Object 4"/>
            <p:cNvGraphicFramePr>
              <a:graphicFrameLocks noChangeAspect="1"/>
            </p:cNvGraphicFramePr>
            <p:nvPr/>
          </p:nvGraphicFramePr>
          <p:xfrm>
            <a:off x="4092" y="7170"/>
            <a:ext cx="568" cy="852"/>
          </p:xfrm>
          <a:graphic>
            <a:graphicData uri="http://schemas.openxmlformats.org/presentationml/2006/ole">
              <mc:AlternateContent xmlns:mc="http://schemas.openxmlformats.org/markup-compatibility/2006">
                <mc:Choice xmlns:v="urn:schemas-microsoft-com:vml" Requires="v">
                  <p:oleObj spid="_x0000_s1086" r:id="rId8" imgW="139700" imgH="36830" progId="Equation.DSMT4">
                    <p:embed/>
                  </p:oleObj>
                </mc:Choice>
                <mc:Fallback>
                  <p:oleObj r:id="rId8" imgW="139700" imgH="36830" progId="Equation.DSMT4">
                    <p:embed/>
                    <p:pic>
                      <p:nvPicPr>
                        <p:cNvPr id="0" name="OLE substitute image"/>
                        <p:cNvPicPr/>
                        <p:nvPr/>
                      </p:nvPicPr>
                      <p:blipFill>
                        <a:blip r:embed="rId9"/>
                        <a:stretch>
                          <a:fillRect/>
                        </a:stretch>
                      </p:blipFill>
                      <p:spPr>
                        <a:xfrm>
                          <a:off x="4092" y="7170"/>
                          <a:ext cx="568" cy="852"/>
                        </a:xfrm>
                        <a:prstGeom prst="rect">
                          <a:avLst/>
                        </a:prstGeom>
                        <a:noFill/>
                        <a:ln w="12700">
                          <a:solidFill>
                            <a:schemeClr val="accent1"/>
                          </a:solidFill>
                          <a:miter/>
                        </a:ln>
                      </p:spPr>
                    </p:pic>
                  </p:oleObj>
                </mc:Fallback>
              </mc:AlternateContent>
            </a:graphicData>
          </a:graphic>
        </p:graphicFrame>
        <p:graphicFrame>
          <p:nvGraphicFramePr>
            <p:cNvPr id="2437" name="Object 6"/>
            <p:cNvGraphicFramePr>
              <a:graphicFrameLocks noChangeAspect="1"/>
            </p:cNvGraphicFramePr>
            <p:nvPr/>
          </p:nvGraphicFramePr>
          <p:xfrm>
            <a:off x="1799" y="8947"/>
            <a:ext cx="2738" cy="853"/>
          </p:xfrm>
          <a:graphic>
            <a:graphicData uri="http://schemas.openxmlformats.org/presentationml/2006/ole">
              <mc:AlternateContent xmlns:mc="http://schemas.openxmlformats.org/markup-compatibility/2006">
                <mc:Choice xmlns:v="urn:schemas-microsoft-com:vml" Requires="v">
                  <p:oleObj spid="_x0000_s1087" r:id="rId10" imgW="434975" imgH="190500" progId="Equation.DSMT4">
                    <p:embed/>
                  </p:oleObj>
                </mc:Choice>
                <mc:Fallback>
                  <p:oleObj r:id="rId10" imgW="434975" imgH="190500" progId="Equation.DSMT4">
                    <p:embed/>
                    <p:pic>
                      <p:nvPicPr>
                        <p:cNvPr id="0" name="OLE substitute image"/>
                        <p:cNvPicPr/>
                        <p:nvPr/>
                      </p:nvPicPr>
                      <p:blipFill>
                        <a:blip r:embed="rId11"/>
                        <a:stretch>
                          <a:fillRect/>
                        </a:stretch>
                      </p:blipFill>
                      <p:spPr>
                        <a:xfrm>
                          <a:off x="1799" y="8947"/>
                          <a:ext cx="2738" cy="853"/>
                        </a:xfrm>
                        <a:prstGeom prst="rect">
                          <a:avLst/>
                        </a:prstGeom>
                        <a:noFill/>
                        <a:ln w="12700">
                          <a:solidFill>
                            <a:schemeClr val="accent2"/>
                          </a:solidFill>
                          <a:miter/>
                        </a:ln>
                      </p:spPr>
                    </p:pic>
                  </p:oleObj>
                </mc:Fallback>
              </mc:AlternateContent>
            </a:graphicData>
          </a:graphic>
        </p:graphicFrame>
        <p:graphicFrame>
          <p:nvGraphicFramePr>
            <p:cNvPr id="2438" name="Object 7"/>
            <p:cNvGraphicFramePr>
              <a:graphicFrameLocks noChangeAspect="1"/>
            </p:cNvGraphicFramePr>
            <p:nvPr/>
          </p:nvGraphicFramePr>
          <p:xfrm>
            <a:off x="2957" y="7170"/>
            <a:ext cx="618" cy="852"/>
          </p:xfrm>
          <a:graphic>
            <a:graphicData uri="http://schemas.openxmlformats.org/presentationml/2006/ole">
              <mc:AlternateContent xmlns:mc="http://schemas.openxmlformats.org/markup-compatibility/2006">
                <mc:Choice xmlns:v="urn:schemas-microsoft-com:vml" Requires="v">
                  <p:oleObj spid="_x0000_s1088" r:id="rId12" imgW="152400" imgH="43815" progId="Equation.DSMT4">
                    <p:embed/>
                  </p:oleObj>
                </mc:Choice>
                <mc:Fallback>
                  <p:oleObj r:id="rId12" imgW="152400" imgH="43815" progId="Equation.DSMT4">
                    <p:embed/>
                    <p:pic>
                      <p:nvPicPr>
                        <p:cNvPr id="0" name="OLE substitute image"/>
                        <p:cNvPicPr/>
                        <p:nvPr/>
                      </p:nvPicPr>
                      <p:blipFill>
                        <a:blip r:embed="rId13"/>
                        <a:stretch>
                          <a:fillRect/>
                        </a:stretch>
                      </p:blipFill>
                      <p:spPr>
                        <a:xfrm>
                          <a:off x="2957" y="7170"/>
                          <a:ext cx="618" cy="852"/>
                        </a:xfrm>
                        <a:prstGeom prst="rect">
                          <a:avLst/>
                        </a:prstGeom>
                        <a:noFill/>
                        <a:ln w="12700">
                          <a:solidFill>
                            <a:schemeClr val="accent1"/>
                          </a:solidFill>
                          <a:miter/>
                        </a:ln>
                      </p:spPr>
                    </p:pic>
                  </p:oleObj>
                </mc:Fallback>
              </mc:AlternateContent>
            </a:graphicData>
          </a:graphic>
        </p:graphicFrame>
        <p:graphicFrame>
          <p:nvGraphicFramePr>
            <p:cNvPr id="2439" name="Object 8"/>
            <p:cNvGraphicFramePr>
              <a:graphicFrameLocks noChangeAspect="1"/>
            </p:cNvGraphicFramePr>
            <p:nvPr/>
          </p:nvGraphicFramePr>
          <p:xfrm>
            <a:off x="5222" y="8947"/>
            <a:ext cx="617" cy="852"/>
          </p:xfrm>
          <a:graphic>
            <a:graphicData uri="http://schemas.openxmlformats.org/presentationml/2006/ole">
              <mc:AlternateContent xmlns:mc="http://schemas.openxmlformats.org/markup-compatibility/2006">
                <mc:Choice xmlns:v="urn:schemas-microsoft-com:vml" Requires="v">
                  <p:oleObj spid="_x0000_s1089" r:id="rId14" imgW="152400" imgH="43815" progId="Equation.DSMT4">
                    <p:embed/>
                  </p:oleObj>
                </mc:Choice>
                <mc:Fallback>
                  <p:oleObj r:id="rId14" imgW="152400" imgH="43815" progId="Equation.DSMT4">
                    <p:embed/>
                    <p:pic>
                      <p:nvPicPr>
                        <p:cNvPr id="0" name="OLE substitute image"/>
                        <p:cNvPicPr/>
                        <p:nvPr/>
                      </p:nvPicPr>
                      <p:blipFill>
                        <a:blip r:embed="rId13"/>
                        <a:stretch>
                          <a:fillRect/>
                        </a:stretch>
                      </p:blipFill>
                      <p:spPr>
                        <a:xfrm>
                          <a:off x="5222" y="8947"/>
                          <a:ext cx="617" cy="852"/>
                        </a:xfrm>
                        <a:prstGeom prst="rect">
                          <a:avLst/>
                        </a:prstGeom>
                        <a:noFill/>
                        <a:ln w="12700">
                          <a:solidFill>
                            <a:schemeClr val="accent2"/>
                          </a:solidFill>
                          <a:miter/>
                        </a:ln>
                      </p:spPr>
                    </p:pic>
                  </p:oleObj>
                </mc:Fallback>
              </mc:AlternateContent>
            </a:graphicData>
          </a:graphic>
        </p:graphicFrame>
        <p:graphicFrame>
          <p:nvGraphicFramePr>
            <p:cNvPr id="2440" name="Object 9"/>
            <p:cNvGraphicFramePr>
              <a:graphicFrameLocks noChangeAspect="1"/>
            </p:cNvGraphicFramePr>
            <p:nvPr/>
          </p:nvGraphicFramePr>
          <p:xfrm>
            <a:off x="2390" y="7170"/>
            <a:ext cx="565" cy="852"/>
          </p:xfrm>
          <a:graphic>
            <a:graphicData uri="http://schemas.openxmlformats.org/presentationml/2006/ole">
              <mc:AlternateContent xmlns:mc="http://schemas.openxmlformats.org/markup-compatibility/2006">
                <mc:Choice xmlns:v="urn:schemas-microsoft-com:vml" Requires="v">
                  <p:oleObj spid="_x0000_s1090" r:id="rId15" imgW="139700" imgH="31750" progId="Equation.DSMT4">
                    <p:embed/>
                  </p:oleObj>
                </mc:Choice>
                <mc:Fallback>
                  <p:oleObj r:id="rId15" imgW="139700" imgH="31750" progId="Equation.DSMT4">
                    <p:embed/>
                    <p:pic>
                      <p:nvPicPr>
                        <p:cNvPr id="0" name="OLE substitute image"/>
                        <p:cNvPicPr/>
                        <p:nvPr/>
                      </p:nvPicPr>
                      <p:blipFill>
                        <a:blip r:embed="rId16"/>
                        <a:stretch>
                          <a:fillRect/>
                        </a:stretch>
                      </p:blipFill>
                      <p:spPr>
                        <a:xfrm>
                          <a:off x="2390" y="7170"/>
                          <a:ext cx="565" cy="852"/>
                        </a:xfrm>
                        <a:prstGeom prst="rect">
                          <a:avLst/>
                        </a:prstGeom>
                        <a:noFill/>
                        <a:ln w="12700">
                          <a:solidFill>
                            <a:schemeClr val="accent1"/>
                          </a:solidFill>
                          <a:miter/>
                        </a:ln>
                      </p:spPr>
                    </p:pic>
                  </p:oleObj>
                </mc:Fallback>
              </mc:AlternateContent>
            </a:graphicData>
          </a:graphic>
        </p:graphicFrame>
        <p:graphicFrame>
          <p:nvGraphicFramePr>
            <p:cNvPr id="2441" name="Object 10"/>
            <p:cNvGraphicFramePr>
              <a:graphicFrameLocks noChangeAspect="1"/>
            </p:cNvGraphicFramePr>
            <p:nvPr/>
          </p:nvGraphicFramePr>
          <p:xfrm>
            <a:off x="8630" y="7177"/>
            <a:ext cx="568" cy="843"/>
          </p:xfrm>
          <a:graphic>
            <a:graphicData uri="http://schemas.openxmlformats.org/presentationml/2006/ole">
              <mc:AlternateContent xmlns:mc="http://schemas.openxmlformats.org/markup-compatibility/2006">
                <mc:Choice xmlns:v="urn:schemas-microsoft-com:vml" Requires="v">
                  <p:oleObj spid="_x0000_s1091" r:id="rId17" imgW="139700" imgH="36830" progId="Equation.DSMT4">
                    <p:embed/>
                  </p:oleObj>
                </mc:Choice>
                <mc:Fallback>
                  <p:oleObj r:id="rId17" imgW="139700" imgH="36830" progId="Equation.DSMT4">
                    <p:embed/>
                    <p:pic>
                      <p:nvPicPr>
                        <p:cNvPr id="0" name="OLE substitute image"/>
                        <p:cNvPicPr/>
                        <p:nvPr/>
                      </p:nvPicPr>
                      <p:blipFill>
                        <a:blip r:embed="rId18"/>
                        <a:stretch>
                          <a:fillRect/>
                        </a:stretch>
                      </p:blipFill>
                      <p:spPr>
                        <a:xfrm>
                          <a:off x="8630" y="7177"/>
                          <a:ext cx="568" cy="843"/>
                        </a:xfrm>
                        <a:prstGeom prst="rect">
                          <a:avLst/>
                        </a:prstGeom>
                        <a:noFill/>
                        <a:ln w="12700">
                          <a:solidFill>
                            <a:schemeClr val="accent1"/>
                          </a:solidFill>
                          <a:miter/>
                        </a:ln>
                      </p:spPr>
                    </p:pic>
                  </p:oleObj>
                </mc:Fallback>
              </mc:AlternateContent>
            </a:graphicData>
          </a:graphic>
        </p:graphicFrame>
        <p:graphicFrame>
          <p:nvGraphicFramePr>
            <p:cNvPr id="14" name="Object 3"/>
            <p:cNvGraphicFramePr>
              <a:graphicFrameLocks noChangeAspect="1"/>
            </p:cNvGraphicFramePr>
            <p:nvPr/>
          </p:nvGraphicFramePr>
          <p:xfrm>
            <a:off x="10790" y="3274"/>
            <a:ext cx="2057" cy="1075"/>
          </p:xfrm>
          <a:graphic>
            <a:graphicData uri="http://schemas.openxmlformats.org/presentationml/2006/ole">
              <mc:AlternateContent xmlns:mc="http://schemas.openxmlformats.org/markup-compatibility/2006">
                <mc:Choice xmlns:v="urn:schemas-microsoft-com:vml" Requires="v">
                  <p:oleObj spid="_x0000_s1092" r:id="rId19" imgW="711200" imgH="313055" progId="Equation.DSMT4">
                    <p:embed/>
                  </p:oleObj>
                </mc:Choice>
                <mc:Fallback>
                  <p:oleObj r:id="rId19" imgW="711200" imgH="313055" progId="Equation.DSMT4">
                    <p:embed/>
                    <p:pic>
                      <p:nvPicPr>
                        <p:cNvPr id="0" name="OLE substitute image"/>
                        <p:cNvPicPr/>
                        <p:nvPr/>
                      </p:nvPicPr>
                      <p:blipFill>
                        <a:blip r:embed="rId20"/>
                        <a:stretch>
                          <a:fillRect/>
                        </a:stretch>
                      </p:blipFill>
                      <p:spPr>
                        <a:xfrm>
                          <a:off x="10790" y="3274"/>
                          <a:ext cx="2057" cy="1075"/>
                        </a:xfrm>
                        <a:prstGeom prst="rect">
                          <a:avLst/>
                        </a:prstGeom>
                        <a:noFill/>
                        <a:ln w="12700">
                          <a:solidFill>
                            <a:schemeClr val="accent1"/>
                          </a:solidFill>
                          <a:miter/>
                        </a:ln>
                      </p:spPr>
                    </p:pic>
                  </p:oleObj>
                </mc:Fallback>
              </mc:AlternateContent>
            </a:graphicData>
          </a:graphic>
        </p:graphicFrame>
        <p:sp>
          <p:nvSpPr>
            <p:cNvPr id="16" name="矩形 15"/>
            <p:cNvSpPr/>
            <p:nvPr/>
          </p:nvSpPr>
          <p:spPr>
            <a:xfrm>
              <a:off x="10170" y="4463"/>
              <a:ext cx="8214" cy="985"/>
            </a:xfrm>
            <a:prstGeom prst="rect">
              <a:avLst/>
            </a:prstGeom>
            <a:noFill/>
          </p:spPr>
          <p:txBody>
            <a:bodyPr wrap="square" rtlCol="0">
              <a:spAutoFit/>
            </a:bodyPr>
            <a:lstStyle/>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发电机运行时，转差率</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s</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来描述发电机的转速，根据转差率公式，将上式 中的转速用转差率</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s</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替换，则上式可变为</a:t>
              </a:r>
            </a:p>
          </p:txBody>
        </p:sp>
        <p:graphicFrame>
          <p:nvGraphicFramePr>
            <p:cNvPr id="17" name="Object 4"/>
            <p:cNvGraphicFramePr>
              <a:graphicFrameLocks noChangeAspect="1"/>
            </p:cNvGraphicFramePr>
            <p:nvPr/>
          </p:nvGraphicFramePr>
          <p:xfrm>
            <a:off x="10798" y="5603"/>
            <a:ext cx="1660" cy="1172"/>
          </p:xfrm>
          <a:graphic>
            <a:graphicData uri="http://schemas.openxmlformats.org/presentationml/2006/ole">
              <mc:AlternateContent xmlns:mc="http://schemas.openxmlformats.org/markup-compatibility/2006">
                <mc:Choice xmlns:v="urn:schemas-microsoft-com:vml" Requires="v">
                  <p:oleObj spid="_x0000_s1093" r:id="rId21" imgW="584200" imgH="256540" progId="Equation.DSMT4">
                    <p:embed/>
                  </p:oleObj>
                </mc:Choice>
                <mc:Fallback>
                  <p:oleObj r:id="rId21" imgW="584200" imgH="256540" progId="Equation.DSMT4">
                    <p:embed/>
                    <p:pic>
                      <p:nvPicPr>
                        <p:cNvPr id="0" name="OLE substitute image"/>
                        <p:cNvPicPr/>
                        <p:nvPr/>
                      </p:nvPicPr>
                      <p:blipFill>
                        <a:blip r:embed="rId22"/>
                        <a:stretch>
                          <a:fillRect/>
                        </a:stretch>
                      </p:blipFill>
                      <p:spPr>
                        <a:xfrm>
                          <a:off x="10798" y="5603"/>
                          <a:ext cx="1660" cy="1172"/>
                        </a:xfrm>
                        <a:prstGeom prst="rect">
                          <a:avLst/>
                        </a:prstGeom>
                        <a:noFill/>
                        <a:ln w="12700">
                          <a:solidFill>
                            <a:schemeClr val="accent1"/>
                          </a:solidFill>
                          <a:miter/>
                        </a:ln>
                      </p:spPr>
                    </p:pic>
                  </p:oleObj>
                </mc:Fallback>
              </mc:AlternateContent>
            </a:graphicData>
          </a:graphic>
        </p:graphicFrame>
        <p:graphicFrame>
          <p:nvGraphicFramePr>
            <p:cNvPr id="19" name="Object 5"/>
            <p:cNvGraphicFramePr>
              <a:graphicFrameLocks noChangeAspect="1"/>
            </p:cNvGraphicFramePr>
            <p:nvPr/>
          </p:nvGraphicFramePr>
          <p:xfrm>
            <a:off x="10790" y="8904"/>
            <a:ext cx="5479" cy="924"/>
          </p:xfrm>
          <a:graphic>
            <a:graphicData uri="http://schemas.openxmlformats.org/presentationml/2006/ole">
              <mc:AlternateContent xmlns:mc="http://schemas.openxmlformats.org/markup-compatibility/2006">
                <mc:Choice xmlns:v="urn:schemas-microsoft-com:vml" Requires="v">
                  <p:oleObj spid="_x0000_s1094" r:id="rId23" imgW="713105" imgH="368300" progId="Equation.DSMT4">
                    <p:embed/>
                  </p:oleObj>
                </mc:Choice>
                <mc:Fallback>
                  <p:oleObj r:id="rId23" imgW="713105" imgH="368300" progId="Equation.DSMT4">
                    <p:embed/>
                    <p:pic>
                      <p:nvPicPr>
                        <p:cNvPr id="0" name="OLE substitute image"/>
                        <p:cNvPicPr/>
                        <p:nvPr/>
                      </p:nvPicPr>
                      <p:blipFill>
                        <a:blip r:embed="rId24"/>
                        <a:stretch>
                          <a:fillRect/>
                        </a:stretch>
                      </p:blipFill>
                      <p:spPr>
                        <a:xfrm>
                          <a:off x="10790" y="8904"/>
                          <a:ext cx="5479" cy="924"/>
                        </a:xfrm>
                        <a:prstGeom prst="rect">
                          <a:avLst/>
                        </a:prstGeom>
                        <a:noFill/>
                        <a:ln w="12700">
                          <a:solidFill>
                            <a:schemeClr val="accent3"/>
                          </a:solidFill>
                          <a:miter/>
                        </a:ln>
                      </p:spPr>
                    </p:pic>
                  </p:oleObj>
                </mc:Fallback>
              </mc:AlternateContent>
            </a:graphicData>
          </a:graphic>
        </p:graphicFrame>
        <p:sp>
          <p:nvSpPr>
            <p:cNvPr id="21" name="矩形 16"/>
            <p:cNvSpPr/>
            <p:nvPr/>
          </p:nvSpPr>
          <p:spPr>
            <a:xfrm>
              <a:off x="10201" y="6844"/>
              <a:ext cx="8017" cy="1905"/>
            </a:xfrm>
            <a:prstGeom prst="rect">
              <a:avLst/>
            </a:prstGeom>
            <a:noFill/>
          </p:spPr>
          <p:txBody>
            <a:bodyPr wrap="square" rtlCol="0">
              <a:spAutoFit/>
            </a:bodyPr>
            <a:lstStyle/>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在双馈异步发电机转子以变化的转速运行时，控制转子电流的频率，可以使定子频率恒定。只要在转子的三相对称绕组中通入转差频率的电流，双馈异步发电机就可以实现变速恒频运行。</a:t>
              </a:r>
            </a:p>
          </p:txBody>
        </p:sp>
        <p:sp>
          <p:nvSpPr>
            <p:cNvPr id="22" name="Text Box 9"/>
            <p:cNvSpPr/>
            <p:nvPr/>
          </p:nvSpPr>
          <p:spPr>
            <a:xfrm>
              <a:off x="10309" y="1909"/>
              <a:ext cx="5960" cy="881"/>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双馈风力发电机工作原理</a:t>
              </a:r>
            </a:p>
          </p:txBody>
        </p:sp>
      </p:grpSp>
    </p:spTree>
    <p:custDataLst>
      <p:tags r:id="rId2"/>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dur="50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547370" y="1297940"/>
            <a:ext cx="10774045" cy="4876800"/>
            <a:chOff x="862" y="2044"/>
            <a:chExt cx="16967" cy="7680"/>
          </a:xfrm>
        </p:grpSpPr>
        <p:sp>
          <p:nvSpPr>
            <p:cNvPr id="2428" name="Text Box 9"/>
            <p:cNvSpPr/>
            <p:nvPr/>
          </p:nvSpPr>
          <p:spPr>
            <a:xfrm>
              <a:off x="981" y="5400"/>
              <a:ext cx="5281" cy="723"/>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lnSpc>
                  <a:spcPct val="110000"/>
                </a:lnSpc>
              </a:pPr>
              <a:r>
                <a:rPr lang="zh-CN" altLang="en-US" sz="2400" b="1" dirty="0">
                  <a:solidFill>
                    <a:schemeClr val="bg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en-US" altLang="zh-CN" sz="2400" b="1" dirty="0">
                  <a:solidFill>
                    <a:schemeClr val="bg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a:t>
              </a:r>
              <a:r>
                <a:rPr lang="zh-CN" altLang="en-US" sz="2400" b="1" dirty="0">
                  <a:solidFill>
                    <a:schemeClr val="bg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）亚同步运行状态</a:t>
              </a:r>
            </a:p>
          </p:txBody>
        </p:sp>
        <p:sp>
          <p:nvSpPr>
            <p:cNvPr id="4" name="Text Box 9"/>
            <p:cNvSpPr/>
            <p:nvPr/>
          </p:nvSpPr>
          <p:spPr>
            <a:xfrm>
              <a:off x="6990" y="5400"/>
              <a:ext cx="5281" cy="723"/>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lnSpc>
                  <a:spcPct val="110000"/>
                </a:lnSpc>
              </a:pPr>
              <a:r>
                <a:rPr lang="zh-CN" altLang="en-US" sz="2400" b="1" dirty="0">
                  <a:solidFill>
                    <a:schemeClr val="bg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en-US" altLang="zh-CN" sz="2400" b="1" dirty="0">
                  <a:solidFill>
                    <a:schemeClr val="bg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b</a:t>
              </a:r>
              <a:r>
                <a:rPr lang="zh-CN" altLang="en-US" sz="2400" b="1" dirty="0">
                  <a:solidFill>
                    <a:schemeClr val="bg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）超同步运行状态</a:t>
              </a:r>
            </a:p>
          </p:txBody>
        </p:sp>
        <p:sp>
          <p:nvSpPr>
            <p:cNvPr id="5" name="矩形 4"/>
            <p:cNvSpPr/>
            <p:nvPr/>
          </p:nvSpPr>
          <p:spPr bwMode="auto">
            <a:xfrm>
              <a:off x="862" y="6351"/>
              <a:ext cx="16553" cy="3373"/>
            </a:xfrm>
            <a:prstGeom prst="rect">
              <a:avLst/>
            </a:prstGeom>
            <a:noFill/>
          </p:spPr>
          <p:txBody>
            <a:bodyPr wrap="square" rtlCol="0" anchor="t">
              <a:noAutofit/>
            </a:bodyPr>
            <a:lstStyle/>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a）亚同步运行状态：n</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&lt;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转差率s</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&gt;0,频率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转子电流产生的旋转磁场转速与转子转速方向相同</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励磁变流器向发电机提供交流励磁，定子发电给电网</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b）超同步运行状态</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n&lt;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转差率s</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&lt;0,频率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转子电流产生的旋转磁场转速与转子转速方向相反，这是由于转子电流相序发生变化。此时，发电机定子和转子同时发出电能给电网</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c）同步运行状态</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n=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转子中的电流为直流</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=0，即变流器提供直流励磁。与同步发电机相同。</a:t>
              </a:r>
            </a:p>
          </p:txBody>
        </p:sp>
        <p:sp>
          <p:nvSpPr>
            <p:cNvPr id="6" name="图形"/>
            <p:cNvSpPr/>
            <p:nvPr>
              <p:custDataLst>
                <p:tags r:id="rId2"/>
              </p:custDataLst>
            </p:nvPr>
          </p:nvSpPr>
          <p:spPr>
            <a:xfrm>
              <a:off x="12999" y="2044"/>
              <a:ext cx="4830" cy="4080"/>
            </a:xfrm>
            <a:prstGeom prst="roundRect">
              <a:avLst>
                <a:gd name="adj" fmla="val 14904"/>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lnSpc>
                  <a:spcPct val="110000"/>
                </a:lnSpc>
              </a:pPr>
              <a:endParaRPr lang="zh-CN" altLang="en-US" sz="24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7" name="文本框 6"/>
            <p:cNvSpPr txBox="1"/>
            <p:nvPr/>
          </p:nvSpPr>
          <p:spPr>
            <a:xfrm>
              <a:off x="13262" y="2461"/>
              <a:ext cx="4304" cy="3246"/>
            </a:xfrm>
            <a:prstGeom prst="rect">
              <a:avLst/>
            </a:prstGeom>
            <a:noFill/>
          </p:spPr>
          <p:txBody>
            <a:bodyPr wrap="square" rtlCol="0" anchor="t">
              <a:spAutoFit/>
            </a:bodyPr>
            <a:lstStyle/>
            <a:p>
              <a:pPr>
                <a:lnSpc>
                  <a:spcPct val="200000"/>
                </a:lnSpc>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同步发电机励磁方式：</a:t>
              </a:r>
            </a:p>
            <a:p>
              <a:pPr>
                <a:lnSpc>
                  <a:spcPct val="200000"/>
                </a:lnSpc>
              </a:pPr>
              <a:r>
                <a:rPr lang="zh-CN" altLang="en-US" sz="16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直流和永磁铁。前者损耗小，不失磁，但电机尺寸更大，滑环和电刷</a:t>
              </a:r>
            </a:p>
          </p:txBody>
        </p:sp>
      </p:grpSp>
      <p:pic>
        <p:nvPicPr>
          <p:cNvPr id="30" name="图片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1075" y="768532"/>
            <a:ext cx="2890020" cy="2890020"/>
          </a:xfrm>
          <a:prstGeom prst="rect">
            <a:avLst/>
          </a:prstGeom>
        </p:spPr>
      </p:pic>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43375" y="768532"/>
            <a:ext cx="2890020" cy="289002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dur="500" fill="hold" nodeType="afterEffect">
                                  <p:stCondLst>
                                    <p:cond delay="0"/>
                                  </p:stCondLst>
                                  <p:childTnLst>
                                    <p:set>
                                      <p:cBhvr>
                                        <p:cTn id="6" dur="500" fill="hold">
                                          <p:stCondLst>
                                            <p:cond delay="0"/>
                                          </p:stCondLst>
                                        </p:cTn>
                                        <p:tgtEl>
                                          <p:spTgt spid="9"/>
                                        </p:tgtEl>
                                        <p:attrNameLst>
                                          <p:attrName>style.visibility</p:attrName>
                                        </p:attrNameLst>
                                      </p:cBhvr>
                                      <p:to>
                                        <p:strVal val="visible"/>
                                      </p:to>
                                    </p:set>
                                    <p:animEffect transition="in" filter="plus(i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副标题 6"/>
          <p:cNvSpPr/>
          <p:nvPr/>
        </p:nvSpPr>
        <p:spPr>
          <a:xfrm>
            <a:off x="1797050" y="1362075"/>
            <a:ext cx="9576435" cy="3284220"/>
          </a:xfrm>
          <a:prstGeom prst="roundRect">
            <a:avLst>
              <a:gd name="adj" fmla="val 18273"/>
            </a:avLst>
          </a:prstGeom>
          <a:gradFill>
            <a:gsLst>
              <a:gs pos="7000">
                <a:srgbClr val="FFFFFF">
                  <a:alpha val="100000"/>
                </a:srgbClr>
              </a:gs>
              <a:gs pos="100000">
                <a:srgbClr val="CEEDF0">
                  <a:alpha val="0"/>
                </a:srgbClr>
              </a:gs>
            </a:gsLst>
            <a:lin ang="10800000" scaled="0"/>
          </a:gradFill>
          <a:ln>
            <a:noFill/>
          </a:ln>
        </p:spPr>
        <p:txBody>
          <a:bodyPr wrap="square" rtlCol="0">
            <a:noAutofit/>
          </a:bodyPr>
          <a:lstStyle/>
          <a:p>
            <a:pPr algn="ctr">
              <a:lnSpc>
                <a:spcPct val="110000"/>
              </a:lnSpc>
            </a:pPr>
            <a:endParaRPr lang="zh-CN" altLang="en-US"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nvGrpSpPr>
          <p:cNvPr id="13" name="组合 12"/>
          <p:cNvGrpSpPr/>
          <p:nvPr/>
        </p:nvGrpSpPr>
        <p:grpSpPr>
          <a:xfrm>
            <a:off x="807085" y="1233170"/>
            <a:ext cx="3404870" cy="2648807"/>
            <a:chOff x="1356" y="1624"/>
            <a:chExt cx="3726" cy="2899"/>
          </a:xfrm>
        </p:grpSpPr>
        <p:sp>
          <p:nvSpPr>
            <p:cNvPr id="6" name="文本框 5"/>
            <p:cNvSpPr txBox="1"/>
            <p:nvPr/>
          </p:nvSpPr>
          <p:spPr>
            <a:xfrm>
              <a:off x="1399" y="1624"/>
              <a:ext cx="2689" cy="1447"/>
            </a:xfrm>
            <a:prstGeom prst="rect">
              <a:avLst/>
            </a:prstGeom>
            <a:noFill/>
          </p:spPr>
          <p:txBody>
            <a:bodyPr wrap="square" rtlCol="0" anchor="t">
              <a:spAutoFit/>
            </a:bodyPr>
            <a:lstStyle/>
            <a:p>
              <a:pPr>
                <a:lnSpc>
                  <a:spcPct val="100000"/>
                </a:lnSpc>
              </a:pPr>
              <a:r>
                <a:rPr lang="zh-CN" altLang="en-US" sz="8000" spc="-300" noProof="0" dirty="0">
                  <a:ln>
                    <a:noFill/>
                  </a:ln>
                  <a:gradFill>
                    <a:gsLst>
                      <a:gs pos="54000">
                        <a:schemeClr val="accent1"/>
                      </a:gs>
                      <a:gs pos="87000">
                        <a:schemeClr val="accent1">
                          <a:alpha val="0"/>
                        </a:schemeClr>
                      </a:gs>
                    </a:gsLst>
                    <a:lin ang="2700000" scaled="0"/>
                  </a:gradFill>
                  <a:effectLst>
                    <a:outerShdw dist="38100" dir="2700000" sx="101000" sy="101000" algn="tl" rotWithShape="0">
                      <a:prstClr val="white"/>
                    </a:outerShdw>
                  </a:effectLst>
                  <a:uLnTx/>
                  <a:uFillTx/>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风</a:t>
              </a:r>
            </a:p>
          </p:txBody>
        </p:sp>
        <p:sp>
          <p:nvSpPr>
            <p:cNvPr id="7" name="文本框 6"/>
            <p:cNvSpPr txBox="1"/>
            <p:nvPr/>
          </p:nvSpPr>
          <p:spPr>
            <a:xfrm>
              <a:off x="2394" y="1949"/>
              <a:ext cx="2688" cy="1447"/>
            </a:xfrm>
            <a:prstGeom prst="rect">
              <a:avLst/>
            </a:prstGeom>
            <a:noFill/>
          </p:spPr>
          <p:txBody>
            <a:bodyPr wrap="square" rtlCol="0" anchor="t">
              <a:spAutoFit/>
            </a:bodyPr>
            <a:lstStyle/>
            <a:p>
              <a:pPr>
                <a:lnSpc>
                  <a:spcPct val="100000"/>
                </a:lnSpc>
              </a:pPr>
              <a:r>
                <a:rPr lang="zh-CN" altLang="en-US" sz="8000" spc="-300" noProof="0" dirty="0">
                  <a:ln>
                    <a:noFill/>
                  </a:ln>
                  <a:gradFill>
                    <a:gsLst>
                      <a:gs pos="54000">
                        <a:schemeClr val="accent1"/>
                      </a:gs>
                      <a:gs pos="87000">
                        <a:schemeClr val="accent1">
                          <a:alpha val="0"/>
                        </a:schemeClr>
                      </a:gs>
                    </a:gsLst>
                    <a:lin ang="2700000" scaled="0"/>
                  </a:gradFill>
                  <a:effectLst>
                    <a:outerShdw dist="38100" dir="2700000" sx="101000" sy="101000" algn="tl" rotWithShape="0">
                      <a:prstClr val="white"/>
                    </a:outerShdw>
                  </a:effectLst>
                  <a:uLnTx/>
                  <a:uFillTx/>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力</a:t>
              </a:r>
            </a:p>
          </p:txBody>
        </p:sp>
        <p:sp>
          <p:nvSpPr>
            <p:cNvPr id="8" name="文本框 7"/>
            <p:cNvSpPr txBox="1"/>
            <p:nvPr/>
          </p:nvSpPr>
          <p:spPr>
            <a:xfrm>
              <a:off x="1356" y="2770"/>
              <a:ext cx="2732" cy="1447"/>
            </a:xfrm>
            <a:prstGeom prst="rect">
              <a:avLst/>
            </a:prstGeom>
            <a:noFill/>
          </p:spPr>
          <p:txBody>
            <a:bodyPr wrap="square" rtlCol="0" anchor="t">
              <a:spAutoFit/>
            </a:bodyPr>
            <a:lstStyle/>
            <a:p>
              <a:pPr>
                <a:lnSpc>
                  <a:spcPct val="100000"/>
                </a:lnSpc>
              </a:pPr>
              <a:r>
                <a:rPr lang="zh-CN" altLang="en-US" sz="8000" spc="-300" noProof="0" dirty="0">
                  <a:ln>
                    <a:noFill/>
                  </a:ln>
                  <a:gradFill>
                    <a:gsLst>
                      <a:gs pos="54000">
                        <a:schemeClr val="accent1"/>
                      </a:gs>
                      <a:gs pos="87000">
                        <a:schemeClr val="accent1">
                          <a:alpha val="0"/>
                        </a:schemeClr>
                      </a:gs>
                    </a:gsLst>
                    <a:lin ang="2700000" scaled="0"/>
                  </a:gradFill>
                  <a:effectLst>
                    <a:outerShdw dist="38100" dir="2700000" sx="101000" sy="101000" algn="tl" rotWithShape="0">
                      <a:prstClr val="white"/>
                    </a:outerShdw>
                  </a:effectLst>
                  <a:uLnTx/>
                  <a:uFillTx/>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发</a:t>
              </a:r>
            </a:p>
          </p:txBody>
        </p:sp>
        <p:sp>
          <p:nvSpPr>
            <p:cNvPr id="9" name="文本框 8"/>
            <p:cNvSpPr txBox="1"/>
            <p:nvPr/>
          </p:nvSpPr>
          <p:spPr>
            <a:xfrm>
              <a:off x="2394" y="3076"/>
              <a:ext cx="2600" cy="1447"/>
            </a:xfrm>
            <a:prstGeom prst="rect">
              <a:avLst/>
            </a:prstGeom>
            <a:noFill/>
          </p:spPr>
          <p:txBody>
            <a:bodyPr wrap="square" rtlCol="0" anchor="t">
              <a:spAutoFit/>
            </a:bodyPr>
            <a:lstStyle/>
            <a:p>
              <a:pPr>
                <a:lnSpc>
                  <a:spcPct val="100000"/>
                </a:lnSpc>
              </a:pPr>
              <a:r>
                <a:rPr lang="zh-CN" altLang="en-US" sz="8000" spc="-300" noProof="0" dirty="0">
                  <a:ln>
                    <a:noFill/>
                  </a:ln>
                  <a:gradFill>
                    <a:gsLst>
                      <a:gs pos="54000">
                        <a:schemeClr val="accent1"/>
                      </a:gs>
                      <a:gs pos="87000">
                        <a:schemeClr val="accent1">
                          <a:alpha val="0"/>
                        </a:schemeClr>
                      </a:gs>
                    </a:gsLst>
                    <a:lin ang="2700000" scaled="0"/>
                  </a:gradFill>
                  <a:effectLst>
                    <a:outerShdw dist="38100" dir="2700000" sx="101000" sy="101000" algn="tl" rotWithShape="0">
                      <a:prstClr val="white"/>
                    </a:outerShdw>
                  </a:effectLst>
                  <a:uLnTx/>
                  <a:uFillTx/>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电</a:t>
              </a:r>
            </a:p>
          </p:txBody>
        </p:sp>
      </p:grpSp>
      <p:sp>
        <p:nvSpPr>
          <p:cNvPr id="10" name="文本框 9"/>
          <p:cNvSpPr txBox="1"/>
          <p:nvPr/>
        </p:nvSpPr>
        <p:spPr>
          <a:xfrm>
            <a:off x="3011170" y="2061845"/>
            <a:ext cx="8362315" cy="2306955"/>
          </a:xfrm>
          <a:prstGeom prst="rect">
            <a:avLst/>
          </a:prstGeom>
          <a:noFill/>
        </p:spPr>
        <p:txBody>
          <a:bodyPr wrap="square" rtlCol="0" anchor="t">
            <a:spAutoFit/>
          </a:bodyPr>
          <a:lstStyle/>
          <a:p>
            <a:pPr lvl="0" algn="l">
              <a:lnSpc>
                <a:spcPct val="200000"/>
              </a:lnSpc>
              <a:buClrTx/>
              <a:buSzTx/>
              <a:buFontTx/>
            </a:pPr>
            <a:r>
              <a:rPr lang="zh-CN" altLang="en-US" dirty="0">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改变，还在发生，精彩，还在继续；九百六十万平方公里的土地上</a:t>
            </a:r>
          </a:p>
          <a:p>
            <a:pPr lvl="0" algn="l">
              <a:lnSpc>
                <a:spcPct val="200000"/>
              </a:lnSpc>
              <a:buClrTx/>
              <a:buSzTx/>
              <a:buFontTx/>
            </a:pPr>
            <a:r>
              <a:rPr lang="zh-CN" altLang="en-US" dirty="0">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每一个角落都镌刻着电缆蜿蜒曲折的足迹；从此，千山可以遥望，万水可以飞渡</a:t>
            </a:r>
          </a:p>
          <a:p>
            <a:pPr lvl="0" algn="l">
              <a:lnSpc>
                <a:spcPct val="200000"/>
              </a:lnSpc>
              <a:buClrTx/>
              <a:buSzTx/>
              <a:buFontTx/>
            </a:pPr>
            <a:r>
              <a:rPr lang="zh-CN" altLang="en-US" dirty="0">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欢声笑语走近了千家万户；它让我们不仅创造了一段历史</a:t>
            </a:r>
          </a:p>
          <a:p>
            <a:pPr lvl="0" algn="l">
              <a:lnSpc>
                <a:spcPct val="200000"/>
              </a:lnSpc>
              <a:buClrTx/>
              <a:buSzTx/>
              <a:buFontTx/>
            </a:pPr>
            <a:r>
              <a:rPr lang="zh-CN" altLang="en-US" dirty="0">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更点亮了一个时代</a:t>
            </a:r>
          </a:p>
        </p:txBody>
      </p:sp>
      <p:sp>
        <p:nvSpPr>
          <p:cNvPr id="2" name="文本框 1"/>
          <p:cNvSpPr txBox="1"/>
          <p:nvPr/>
        </p:nvSpPr>
        <p:spPr>
          <a:xfrm>
            <a:off x="5232903" y="389299"/>
            <a:ext cx="1530036" cy="246221"/>
          </a:xfrm>
          <a:prstGeom prst="rect">
            <a:avLst/>
          </a:prstGeom>
          <a:noFill/>
        </p:spPr>
        <p:txBody>
          <a:bodyPr wrap="square" rtlCol="0">
            <a:spAutoFit/>
          </a:bodyPr>
          <a:lstStyle/>
          <a:p>
            <a:r>
              <a:rPr lang="en-US" altLang="zh-CN" sz="1000" dirty="0">
                <a:solidFill>
                  <a:srgbClr val="CFF3D0"/>
                </a:solidFill>
              </a:rPr>
              <a:t>https://www.ypppt.com/</a:t>
            </a:r>
            <a:endParaRPr lang="zh-CN" altLang="en-US" sz="1000" dirty="0">
              <a:solidFill>
                <a:srgbClr val="CFF3D0"/>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nodeType="afterGroup">
                            <p:stCondLst>
                              <p:cond delay="500"/>
                            </p:stCondLst>
                            <p:childTnLst>
                              <p:par>
                                <p:cTn id="9" presetID="22" presetClass="entr" presetSubtype="8" dur="50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left)">
                                      <p:cBhvr>
                                        <p:cTn id="11" dur="500"/>
                                        <p:tgtEl>
                                          <p:spTgt spid="29"/>
                                        </p:tgtEl>
                                      </p:cBhvr>
                                    </p:animEffect>
                                  </p:childTnLst>
                                </p:cTn>
                              </p:par>
                            </p:childTnLst>
                          </p:cTn>
                        </p:par>
                        <p:par>
                          <p:cTn id="12" fill="hold" nodeType="afterGroup">
                            <p:stCondLst>
                              <p:cond delay="1000"/>
                            </p:stCondLst>
                            <p:childTnLst>
                              <p:par>
                                <p:cTn id="13" presetID="22" presetClass="entr" presetSubtype="8" dur="50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图形"/>
          <p:cNvSpPr txBox="1"/>
          <p:nvPr>
            <p:custDataLst>
              <p:tags r:id="rId2"/>
            </p:custDataLst>
          </p:nvPr>
        </p:nvSpPr>
        <p:spPr>
          <a:xfrm>
            <a:off x="5166491" y="3169795"/>
            <a:ext cx="6523990" cy="1015663"/>
          </a:xfrm>
          <a:prstGeom prst="rect">
            <a:avLst/>
          </a:prstGeom>
          <a:noFill/>
        </p:spPr>
        <p:txBody>
          <a:bodyPr wrap="square" rtlCol="0">
            <a:spAutoFit/>
          </a:bodyPr>
          <a:lstStyle>
            <a:defPPr>
              <a:defRPr lang="zh-CN"/>
            </a:defPPr>
            <a:lvl1pPr>
              <a:defRPr sz="60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ym typeface="思源黑体 CN Medium" panose="020B0600000000000000" pitchFamily="34" charset="-122"/>
              </a:rPr>
              <a:t>实时监控系统</a:t>
            </a:r>
          </a:p>
        </p:txBody>
      </p:sp>
      <p:sp>
        <p:nvSpPr>
          <p:cNvPr id="59" name="文本框 58"/>
          <p:cNvSpPr txBox="1"/>
          <p:nvPr/>
        </p:nvSpPr>
        <p:spPr>
          <a:xfrm>
            <a:off x="5254756" y="4079297"/>
            <a:ext cx="6096000" cy="1015663"/>
          </a:xfrm>
          <a:prstGeom prst="rect">
            <a:avLst/>
          </a:prstGeom>
          <a:noFill/>
        </p:spPr>
        <p:txBody>
          <a:bodyPr wrap="square" rtlCol="0" anchor="t">
            <a:spAutoFit/>
          </a:bodyPr>
          <a:lstStyle/>
          <a:p>
            <a:pPr>
              <a:lnSpc>
                <a:spcPct val="200000"/>
              </a:lnSpc>
            </a:pP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 here.</a:t>
            </a:r>
          </a:p>
        </p:txBody>
      </p:sp>
      <p:grpSp>
        <p:nvGrpSpPr>
          <p:cNvPr id="66" name="组合 65"/>
          <p:cNvGrpSpPr/>
          <p:nvPr/>
        </p:nvGrpSpPr>
        <p:grpSpPr>
          <a:xfrm>
            <a:off x="5284601" y="2220595"/>
            <a:ext cx="2717165" cy="608330"/>
            <a:chOff x="7781" y="2657"/>
            <a:chExt cx="4279" cy="958"/>
          </a:xfrm>
          <a:solidFill>
            <a:schemeClr val="accent1"/>
          </a:solidFill>
        </p:grpSpPr>
        <p:grpSp>
          <p:nvGrpSpPr>
            <p:cNvPr id="60" name="组合 59"/>
            <p:cNvGrpSpPr/>
            <p:nvPr/>
          </p:nvGrpSpPr>
          <p:grpSpPr>
            <a:xfrm>
              <a:off x="7781" y="2657"/>
              <a:ext cx="4279" cy="958"/>
              <a:chOff x="5500" y="1654"/>
              <a:chExt cx="2968" cy="664"/>
            </a:xfrm>
            <a:grpFill/>
          </p:grpSpPr>
          <p:sp>
            <p:nvSpPr>
              <p:cNvPr id="61" name="椭圆 60"/>
              <p:cNvSpPr/>
              <p:nvPr/>
            </p:nvSpPr>
            <p:spPr>
              <a:xfrm>
                <a:off x="5500"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2" name="椭圆 61"/>
              <p:cNvSpPr/>
              <p:nvPr/>
            </p:nvSpPr>
            <p:spPr>
              <a:xfrm>
                <a:off x="6268"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3" name="椭圆 62"/>
              <p:cNvSpPr/>
              <p:nvPr/>
            </p:nvSpPr>
            <p:spPr>
              <a:xfrm>
                <a:off x="7036"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4" name="椭圆 63"/>
              <p:cNvSpPr/>
              <p:nvPr/>
            </p:nvSpPr>
            <p:spPr>
              <a:xfrm>
                <a:off x="7804"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grpSp>
        <p:sp>
          <p:nvSpPr>
            <p:cNvPr id="65" name="文本框 64"/>
            <p:cNvSpPr txBox="1"/>
            <p:nvPr/>
          </p:nvSpPr>
          <p:spPr>
            <a:xfrm>
              <a:off x="7794" y="2697"/>
              <a:ext cx="4266" cy="919"/>
            </a:xfrm>
            <a:prstGeom prst="rect">
              <a:avLst/>
            </a:prstGeom>
            <a:noFill/>
          </p:spPr>
          <p:txBody>
            <a:bodyPr wrap="square" rtlCol="0" anchor="t">
              <a:spAutoFit/>
            </a:bodyPr>
            <a:lstStyle>
              <a:defPPr>
                <a:defRPr lang="zh-CN"/>
              </a:defPPr>
              <a:lvl1pPr algn="dist">
                <a:defRPr sz="3200">
                  <a:solidFill>
                    <a:schemeClr val="bg1"/>
                  </a:solidFill>
                  <a:latin typeface="钉钉进步体" panose="00020600040101010101" pitchFamily="18" charset="-122"/>
                  <a:ea typeface="钉钉进步体" panose="00020600040101010101" pitchFamily="18" charset="-122"/>
                  <a:cs typeface="思源宋体 SemiBold" panose="02020600000000000000" charset="-122"/>
                </a:defRPr>
              </a:lvl1pPr>
            </a:lstStyle>
            <a:p>
              <a:r>
                <a:rPr lang="zh-CN" altLang="en-US" dirty="0">
                  <a:sym typeface="+mn-ea"/>
                </a:rPr>
                <a:t>第四章节</a:t>
              </a:r>
            </a:p>
          </p:txBody>
        </p:sp>
      </p:gr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rcRect r="13175"/>
          <a:stretch>
            <a:fillRect/>
          </a:stretch>
        </p:blipFill>
        <p:spPr>
          <a:xfrm flipH="1">
            <a:off x="0" y="1057776"/>
            <a:ext cx="5548818" cy="6390774"/>
          </a:xfrm>
          <a:prstGeom prst="rect">
            <a:avLst/>
          </a:prstGeom>
        </p:spPr>
      </p:pic>
      <p:sp>
        <p:nvSpPr>
          <p:cNvPr id="2" name="文本框 1"/>
          <p:cNvSpPr txBox="1"/>
          <p:nvPr/>
        </p:nvSpPr>
        <p:spPr>
          <a:xfrm>
            <a:off x="1390186" y="212880"/>
            <a:ext cx="9411629" cy="276999"/>
          </a:xfrm>
          <a:prstGeom prst="rect">
            <a:avLst/>
          </a:prstGeom>
          <a:noFill/>
        </p:spPr>
        <p:txBody>
          <a:bodyPr wrap="square" rtlCol="0">
            <a:spAutoFit/>
          </a:bodyPr>
          <a:lstStyle/>
          <a:p>
            <a:pPr algn="dist"/>
            <a:r>
              <a:rPr lang="zh-CN" altLang="en-US" sz="1200" dirty="0">
                <a:latin typeface="微软雅黑" panose="020B0503020204020204" pitchFamily="34" charset="-122"/>
                <a:ea typeface="微软雅黑" panose="020B0503020204020204" pitchFamily="34" charset="-122"/>
              </a:rPr>
              <a:t>绿</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色</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新</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能</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源</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风</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力</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发</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电</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nodeType="afterGroup">
                            <p:stCondLst>
                              <p:cond delay="500"/>
                            </p:stCondLst>
                            <p:childTnLst>
                              <p:par>
                                <p:cTn id="9" presetID="22" presetClass="entr" presetSubtype="8" dur="500" fill="hold" grpId="0"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left)">
                                      <p:cBhvr>
                                        <p:cTn id="11" dur="500"/>
                                        <p:tgtEl>
                                          <p:spTgt spid="58"/>
                                        </p:tgtEl>
                                      </p:cBhvr>
                                    </p:animEffect>
                                  </p:childTnLst>
                                </p:cTn>
                              </p:par>
                            </p:childTnLst>
                          </p:cTn>
                        </p:par>
                        <p:par>
                          <p:cTn id="12" fill="hold" nodeType="afterGroup">
                            <p:stCondLst>
                              <p:cond delay="1000"/>
                            </p:stCondLst>
                            <p:childTnLst>
                              <p:par>
                                <p:cTn id="13" presetID="22" presetClass="entr" presetSubtype="8" dur="50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wipe(left)">
                                      <p:cBhvr>
                                        <p:cTn id="1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435610" y="1469992"/>
            <a:ext cx="10902950" cy="4657725"/>
            <a:chOff x="686" y="1936"/>
            <a:chExt cx="17170" cy="7335"/>
          </a:xfrm>
        </p:grpSpPr>
        <p:sp>
          <p:nvSpPr>
            <p:cNvPr id="4" name="图形"/>
            <p:cNvSpPr/>
            <p:nvPr>
              <p:custDataLst>
                <p:tags r:id="rId2"/>
              </p:custDataLst>
            </p:nvPr>
          </p:nvSpPr>
          <p:spPr>
            <a:xfrm>
              <a:off x="686" y="1936"/>
              <a:ext cx="554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远方监控系统主要功能</a:t>
              </a:r>
            </a:p>
          </p:txBody>
        </p:sp>
        <p:sp>
          <p:nvSpPr>
            <p:cNvPr id="5" name="矩形 4"/>
            <p:cNvSpPr/>
            <p:nvPr/>
          </p:nvSpPr>
          <p:spPr bwMode="auto">
            <a:xfrm>
              <a:off x="686" y="2686"/>
              <a:ext cx="5540" cy="6518"/>
            </a:xfrm>
            <a:prstGeom prst="rect">
              <a:avLst/>
            </a:prstGeom>
            <a:noFill/>
          </p:spPr>
          <p:txBody>
            <a:bodyPr wrap="square" rtlCol="0" anchor="t">
              <a:noAutofit/>
            </a:bodyPr>
            <a:lstStyle/>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主要对分布在不同地区风电场的风力发电机组和场内变电站的设备运行情况及生产运行数据进行实时采集和监控，使监控中心能够及时准确地了解各风电场的生产运行状况。</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就可以查看到各风机的详细参数，如电能，风速，风向，气温，风机压力，风机温度和转速等</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还可以查看到历史趋势图，实时趋势图，功率预测，报警信息，升压站运行状况及报表信息</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还可以对风电场的风电机组进行远程控制，如远程开机，停机，偏航，复位等</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p:txBody>
        </p:sp>
        <p:sp>
          <p:nvSpPr>
            <p:cNvPr id="2" name="图形"/>
            <p:cNvSpPr/>
            <p:nvPr>
              <p:custDataLst>
                <p:tags r:id="rId3"/>
              </p:custDataLst>
            </p:nvPr>
          </p:nvSpPr>
          <p:spPr>
            <a:xfrm>
              <a:off x="6977" y="1936"/>
              <a:ext cx="554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中央监控系统主要功能</a:t>
              </a:r>
            </a:p>
          </p:txBody>
        </p:sp>
        <p:sp>
          <p:nvSpPr>
            <p:cNvPr id="3" name="矩形 2"/>
            <p:cNvSpPr/>
            <p:nvPr/>
          </p:nvSpPr>
          <p:spPr bwMode="auto">
            <a:xfrm>
              <a:off x="6977" y="2686"/>
              <a:ext cx="10879" cy="1178"/>
            </a:xfrm>
            <a:prstGeom prst="rect">
              <a:avLst/>
            </a:prstGeom>
            <a:noFill/>
          </p:spPr>
          <p:txBody>
            <a:bodyPr wrap="square" rtlCol="0" anchor="t">
              <a:noAutofit/>
            </a:bodyPr>
            <a:lstStyle/>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2.1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硬件配置:服务器，交换机，电源，报警音响等</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2.2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监控软件功能</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7" name="文本框 6"/>
            <p:cNvSpPr txBox="1"/>
            <p:nvPr/>
          </p:nvSpPr>
          <p:spPr>
            <a:xfrm>
              <a:off x="6977" y="3844"/>
              <a:ext cx="7020" cy="5427"/>
            </a:xfrm>
            <a:prstGeom prst="rect">
              <a:avLst/>
            </a:prstGeom>
            <a:noFill/>
          </p:spPr>
          <p:txBody>
            <a:bodyPr wrap="square" rtlCol="0" anchor="t">
              <a:spAutoFit/>
            </a:bodyPr>
            <a:lstStyle/>
            <a:p>
              <a:pPr marL="285750" indent="-285750" algn="just">
                <a:lnSpc>
                  <a:spcPct val="130000"/>
                </a:lnSpc>
                <a:buFont typeface="阿里巴巴普惠体" panose="00020600040101010101" charset="-122"/>
                <a:buChar char="Ø"/>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监视风电机组运行状态</a:t>
              </a:r>
            </a:p>
            <a:p>
              <a:pPr marL="285750" lvl="1"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监视整个风电场的运行状态</a:t>
              </a:r>
            </a:p>
            <a:p>
              <a:pPr marL="285750" lvl="1"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风电机组运行模式：并网、急停、维护等</a:t>
              </a:r>
            </a:p>
            <a:p>
              <a:pPr marL="285750" lvl="1"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风电机组运行参数：有功、无功、转速，温度等</a:t>
              </a:r>
            </a:p>
            <a:p>
              <a:pPr marL="285750" lvl="1"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风电机组报警信息显示</a:t>
              </a:r>
            </a:p>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风电机组控制</a:t>
              </a:r>
            </a:p>
            <a:p>
              <a:pPr marL="285750" lvl="1" indent="-285750" algn="just">
                <a:lnSpc>
                  <a:spcPct val="130000"/>
                </a:lnSpc>
                <a:buFont typeface="阿里巴巴普惠体" panose="00020600040101010101" charset="-122"/>
                <a:buChar char="Ø"/>
              </a:pP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风电机组启停控制</a:t>
              </a:r>
            </a:p>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风电机组维护模式控制趋势图</a:t>
              </a:r>
            </a:p>
            <a:p>
              <a:pPr marL="285750" lvl="1"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全场趋势图</a:t>
              </a:r>
            </a:p>
            <a:p>
              <a:pPr marL="285750" lvl="1"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每台风电机组趋势图，可比较分析</a:t>
              </a:r>
            </a:p>
            <a:p>
              <a:pPr marL="285750"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报警</a:t>
              </a:r>
            </a:p>
            <a:p>
              <a:pPr marL="285750" lvl="1" indent="-285750" algn="just">
                <a:lnSpc>
                  <a:spcPct val="130000"/>
                </a:lnSpc>
                <a:buFont typeface="阿里巴巴普惠体" panose="00020600040101010101" charset="-122"/>
                <a:buChar char="•"/>
              </a:pPr>
              <a:r>
                <a:rPr lang="zh-CN" altLang="en-US" sz="1400" dirty="0">
                  <a:solidFill>
                    <a:srgbClr val="686769"/>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报警数据显示，保存</a:t>
              </a:r>
            </a:p>
          </p:txBody>
        </p:sp>
      </p:grpSp>
      <p:pic>
        <p:nvPicPr>
          <p:cNvPr id="11" name="图片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515100" y="510507"/>
            <a:ext cx="6858000" cy="685800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dur="50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869315" y="1174115"/>
            <a:ext cx="10988040" cy="4690745"/>
            <a:chOff x="1369" y="1849"/>
            <a:chExt cx="17304" cy="7387"/>
          </a:xfrm>
        </p:grpSpPr>
        <p:sp>
          <p:nvSpPr>
            <p:cNvPr id="52" name="矩形: 圆角 25"/>
            <p:cNvSpPr/>
            <p:nvPr>
              <p:custDataLst>
                <p:tags r:id="rId2"/>
              </p:custDataLst>
            </p:nvPr>
          </p:nvSpPr>
          <p:spPr>
            <a:xfrm>
              <a:off x="1369" y="3750"/>
              <a:ext cx="8552" cy="5486"/>
            </a:xfrm>
            <a:prstGeom prst="roundRect">
              <a:avLst>
                <a:gd name="adj" fmla="val 2692"/>
              </a:avLst>
            </a:prstGeom>
            <a:gradFill>
              <a:gsLst>
                <a:gs pos="0">
                  <a:schemeClr val="accent1">
                    <a:alpha val="0"/>
                  </a:schemeClr>
                </a:gs>
                <a:gs pos="100000">
                  <a:schemeClr val="accent2">
                    <a:alpha val="27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思源黑体 CN Medium" panose="020B0600000000000000" pitchFamily="34" charset="-122"/>
              </a:endParaRPr>
            </a:p>
          </p:txBody>
        </p:sp>
        <p:sp>
          <p:nvSpPr>
            <p:cNvPr id="5" name="矩形: 圆角 25"/>
            <p:cNvSpPr/>
            <p:nvPr>
              <p:custDataLst>
                <p:tags r:id="rId3"/>
              </p:custDataLst>
            </p:nvPr>
          </p:nvSpPr>
          <p:spPr>
            <a:xfrm>
              <a:off x="10121" y="3750"/>
              <a:ext cx="8552" cy="5486"/>
            </a:xfrm>
            <a:prstGeom prst="roundRect">
              <a:avLst>
                <a:gd name="adj" fmla="val 2692"/>
              </a:avLst>
            </a:prstGeom>
            <a:gradFill>
              <a:gsLst>
                <a:gs pos="0">
                  <a:schemeClr val="accent1">
                    <a:alpha val="0"/>
                  </a:schemeClr>
                </a:gs>
                <a:gs pos="100000">
                  <a:schemeClr val="accent2">
                    <a:alpha val="27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dirty="0">
                <a:latin typeface="微软雅黑" panose="020B0503020204020204" pitchFamily="34" charset="-122"/>
                <a:ea typeface="微软雅黑" panose="020B0503020204020204" pitchFamily="34" charset="-122"/>
                <a:cs typeface="+mn-ea"/>
                <a:sym typeface="思源黑体 CN Medium" panose="020B0600000000000000" pitchFamily="34" charset="-122"/>
              </a:endParaRPr>
            </a:p>
          </p:txBody>
        </p:sp>
        <p:sp>
          <p:nvSpPr>
            <p:cNvPr id="2" name="矩形 1"/>
            <p:cNvSpPr/>
            <p:nvPr/>
          </p:nvSpPr>
          <p:spPr bwMode="auto">
            <a:xfrm>
              <a:off x="1500" y="1849"/>
              <a:ext cx="15159" cy="2281"/>
            </a:xfrm>
            <a:prstGeom prst="rect">
              <a:avLst/>
            </a:prstGeom>
            <a:noFill/>
          </p:spPr>
          <p:txBody>
            <a:bodyPr wrap="square" rtlCol="0" anchor="t">
              <a:noAutofit/>
            </a:bodyPr>
            <a:lstStyle/>
            <a:p>
              <a:pPr lvl="0" algn="l">
                <a:lnSpc>
                  <a:spcPct val="20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根据德国、丹麦的经验：若风机检修全部在小风期或者无风期。每年的发电量提高2%，以50MW的风场为例，每年经济效益超过120万元.且受电网公司青睐</a:t>
              </a:r>
            </a:p>
          </p:txBody>
        </p:sp>
        <p:sp>
          <p:nvSpPr>
            <p:cNvPr id="3" name="矩形 2"/>
            <p:cNvSpPr/>
            <p:nvPr/>
          </p:nvSpPr>
          <p:spPr bwMode="auto">
            <a:xfrm>
              <a:off x="1500" y="3750"/>
              <a:ext cx="8306" cy="5128"/>
            </a:xfrm>
            <a:prstGeom prst="rect">
              <a:avLst/>
            </a:prstGeom>
            <a:noFill/>
          </p:spPr>
          <p:txBody>
            <a:bodyPr wrap="square" rtlCol="0" anchor="t">
              <a:noAutofit/>
            </a:bodyPr>
            <a:lstStyle/>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采用音箱实现语音报警历史数据保存</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marL="0" lvl="1" algn="l">
                <a:lnSpc>
                  <a:spcPct val="20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保存20年，实时数据，日报表、周报表、月报表、年报表</a:t>
              </a: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风电场发电量的数据统计</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风电机组可利用率分析</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风电机组功率曲线</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风电机组各种停机故障原因查询功能</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4" name="矩形 3"/>
            <p:cNvSpPr/>
            <p:nvPr/>
          </p:nvSpPr>
          <p:spPr bwMode="auto">
            <a:xfrm>
              <a:off x="10437" y="3801"/>
              <a:ext cx="7921" cy="4696"/>
            </a:xfrm>
            <a:prstGeom prst="rect">
              <a:avLst/>
            </a:prstGeom>
            <a:noFill/>
          </p:spPr>
          <p:txBody>
            <a:bodyPr wrap="square" rtlCol="0" anchor="t">
              <a:noAutofit/>
            </a:bodyPr>
            <a:lstStyle/>
            <a:p>
              <a:pPr lvl="0" algn="l">
                <a:lnSpc>
                  <a:spcPct val="20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2.2风电场升压站电气接线图。可监视到各电气设备</a:t>
              </a:r>
            </a:p>
            <a:p>
              <a:pPr lvl="0" algn="l">
                <a:lnSpc>
                  <a:spcPct val="20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2.3工作票系统</a:t>
              </a:r>
            </a:p>
            <a:p>
              <a:pPr lvl="0" algn="l">
                <a:lnSpc>
                  <a:spcPct val="20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2.4风机震动在线监测与诊断系统</a:t>
              </a:r>
            </a:p>
            <a:p>
              <a:pPr lvl="0" algn="l">
                <a:lnSpc>
                  <a:spcPct val="20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2.5功率曲线预测系统</a:t>
              </a: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提高发电效率</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配合电网调度</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pic>
        <p:nvPicPr>
          <p:cNvPr id="8" name="图片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8708390" y="3221990"/>
            <a:ext cx="3483610" cy="3483610"/>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dur="5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359410" y="1469991"/>
            <a:ext cx="11402695" cy="4736465"/>
            <a:chOff x="566" y="1936"/>
            <a:chExt cx="17957" cy="7459"/>
          </a:xfrm>
        </p:grpSpPr>
        <p:sp>
          <p:nvSpPr>
            <p:cNvPr id="4" name="图形"/>
            <p:cNvSpPr/>
            <p:nvPr>
              <p:custDataLst>
                <p:tags r:id="rId2"/>
              </p:custDataLst>
            </p:nvPr>
          </p:nvSpPr>
          <p:spPr>
            <a:xfrm>
              <a:off x="686" y="1936"/>
              <a:ext cx="4121"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主窗口说明</a:t>
              </a:r>
            </a:p>
          </p:txBody>
        </p:sp>
        <p:sp>
          <p:nvSpPr>
            <p:cNvPr id="5" name="矩形 4"/>
            <p:cNvSpPr/>
            <p:nvPr/>
          </p:nvSpPr>
          <p:spPr bwMode="auto">
            <a:xfrm>
              <a:off x="686" y="2686"/>
              <a:ext cx="17837" cy="5998"/>
            </a:xfrm>
            <a:prstGeom prst="rect">
              <a:avLst/>
            </a:prstGeom>
            <a:noFill/>
          </p:spPr>
          <p:txBody>
            <a:bodyPr wrap="square" rtlCol="0" anchor="t">
              <a:noAutofit/>
            </a:bodyPr>
            <a:lstStyle/>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DL风电场一期：东汽监控系统</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阜特科技（优秀）DL风电场二期：联合动力监控系统</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自研</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DL风电场二期扩建：明阳风电场</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自研</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200000"/>
                </a:lnSpc>
                <a:buClrTx/>
                <a:buSzTx/>
                <a:buFontTx/>
              </a:pPr>
              <a:endParaRPr lang="en-US" altLang="zh-CN" sz="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个人看法</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总部远方监控系统：远方管理方便，信息共享及。但成本提高，无现成案例，可靠性未知，实际意义有限，需酌情考虑</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监控系统需功能齐全，稳定可靠，主次分明，简洁明了</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风机间数据既要独立详尽，又要有综合对比突出</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人性化人机界面。多运用图表，曲线，柱图。多采用绿红黄蓝等色彩，一目了然</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200000"/>
                </a:lnSpc>
                <a:buClrTx/>
                <a:buSzTx/>
                <a:buFontTx/>
              </a:pP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 name="图形"/>
            <p:cNvSpPr/>
            <p:nvPr>
              <p:custDataLst>
                <p:tags r:id="rId3"/>
              </p:custDataLst>
            </p:nvPr>
          </p:nvSpPr>
          <p:spPr>
            <a:xfrm>
              <a:off x="566" y="8704"/>
              <a:ext cx="9600" cy="691"/>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0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政府保护，政策导向。形成竞争，优劣对比。</a:t>
              </a:r>
            </a:p>
          </p:txBody>
        </p:sp>
      </p:grpSp>
      <p:pic>
        <p:nvPicPr>
          <p:cNvPr id="10" name="图片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947659" y="3669631"/>
            <a:ext cx="3808731" cy="3808731"/>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dur="50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图形"/>
          <p:cNvSpPr txBox="1"/>
          <p:nvPr>
            <p:custDataLst>
              <p:tags r:id="rId2"/>
            </p:custDataLst>
          </p:nvPr>
        </p:nvSpPr>
        <p:spPr>
          <a:xfrm>
            <a:off x="5166491" y="3169795"/>
            <a:ext cx="6523990" cy="1015663"/>
          </a:xfrm>
          <a:prstGeom prst="rect">
            <a:avLst/>
          </a:prstGeom>
          <a:noFill/>
        </p:spPr>
        <p:txBody>
          <a:bodyPr wrap="square" rtlCol="0">
            <a:spAutoFit/>
          </a:bodyPr>
          <a:lstStyle>
            <a:defPPr>
              <a:defRPr lang="zh-CN"/>
            </a:defPPr>
            <a:lvl1pPr>
              <a:defRPr sz="60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ym typeface="思源黑体 CN Medium" panose="020B0600000000000000" pitchFamily="34" charset="-122"/>
              </a:rPr>
              <a:t>技术维护与检修</a:t>
            </a:r>
          </a:p>
        </p:txBody>
      </p:sp>
      <p:sp>
        <p:nvSpPr>
          <p:cNvPr id="59" name="文本框 58"/>
          <p:cNvSpPr txBox="1"/>
          <p:nvPr/>
        </p:nvSpPr>
        <p:spPr>
          <a:xfrm>
            <a:off x="5254756" y="4079297"/>
            <a:ext cx="6096000" cy="1015663"/>
          </a:xfrm>
          <a:prstGeom prst="rect">
            <a:avLst/>
          </a:prstGeom>
          <a:noFill/>
        </p:spPr>
        <p:txBody>
          <a:bodyPr wrap="square" rtlCol="0" anchor="t">
            <a:spAutoFit/>
          </a:bodyPr>
          <a:lstStyle/>
          <a:p>
            <a:pPr>
              <a:lnSpc>
                <a:spcPct val="200000"/>
              </a:lnSpc>
            </a:pP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 here.</a:t>
            </a:r>
          </a:p>
        </p:txBody>
      </p:sp>
      <p:grpSp>
        <p:nvGrpSpPr>
          <p:cNvPr id="66" name="组合 65"/>
          <p:cNvGrpSpPr/>
          <p:nvPr/>
        </p:nvGrpSpPr>
        <p:grpSpPr>
          <a:xfrm>
            <a:off x="5284601" y="2220595"/>
            <a:ext cx="2717165" cy="608330"/>
            <a:chOff x="7781" y="2657"/>
            <a:chExt cx="4279" cy="958"/>
          </a:xfrm>
          <a:solidFill>
            <a:schemeClr val="accent1"/>
          </a:solidFill>
        </p:grpSpPr>
        <p:grpSp>
          <p:nvGrpSpPr>
            <p:cNvPr id="60" name="组合 59"/>
            <p:cNvGrpSpPr/>
            <p:nvPr/>
          </p:nvGrpSpPr>
          <p:grpSpPr>
            <a:xfrm>
              <a:off x="7781" y="2657"/>
              <a:ext cx="4279" cy="958"/>
              <a:chOff x="5500" y="1654"/>
              <a:chExt cx="2968" cy="664"/>
            </a:xfrm>
            <a:grpFill/>
          </p:grpSpPr>
          <p:sp>
            <p:nvSpPr>
              <p:cNvPr id="61" name="椭圆 60"/>
              <p:cNvSpPr/>
              <p:nvPr/>
            </p:nvSpPr>
            <p:spPr>
              <a:xfrm>
                <a:off x="5500"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2" name="椭圆 61"/>
              <p:cNvSpPr/>
              <p:nvPr/>
            </p:nvSpPr>
            <p:spPr>
              <a:xfrm>
                <a:off x="6268"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3" name="椭圆 62"/>
              <p:cNvSpPr/>
              <p:nvPr/>
            </p:nvSpPr>
            <p:spPr>
              <a:xfrm>
                <a:off x="7036"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4" name="椭圆 63"/>
              <p:cNvSpPr/>
              <p:nvPr/>
            </p:nvSpPr>
            <p:spPr>
              <a:xfrm>
                <a:off x="7804"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grpSp>
        <p:sp>
          <p:nvSpPr>
            <p:cNvPr id="65" name="文本框 64"/>
            <p:cNvSpPr txBox="1"/>
            <p:nvPr/>
          </p:nvSpPr>
          <p:spPr>
            <a:xfrm>
              <a:off x="7794" y="2697"/>
              <a:ext cx="4266" cy="919"/>
            </a:xfrm>
            <a:prstGeom prst="rect">
              <a:avLst/>
            </a:prstGeom>
            <a:noFill/>
          </p:spPr>
          <p:txBody>
            <a:bodyPr wrap="square" rtlCol="0" anchor="t">
              <a:spAutoFit/>
            </a:bodyPr>
            <a:lstStyle>
              <a:defPPr>
                <a:defRPr lang="zh-CN"/>
              </a:defPPr>
              <a:lvl1pPr algn="dist">
                <a:defRPr sz="3200">
                  <a:solidFill>
                    <a:schemeClr val="bg1"/>
                  </a:solidFill>
                  <a:latin typeface="钉钉进步体" panose="00020600040101010101" pitchFamily="18" charset="-122"/>
                  <a:ea typeface="钉钉进步体" panose="00020600040101010101" pitchFamily="18" charset="-122"/>
                  <a:cs typeface="思源宋体 SemiBold" panose="02020600000000000000" charset="-122"/>
                </a:defRPr>
              </a:lvl1pPr>
            </a:lstStyle>
            <a:p>
              <a:r>
                <a:rPr lang="zh-CN" altLang="en-US" dirty="0">
                  <a:sym typeface="+mn-ea"/>
                </a:rPr>
                <a:t>第五章节</a:t>
              </a:r>
            </a:p>
          </p:txBody>
        </p:sp>
      </p:gr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rcRect r="13175"/>
          <a:stretch>
            <a:fillRect/>
          </a:stretch>
        </p:blipFill>
        <p:spPr>
          <a:xfrm flipH="1">
            <a:off x="0" y="1057776"/>
            <a:ext cx="5548818" cy="6390774"/>
          </a:xfrm>
          <a:prstGeom prst="rect">
            <a:avLst/>
          </a:prstGeom>
        </p:spPr>
      </p:pic>
      <p:sp>
        <p:nvSpPr>
          <p:cNvPr id="2" name="文本框 1"/>
          <p:cNvSpPr txBox="1"/>
          <p:nvPr/>
        </p:nvSpPr>
        <p:spPr>
          <a:xfrm>
            <a:off x="1390186" y="212880"/>
            <a:ext cx="9411629" cy="276999"/>
          </a:xfrm>
          <a:prstGeom prst="rect">
            <a:avLst/>
          </a:prstGeom>
          <a:noFill/>
        </p:spPr>
        <p:txBody>
          <a:bodyPr wrap="square" rtlCol="0">
            <a:spAutoFit/>
          </a:bodyPr>
          <a:lstStyle/>
          <a:p>
            <a:pPr algn="dist"/>
            <a:r>
              <a:rPr lang="zh-CN" altLang="en-US" sz="1200" dirty="0">
                <a:latin typeface="微软雅黑" panose="020B0503020204020204" pitchFamily="34" charset="-122"/>
                <a:ea typeface="微软雅黑" panose="020B0503020204020204" pitchFamily="34" charset="-122"/>
              </a:rPr>
              <a:t>绿</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色</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新</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能</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源</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风</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力</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发</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电</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nodeType="afterGroup">
                            <p:stCondLst>
                              <p:cond delay="500"/>
                            </p:stCondLst>
                            <p:childTnLst>
                              <p:par>
                                <p:cTn id="9" presetID="22" presetClass="entr" presetSubtype="8" dur="500" fill="hold" grpId="0"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left)">
                                      <p:cBhvr>
                                        <p:cTn id="11" dur="500"/>
                                        <p:tgtEl>
                                          <p:spTgt spid="58"/>
                                        </p:tgtEl>
                                      </p:cBhvr>
                                    </p:animEffect>
                                  </p:childTnLst>
                                </p:cTn>
                              </p:par>
                            </p:childTnLst>
                          </p:cTn>
                        </p:par>
                        <p:par>
                          <p:cTn id="12" fill="hold" nodeType="afterGroup">
                            <p:stCondLst>
                              <p:cond delay="1000"/>
                            </p:stCondLst>
                            <p:childTnLst>
                              <p:par>
                                <p:cTn id="13" presetID="22" presetClass="entr" presetSubtype="8" dur="50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wipe(left)">
                                      <p:cBhvr>
                                        <p:cTn id="1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858520" y="1513205"/>
            <a:ext cx="9615805" cy="4322445"/>
            <a:chOff x="1222" y="1883"/>
            <a:chExt cx="15143" cy="6807"/>
          </a:xfrm>
        </p:grpSpPr>
        <p:sp>
          <p:nvSpPr>
            <p:cNvPr id="2692" name="矩形 2691"/>
            <p:cNvSpPr/>
            <p:nvPr/>
          </p:nvSpPr>
          <p:spPr>
            <a:xfrm>
              <a:off x="1222" y="3020"/>
              <a:ext cx="15142" cy="2264"/>
            </a:xfrm>
            <a:prstGeom prst="rect">
              <a:avLst/>
            </a:prstGeom>
            <a:gradFill>
              <a:gsLst>
                <a:gs pos="100000">
                  <a:schemeClr val="accent2">
                    <a:lumMod val="20000"/>
                    <a:lumOff val="80000"/>
                  </a:schemeClr>
                </a:gs>
                <a:gs pos="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693" name="矩形 2692"/>
            <p:cNvSpPr/>
            <p:nvPr/>
          </p:nvSpPr>
          <p:spPr>
            <a:xfrm>
              <a:off x="1223" y="6061"/>
              <a:ext cx="15142" cy="2629"/>
            </a:xfrm>
            <a:prstGeom prst="rect">
              <a:avLst/>
            </a:prstGeom>
            <a:gradFill>
              <a:gsLst>
                <a:gs pos="100000">
                  <a:schemeClr val="accent2">
                    <a:lumMod val="20000"/>
                    <a:lumOff val="80000"/>
                  </a:schemeClr>
                </a:gs>
                <a:gs pos="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1" name="矩形 11"/>
            <p:cNvSpPr/>
            <p:nvPr/>
          </p:nvSpPr>
          <p:spPr>
            <a:xfrm>
              <a:off x="1323" y="3208"/>
              <a:ext cx="12202" cy="2017"/>
            </a:xfrm>
            <a:prstGeom prst="rect">
              <a:avLst/>
            </a:prstGeom>
            <a:noFill/>
            <a:ln w="9525">
              <a:noFill/>
            </a:ln>
          </p:spPr>
          <p:txBody>
            <a:bodyPr>
              <a:spAutoFit/>
            </a:bodyPr>
            <a:lstStyle/>
            <a:p>
              <a:pPr>
                <a:lnSpc>
                  <a:spcPct val="130000"/>
                </a:lnSpc>
              </a:pP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SHFS</a:t>
              </a: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400</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台</a:t>
              </a:r>
            </a:p>
            <a:p>
              <a:pPr>
                <a:lnSpc>
                  <a:spcPct val="130000"/>
                </a:lnSpc>
              </a:pP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a:lnSpc>
                  <a:spcPct val="130000"/>
                </a:lnSpc>
              </a:pP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100</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人</a:t>
              </a:r>
            </a:p>
          </p:txBody>
        </p:sp>
        <p:sp>
          <p:nvSpPr>
            <p:cNvPr id="12" name="燕尾形箭头 11"/>
            <p:cNvSpPr/>
            <p:nvPr/>
          </p:nvSpPr>
          <p:spPr>
            <a:xfrm>
              <a:off x="4443" y="3776"/>
              <a:ext cx="2550" cy="73"/>
            </a:xfrm>
            <a:prstGeom prst="notchedRightArrow">
              <a:avLst>
                <a:gd name="adj1" fmla="val 50000"/>
                <a:gd name="adj2" fmla="val 49175"/>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3" name="燕尾形箭头 12"/>
            <p:cNvSpPr/>
            <p:nvPr/>
          </p:nvSpPr>
          <p:spPr>
            <a:xfrm>
              <a:off x="4443" y="4911"/>
              <a:ext cx="2550" cy="73"/>
            </a:xfrm>
            <a:prstGeom prst="notchedRightArrow">
              <a:avLst>
                <a:gd name="adj1" fmla="val 50000"/>
                <a:gd name="adj2" fmla="val 49175"/>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4" name="TextBox 13"/>
            <p:cNvSpPr/>
            <p:nvPr/>
          </p:nvSpPr>
          <p:spPr>
            <a:xfrm>
              <a:off x="4872" y="3255"/>
              <a:ext cx="2552" cy="485"/>
            </a:xfrm>
            <a:prstGeom prst="rect">
              <a:avLst/>
            </a:prstGeom>
            <a:noFill/>
            <a:ln w="9525">
              <a:noFill/>
            </a:ln>
          </p:spPr>
          <p:txBody>
            <a:bodyPr wrap="square">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收入</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5W/</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台</a:t>
              </a:r>
            </a:p>
          </p:txBody>
        </p:sp>
        <p:sp>
          <p:nvSpPr>
            <p:cNvPr id="15" name="TextBox 14"/>
            <p:cNvSpPr/>
            <p:nvPr/>
          </p:nvSpPr>
          <p:spPr>
            <a:xfrm>
              <a:off x="4806" y="4450"/>
              <a:ext cx="2552" cy="485"/>
            </a:xfrm>
            <a:prstGeom prst="rect">
              <a:avLst/>
            </a:prstGeom>
            <a:noFill/>
            <a:ln w="9525">
              <a:noFill/>
            </a:ln>
          </p:spPr>
          <p:txBody>
            <a:bodyPr wrap="square">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支出</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10W/</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人</a:t>
              </a:r>
            </a:p>
          </p:txBody>
        </p:sp>
        <p:sp>
          <p:nvSpPr>
            <p:cNvPr id="16" name="TextBox 15"/>
            <p:cNvSpPr/>
            <p:nvPr/>
          </p:nvSpPr>
          <p:spPr>
            <a:xfrm>
              <a:off x="6993" y="3208"/>
              <a:ext cx="1705" cy="577"/>
            </a:xfrm>
            <a:prstGeom prst="rect">
              <a:avLst/>
            </a:prstGeom>
            <a:noFill/>
            <a:ln w="9525">
              <a:noFill/>
            </a:ln>
          </p:spPr>
          <p:txBody>
            <a:bodyPr>
              <a:spAutoFit/>
            </a:bodyPr>
            <a:lstStyle/>
            <a:p>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2000W</a:t>
              </a:r>
            </a:p>
          </p:txBody>
        </p:sp>
        <p:sp>
          <p:nvSpPr>
            <p:cNvPr id="17" name="TextBox 16"/>
            <p:cNvSpPr/>
            <p:nvPr/>
          </p:nvSpPr>
          <p:spPr>
            <a:xfrm>
              <a:off x="6993" y="4343"/>
              <a:ext cx="1705" cy="577"/>
            </a:xfrm>
            <a:prstGeom prst="rect">
              <a:avLst/>
            </a:prstGeom>
            <a:noFill/>
            <a:ln w="9525">
              <a:noFill/>
            </a:ln>
          </p:spPr>
          <p:txBody>
            <a:bodyPr>
              <a:spAutoFit/>
            </a:bodyPr>
            <a:lstStyle/>
            <a:p>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1000W</a:t>
              </a:r>
            </a:p>
          </p:txBody>
        </p:sp>
        <p:sp>
          <p:nvSpPr>
            <p:cNvPr id="18" name="燕尾形箭头 17"/>
            <p:cNvSpPr/>
            <p:nvPr/>
          </p:nvSpPr>
          <p:spPr>
            <a:xfrm rot="-20340000" flipV="1">
              <a:off x="8406" y="3908"/>
              <a:ext cx="863" cy="120"/>
            </a:xfrm>
            <a:prstGeom prst="notchedRightArrow">
              <a:avLst>
                <a:gd name="adj1" fmla="val 50000"/>
                <a:gd name="adj2" fmla="val 48848"/>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9" name="燕尾形箭头 19"/>
            <p:cNvSpPr/>
            <p:nvPr/>
          </p:nvSpPr>
          <p:spPr>
            <a:xfrm rot="-1080000" flipV="1">
              <a:off x="8408" y="4478"/>
              <a:ext cx="860" cy="120"/>
            </a:xfrm>
            <a:prstGeom prst="notchedRightArrow">
              <a:avLst>
                <a:gd name="adj1" fmla="val 50000"/>
                <a:gd name="adj2" fmla="val 48839"/>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0" name="TextBox 20"/>
            <p:cNvSpPr/>
            <p:nvPr/>
          </p:nvSpPr>
          <p:spPr>
            <a:xfrm>
              <a:off x="9429" y="3987"/>
              <a:ext cx="3688" cy="578"/>
            </a:xfrm>
            <a:prstGeom prst="rect">
              <a:avLst/>
            </a:prstGeom>
            <a:noFill/>
            <a:ln w="9525">
              <a:noFill/>
            </a:ln>
          </p:spPr>
          <p:txBody>
            <a:bodyPr>
              <a:spAutoFit/>
            </a:bodyPr>
            <a:lstStyle/>
            <a:p>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理论利润</a:t>
              </a:r>
              <a:r>
                <a:rPr lang="en-US" altLang="zh-CN"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1000W/</a:t>
              </a:r>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年</a:t>
              </a:r>
            </a:p>
          </p:txBody>
        </p:sp>
        <p:sp>
          <p:nvSpPr>
            <p:cNvPr id="21" name="矩形 11"/>
            <p:cNvSpPr/>
            <p:nvPr/>
          </p:nvSpPr>
          <p:spPr>
            <a:xfrm>
              <a:off x="1323" y="6328"/>
              <a:ext cx="12485" cy="2017"/>
            </a:xfrm>
            <a:prstGeom prst="rect">
              <a:avLst/>
            </a:prstGeom>
            <a:noFill/>
            <a:ln w="9525">
              <a:noFill/>
            </a:ln>
          </p:spPr>
          <p:txBody>
            <a:bodyPr>
              <a:spAutoFit/>
            </a:bodyPr>
            <a:lstStyle/>
            <a:p>
              <a:pPr>
                <a:lnSpc>
                  <a:spcPct val="130000"/>
                </a:lnSpc>
              </a:pPr>
              <a:r>
                <a:rPr lang="zh-CN" altLang="en-US" sz="20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中南院：</a:t>
              </a: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1600MW      </a:t>
              </a:r>
            </a:p>
            <a:p>
              <a:pPr>
                <a:lnSpc>
                  <a:spcPct val="130000"/>
                </a:lnSpc>
              </a:pPr>
              <a:r>
                <a:rPr lang="en-US" altLang="zh-CN" sz="20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a:lnSpc>
                  <a:spcPct val="130000"/>
                </a:lnSpc>
              </a:pP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理论</a:t>
              </a:r>
              <a:r>
                <a:rPr lang="en-US" altLang="zh-CN" sz="2000"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200</a:t>
              </a:r>
              <a:r>
                <a:rPr lang="zh-CN" altLang="en-US" sz="2000"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人</a:t>
              </a:r>
            </a:p>
          </p:txBody>
        </p:sp>
        <p:sp>
          <p:nvSpPr>
            <p:cNvPr id="22" name="燕尾形箭头 22"/>
            <p:cNvSpPr/>
            <p:nvPr/>
          </p:nvSpPr>
          <p:spPr>
            <a:xfrm>
              <a:off x="4820" y="6780"/>
              <a:ext cx="1700" cy="70"/>
            </a:xfrm>
            <a:prstGeom prst="notchedRightArrow">
              <a:avLst>
                <a:gd name="adj1" fmla="val 50000"/>
                <a:gd name="adj2" fmla="val 48908"/>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r>
                <a:rPr lang="en-US"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3" name="TextBox 23"/>
            <p:cNvSpPr/>
            <p:nvPr/>
          </p:nvSpPr>
          <p:spPr>
            <a:xfrm>
              <a:off x="4927" y="6308"/>
              <a:ext cx="2552" cy="485"/>
            </a:xfrm>
            <a:prstGeom prst="rect">
              <a:avLst/>
            </a:prstGeom>
            <a:noFill/>
            <a:ln w="9525">
              <a:noFill/>
            </a:ln>
          </p:spPr>
          <p:txBody>
            <a:bodyPr wrap="square">
              <a:spAutoFit/>
            </a:bodyPr>
            <a:lstStyle/>
            <a:p>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2MW/ </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台</a:t>
              </a:r>
            </a:p>
          </p:txBody>
        </p:sp>
        <p:sp>
          <p:nvSpPr>
            <p:cNvPr id="24" name="矩形 24"/>
            <p:cNvSpPr/>
            <p:nvPr/>
          </p:nvSpPr>
          <p:spPr>
            <a:xfrm>
              <a:off x="6610" y="6328"/>
              <a:ext cx="1316" cy="582"/>
            </a:xfrm>
            <a:prstGeom prst="rect">
              <a:avLst/>
            </a:prstGeom>
            <a:noFill/>
            <a:ln w="9525">
              <a:noFill/>
            </a:ln>
          </p:spPr>
          <p:txBody>
            <a:bodyPr wrap="none">
              <a:spAutoFit/>
            </a:bodyPr>
            <a:lstStyle/>
            <a:p>
              <a:r>
                <a:rPr lang="en-US" altLang="zh-CN"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800</a:t>
              </a:r>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台</a:t>
              </a:r>
            </a:p>
          </p:txBody>
        </p:sp>
        <p:sp>
          <p:nvSpPr>
            <p:cNvPr id="25" name="燕尾形箭头 25"/>
            <p:cNvSpPr/>
            <p:nvPr/>
          </p:nvSpPr>
          <p:spPr>
            <a:xfrm>
              <a:off x="7932" y="6896"/>
              <a:ext cx="1982" cy="70"/>
            </a:xfrm>
            <a:prstGeom prst="notchedRightArrow">
              <a:avLst>
                <a:gd name="adj1" fmla="val 50000"/>
                <a:gd name="adj2" fmla="val 48644"/>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6" name="TextBox 26"/>
            <p:cNvSpPr/>
            <p:nvPr/>
          </p:nvSpPr>
          <p:spPr>
            <a:xfrm>
              <a:off x="8031" y="6389"/>
              <a:ext cx="2938" cy="485"/>
            </a:xfrm>
            <a:prstGeom prst="rect">
              <a:avLst/>
            </a:prstGeom>
            <a:noFill/>
            <a:ln w="9525">
              <a:noFill/>
            </a:ln>
          </p:spPr>
          <p:txBody>
            <a:bodyPr wrap="square">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理论</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5W/</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台</a:t>
              </a:r>
            </a:p>
          </p:txBody>
        </p:sp>
        <p:sp>
          <p:nvSpPr>
            <p:cNvPr id="27" name="矩形 27"/>
            <p:cNvSpPr/>
            <p:nvPr/>
          </p:nvSpPr>
          <p:spPr>
            <a:xfrm>
              <a:off x="9914" y="6328"/>
              <a:ext cx="1510" cy="582"/>
            </a:xfrm>
            <a:prstGeom prst="rect">
              <a:avLst/>
            </a:prstGeom>
            <a:noFill/>
            <a:ln w="9525">
              <a:noFill/>
            </a:ln>
          </p:spPr>
          <p:txBody>
            <a:bodyPr wrap="none">
              <a:spAutoFit/>
            </a:bodyPr>
            <a:lstStyle/>
            <a:p>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4000W</a:t>
              </a:r>
            </a:p>
          </p:txBody>
        </p:sp>
        <p:sp>
          <p:nvSpPr>
            <p:cNvPr id="28" name="燕尾形箭头 28"/>
            <p:cNvSpPr/>
            <p:nvPr/>
          </p:nvSpPr>
          <p:spPr>
            <a:xfrm>
              <a:off x="7932" y="8313"/>
              <a:ext cx="1982" cy="70"/>
            </a:xfrm>
            <a:prstGeom prst="notchedRightArrow">
              <a:avLst>
                <a:gd name="adj1" fmla="val 50000"/>
                <a:gd name="adj2" fmla="val 48644"/>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9" name="TextBox 29"/>
            <p:cNvSpPr/>
            <p:nvPr/>
          </p:nvSpPr>
          <p:spPr>
            <a:xfrm>
              <a:off x="8031" y="7807"/>
              <a:ext cx="2612" cy="485"/>
            </a:xfrm>
            <a:prstGeom prst="rect">
              <a:avLst/>
            </a:prstGeom>
            <a:noFill/>
            <a:ln w="9525">
              <a:noFill/>
            </a:ln>
          </p:spPr>
          <p:txBody>
            <a:bodyPr wrap="square">
              <a:spAutoFit/>
            </a:bodyPr>
            <a:lstStyle/>
            <a:p>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支出</a:t>
              </a:r>
              <a:r>
                <a:rPr lang="en-US" altLang="zh-CN"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10W/</a:t>
              </a:r>
              <a:r>
                <a:rPr lang="zh-CN" altLang="en-US" sz="1400"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人</a:t>
              </a:r>
            </a:p>
          </p:txBody>
        </p:sp>
        <p:sp>
          <p:nvSpPr>
            <p:cNvPr id="30" name="矩形 30"/>
            <p:cNvSpPr/>
            <p:nvPr/>
          </p:nvSpPr>
          <p:spPr>
            <a:xfrm>
              <a:off x="9914" y="7746"/>
              <a:ext cx="1510" cy="582"/>
            </a:xfrm>
            <a:prstGeom prst="rect">
              <a:avLst/>
            </a:prstGeom>
            <a:noFill/>
            <a:ln w="9525">
              <a:noFill/>
            </a:ln>
          </p:spPr>
          <p:txBody>
            <a:bodyPr wrap="none">
              <a:spAutoFit/>
            </a:bodyPr>
            <a:lstStyle/>
            <a:p>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2000W</a:t>
              </a:r>
            </a:p>
          </p:txBody>
        </p:sp>
        <p:sp>
          <p:nvSpPr>
            <p:cNvPr id="31" name="燕尾形箭头 31"/>
            <p:cNvSpPr/>
            <p:nvPr/>
          </p:nvSpPr>
          <p:spPr>
            <a:xfrm rot="-20340000" flipV="1">
              <a:off x="11044" y="7038"/>
              <a:ext cx="860" cy="122"/>
            </a:xfrm>
            <a:prstGeom prst="notchedRightArrow">
              <a:avLst>
                <a:gd name="adj1" fmla="val 50000"/>
                <a:gd name="adj2" fmla="val 48850"/>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688" name="燕尾形箭头 32"/>
            <p:cNvSpPr/>
            <p:nvPr/>
          </p:nvSpPr>
          <p:spPr>
            <a:xfrm rot="-1080000" flipV="1">
              <a:off x="11047" y="7881"/>
              <a:ext cx="860" cy="120"/>
            </a:xfrm>
            <a:prstGeom prst="notchedRightArrow">
              <a:avLst>
                <a:gd name="adj1" fmla="val 50000"/>
                <a:gd name="adj2" fmla="val 48839"/>
              </a:avLst>
            </a:prstGeom>
            <a:solidFill>
              <a:srgbClr val="BBE0E3"/>
            </a:solidFill>
            <a:ln w="25400" cap="flat" cmpd="sng">
              <a:solidFill>
                <a:srgbClr val="89A4A7"/>
              </a:solidFill>
              <a:prstDash val="solid"/>
              <a:miter/>
              <a:headEnd type="none" w="med" len="med"/>
              <a:tailEnd type="none" w="med" len="med"/>
            </a:ln>
          </p:spPr>
          <p:txBody>
            <a:bodyPr anchor="ctr" anchorCtr="0"/>
            <a:lstStyle/>
            <a:p>
              <a:pPr algn="ctr"/>
              <a:endParaRPr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689" name="TextBox 33"/>
            <p:cNvSpPr/>
            <p:nvPr/>
          </p:nvSpPr>
          <p:spPr>
            <a:xfrm>
              <a:off x="11897" y="7280"/>
              <a:ext cx="3518" cy="577"/>
            </a:xfrm>
            <a:prstGeom prst="rect">
              <a:avLst/>
            </a:prstGeom>
            <a:noFill/>
            <a:ln w="9525">
              <a:noFill/>
            </a:ln>
          </p:spPr>
          <p:txBody>
            <a:bodyPr>
              <a:spAutoFit/>
            </a:bodyPr>
            <a:lstStyle/>
            <a:p>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节约</a:t>
              </a:r>
              <a:r>
                <a:rPr lang="en-US" altLang="zh-CN"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2000W/</a:t>
              </a:r>
              <a:r>
                <a:rPr lang="zh-CN" altLang="en-US" b="1" dirty="0">
                  <a:solidFill>
                    <a:schemeClr val="tx1">
                      <a:lumMod val="85000"/>
                      <a:lumOff val="1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年</a:t>
              </a:r>
            </a:p>
          </p:txBody>
        </p:sp>
        <p:sp>
          <p:nvSpPr>
            <p:cNvPr id="2691" name="AutoShape 2"/>
            <p:cNvSpPr/>
            <p:nvPr/>
          </p:nvSpPr>
          <p:spPr>
            <a:xfrm>
              <a:off x="1222" y="1883"/>
              <a:ext cx="4500" cy="768"/>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人力资源成本分析</a:t>
              </a:r>
            </a:p>
          </p:txBody>
        </p:sp>
        <p:sp>
          <p:nvSpPr>
            <p:cNvPr id="2" name="矩形 1"/>
            <p:cNvSpPr/>
            <p:nvPr/>
          </p:nvSpPr>
          <p:spPr bwMode="auto">
            <a:xfrm>
              <a:off x="6140" y="2028"/>
              <a:ext cx="9600" cy="463"/>
            </a:xfrm>
            <a:prstGeom prst="rect">
              <a:avLst/>
            </a:prstGeom>
            <a:noFill/>
          </p:spPr>
          <p:txBody>
            <a:bodyPr wrap="square" rtlCol="0" anchor="t">
              <a:noAutofit/>
            </a:bodyPr>
            <a:lstStyle/>
            <a:p>
              <a:pPr lvl="0" algn="l">
                <a:lnSpc>
                  <a:spcPct val="100000"/>
                </a:lnSpc>
                <a:buClrTx/>
                <a:buSzTx/>
                <a:buFontTx/>
              </a:pP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自检15年，理论节约3亿元！若再外包800台呢？</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dur="500" fill="hold" nodeType="afterEffect">
                                  <p:stCondLst>
                                    <p:cond delay="0"/>
                                  </p:stCondLst>
                                  <p:childTnLst>
                                    <p:set>
                                      <p:cBhvr>
                                        <p:cTn id="6" dur="500" fill="hold">
                                          <p:stCondLst>
                                            <p:cond delay="0"/>
                                          </p:stCondLst>
                                        </p:cTn>
                                        <p:tgtEl>
                                          <p:spTgt spid="3"/>
                                        </p:tgtEl>
                                        <p:attrNameLst>
                                          <p:attrName>style.visibility</p:attrName>
                                        </p:attrNameLst>
                                      </p:cBhvr>
                                      <p:to>
                                        <p:strVal val="visible"/>
                                      </p:to>
                                    </p:set>
                                    <p:animEffect transition="in" filter="plus(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781685" y="1190625"/>
            <a:ext cx="10261600" cy="4796790"/>
            <a:chOff x="1231" y="1875"/>
            <a:chExt cx="16160" cy="7554"/>
          </a:xfrm>
        </p:grpSpPr>
        <p:sp>
          <p:nvSpPr>
            <p:cNvPr id="4" name="图形"/>
            <p:cNvSpPr/>
            <p:nvPr>
              <p:custDataLst>
                <p:tags r:id="rId2"/>
              </p:custDataLst>
            </p:nvPr>
          </p:nvSpPr>
          <p:spPr>
            <a:xfrm>
              <a:off x="1231" y="1875"/>
              <a:ext cx="472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备品备件和检修管理</a:t>
              </a:r>
            </a:p>
          </p:txBody>
        </p:sp>
        <p:sp>
          <p:nvSpPr>
            <p:cNvPr id="5" name="矩形 4"/>
            <p:cNvSpPr/>
            <p:nvPr/>
          </p:nvSpPr>
          <p:spPr bwMode="auto">
            <a:xfrm>
              <a:off x="1231" y="2605"/>
              <a:ext cx="16138" cy="1958"/>
            </a:xfrm>
            <a:prstGeom prst="rect">
              <a:avLst/>
            </a:prstGeom>
            <a:noFill/>
          </p:spPr>
          <p:txBody>
            <a:bodyPr wrap="square" rtlCol="0" anchor="t">
              <a:noAutofit/>
            </a:bodyPr>
            <a:lstStyle/>
            <a:p>
              <a:pPr indent="0" algn="just">
                <a:lnSpc>
                  <a:spcPct val="150000"/>
                </a:lnSpc>
                <a:buNone/>
              </a:pPr>
              <a:r>
                <a:rPr lang="en-US" altLang="zh-CN" sz="1400" b="1" dirty="0">
                  <a:solidFill>
                    <a:schemeClr val="tx1">
                      <a:lumMod val="95000"/>
                      <a:lumOff val="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DL</a:t>
              </a: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风电场：</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备品备件与检修独立</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设备出了问题，一般为换。因此，设备运行效率高，隐患少，但是成本加高。</a:t>
              </a:r>
              <a:endPar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indent="0" algn="just">
                <a:lnSpc>
                  <a:spcPct val="150000"/>
                </a:lnSpc>
                <a:buNone/>
              </a:pP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中南院：</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备品备件与检修整合</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设备使用效率最大化，成本有节约。检修人员素质要求高，建立高效管理机制。</a:t>
              </a:r>
            </a:p>
            <a:p>
              <a:pPr indent="0" algn="just">
                <a:lnSpc>
                  <a:spcPct val="150000"/>
                </a:lnSpc>
                <a:buNone/>
              </a:pPr>
              <a:r>
                <a:rPr lang="zh-CN" altLang="en-US" sz="1400" b="1" dirty="0">
                  <a:solidFill>
                    <a:schemeClr val="tx1">
                      <a:lumMod val="95000"/>
                      <a:lumOff val="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组织结构：</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项目负责人（技术负责人）</a:t>
              </a:r>
              <a:r>
                <a:rPr lang="en-US" altLang="zh-CN"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zh-CN" altLang="en-US" sz="1400" dirty="0">
                  <a:solidFill>
                    <a:srgbClr val="686769"/>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机务负责人（安全员）文职，驾驶员，其他（基本按每人分配四台风机）</a:t>
              </a:r>
            </a:p>
          </p:txBody>
        </p:sp>
        <p:sp>
          <p:nvSpPr>
            <p:cNvPr id="2" name="图形"/>
            <p:cNvSpPr/>
            <p:nvPr>
              <p:custDataLst>
                <p:tags r:id="rId3"/>
              </p:custDataLst>
            </p:nvPr>
          </p:nvSpPr>
          <p:spPr>
            <a:xfrm>
              <a:off x="1231" y="4943"/>
              <a:ext cx="472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备品备件和检修管理</a:t>
              </a:r>
            </a:p>
          </p:txBody>
        </p:sp>
        <p:sp>
          <p:nvSpPr>
            <p:cNvPr id="3" name="矩形 2"/>
            <p:cNvSpPr/>
            <p:nvPr/>
          </p:nvSpPr>
          <p:spPr bwMode="auto">
            <a:xfrm>
              <a:off x="1231" y="5673"/>
              <a:ext cx="5520" cy="3757"/>
            </a:xfrm>
            <a:prstGeom prst="rect">
              <a:avLst/>
            </a:prstGeom>
            <a:noFill/>
          </p:spPr>
          <p:txBody>
            <a:bodyPr wrap="square" rtlCol="0" anchor="t">
              <a:noAutofit/>
            </a:bodyPr>
            <a:lstStyle/>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四不伤害</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不害人，不害己，不被害，监督他人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手套，安全带，安全帽，防护服，绝缘靴</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不饮酒，不疲劳</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停机</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至少两人在场，通讯畅通</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进仓，风速小于15m/s。</a:t>
              </a:r>
            </a:p>
            <a:p>
              <a:pPr lvl="0" algn="l">
                <a:lnSpc>
                  <a:spcPct val="200000"/>
                </a:lnSpc>
                <a:buClrTx/>
                <a:buSzTx/>
                <a:buFontTx/>
              </a:pP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 name="图形"/>
            <p:cNvSpPr/>
            <p:nvPr>
              <p:custDataLst>
                <p:tags r:id="rId4"/>
              </p:custDataLst>
            </p:nvPr>
          </p:nvSpPr>
          <p:spPr>
            <a:xfrm>
              <a:off x="6751" y="4943"/>
              <a:ext cx="472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技术人员基本要求</a:t>
              </a:r>
            </a:p>
          </p:txBody>
        </p:sp>
        <p:sp>
          <p:nvSpPr>
            <p:cNvPr id="7" name="矩形 6"/>
            <p:cNvSpPr/>
            <p:nvPr/>
          </p:nvSpPr>
          <p:spPr bwMode="auto">
            <a:xfrm>
              <a:off x="6751" y="5673"/>
              <a:ext cx="5418" cy="3757"/>
            </a:xfrm>
            <a:prstGeom prst="rect">
              <a:avLst/>
            </a:prstGeom>
            <a:noFill/>
          </p:spPr>
          <p:txBody>
            <a:bodyPr wrap="square" rtlCol="0" anchor="t">
              <a:noAutofit/>
            </a:bodyPr>
            <a:lstStyle/>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专业技术培训和安全生产培训</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登高证，电工证等</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必备知识</a:t>
              </a: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熟知风机位置与代号</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熟知就生与安全用具，如高空，电击，烧伤（每年培训</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熟读运行手册，维护手册，故障分析，操作程序，规范</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8" name="图形"/>
            <p:cNvSpPr/>
            <p:nvPr>
              <p:custDataLst>
                <p:tags r:id="rId5"/>
              </p:custDataLst>
            </p:nvPr>
          </p:nvSpPr>
          <p:spPr>
            <a:xfrm>
              <a:off x="12671" y="4943"/>
              <a:ext cx="4720" cy="750"/>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2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定期维护</a:t>
              </a:r>
            </a:p>
          </p:txBody>
        </p:sp>
        <p:sp>
          <p:nvSpPr>
            <p:cNvPr id="9" name="矩形 8"/>
            <p:cNvSpPr/>
            <p:nvPr/>
          </p:nvSpPr>
          <p:spPr bwMode="auto">
            <a:xfrm>
              <a:off x="12671" y="5673"/>
              <a:ext cx="4299" cy="3757"/>
            </a:xfrm>
            <a:prstGeom prst="rect">
              <a:avLst/>
            </a:prstGeom>
            <a:noFill/>
          </p:spPr>
          <p:txBody>
            <a:bodyPr wrap="square" rtlCol="0" anchor="t">
              <a:noAutofit/>
            </a:bodyPr>
            <a:lstStyle/>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日常维护</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只要进现场，对关键设备检查。看一看，听一听</a:t>
              </a: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半年维护</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一年维护</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4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两年维护</a:t>
              </a:r>
              <a:endParaRPr lang="en-US" altLang="zh-CN" sz="14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 presetClass="entr" presetSubtype="10" dur="50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775970" y="1195705"/>
            <a:ext cx="9814560" cy="4655185"/>
            <a:chOff x="1222" y="1883"/>
            <a:chExt cx="15456" cy="7331"/>
          </a:xfrm>
        </p:grpSpPr>
        <p:sp>
          <p:nvSpPr>
            <p:cNvPr id="10" name="AutoShape 2"/>
            <p:cNvSpPr/>
            <p:nvPr/>
          </p:nvSpPr>
          <p:spPr>
            <a:xfrm>
              <a:off x="1222" y="1883"/>
              <a:ext cx="2800" cy="669"/>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2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维护内容</a:t>
              </a:r>
            </a:p>
          </p:txBody>
        </p:sp>
        <p:sp>
          <p:nvSpPr>
            <p:cNvPr id="11" name="矩形 10"/>
            <p:cNvSpPr/>
            <p:nvPr/>
          </p:nvSpPr>
          <p:spPr bwMode="auto">
            <a:xfrm>
              <a:off x="4180" y="1883"/>
              <a:ext cx="2961" cy="710"/>
            </a:xfrm>
            <a:prstGeom prst="rect">
              <a:avLst/>
            </a:prstGeom>
            <a:noFill/>
          </p:spPr>
          <p:txBody>
            <a:bodyPr wrap="square" rtlCol="0" anchor="t">
              <a:noAutofit/>
            </a:bodyPr>
            <a:lstStyle/>
            <a:p>
              <a:pPr lvl="0" algn="l">
                <a:buClrTx/>
                <a:buSzTx/>
                <a:buFontTx/>
              </a:pP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2.1 </a:t>
              </a:r>
              <a:r>
                <a:rPr lang="en-US" altLang="zh-CN"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基础与塔架</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2" name="矩形 11"/>
            <p:cNvSpPr/>
            <p:nvPr/>
          </p:nvSpPr>
          <p:spPr bwMode="auto">
            <a:xfrm>
              <a:off x="1222" y="2828"/>
              <a:ext cx="6338" cy="4899"/>
            </a:xfrm>
            <a:prstGeom prst="rect">
              <a:avLst/>
            </a:prstGeom>
            <a:noFill/>
          </p:spPr>
          <p:txBody>
            <a:bodyPr wrap="square" rtlCol="0" anchor="t">
              <a:noAutofit/>
            </a:bodyPr>
            <a:lstStyle/>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裂缝，螺栓，电缆，照明，防雷接地等</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损伤，裂纹，腐蚀，噪音</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雷击：烧黑，裂开，咔嗒声</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结冰：超过1cm，停机</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修复</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(需10℃以上):</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清洗修复材料</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丙酮清洗，环氧树脂固化剂</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200000"/>
                </a:lnSpc>
                <a:buClrTx/>
                <a:buSzTx/>
                <a:buFontTx/>
              </a:pP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3" name="AutoShape 2"/>
            <p:cNvSpPr/>
            <p:nvPr/>
          </p:nvSpPr>
          <p:spPr>
            <a:xfrm>
              <a:off x="8342" y="1883"/>
              <a:ext cx="2800" cy="669"/>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2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变桨系统 </a:t>
              </a:r>
            </a:p>
          </p:txBody>
        </p:sp>
        <p:sp>
          <p:nvSpPr>
            <p:cNvPr id="14" name="矩形 13"/>
            <p:cNvSpPr/>
            <p:nvPr/>
          </p:nvSpPr>
          <p:spPr bwMode="auto">
            <a:xfrm>
              <a:off x="11300" y="1883"/>
              <a:ext cx="2961" cy="710"/>
            </a:xfrm>
            <a:prstGeom prst="rect">
              <a:avLst/>
            </a:prstGeom>
            <a:noFill/>
          </p:spPr>
          <p:txBody>
            <a:bodyPr wrap="square" rtlCol="0" anchor="t">
              <a:noAutofit/>
            </a:bodyPr>
            <a:lstStyle/>
            <a:p>
              <a:pPr lvl="0" algn="l">
                <a:buClrTx/>
                <a:buSzTx/>
                <a:buFontTx/>
              </a:pPr>
              <a:r>
                <a:rPr lang="en-US" altLang="zh-CN"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2.1 </a:t>
              </a:r>
              <a:r>
                <a:rPr lang="en-US" altLang="zh-CN"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基础与塔架</a:t>
              </a:r>
              <a:endParaRPr lang="en-US" altLang="zh-CN"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5" name="矩形 14"/>
            <p:cNvSpPr/>
            <p:nvPr/>
          </p:nvSpPr>
          <p:spPr bwMode="auto">
            <a:xfrm>
              <a:off x="8342" y="2828"/>
              <a:ext cx="8337" cy="5838"/>
            </a:xfrm>
            <a:prstGeom prst="rect">
              <a:avLst/>
            </a:prstGeom>
            <a:noFill/>
          </p:spPr>
          <p:txBody>
            <a:bodyPr wrap="square" rtlCol="0" anchor="t">
              <a:noAutofit/>
            </a:bodyPr>
            <a:lstStyle/>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轴承，齿轮</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齿断裂，损伤，点蚀，杂物，噪音，螺栓等</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油脂检查：颜色，浓度，有无渗透。及时更换</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温度:油位，轴承缺陷，环境温度</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传感器</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叶片角度校准</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蓄电池：充电器，容量（大于87.5%）</a:t>
              </a:r>
            </a:p>
          </p:txBody>
        </p:sp>
        <p:sp>
          <p:nvSpPr>
            <p:cNvPr id="16" name="AutoShape 2"/>
            <p:cNvSpPr/>
            <p:nvPr/>
          </p:nvSpPr>
          <p:spPr>
            <a:xfrm>
              <a:off x="1222" y="7446"/>
              <a:ext cx="3979" cy="669"/>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2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主轴和联轴器</a:t>
              </a:r>
            </a:p>
          </p:txBody>
        </p:sp>
        <p:sp>
          <p:nvSpPr>
            <p:cNvPr id="17" name="矩形 16"/>
            <p:cNvSpPr/>
            <p:nvPr/>
          </p:nvSpPr>
          <p:spPr bwMode="auto">
            <a:xfrm>
              <a:off x="5201" y="7446"/>
              <a:ext cx="4880" cy="584"/>
            </a:xfrm>
            <a:prstGeom prst="rect">
              <a:avLst/>
            </a:prstGeom>
            <a:noFill/>
          </p:spPr>
          <p:txBody>
            <a:bodyPr wrap="square" rtlCol="0" anchor="t">
              <a:noAutofit/>
            </a:bodyPr>
            <a:lstStyle/>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裂缝，螺栓，油脂等</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p:txBody>
        </p:sp>
        <p:sp>
          <p:nvSpPr>
            <p:cNvPr id="18" name="AutoShape 2"/>
            <p:cNvSpPr/>
            <p:nvPr/>
          </p:nvSpPr>
          <p:spPr>
            <a:xfrm>
              <a:off x="1222" y="8546"/>
              <a:ext cx="14998" cy="669"/>
            </a:xfrm>
            <a:prstGeom prst="roundRect">
              <a:avLst>
                <a:gd name="adj" fmla="val 50000"/>
              </a:avLst>
            </a:prstGeom>
            <a:solidFill>
              <a:schemeClr val="accent1"/>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000"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高山防雷，防尘，防潮；传动链是故障多发点。油脂有害，切勿接触！</a:t>
              </a:r>
            </a:p>
          </p:txBody>
        </p:sp>
      </p:grpSp>
      <p:sp>
        <p:nvSpPr>
          <p:cNvPr id="8" name="TextBox 4"/>
          <p:cNvSpPr txBox="1"/>
          <p:nvPr/>
        </p:nvSpPr>
        <p:spPr>
          <a:xfrm>
            <a:off x="0" y="5"/>
            <a:ext cx="604867" cy="13324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sz="135">
                <a:solidFill>
                  <a:schemeClr val="tx1">
                    <a:alpha val="0"/>
                  </a:schemeClr>
                </a:solidFill>
                <a:latin typeface="微软雅黑" panose="020B0503020204020204" pitchFamily="34" charset="-122"/>
                <a:ea typeface="微软雅黑" panose="020B0503020204020204" pitchFamily="34" charset="-122"/>
              </a:rPr>
              <a:t>行业</a:t>
            </a:r>
            <a:r>
              <a:rPr lang="en-US" altLang="zh-CN" sz="135">
                <a:solidFill>
                  <a:schemeClr val="tx1">
                    <a:alpha val="0"/>
                  </a:schemeClr>
                </a:solidFill>
                <a:latin typeface="微软雅黑" panose="020B0503020204020204" pitchFamily="34" charset="-122"/>
                <a:ea typeface="微软雅黑" panose="020B0503020204020204" pitchFamily="34" charset="-122"/>
              </a:rPr>
              <a:t>PPT</a:t>
            </a:r>
            <a:r>
              <a:rPr lang="zh-CN" altLang="en-US" sz="135">
                <a:solidFill>
                  <a:schemeClr val="tx1">
                    <a:alpha val="0"/>
                  </a:schemeClr>
                </a:solidFill>
                <a:latin typeface="微软雅黑" panose="020B0503020204020204" pitchFamily="34" charset="-122"/>
                <a:ea typeface="微软雅黑" panose="020B0503020204020204" pitchFamily="34" charset="-122"/>
              </a:rPr>
              <a:t>模板</a:t>
            </a:r>
            <a:r>
              <a:rPr lang="en-US" altLang="zh-CN" sz="135">
                <a:solidFill>
                  <a:schemeClr val="tx1">
                    <a:alpha val="0"/>
                  </a:schemeClr>
                </a:solidFill>
                <a:latin typeface="微软雅黑" panose="020B0503020204020204" pitchFamily="34" charset="-122"/>
                <a:ea typeface="微软雅黑" panose="020B0503020204020204" pitchFamily="34" charset="-122"/>
              </a:rPr>
              <a:t>http://www.1ppt.com/hangye/</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文本框 19"/>
          <p:cNvSpPr txBox="1"/>
          <p:nvPr/>
        </p:nvSpPr>
        <p:spPr>
          <a:xfrm>
            <a:off x="1349829" y="958016"/>
            <a:ext cx="9492342" cy="1862048"/>
          </a:xfrm>
          <a:prstGeom prst="rect">
            <a:avLst/>
          </a:prstGeom>
          <a:noFill/>
        </p:spPr>
        <p:txBody>
          <a:bodyPr wrap="square">
            <a:spAutoFit/>
          </a:bodyPr>
          <a:lstStyle/>
          <a:p>
            <a:pPr algn="ctr"/>
            <a:r>
              <a:rPr lang="en-US" altLang="zh-CN" sz="11500" dirty="0">
                <a:solidFill>
                  <a:srgbClr val="189C6A">
                    <a:alpha val="11000"/>
                  </a:srgbClr>
                </a:solidFill>
                <a:latin typeface="钉钉进步体" panose="00020600040101010101" pitchFamily="18" charset="-122"/>
                <a:ea typeface="钉钉进步体" panose="00020600040101010101" pitchFamily="18" charset="-122"/>
                <a:sym typeface="思源黑体 CN Medium" panose="020B0600000000000000" pitchFamily="34" charset="-122"/>
              </a:rPr>
              <a:t>ENERGY</a:t>
            </a:r>
            <a:endParaRPr lang="zh-CN" altLang="en-US" sz="11500" dirty="0">
              <a:solidFill>
                <a:srgbClr val="189C6A">
                  <a:alpha val="11000"/>
                </a:srgbClr>
              </a:soli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21" name="平行四边形 20"/>
          <p:cNvSpPr/>
          <p:nvPr/>
        </p:nvSpPr>
        <p:spPr>
          <a:xfrm>
            <a:off x="2714625" y="3330732"/>
            <a:ext cx="6762750" cy="439529"/>
          </a:xfrm>
          <a:prstGeom prst="parallelogram">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lgn="ctr">
              <a:defRPr/>
            </a:pPr>
            <a:r>
              <a:rPr lang="zh-CN" altLang="en-US" sz="2400" spc="600" dirty="0">
                <a:solidFill>
                  <a:schemeClr val="bg1"/>
                </a:solidFill>
                <a:latin typeface="钉钉进步体" panose="00020600040101010101" pitchFamily="18" charset="-122"/>
                <a:ea typeface="钉钉进步体" panose="00020600040101010101" pitchFamily="18" charset="-122"/>
                <a:cs typeface="汉仪松阳体 W" panose="00020600040101010101" charset="-122"/>
                <a:sym typeface="思源黑体 CN Medium" panose="020B0600000000000000" pitchFamily="34" charset="-122"/>
              </a:rPr>
              <a:t>演示完毕 感谢您的观看</a:t>
            </a:r>
            <a:endParaRPr lang="zh-CN" altLang="en-US" sz="2400" b="1" spc="600" dirty="0">
              <a:solidFill>
                <a:schemeClr val="bg1"/>
              </a:solidFill>
              <a:latin typeface="钉钉进步体" panose="00020600040101010101" pitchFamily="18" charset="-122"/>
              <a:ea typeface="钉钉进步体" panose="00020600040101010101" pitchFamily="18" charset="-122"/>
              <a:cs typeface="汉仪松阳体 W" panose="00020600040101010101" charset="-122"/>
              <a:sym typeface="思源黑体 CN Medium" panose="020B0600000000000000" pitchFamily="34" charset="-122"/>
            </a:endParaRPr>
          </a:p>
        </p:txBody>
      </p:sp>
      <p:sp>
        <p:nvSpPr>
          <p:cNvPr id="22" name="文本框 21"/>
          <p:cNvSpPr txBox="1"/>
          <p:nvPr/>
        </p:nvSpPr>
        <p:spPr>
          <a:xfrm>
            <a:off x="3835400" y="451921"/>
            <a:ext cx="4521200" cy="338554"/>
          </a:xfrm>
          <a:prstGeom prst="rect">
            <a:avLst/>
          </a:prstGeom>
          <a:noFill/>
        </p:spPr>
        <p:txBody>
          <a:bodyPr wrap="square">
            <a:spAutoFit/>
          </a:bodyPr>
          <a:lstStyle/>
          <a:p>
            <a:pPr algn="dist"/>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绿</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色</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新</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能</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源</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风</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力</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发</a:t>
            </a:r>
            <a:r>
              <a:rPr lang="en-US" altLang="zh-CN" sz="1600" dirty="0">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latin typeface="钉钉进步体" panose="00020600040101010101" pitchFamily="18" charset="-122"/>
                <a:ea typeface="钉钉进步体" panose="00020600040101010101" pitchFamily="18" charset="-122"/>
                <a:sym typeface="思源黑体 CN Medium" panose="020B0600000000000000" pitchFamily="34" charset="-122"/>
              </a:rPr>
              <a:t>电</a:t>
            </a:r>
          </a:p>
        </p:txBody>
      </p:sp>
      <p:sp>
        <p:nvSpPr>
          <p:cNvPr id="23" name="PA-文本框 88"/>
          <p:cNvSpPr txBox="1"/>
          <p:nvPr>
            <p:custDataLst>
              <p:tags r:id="rId1"/>
            </p:custDataLst>
          </p:nvPr>
        </p:nvSpPr>
        <p:spPr>
          <a:xfrm>
            <a:off x="3810000" y="3948249"/>
            <a:ext cx="4572000" cy="525850"/>
          </a:xfrm>
          <a:prstGeom prst="rect">
            <a:avLst/>
          </a:prstGeom>
          <a:noFill/>
        </p:spPr>
        <p:txBody>
          <a:bodyPr wrap="square" lIns="0" tIns="0" rIns="0" bIns="0" rtlCol="0">
            <a:spAutoFit/>
          </a:bodyPr>
          <a:lstStyle/>
          <a:p>
            <a:pPr algn="ctr" hangingPunct="0">
              <a:lnSpc>
                <a:spcPct val="150000"/>
              </a:lnSpc>
            </a:pPr>
            <a:r>
              <a:rPr lang="en-US" altLang="zh-CN" sz="12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思源黑体 CN Medium" panose="020B0600000000000000" pitchFamily="34" charset="-122"/>
              </a:rPr>
              <a:t>Please click here to add appropriate text to explain, you can directly copy and paste the text content.</a:t>
            </a:r>
          </a:p>
        </p:txBody>
      </p:sp>
      <p:grpSp>
        <p:nvGrpSpPr>
          <p:cNvPr id="24" name="组合 23"/>
          <p:cNvGrpSpPr/>
          <p:nvPr/>
        </p:nvGrpSpPr>
        <p:grpSpPr>
          <a:xfrm>
            <a:off x="4389693" y="4652087"/>
            <a:ext cx="3674476" cy="454227"/>
            <a:chOff x="3560466" y="3954071"/>
            <a:chExt cx="2504686" cy="361022"/>
          </a:xfrm>
          <a:solidFill>
            <a:schemeClr val="bg1"/>
          </a:solidFill>
        </p:grpSpPr>
        <p:sp>
          <p:nvSpPr>
            <p:cNvPr id="25" name="圆角矩形 9"/>
            <p:cNvSpPr/>
            <p:nvPr/>
          </p:nvSpPr>
          <p:spPr>
            <a:xfrm>
              <a:off x="3560466" y="3954071"/>
              <a:ext cx="1099812" cy="361022"/>
            </a:xfrm>
            <a:prstGeom prst="roundRect">
              <a:avLst>
                <a:gd name="adj" fmla="val 35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主讲</a:t>
              </a:r>
              <a:r>
                <a:rPr lang="en-US" altLang="zh-CN" sz="1600" dirty="0" smtClean="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a:t>
              </a:r>
              <a:r>
                <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优品</a:t>
              </a:r>
              <a:r>
                <a:rPr lang="en-US" altLang="zh-CN" sz="1600" dirty="0" smtClean="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PPT</a:t>
              </a:r>
              <a:endPar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26" name="圆角矩形 10"/>
            <p:cNvSpPr/>
            <p:nvPr/>
          </p:nvSpPr>
          <p:spPr>
            <a:xfrm>
              <a:off x="4720101" y="3954071"/>
              <a:ext cx="1345051" cy="361022"/>
            </a:xfrm>
            <a:prstGeom prst="roundRect">
              <a:avLst>
                <a:gd name="adj" fmla="val 3584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时间：</a:t>
              </a:r>
              <a:r>
                <a:rPr lang="en-US" altLang="zh-CN" sz="1600" dirty="0">
                  <a:solidFill>
                    <a:schemeClr val="tx1"/>
                  </a:solidFill>
                  <a:latin typeface="钉钉进步体" panose="00020600040101010101" pitchFamily="18" charset="-122"/>
                  <a:ea typeface="钉钉进步体" panose="00020600040101010101" pitchFamily="18" charset="-122"/>
                  <a:sym typeface="思源黑体 CN Medium" panose="020B0600000000000000" pitchFamily="34" charset="-122"/>
                </a:rPr>
                <a:t>202X-XX</a:t>
              </a:r>
            </a:p>
          </p:txBody>
        </p:sp>
      </p:grpSp>
      <p:grpSp>
        <p:nvGrpSpPr>
          <p:cNvPr id="27" name="组合 26"/>
          <p:cNvGrpSpPr/>
          <p:nvPr/>
        </p:nvGrpSpPr>
        <p:grpSpPr>
          <a:xfrm>
            <a:off x="645987" y="1498847"/>
            <a:ext cx="1659429" cy="1893428"/>
            <a:chOff x="1511153" y="1067047"/>
            <a:chExt cx="1659429" cy="1893428"/>
          </a:xfrm>
        </p:grpSpPr>
        <p:sp>
          <p:nvSpPr>
            <p:cNvPr id="28" name="文本框 27"/>
            <p:cNvSpPr txBox="1"/>
            <p:nvPr/>
          </p:nvSpPr>
          <p:spPr>
            <a:xfrm>
              <a:off x="1511153" y="1067047"/>
              <a:ext cx="1659429" cy="1862048"/>
            </a:xfrm>
            <a:prstGeom prst="rect">
              <a:avLst/>
            </a:prstGeom>
            <a:noFill/>
          </p:spPr>
          <p:txBody>
            <a:bodyPr wrap="none" rtlCol="0">
              <a:spAutoFit/>
            </a:bodyPr>
            <a:lstStyle/>
            <a:p>
              <a:pPr algn="ctr"/>
              <a:r>
                <a:rPr lang="zh-CN" altLang="en-US"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新</a:t>
              </a:r>
              <a:endParaRPr lang="en-US" altLang="zh-CN"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29" name="文本框 28"/>
            <p:cNvSpPr txBox="1"/>
            <p:nvPr/>
          </p:nvSpPr>
          <p:spPr>
            <a:xfrm>
              <a:off x="1511153" y="1098427"/>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新</a:t>
              </a:r>
              <a:endParaRPr lang="en-US" altLang="zh-CN"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grpSp>
      <p:grpSp>
        <p:nvGrpSpPr>
          <p:cNvPr id="30" name="组合 29"/>
          <p:cNvGrpSpPr/>
          <p:nvPr/>
        </p:nvGrpSpPr>
        <p:grpSpPr>
          <a:xfrm>
            <a:off x="2088108" y="1498847"/>
            <a:ext cx="1659429" cy="1893428"/>
            <a:chOff x="2865486" y="1067047"/>
            <a:chExt cx="1659429" cy="1893428"/>
          </a:xfrm>
        </p:grpSpPr>
        <p:sp>
          <p:nvSpPr>
            <p:cNvPr id="31" name="文本框 30"/>
            <p:cNvSpPr txBox="1"/>
            <p:nvPr/>
          </p:nvSpPr>
          <p:spPr>
            <a:xfrm>
              <a:off x="2865486" y="1067047"/>
              <a:ext cx="1659429" cy="1862048"/>
            </a:xfrm>
            <a:prstGeom prst="rect">
              <a:avLst/>
            </a:prstGeom>
            <a:noFill/>
          </p:spPr>
          <p:txBody>
            <a:bodyPr wrap="none" rtlCol="0">
              <a:spAutoFit/>
            </a:bodyPr>
            <a:lstStyle/>
            <a:p>
              <a:pPr algn="ctr"/>
              <a:r>
                <a:rPr lang="zh-CN" altLang="en-US"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能</a:t>
              </a:r>
              <a:endParaRPr lang="en-US" altLang="zh-CN"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32" name="文本框 31"/>
            <p:cNvSpPr txBox="1"/>
            <p:nvPr/>
          </p:nvSpPr>
          <p:spPr>
            <a:xfrm>
              <a:off x="2865486" y="1098427"/>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能</a:t>
              </a:r>
              <a:endParaRPr lang="en-US" altLang="zh-CN"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grpSp>
      <p:grpSp>
        <p:nvGrpSpPr>
          <p:cNvPr id="33" name="组合 32"/>
          <p:cNvGrpSpPr/>
          <p:nvPr/>
        </p:nvGrpSpPr>
        <p:grpSpPr>
          <a:xfrm>
            <a:off x="3559979" y="1498847"/>
            <a:ext cx="1659429" cy="1862048"/>
            <a:chOff x="4219819" y="1067047"/>
            <a:chExt cx="1659429" cy="1862048"/>
          </a:xfrm>
        </p:grpSpPr>
        <p:sp>
          <p:nvSpPr>
            <p:cNvPr id="34" name="文本框 33"/>
            <p:cNvSpPr txBox="1"/>
            <p:nvPr/>
          </p:nvSpPr>
          <p:spPr>
            <a:xfrm>
              <a:off x="4219819" y="1067047"/>
              <a:ext cx="1659429" cy="1862048"/>
            </a:xfrm>
            <a:prstGeom prst="rect">
              <a:avLst/>
            </a:prstGeom>
            <a:noFill/>
          </p:spPr>
          <p:txBody>
            <a:bodyPr wrap="none" rtlCol="0">
              <a:spAutoFit/>
            </a:bodyPr>
            <a:lstStyle/>
            <a:p>
              <a:pPr algn="ctr"/>
              <a:r>
                <a:rPr lang="zh-CN" altLang="en-US"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源</a:t>
              </a:r>
              <a:endParaRPr lang="en-US" altLang="zh-CN"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35" name="文本框 34"/>
            <p:cNvSpPr txBox="1"/>
            <p:nvPr/>
          </p:nvSpPr>
          <p:spPr>
            <a:xfrm>
              <a:off x="4219819" y="1067047"/>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源</a:t>
              </a:r>
              <a:endParaRPr lang="en-US" altLang="zh-CN"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grpSp>
      <p:sp>
        <p:nvSpPr>
          <p:cNvPr id="36" name="文本框 35"/>
          <p:cNvSpPr txBox="1"/>
          <p:nvPr/>
        </p:nvSpPr>
        <p:spPr>
          <a:xfrm>
            <a:off x="4935923" y="1575047"/>
            <a:ext cx="872355" cy="1569660"/>
          </a:xfrm>
          <a:prstGeom prst="rect">
            <a:avLst/>
          </a:prstGeom>
          <a:noFill/>
        </p:spPr>
        <p:txBody>
          <a:bodyPr wrap="none" rtlCol="0">
            <a:spAutoFit/>
          </a:bodyPr>
          <a:lstStyle/>
          <a:p>
            <a:pPr algn="ctr"/>
            <a:r>
              <a:rPr lang="en-US" altLang="zh-CN" sz="9600" dirty="0">
                <a:solidFill>
                  <a:schemeClr val="accent1"/>
                </a:solidFill>
                <a:latin typeface="钉钉进步体" panose="00020600040101010101" pitchFamily="18" charset="-122"/>
                <a:ea typeface="钉钉进步体" panose="00020600040101010101" pitchFamily="18" charset="-122"/>
                <a:sym typeface="思源黑体 CN Medium" panose="020B0600000000000000" pitchFamily="34" charset="-122"/>
              </a:rPr>
              <a:t>-</a:t>
            </a:r>
          </a:p>
        </p:txBody>
      </p:sp>
      <p:grpSp>
        <p:nvGrpSpPr>
          <p:cNvPr id="37" name="组合 36"/>
          <p:cNvGrpSpPr/>
          <p:nvPr/>
        </p:nvGrpSpPr>
        <p:grpSpPr>
          <a:xfrm>
            <a:off x="5524792" y="1498847"/>
            <a:ext cx="1659429" cy="1863333"/>
            <a:chOff x="6312752" y="1067047"/>
            <a:chExt cx="1659429" cy="1863333"/>
          </a:xfrm>
        </p:grpSpPr>
        <p:sp>
          <p:nvSpPr>
            <p:cNvPr id="38" name="文本框 37"/>
            <p:cNvSpPr txBox="1"/>
            <p:nvPr/>
          </p:nvSpPr>
          <p:spPr>
            <a:xfrm>
              <a:off x="6312752" y="1067047"/>
              <a:ext cx="1659429" cy="1862048"/>
            </a:xfrm>
            <a:prstGeom prst="rect">
              <a:avLst/>
            </a:prstGeom>
            <a:noFill/>
          </p:spPr>
          <p:txBody>
            <a:bodyPr wrap="none" rtlCol="0">
              <a:spAutoFit/>
            </a:bodyPr>
            <a:lstStyle/>
            <a:p>
              <a:pPr algn="ctr"/>
              <a:r>
                <a:rPr lang="zh-CN" altLang="en-US"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风</a:t>
              </a:r>
              <a:endParaRPr lang="en-US" altLang="zh-CN"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39" name="文本框 38"/>
            <p:cNvSpPr txBox="1"/>
            <p:nvPr/>
          </p:nvSpPr>
          <p:spPr>
            <a:xfrm>
              <a:off x="6312752" y="1068332"/>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风</a:t>
              </a:r>
              <a:endParaRPr lang="en-US" altLang="zh-CN"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grpSp>
      <p:grpSp>
        <p:nvGrpSpPr>
          <p:cNvPr id="40" name="组合 39"/>
          <p:cNvGrpSpPr/>
          <p:nvPr/>
        </p:nvGrpSpPr>
        <p:grpSpPr>
          <a:xfrm>
            <a:off x="6911155" y="1497562"/>
            <a:ext cx="1659429" cy="1863333"/>
            <a:chOff x="7667086" y="1065762"/>
            <a:chExt cx="1659429" cy="1863333"/>
          </a:xfrm>
        </p:grpSpPr>
        <p:sp>
          <p:nvSpPr>
            <p:cNvPr id="41" name="文本框 40"/>
            <p:cNvSpPr txBox="1"/>
            <p:nvPr/>
          </p:nvSpPr>
          <p:spPr>
            <a:xfrm>
              <a:off x="7667086" y="1067047"/>
              <a:ext cx="1659429" cy="1862048"/>
            </a:xfrm>
            <a:prstGeom prst="rect">
              <a:avLst/>
            </a:prstGeom>
            <a:noFill/>
          </p:spPr>
          <p:txBody>
            <a:bodyPr wrap="none" rtlCol="0">
              <a:spAutoFit/>
            </a:bodyPr>
            <a:lstStyle/>
            <a:p>
              <a:pPr algn="ctr"/>
              <a:r>
                <a:rPr lang="zh-CN" altLang="en-US"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力</a:t>
              </a:r>
              <a:endParaRPr lang="en-US" altLang="zh-CN"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42" name="文本框 41"/>
            <p:cNvSpPr txBox="1"/>
            <p:nvPr/>
          </p:nvSpPr>
          <p:spPr>
            <a:xfrm>
              <a:off x="7667086" y="1065762"/>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力</a:t>
              </a:r>
              <a:endParaRPr lang="en-US" altLang="zh-CN"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grpSp>
      <p:grpSp>
        <p:nvGrpSpPr>
          <p:cNvPr id="43" name="组合 42"/>
          <p:cNvGrpSpPr/>
          <p:nvPr/>
        </p:nvGrpSpPr>
        <p:grpSpPr>
          <a:xfrm>
            <a:off x="8297520" y="1497562"/>
            <a:ext cx="1659429" cy="1863333"/>
            <a:chOff x="9021420" y="1065762"/>
            <a:chExt cx="1659429" cy="1863333"/>
          </a:xfrm>
        </p:grpSpPr>
        <p:sp>
          <p:nvSpPr>
            <p:cNvPr id="44" name="文本框 43"/>
            <p:cNvSpPr txBox="1"/>
            <p:nvPr/>
          </p:nvSpPr>
          <p:spPr>
            <a:xfrm>
              <a:off x="9021420" y="1067047"/>
              <a:ext cx="1659429" cy="1862048"/>
            </a:xfrm>
            <a:prstGeom prst="rect">
              <a:avLst/>
            </a:prstGeom>
            <a:noFill/>
          </p:spPr>
          <p:txBody>
            <a:bodyPr wrap="none" rtlCol="0">
              <a:spAutoFit/>
            </a:bodyPr>
            <a:lstStyle/>
            <a:p>
              <a:pPr algn="ctr"/>
              <a:r>
                <a:rPr lang="zh-CN" altLang="en-US"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发</a:t>
              </a:r>
              <a:endParaRPr lang="en-US" altLang="zh-CN"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45" name="文本框 44"/>
            <p:cNvSpPr txBox="1"/>
            <p:nvPr/>
          </p:nvSpPr>
          <p:spPr>
            <a:xfrm>
              <a:off x="9021420" y="1065762"/>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发</a:t>
              </a:r>
              <a:endParaRPr lang="en-US" altLang="zh-CN"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grpSp>
      <p:grpSp>
        <p:nvGrpSpPr>
          <p:cNvPr id="46" name="组合 45"/>
          <p:cNvGrpSpPr/>
          <p:nvPr/>
        </p:nvGrpSpPr>
        <p:grpSpPr>
          <a:xfrm>
            <a:off x="9743193" y="1497562"/>
            <a:ext cx="1659429" cy="1894713"/>
            <a:chOff x="9021420" y="1067047"/>
            <a:chExt cx="1659429" cy="1894713"/>
          </a:xfrm>
        </p:grpSpPr>
        <p:sp>
          <p:nvSpPr>
            <p:cNvPr id="47" name="文本框 46"/>
            <p:cNvSpPr txBox="1"/>
            <p:nvPr/>
          </p:nvSpPr>
          <p:spPr>
            <a:xfrm>
              <a:off x="9021420" y="1067047"/>
              <a:ext cx="1659429" cy="1862048"/>
            </a:xfrm>
            <a:prstGeom prst="rect">
              <a:avLst/>
            </a:prstGeom>
            <a:noFill/>
          </p:spPr>
          <p:txBody>
            <a:bodyPr wrap="none" rtlCol="0">
              <a:spAutoFit/>
            </a:bodyPr>
            <a:lstStyle/>
            <a:p>
              <a:pPr algn="ctr"/>
              <a:r>
                <a:rPr lang="zh-CN" altLang="en-US"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rPr>
                <a:t>电</a:t>
              </a:r>
              <a:endParaRPr lang="en-US" altLang="zh-CN" sz="11500" dirty="0">
                <a:ln w="31750" cap="flat" cmpd="sng" algn="ctr">
                  <a:solidFill>
                    <a:srgbClr val="14845A">
                      <a:lumMod val="2000"/>
                      <a:lumOff val="98000"/>
                    </a:srgbClr>
                  </a:solidFill>
                  <a:prstDash val="solid"/>
                  <a:round/>
                  <a:headEnd type="none" w="med" len="med"/>
                  <a:tailEnd type="none" w="med" len="med"/>
                </a:ln>
                <a:gradFill>
                  <a:gsLst>
                    <a:gs pos="41000">
                      <a:schemeClr val="accent1"/>
                    </a:gs>
                    <a:gs pos="100000">
                      <a:srgbClr val="B2D9AF"/>
                    </a:gs>
                  </a:gsLst>
                  <a:lin ang="5400000" scaled="1"/>
                </a:gradFill>
                <a:effectLst>
                  <a:outerShdw blurRad="50800" dist="38100" dir="5400000" rotWithShape="0">
                    <a:srgbClr val="14845A">
                      <a:lumMod val="100000"/>
                      <a:alpha val="20000"/>
                    </a:srgbClr>
                  </a:outerShdw>
                </a:effectLst>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sp>
          <p:nvSpPr>
            <p:cNvPr id="48" name="文本框 47"/>
            <p:cNvSpPr txBox="1"/>
            <p:nvPr/>
          </p:nvSpPr>
          <p:spPr>
            <a:xfrm>
              <a:off x="9021420" y="1099712"/>
              <a:ext cx="1659429" cy="1862048"/>
            </a:xfrm>
            <a:prstGeom prst="rect">
              <a:avLst/>
            </a:prstGeom>
            <a:noFill/>
          </p:spPr>
          <p:txBody>
            <a:bodyPr wrap="none" rtlCol="0">
              <a:spAutoFit/>
            </a:bodyPr>
            <a:lstStyle/>
            <a:p>
              <a:pPr algn="ctr"/>
              <a:r>
                <a:rPr lang="zh-CN" altLang="en-US"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rPr>
                <a:t>电</a:t>
              </a:r>
              <a:endParaRPr lang="en-US" altLang="zh-CN" sz="11500" dirty="0">
                <a:gradFill>
                  <a:gsLst>
                    <a:gs pos="41000">
                      <a:schemeClr val="accent1"/>
                    </a:gs>
                    <a:gs pos="100000">
                      <a:srgbClr val="B2D9AF"/>
                    </a:gs>
                  </a:gsLst>
                  <a:lin ang="5400000" scaled="1"/>
                </a:gradFill>
                <a:latin typeface="钉钉进步体" panose="00020600040101010101" pitchFamily="18" charset="-122"/>
                <a:ea typeface="钉钉进步体" panose="00020600040101010101" pitchFamily="18" charset="-122"/>
                <a:sym typeface="思源黑体 CN Medium" panose="020B0600000000000000" pitchFamily="3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10" presetClass="entr" presetSubtype="0" dur="500" decel="10000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stCondLst>
                                            <p:cond delay="0"/>
                                          </p:stCondLst>
                                        </p:cTn>
                                        <p:tgtEl>
                                          <p:spTgt spid="22"/>
                                        </p:tgtEl>
                                      </p:cBhvr>
                                    </p:animEffect>
                                    <p:anim to="0" calcmode="lin" valueType="num">
                                      <p:cBhvr>
                                        <p:cTn id="8" dur="500" fill="hold">
                                          <p:stCondLst>
                                            <p:cond delay="0"/>
                                          </p:stCondLst>
                                        </p:cTn>
                                        <p:tgtEl>
                                          <p:spTgt spid="22"/>
                                        </p:tgtEl>
                                        <p:attrNameLst>
                                          <p:attrName>ppt_x</p:attrName>
                                        </p:attrNameLst>
                                      </p:cBhvr>
                                      <p:tavLst>
                                        <p:tav tm="0">
                                          <p:val>
                                            <p:strVal val="#ppt_x-.05"/>
                                          </p:val>
                                        </p:tav>
                                        <p:tav tm="100000">
                                          <p:val>
                                            <p:strVal val="#ppt_x"/>
                                          </p:val>
                                        </p:tav>
                                      </p:tavLst>
                                    </p:anim>
                                  </p:childTnLst>
                                </p:cTn>
                              </p:par>
                              <p:par>
                                <p:cTn id="9" presetID="10" presetClass="entr" presetSubtype="0" dur="500" decel="10000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stCondLst>
                                            <p:cond delay="0"/>
                                          </p:stCondLst>
                                        </p:cTn>
                                        <p:tgtEl>
                                          <p:spTgt spid="20"/>
                                        </p:tgtEl>
                                      </p:cBhvr>
                                    </p:animEffect>
                                    <p:anim to="0" calcmode="lin" valueType="num">
                                      <p:cBhvr>
                                        <p:cTn id="12" dur="500" fill="hold">
                                          <p:stCondLst>
                                            <p:cond delay="0"/>
                                          </p:stCondLst>
                                        </p:cTn>
                                        <p:tgtEl>
                                          <p:spTgt spid="20"/>
                                        </p:tgtEl>
                                        <p:attrNameLst>
                                          <p:attrName>ppt_x</p:attrName>
                                        </p:attrNameLst>
                                      </p:cBhvr>
                                      <p:tavLst>
                                        <p:tav tm="0">
                                          <p:val>
                                            <p:strVal val="#ppt_x-.05"/>
                                          </p:val>
                                        </p:tav>
                                        <p:tav tm="100000">
                                          <p:val>
                                            <p:strVal val="#ppt_x"/>
                                          </p:val>
                                        </p:tav>
                                      </p:tavLst>
                                    </p:anim>
                                  </p:childTnLst>
                                </p:cTn>
                              </p:par>
                            </p:childTnLst>
                          </p:cTn>
                        </p:par>
                        <p:par>
                          <p:cTn id="13" fill="hold" nodeType="afterGroup">
                            <p:stCondLst>
                              <p:cond delay="500"/>
                            </p:stCondLst>
                            <p:childTnLst>
                              <p:par>
                                <p:cTn id="14" presetID="10" presetClass="entr" presetSubtype="0" dur="500" fill="hold" nodeType="afterEffect">
                                  <p:stCondLst>
                                    <p:cond delay="0"/>
                                  </p:stCondLst>
                                  <p:iterate type="wd">
                                    <p:tmPct val="10000"/>
                                  </p:iterate>
                                  <p:childTnLst>
                                    <p:set>
                                      <p:cBhvr>
                                        <p:cTn id="15" dur="1" fill="hold">
                                          <p:stCondLst>
                                            <p:cond delay="0"/>
                                          </p:stCondLst>
                                        </p:cTn>
                                        <p:tgtEl>
                                          <p:spTgt spid="27"/>
                                        </p:tgtEl>
                                        <p:attrNameLst>
                                          <p:attrName>style.visibility</p:attrName>
                                        </p:attrNameLst>
                                      </p:cBhvr>
                                      <p:to>
                                        <p:strVal val="visible"/>
                                      </p:to>
                                    </p:set>
                                    <p:anim to="0" calcmode="lin" valueType="num">
                                      <p:cBhvr>
                                        <p:cTn id="16" dur="500" decel="100000" fill="hold">
                                          <p:stCondLst>
                                            <p:cond delay="0"/>
                                          </p:stCondLst>
                                        </p:cTn>
                                        <p:tgtEl>
                                          <p:spTgt spid="27"/>
                                        </p:tgtEl>
                                        <p:attrNameLst>
                                          <p:attrName>ppt_y</p:attrName>
                                        </p:attrNameLst>
                                      </p:cBhvr>
                                      <p:tavLst>
                                        <p:tav tm="0">
                                          <p:val>
                                            <p:strVal val="ppt_y+0.02"/>
                                          </p:val>
                                        </p:tav>
                                        <p:tav tm="100000">
                                          <p:val>
                                            <p:strVal val="#ppt_y"/>
                                          </p:val>
                                        </p:tav>
                                      </p:tavLst>
                                    </p:anim>
                                    <p:animEffect transition="in" filter="fade">
                                      <p:cBhvr>
                                        <p:cTn id="17" dur="500">
                                          <p:stCondLst>
                                            <p:cond delay="0"/>
                                          </p:stCondLst>
                                        </p:cTn>
                                        <p:tgtEl>
                                          <p:spTgt spid="27"/>
                                        </p:tgtEl>
                                      </p:cBhvr>
                                    </p:animEffect>
                                    <p:animScale>
                                      <p:cBhvr>
                                        <p:cTn id="18" dur="500" decel="100000" fill="hold">
                                          <p:stCondLst>
                                            <p:cond delay="0"/>
                                          </p:stCondLst>
                                        </p:cTn>
                                        <p:tgtEl>
                                          <p:spTgt spid="27"/>
                                        </p:tgtEl>
                                      </p:cBhvr>
                                      <p:by x="100000" y="100000"/>
                                      <p:from x="110000" y="110000"/>
                                      <p:to x="100000" y="100000"/>
                                    </p:animScale>
                                  </p:childTnLst>
                                </p:cTn>
                              </p:par>
                            </p:childTnLst>
                          </p:cTn>
                        </p:par>
                        <p:par>
                          <p:cTn id="19" fill="hold" nodeType="afterGroup">
                            <p:stCondLst>
                              <p:cond delay="1000"/>
                            </p:stCondLst>
                            <p:childTnLst>
                              <p:par>
                                <p:cTn id="20" presetID="10" presetClass="entr" presetSubtype="0" dur="500" fill="hold" nodeType="afterEffect">
                                  <p:stCondLst>
                                    <p:cond delay="0"/>
                                  </p:stCondLst>
                                  <p:iterate type="wd">
                                    <p:tmPct val="10000"/>
                                  </p:iterate>
                                  <p:childTnLst>
                                    <p:set>
                                      <p:cBhvr>
                                        <p:cTn id="21" dur="1" fill="hold">
                                          <p:stCondLst>
                                            <p:cond delay="0"/>
                                          </p:stCondLst>
                                        </p:cTn>
                                        <p:tgtEl>
                                          <p:spTgt spid="30"/>
                                        </p:tgtEl>
                                        <p:attrNameLst>
                                          <p:attrName>style.visibility</p:attrName>
                                        </p:attrNameLst>
                                      </p:cBhvr>
                                      <p:to>
                                        <p:strVal val="visible"/>
                                      </p:to>
                                    </p:set>
                                    <p:anim to="0" calcmode="lin" valueType="num">
                                      <p:cBhvr>
                                        <p:cTn id="22" dur="500" decel="100000" fill="hold">
                                          <p:stCondLst>
                                            <p:cond delay="0"/>
                                          </p:stCondLst>
                                        </p:cTn>
                                        <p:tgtEl>
                                          <p:spTgt spid="30"/>
                                        </p:tgtEl>
                                        <p:attrNameLst>
                                          <p:attrName>ppt_y</p:attrName>
                                        </p:attrNameLst>
                                      </p:cBhvr>
                                      <p:tavLst>
                                        <p:tav tm="0">
                                          <p:val>
                                            <p:strVal val="ppt_y+0.02"/>
                                          </p:val>
                                        </p:tav>
                                        <p:tav tm="100000">
                                          <p:val>
                                            <p:strVal val="#ppt_y"/>
                                          </p:val>
                                        </p:tav>
                                      </p:tavLst>
                                    </p:anim>
                                    <p:animEffect transition="in" filter="fade">
                                      <p:cBhvr>
                                        <p:cTn id="23" dur="500">
                                          <p:stCondLst>
                                            <p:cond delay="0"/>
                                          </p:stCondLst>
                                        </p:cTn>
                                        <p:tgtEl>
                                          <p:spTgt spid="30"/>
                                        </p:tgtEl>
                                      </p:cBhvr>
                                    </p:animEffect>
                                    <p:animScale>
                                      <p:cBhvr>
                                        <p:cTn id="24" dur="500" decel="100000" fill="hold">
                                          <p:stCondLst>
                                            <p:cond delay="0"/>
                                          </p:stCondLst>
                                        </p:cTn>
                                        <p:tgtEl>
                                          <p:spTgt spid="30"/>
                                        </p:tgtEl>
                                      </p:cBhvr>
                                      <p:by x="100000" y="100000"/>
                                      <p:from x="110000" y="110000"/>
                                      <p:to x="100000" y="100000"/>
                                    </p:animScale>
                                  </p:childTnLst>
                                </p:cTn>
                              </p:par>
                            </p:childTnLst>
                          </p:cTn>
                        </p:par>
                        <p:par>
                          <p:cTn id="25" fill="hold" nodeType="afterGroup">
                            <p:stCondLst>
                              <p:cond delay="1500"/>
                            </p:stCondLst>
                            <p:childTnLst>
                              <p:par>
                                <p:cTn id="26" presetID="10" presetClass="entr" presetSubtype="0" dur="500" fill="hold" nodeType="afterEffect">
                                  <p:stCondLst>
                                    <p:cond delay="0"/>
                                  </p:stCondLst>
                                  <p:iterate type="wd">
                                    <p:tmPct val="10000"/>
                                  </p:iterate>
                                  <p:childTnLst>
                                    <p:set>
                                      <p:cBhvr>
                                        <p:cTn id="27" dur="1" fill="hold">
                                          <p:stCondLst>
                                            <p:cond delay="0"/>
                                          </p:stCondLst>
                                        </p:cTn>
                                        <p:tgtEl>
                                          <p:spTgt spid="33"/>
                                        </p:tgtEl>
                                        <p:attrNameLst>
                                          <p:attrName>style.visibility</p:attrName>
                                        </p:attrNameLst>
                                      </p:cBhvr>
                                      <p:to>
                                        <p:strVal val="visible"/>
                                      </p:to>
                                    </p:set>
                                    <p:anim to="0" calcmode="lin" valueType="num">
                                      <p:cBhvr>
                                        <p:cTn id="28" dur="500" decel="100000" fill="hold">
                                          <p:stCondLst>
                                            <p:cond delay="0"/>
                                          </p:stCondLst>
                                        </p:cTn>
                                        <p:tgtEl>
                                          <p:spTgt spid="33"/>
                                        </p:tgtEl>
                                        <p:attrNameLst>
                                          <p:attrName>ppt_y</p:attrName>
                                        </p:attrNameLst>
                                      </p:cBhvr>
                                      <p:tavLst>
                                        <p:tav tm="0">
                                          <p:val>
                                            <p:strVal val="ppt_y+0.02"/>
                                          </p:val>
                                        </p:tav>
                                        <p:tav tm="100000">
                                          <p:val>
                                            <p:strVal val="#ppt_y"/>
                                          </p:val>
                                        </p:tav>
                                      </p:tavLst>
                                    </p:anim>
                                    <p:animEffect transition="in" filter="fade">
                                      <p:cBhvr>
                                        <p:cTn id="29" dur="500">
                                          <p:stCondLst>
                                            <p:cond delay="0"/>
                                          </p:stCondLst>
                                        </p:cTn>
                                        <p:tgtEl>
                                          <p:spTgt spid="33"/>
                                        </p:tgtEl>
                                      </p:cBhvr>
                                    </p:animEffect>
                                    <p:animScale>
                                      <p:cBhvr>
                                        <p:cTn id="30" dur="500" decel="100000" fill="hold">
                                          <p:stCondLst>
                                            <p:cond delay="0"/>
                                          </p:stCondLst>
                                        </p:cTn>
                                        <p:tgtEl>
                                          <p:spTgt spid="33"/>
                                        </p:tgtEl>
                                      </p:cBhvr>
                                      <p:by x="100000" y="100000"/>
                                      <p:from x="110000" y="110000"/>
                                      <p:to x="100000" y="100000"/>
                                    </p:animScale>
                                  </p:childTnLst>
                                </p:cTn>
                              </p:par>
                            </p:childTnLst>
                          </p:cTn>
                        </p:par>
                        <p:par>
                          <p:cTn id="31" fill="hold" nodeType="afterGroup">
                            <p:stCondLst>
                              <p:cond delay="2000"/>
                            </p:stCondLst>
                            <p:childTnLst>
                              <p:par>
                                <p:cTn id="32" presetID="10" presetClass="entr" presetSubtype="0" dur="500" fill="hold" grpId="0" nodeType="afterEffect">
                                  <p:stCondLst>
                                    <p:cond delay="0"/>
                                  </p:stCondLst>
                                  <p:iterate type="wd">
                                    <p:tmPct val="10000"/>
                                  </p:iterate>
                                  <p:childTnLst>
                                    <p:set>
                                      <p:cBhvr>
                                        <p:cTn id="33" dur="1" fill="hold">
                                          <p:stCondLst>
                                            <p:cond delay="0"/>
                                          </p:stCondLst>
                                        </p:cTn>
                                        <p:tgtEl>
                                          <p:spTgt spid="36"/>
                                        </p:tgtEl>
                                        <p:attrNameLst>
                                          <p:attrName>style.visibility</p:attrName>
                                        </p:attrNameLst>
                                      </p:cBhvr>
                                      <p:to>
                                        <p:strVal val="visible"/>
                                      </p:to>
                                    </p:set>
                                    <p:anim to="0" calcmode="lin" valueType="num">
                                      <p:cBhvr>
                                        <p:cTn id="34" dur="500" decel="100000" fill="hold">
                                          <p:stCondLst>
                                            <p:cond delay="0"/>
                                          </p:stCondLst>
                                        </p:cTn>
                                        <p:tgtEl>
                                          <p:spTgt spid="36"/>
                                        </p:tgtEl>
                                        <p:attrNameLst>
                                          <p:attrName>ppt_y</p:attrName>
                                        </p:attrNameLst>
                                      </p:cBhvr>
                                      <p:tavLst>
                                        <p:tav tm="0">
                                          <p:val>
                                            <p:strVal val="ppt_y+0.02"/>
                                          </p:val>
                                        </p:tav>
                                        <p:tav tm="100000">
                                          <p:val>
                                            <p:strVal val="#ppt_y"/>
                                          </p:val>
                                        </p:tav>
                                      </p:tavLst>
                                    </p:anim>
                                    <p:animEffect transition="in" filter="fade">
                                      <p:cBhvr>
                                        <p:cTn id="35" dur="500">
                                          <p:stCondLst>
                                            <p:cond delay="0"/>
                                          </p:stCondLst>
                                        </p:cTn>
                                        <p:tgtEl>
                                          <p:spTgt spid="36"/>
                                        </p:tgtEl>
                                      </p:cBhvr>
                                    </p:animEffect>
                                    <p:animScale>
                                      <p:cBhvr>
                                        <p:cTn id="36" dur="500" decel="100000" fill="hold">
                                          <p:stCondLst>
                                            <p:cond delay="0"/>
                                          </p:stCondLst>
                                        </p:cTn>
                                        <p:tgtEl>
                                          <p:spTgt spid="36"/>
                                        </p:tgtEl>
                                      </p:cBhvr>
                                      <p:by x="100000" y="100000"/>
                                      <p:from x="110000" y="110000"/>
                                      <p:to x="100000" y="100000"/>
                                    </p:animScale>
                                  </p:childTnLst>
                                </p:cTn>
                              </p:par>
                            </p:childTnLst>
                          </p:cTn>
                        </p:par>
                        <p:par>
                          <p:cTn id="37" fill="hold" nodeType="afterGroup">
                            <p:stCondLst>
                              <p:cond delay="2500"/>
                            </p:stCondLst>
                            <p:childTnLst>
                              <p:par>
                                <p:cTn id="38" presetID="10" presetClass="entr" presetSubtype="0" dur="500" fill="hold" nodeType="afterEffect">
                                  <p:stCondLst>
                                    <p:cond delay="0"/>
                                  </p:stCondLst>
                                  <p:iterate type="wd">
                                    <p:tmPct val="10000"/>
                                  </p:iterate>
                                  <p:childTnLst>
                                    <p:set>
                                      <p:cBhvr>
                                        <p:cTn id="39" dur="1" fill="hold">
                                          <p:stCondLst>
                                            <p:cond delay="0"/>
                                          </p:stCondLst>
                                        </p:cTn>
                                        <p:tgtEl>
                                          <p:spTgt spid="37"/>
                                        </p:tgtEl>
                                        <p:attrNameLst>
                                          <p:attrName>style.visibility</p:attrName>
                                        </p:attrNameLst>
                                      </p:cBhvr>
                                      <p:to>
                                        <p:strVal val="visible"/>
                                      </p:to>
                                    </p:set>
                                    <p:anim to="0" calcmode="lin" valueType="num">
                                      <p:cBhvr>
                                        <p:cTn id="40" dur="500" decel="100000" fill="hold">
                                          <p:stCondLst>
                                            <p:cond delay="0"/>
                                          </p:stCondLst>
                                        </p:cTn>
                                        <p:tgtEl>
                                          <p:spTgt spid="37"/>
                                        </p:tgtEl>
                                        <p:attrNameLst>
                                          <p:attrName>ppt_y</p:attrName>
                                        </p:attrNameLst>
                                      </p:cBhvr>
                                      <p:tavLst>
                                        <p:tav tm="0">
                                          <p:val>
                                            <p:strVal val="ppt_y+0.02"/>
                                          </p:val>
                                        </p:tav>
                                        <p:tav tm="100000">
                                          <p:val>
                                            <p:strVal val="#ppt_y"/>
                                          </p:val>
                                        </p:tav>
                                      </p:tavLst>
                                    </p:anim>
                                    <p:animEffect transition="in" filter="fade">
                                      <p:cBhvr>
                                        <p:cTn id="41" dur="500">
                                          <p:stCondLst>
                                            <p:cond delay="0"/>
                                          </p:stCondLst>
                                        </p:cTn>
                                        <p:tgtEl>
                                          <p:spTgt spid="37"/>
                                        </p:tgtEl>
                                      </p:cBhvr>
                                    </p:animEffect>
                                    <p:animScale>
                                      <p:cBhvr>
                                        <p:cTn id="42" dur="500" decel="100000" fill="hold">
                                          <p:stCondLst>
                                            <p:cond delay="0"/>
                                          </p:stCondLst>
                                        </p:cTn>
                                        <p:tgtEl>
                                          <p:spTgt spid="37"/>
                                        </p:tgtEl>
                                      </p:cBhvr>
                                      <p:by x="100000" y="100000"/>
                                      <p:from x="110000" y="110000"/>
                                      <p:to x="100000" y="100000"/>
                                    </p:animScale>
                                  </p:childTnLst>
                                </p:cTn>
                              </p:par>
                            </p:childTnLst>
                          </p:cTn>
                        </p:par>
                        <p:par>
                          <p:cTn id="43" fill="hold" nodeType="afterGroup">
                            <p:stCondLst>
                              <p:cond delay="3000"/>
                            </p:stCondLst>
                            <p:childTnLst>
                              <p:par>
                                <p:cTn id="44" presetID="10" presetClass="entr" presetSubtype="0" dur="500" fill="hold" nodeType="afterEffect">
                                  <p:stCondLst>
                                    <p:cond delay="0"/>
                                  </p:stCondLst>
                                  <p:iterate type="wd">
                                    <p:tmPct val="10000"/>
                                  </p:iterate>
                                  <p:childTnLst>
                                    <p:set>
                                      <p:cBhvr>
                                        <p:cTn id="45" dur="1" fill="hold">
                                          <p:stCondLst>
                                            <p:cond delay="0"/>
                                          </p:stCondLst>
                                        </p:cTn>
                                        <p:tgtEl>
                                          <p:spTgt spid="40"/>
                                        </p:tgtEl>
                                        <p:attrNameLst>
                                          <p:attrName>style.visibility</p:attrName>
                                        </p:attrNameLst>
                                      </p:cBhvr>
                                      <p:to>
                                        <p:strVal val="visible"/>
                                      </p:to>
                                    </p:set>
                                    <p:anim to="0" calcmode="lin" valueType="num">
                                      <p:cBhvr>
                                        <p:cTn id="46" dur="500" decel="100000" fill="hold">
                                          <p:stCondLst>
                                            <p:cond delay="0"/>
                                          </p:stCondLst>
                                        </p:cTn>
                                        <p:tgtEl>
                                          <p:spTgt spid="40"/>
                                        </p:tgtEl>
                                        <p:attrNameLst>
                                          <p:attrName>ppt_y</p:attrName>
                                        </p:attrNameLst>
                                      </p:cBhvr>
                                      <p:tavLst>
                                        <p:tav tm="0">
                                          <p:val>
                                            <p:strVal val="ppt_y+0.02"/>
                                          </p:val>
                                        </p:tav>
                                        <p:tav tm="100000">
                                          <p:val>
                                            <p:strVal val="#ppt_y"/>
                                          </p:val>
                                        </p:tav>
                                      </p:tavLst>
                                    </p:anim>
                                    <p:animEffect transition="in" filter="fade">
                                      <p:cBhvr>
                                        <p:cTn id="47" dur="500">
                                          <p:stCondLst>
                                            <p:cond delay="0"/>
                                          </p:stCondLst>
                                        </p:cTn>
                                        <p:tgtEl>
                                          <p:spTgt spid="40"/>
                                        </p:tgtEl>
                                      </p:cBhvr>
                                    </p:animEffect>
                                    <p:animScale>
                                      <p:cBhvr>
                                        <p:cTn id="48" dur="500" decel="100000" fill="hold">
                                          <p:stCondLst>
                                            <p:cond delay="0"/>
                                          </p:stCondLst>
                                        </p:cTn>
                                        <p:tgtEl>
                                          <p:spTgt spid="40"/>
                                        </p:tgtEl>
                                      </p:cBhvr>
                                      <p:by x="100000" y="100000"/>
                                      <p:from x="110000" y="110000"/>
                                      <p:to x="100000" y="100000"/>
                                    </p:animScale>
                                  </p:childTnLst>
                                </p:cTn>
                              </p:par>
                            </p:childTnLst>
                          </p:cTn>
                        </p:par>
                        <p:par>
                          <p:cTn id="49" fill="hold" nodeType="afterGroup">
                            <p:stCondLst>
                              <p:cond delay="3500"/>
                            </p:stCondLst>
                            <p:childTnLst>
                              <p:par>
                                <p:cTn id="50" presetID="10" presetClass="entr" presetSubtype="0" dur="500" fill="hold" nodeType="afterEffect">
                                  <p:stCondLst>
                                    <p:cond delay="0"/>
                                  </p:stCondLst>
                                  <p:iterate type="wd">
                                    <p:tmPct val="10000"/>
                                  </p:iterate>
                                  <p:childTnLst>
                                    <p:set>
                                      <p:cBhvr>
                                        <p:cTn id="51" dur="1" fill="hold">
                                          <p:stCondLst>
                                            <p:cond delay="0"/>
                                          </p:stCondLst>
                                        </p:cTn>
                                        <p:tgtEl>
                                          <p:spTgt spid="43"/>
                                        </p:tgtEl>
                                        <p:attrNameLst>
                                          <p:attrName>style.visibility</p:attrName>
                                        </p:attrNameLst>
                                      </p:cBhvr>
                                      <p:to>
                                        <p:strVal val="visible"/>
                                      </p:to>
                                    </p:set>
                                    <p:anim to="0" calcmode="lin" valueType="num">
                                      <p:cBhvr>
                                        <p:cTn id="52" dur="500" decel="100000" fill="hold">
                                          <p:stCondLst>
                                            <p:cond delay="0"/>
                                          </p:stCondLst>
                                        </p:cTn>
                                        <p:tgtEl>
                                          <p:spTgt spid="43"/>
                                        </p:tgtEl>
                                        <p:attrNameLst>
                                          <p:attrName>ppt_y</p:attrName>
                                        </p:attrNameLst>
                                      </p:cBhvr>
                                      <p:tavLst>
                                        <p:tav tm="0">
                                          <p:val>
                                            <p:strVal val="ppt_y+0.02"/>
                                          </p:val>
                                        </p:tav>
                                        <p:tav tm="100000">
                                          <p:val>
                                            <p:strVal val="#ppt_y"/>
                                          </p:val>
                                        </p:tav>
                                      </p:tavLst>
                                    </p:anim>
                                    <p:animEffect transition="in" filter="fade">
                                      <p:cBhvr>
                                        <p:cTn id="53" dur="500">
                                          <p:stCondLst>
                                            <p:cond delay="0"/>
                                          </p:stCondLst>
                                        </p:cTn>
                                        <p:tgtEl>
                                          <p:spTgt spid="43"/>
                                        </p:tgtEl>
                                      </p:cBhvr>
                                    </p:animEffect>
                                    <p:animScale>
                                      <p:cBhvr>
                                        <p:cTn id="54" dur="500" decel="100000" fill="hold">
                                          <p:stCondLst>
                                            <p:cond delay="0"/>
                                          </p:stCondLst>
                                        </p:cTn>
                                        <p:tgtEl>
                                          <p:spTgt spid="43"/>
                                        </p:tgtEl>
                                      </p:cBhvr>
                                      <p:by x="100000" y="100000"/>
                                      <p:from x="110000" y="110000"/>
                                      <p:to x="100000" y="100000"/>
                                    </p:animScale>
                                  </p:childTnLst>
                                </p:cTn>
                              </p:par>
                            </p:childTnLst>
                          </p:cTn>
                        </p:par>
                        <p:par>
                          <p:cTn id="55" fill="hold" nodeType="afterGroup">
                            <p:stCondLst>
                              <p:cond delay="4000"/>
                            </p:stCondLst>
                            <p:childTnLst>
                              <p:par>
                                <p:cTn id="56" presetID="10" presetClass="entr" presetSubtype="0" dur="500" decel="10000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500">
                                          <p:stCondLst>
                                            <p:cond delay="0"/>
                                          </p:stCondLst>
                                        </p:cTn>
                                        <p:tgtEl>
                                          <p:spTgt spid="21"/>
                                        </p:tgtEl>
                                      </p:cBhvr>
                                    </p:animEffect>
                                    <p:anim to="0" calcmode="lin" valueType="num">
                                      <p:cBhvr>
                                        <p:cTn id="59" dur="500" fill="hold">
                                          <p:stCondLst>
                                            <p:cond delay="0"/>
                                          </p:stCondLst>
                                        </p:cTn>
                                        <p:tgtEl>
                                          <p:spTgt spid="21"/>
                                        </p:tgtEl>
                                        <p:attrNameLst>
                                          <p:attrName>ppt_x</p:attrName>
                                        </p:attrNameLst>
                                      </p:cBhvr>
                                      <p:tavLst>
                                        <p:tav tm="0">
                                          <p:val>
                                            <p:strVal val="#ppt_x-.05"/>
                                          </p:val>
                                        </p:tav>
                                        <p:tav tm="100000">
                                          <p:val>
                                            <p:strVal val="#ppt_x"/>
                                          </p:val>
                                        </p:tav>
                                      </p:tavLst>
                                    </p:anim>
                                  </p:childTnLst>
                                </p:cTn>
                              </p:par>
                            </p:childTnLst>
                          </p:cTn>
                        </p:par>
                        <p:par>
                          <p:cTn id="60" fill="hold" nodeType="afterGroup">
                            <p:stCondLst>
                              <p:cond delay="4500"/>
                            </p:stCondLst>
                            <p:childTnLst>
                              <p:par>
                                <p:cTn id="61" presetID="10" presetClass="entr" presetSubtype="0" dur="500" decel="100000" fill="hold" grpId="0" nodeType="after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500">
                                          <p:stCondLst>
                                            <p:cond delay="0"/>
                                          </p:stCondLst>
                                        </p:cTn>
                                        <p:tgtEl>
                                          <p:spTgt spid="23"/>
                                        </p:tgtEl>
                                      </p:cBhvr>
                                    </p:animEffect>
                                    <p:anim to="0" calcmode="lin" valueType="num">
                                      <p:cBhvr>
                                        <p:cTn id="64" dur="500" fill="hold">
                                          <p:stCondLst>
                                            <p:cond delay="0"/>
                                          </p:stCondLst>
                                        </p:cTn>
                                        <p:tgtEl>
                                          <p:spTgt spid="23"/>
                                        </p:tgtEl>
                                        <p:attrNameLst>
                                          <p:attrName>ppt_x</p:attrName>
                                        </p:attrNameLst>
                                      </p:cBhvr>
                                      <p:tavLst>
                                        <p:tav tm="0">
                                          <p:val>
                                            <p:strVal val="#ppt_x-.05"/>
                                          </p:val>
                                        </p:tav>
                                        <p:tav tm="100000">
                                          <p:val>
                                            <p:strVal val="#ppt_x"/>
                                          </p:val>
                                        </p:tav>
                                      </p:tavLst>
                                    </p:anim>
                                  </p:childTnLst>
                                </p:cTn>
                              </p:par>
                            </p:childTnLst>
                          </p:cTn>
                        </p:par>
                        <p:par>
                          <p:cTn id="65" fill="hold" nodeType="afterGroup">
                            <p:stCondLst>
                              <p:cond delay="5000"/>
                            </p:stCondLst>
                            <p:childTnLst>
                              <p:par>
                                <p:cTn id="66" presetID="10" presetClass="entr" presetSubtype="0" dur="500" fill="hold" nodeType="afterEffect">
                                  <p:stCondLst>
                                    <p:cond delay="0"/>
                                  </p:stCondLst>
                                  <p:iterate type="wd">
                                    <p:tmPct val="10000"/>
                                  </p:iterate>
                                  <p:childTnLst>
                                    <p:set>
                                      <p:cBhvr>
                                        <p:cTn id="67" dur="1" fill="hold">
                                          <p:stCondLst>
                                            <p:cond delay="0"/>
                                          </p:stCondLst>
                                        </p:cTn>
                                        <p:tgtEl>
                                          <p:spTgt spid="24"/>
                                        </p:tgtEl>
                                        <p:attrNameLst>
                                          <p:attrName>style.visibility</p:attrName>
                                        </p:attrNameLst>
                                      </p:cBhvr>
                                      <p:to>
                                        <p:strVal val="visible"/>
                                      </p:to>
                                    </p:set>
                                    <p:anim to="0" calcmode="lin" valueType="num">
                                      <p:cBhvr>
                                        <p:cTn id="68" dur="500" decel="100000" fill="hold">
                                          <p:stCondLst>
                                            <p:cond delay="0"/>
                                          </p:stCondLst>
                                        </p:cTn>
                                        <p:tgtEl>
                                          <p:spTgt spid="24"/>
                                        </p:tgtEl>
                                        <p:attrNameLst>
                                          <p:attrName>ppt_x</p:attrName>
                                        </p:attrNameLst>
                                      </p:cBhvr>
                                      <p:tavLst>
                                        <p:tav tm="0">
                                          <p:val>
                                            <p:strVal val="ppt_x+0.02"/>
                                          </p:val>
                                        </p:tav>
                                        <p:tav tm="100000">
                                          <p:val>
                                            <p:strVal val="#ppt_x"/>
                                          </p:val>
                                        </p:tav>
                                      </p:tavLst>
                                    </p:anim>
                                    <p:animEffect transition="in" filter="fade">
                                      <p:cBhvr>
                                        <p:cTn id="69" dur="500">
                                          <p:stCondLst>
                                            <p:cond delay="0"/>
                                          </p:stCondLst>
                                        </p:cTn>
                                        <p:tgtEl>
                                          <p:spTgt spid="24"/>
                                        </p:tgtEl>
                                      </p:cBhvr>
                                    </p:animEffect>
                                    <p:animScale>
                                      <p:cBhvr>
                                        <p:cTn id="70" dur="500" decel="100000" fill="hold">
                                          <p:stCondLst>
                                            <p:cond delay="0"/>
                                          </p:stCondLst>
                                        </p:cTn>
                                        <p:tgtEl>
                                          <p:spTgt spid="24"/>
                                        </p:tgtEl>
                                      </p:cBhvr>
                                      <p:by x="100000" y="100000"/>
                                      <p:from x="110000" y="110000"/>
                                      <p:to x="100000" y="100000"/>
                                    </p:animScale>
                                  </p:childTnLst>
                                </p:cTn>
                              </p:par>
                            </p:childTnLst>
                          </p:cTn>
                        </p:par>
                        <p:par>
                          <p:cTn id="71" fill="hold" nodeType="afterGroup">
                            <p:stCondLst>
                              <p:cond delay="5500"/>
                            </p:stCondLst>
                            <p:childTnLst>
                              <p:par>
                                <p:cTn id="72" presetID="10" presetClass="entr" presetSubtype="0" dur="500" fill="hold" nodeType="afterEffect">
                                  <p:stCondLst>
                                    <p:cond delay="0"/>
                                  </p:stCondLst>
                                  <p:iterate type="wd">
                                    <p:tmPct val="10000"/>
                                  </p:iterate>
                                  <p:childTnLst>
                                    <p:set>
                                      <p:cBhvr>
                                        <p:cTn id="73" dur="1" fill="hold">
                                          <p:stCondLst>
                                            <p:cond delay="0"/>
                                          </p:stCondLst>
                                        </p:cTn>
                                        <p:tgtEl>
                                          <p:spTgt spid="46"/>
                                        </p:tgtEl>
                                        <p:attrNameLst>
                                          <p:attrName>style.visibility</p:attrName>
                                        </p:attrNameLst>
                                      </p:cBhvr>
                                      <p:to>
                                        <p:strVal val="visible"/>
                                      </p:to>
                                    </p:set>
                                    <p:anim to="0" calcmode="lin" valueType="num">
                                      <p:cBhvr>
                                        <p:cTn id="74" dur="500" decel="100000" fill="hold">
                                          <p:stCondLst>
                                            <p:cond delay="0"/>
                                          </p:stCondLst>
                                        </p:cTn>
                                        <p:tgtEl>
                                          <p:spTgt spid="46"/>
                                        </p:tgtEl>
                                        <p:attrNameLst>
                                          <p:attrName>ppt_y</p:attrName>
                                        </p:attrNameLst>
                                      </p:cBhvr>
                                      <p:tavLst>
                                        <p:tav tm="0">
                                          <p:val>
                                            <p:strVal val="ppt_y+0.02"/>
                                          </p:val>
                                        </p:tav>
                                        <p:tav tm="100000">
                                          <p:val>
                                            <p:strVal val="#ppt_y"/>
                                          </p:val>
                                        </p:tav>
                                      </p:tavLst>
                                    </p:anim>
                                    <p:animEffect transition="in" filter="fade">
                                      <p:cBhvr>
                                        <p:cTn id="75" dur="500">
                                          <p:stCondLst>
                                            <p:cond delay="0"/>
                                          </p:stCondLst>
                                        </p:cTn>
                                        <p:tgtEl>
                                          <p:spTgt spid="46"/>
                                        </p:tgtEl>
                                      </p:cBhvr>
                                    </p:animEffect>
                                    <p:animScale>
                                      <p:cBhvr>
                                        <p:cTn id="76" dur="500" decel="100000" fill="hold">
                                          <p:stCondLst>
                                            <p:cond delay="0"/>
                                          </p:stCondLst>
                                        </p:cTn>
                                        <p:tgtEl>
                                          <p:spTgt spid="46"/>
                                        </p:tgtEl>
                                      </p:cBhvr>
                                      <p:by x="100000" y="100000"/>
                                      <p:from x="110000" y="110000"/>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2" grpId="0"/>
      <p:bldP spid="23" grpId="0"/>
      <p:bldP spid="3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62580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文本框 173"/>
          <p:cNvSpPr txBox="1"/>
          <p:nvPr/>
        </p:nvSpPr>
        <p:spPr>
          <a:xfrm>
            <a:off x="1390186" y="212880"/>
            <a:ext cx="9411629" cy="276999"/>
          </a:xfrm>
          <a:prstGeom prst="rect">
            <a:avLst/>
          </a:prstGeom>
          <a:noFill/>
        </p:spPr>
        <p:txBody>
          <a:bodyPr wrap="square" rtlCol="0">
            <a:spAutoFit/>
          </a:bodyPr>
          <a:lstStyle/>
          <a:p>
            <a:pPr algn="dist"/>
            <a:r>
              <a:rPr lang="zh-CN" altLang="en-US" sz="1200" dirty="0">
                <a:latin typeface="钉钉进步体" panose="00020600040101010101" pitchFamily="18" charset="-122"/>
                <a:ea typeface="钉钉进步体" panose="00020600040101010101" pitchFamily="18" charset="-122"/>
              </a:rPr>
              <a:t>绿</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色</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新</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能</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源</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风</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力</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发</a:t>
            </a:r>
            <a:r>
              <a:rPr lang="en-US" altLang="zh-CN" sz="1200" dirty="0">
                <a:latin typeface="钉钉进步体" panose="00020600040101010101" pitchFamily="18" charset="-122"/>
                <a:ea typeface="钉钉进步体" panose="00020600040101010101" pitchFamily="18" charset="-122"/>
              </a:rPr>
              <a:t>/</a:t>
            </a:r>
            <a:r>
              <a:rPr lang="zh-CN" altLang="en-US" sz="1200" dirty="0">
                <a:latin typeface="钉钉进步体" panose="00020600040101010101" pitchFamily="18" charset="-122"/>
                <a:ea typeface="钉钉进步体" panose="00020600040101010101" pitchFamily="18" charset="-122"/>
              </a:rPr>
              <a:t>电</a:t>
            </a:r>
          </a:p>
        </p:txBody>
      </p:sp>
      <p:grpSp>
        <p:nvGrpSpPr>
          <p:cNvPr id="182" name="组合 181"/>
          <p:cNvGrpSpPr/>
          <p:nvPr/>
        </p:nvGrpSpPr>
        <p:grpSpPr>
          <a:xfrm>
            <a:off x="10699180" y="5794034"/>
            <a:ext cx="627751" cy="92377"/>
            <a:chOff x="9963376" y="5682814"/>
            <a:chExt cx="935877" cy="137720"/>
          </a:xfrm>
          <a:solidFill>
            <a:schemeClr val="accent1"/>
          </a:solidFill>
        </p:grpSpPr>
        <p:sp>
          <p:nvSpPr>
            <p:cNvPr id="183" name="椭圆 182"/>
            <p:cNvSpPr/>
            <p:nvPr/>
          </p:nvSpPr>
          <p:spPr>
            <a:xfrm>
              <a:off x="9963376" y="5682814"/>
              <a:ext cx="137720" cy="137720"/>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钉钉进步体" panose="00020600040101010101" pitchFamily="18" charset="-122"/>
                <a:ea typeface="钉钉进步体" panose="00020600040101010101" pitchFamily="18" charset="-122"/>
              </a:endParaRPr>
            </a:p>
          </p:txBody>
        </p:sp>
        <p:sp>
          <p:nvSpPr>
            <p:cNvPr id="184" name="椭圆 183"/>
            <p:cNvSpPr/>
            <p:nvPr/>
          </p:nvSpPr>
          <p:spPr>
            <a:xfrm>
              <a:off x="10229428" y="5682814"/>
              <a:ext cx="137720" cy="137720"/>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钉钉进步体" panose="00020600040101010101" pitchFamily="18" charset="-122"/>
                <a:ea typeface="钉钉进步体" panose="00020600040101010101" pitchFamily="18" charset="-122"/>
              </a:endParaRPr>
            </a:p>
          </p:txBody>
        </p:sp>
        <p:sp>
          <p:nvSpPr>
            <p:cNvPr id="185" name="椭圆 184"/>
            <p:cNvSpPr/>
            <p:nvPr/>
          </p:nvSpPr>
          <p:spPr>
            <a:xfrm>
              <a:off x="10495480" y="5682814"/>
              <a:ext cx="137720" cy="137720"/>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钉钉进步体" panose="00020600040101010101" pitchFamily="18" charset="-122"/>
                <a:ea typeface="钉钉进步体" panose="00020600040101010101" pitchFamily="18" charset="-122"/>
              </a:endParaRPr>
            </a:p>
          </p:txBody>
        </p:sp>
        <p:sp>
          <p:nvSpPr>
            <p:cNvPr id="186" name="椭圆 185"/>
            <p:cNvSpPr/>
            <p:nvPr/>
          </p:nvSpPr>
          <p:spPr>
            <a:xfrm>
              <a:off x="10761533" y="5682814"/>
              <a:ext cx="137720" cy="137720"/>
            </a:xfrm>
            <a:prstGeom prst="ellips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钉钉进步体" panose="00020600040101010101" pitchFamily="18" charset="-122"/>
                <a:ea typeface="钉钉进步体" panose="00020600040101010101" pitchFamily="18" charset="-122"/>
              </a:endParaRPr>
            </a:p>
          </p:txBody>
        </p:sp>
      </p:grpSp>
      <p:grpSp>
        <p:nvGrpSpPr>
          <p:cNvPr id="189" name="组合 188"/>
          <p:cNvGrpSpPr/>
          <p:nvPr/>
        </p:nvGrpSpPr>
        <p:grpSpPr>
          <a:xfrm>
            <a:off x="831992" y="1601557"/>
            <a:ext cx="2530236" cy="1604911"/>
            <a:chOff x="690519" y="2805868"/>
            <a:chExt cx="2530236" cy="1604911"/>
          </a:xfrm>
        </p:grpSpPr>
        <p:sp>
          <p:nvSpPr>
            <p:cNvPr id="190" name="矩形: 圆角 189"/>
            <p:cNvSpPr/>
            <p:nvPr/>
          </p:nvSpPr>
          <p:spPr>
            <a:xfrm>
              <a:off x="921421" y="4067315"/>
              <a:ext cx="2065196" cy="343464"/>
            </a:xfrm>
            <a:prstGeom prst="roundRect">
              <a:avLst>
                <a:gd name="adj" fmla="val 50000"/>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dist"/>
              <a:r>
                <a:rPr lang="en-US" altLang="zh-CN" sz="2400" dirty="0">
                  <a:solidFill>
                    <a:schemeClr val="bg1"/>
                  </a:solidFill>
                  <a:latin typeface="钉钉进步体" panose="00020600040101010101" pitchFamily="18" charset="-122"/>
                  <a:ea typeface="钉钉进步体" panose="00020600040101010101" pitchFamily="18" charset="-122"/>
                  <a:cs typeface="+mn-ea"/>
                  <a:sym typeface="+mn-lt"/>
                </a:rPr>
                <a:t>CATALOG</a:t>
              </a:r>
            </a:p>
          </p:txBody>
        </p:sp>
        <p:grpSp>
          <p:nvGrpSpPr>
            <p:cNvPr id="193" name="组合 192"/>
            <p:cNvGrpSpPr/>
            <p:nvPr/>
          </p:nvGrpSpPr>
          <p:grpSpPr>
            <a:xfrm>
              <a:off x="690519" y="2805868"/>
              <a:ext cx="2530236" cy="1231106"/>
              <a:chOff x="702310" y="1823995"/>
              <a:chExt cx="5916240" cy="2640642"/>
            </a:xfrm>
          </p:grpSpPr>
          <p:sp>
            <p:nvSpPr>
              <p:cNvPr id="195" name="文本框 194"/>
              <p:cNvSpPr txBox="1"/>
              <p:nvPr/>
            </p:nvSpPr>
            <p:spPr>
              <a:xfrm>
                <a:off x="702310" y="1823995"/>
                <a:ext cx="5908676" cy="2640642"/>
              </a:xfrm>
              <a:prstGeom prst="rect">
                <a:avLst/>
              </a:prstGeom>
              <a:noFill/>
            </p:spPr>
            <p:txBody>
              <a:bodyPr wrap="square" lIns="0" tIns="0" rIns="0" bIns="0" rtlCol="0" anchor="t">
                <a:spAutoFit/>
              </a:bodyPr>
              <a:lstStyle/>
              <a:p>
                <a:pPr algn="ctr">
                  <a:lnSpc>
                    <a:spcPct val="100000"/>
                  </a:lnSpc>
                </a:pPr>
                <a:r>
                  <a:rPr lang="zh-CN" altLang="en-US" sz="8000" spc="200" dirty="0">
                    <a:ln w="127000">
                      <a:solidFill>
                        <a:schemeClr val="accent1"/>
                      </a:solidFill>
                    </a:ln>
                    <a:noFill/>
                    <a:effectLst>
                      <a:outerShdw blurRad="38100" dist="38100" dir="2700000" algn="tl">
                        <a:srgbClr val="000000">
                          <a:alpha val="13000"/>
                        </a:srgbClr>
                      </a:outerShdw>
                    </a:effectLst>
                    <a:uFillTx/>
                    <a:latin typeface="钉钉进步体" panose="00020600040101010101" pitchFamily="18" charset="-122"/>
                    <a:ea typeface="钉钉进步体" panose="00020600040101010101" pitchFamily="18" charset="-122"/>
                    <a:cs typeface="+mn-ea"/>
                    <a:sym typeface="+mn-lt"/>
                  </a:rPr>
                  <a:t>目录</a:t>
                </a:r>
                <a:r>
                  <a:rPr lang="en-US" altLang="zh-CN" sz="8000" spc="200" dirty="0">
                    <a:ln w="177800">
                      <a:solidFill>
                        <a:schemeClr val="accent1"/>
                      </a:solidFill>
                    </a:ln>
                    <a:noFill/>
                    <a:effectLst>
                      <a:outerShdw blurRad="38100" dist="38100" dir="2700000" algn="tl">
                        <a:srgbClr val="000000">
                          <a:alpha val="13000"/>
                        </a:srgbClr>
                      </a:outerShdw>
                    </a:effectLst>
                    <a:uFillTx/>
                    <a:latin typeface="钉钉进步体" panose="00020600040101010101" pitchFamily="18" charset="-122"/>
                    <a:ea typeface="钉钉进步体" panose="00020600040101010101" pitchFamily="18" charset="-122"/>
                    <a:cs typeface="+mn-ea"/>
                    <a:sym typeface="+mn-lt"/>
                  </a:rPr>
                  <a:t> </a:t>
                </a:r>
              </a:p>
            </p:txBody>
          </p:sp>
          <p:sp>
            <p:nvSpPr>
              <p:cNvPr id="196" name="文本框 195"/>
              <p:cNvSpPr txBox="1"/>
              <p:nvPr/>
            </p:nvSpPr>
            <p:spPr>
              <a:xfrm>
                <a:off x="703692" y="1823995"/>
                <a:ext cx="5908676" cy="2640642"/>
              </a:xfrm>
              <a:prstGeom prst="rect">
                <a:avLst/>
              </a:prstGeom>
              <a:noFill/>
            </p:spPr>
            <p:txBody>
              <a:bodyPr wrap="square" lIns="0" tIns="0" rIns="0" bIns="0" rtlCol="0" anchor="t">
                <a:spAutoFit/>
              </a:bodyPr>
              <a:lstStyle/>
              <a:p>
                <a:pPr algn="ctr">
                  <a:lnSpc>
                    <a:spcPct val="100000"/>
                  </a:lnSpc>
                </a:pPr>
                <a:r>
                  <a:rPr lang="zh-CN" altLang="en-US" sz="8000" spc="200" dirty="0">
                    <a:ln w="50800">
                      <a:solidFill>
                        <a:srgbClr val="FEF6EB"/>
                      </a:solidFill>
                    </a:ln>
                    <a:noFill/>
                    <a:effectLst>
                      <a:outerShdw blurRad="38100" dist="38100" dir="2700000" algn="tl">
                        <a:srgbClr val="000000">
                          <a:alpha val="13000"/>
                        </a:srgbClr>
                      </a:outerShdw>
                    </a:effectLst>
                    <a:uFillTx/>
                    <a:latin typeface="钉钉进步体" panose="00020600040101010101" pitchFamily="18" charset="-122"/>
                    <a:ea typeface="钉钉进步体" panose="00020600040101010101" pitchFamily="18" charset="-122"/>
                    <a:cs typeface="+mn-ea"/>
                    <a:sym typeface="+mn-lt"/>
                  </a:rPr>
                  <a:t>目录</a:t>
                </a:r>
                <a:endParaRPr lang="en-US" altLang="zh-CN" sz="8000" spc="200" dirty="0">
                  <a:ln w="50800">
                    <a:solidFill>
                      <a:srgbClr val="FEF6EB"/>
                    </a:solidFill>
                  </a:ln>
                  <a:noFill/>
                  <a:effectLst>
                    <a:outerShdw blurRad="38100" dist="38100" dir="2700000" algn="tl">
                      <a:srgbClr val="000000">
                        <a:alpha val="13000"/>
                      </a:srgbClr>
                    </a:outerShdw>
                  </a:effectLst>
                  <a:uFillTx/>
                  <a:latin typeface="钉钉进步体" panose="00020600040101010101" pitchFamily="18" charset="-122"/>
                  <a:ea typeface="钉钉进步体" panose="00020600040101010101" pitchFamily="18" charset="-122"/>
                  <a:cs typeface="+mn-ea"/>
                  <a:sym typeface="+mn-lt"/>
                </a:endParaRPr>
              </a:p>
            </p:txBody>
          </p:sp>
          <p:sp>
            <p:nvSpPr>
              <p:cNvPr id="197" name="文本框 196"/>
              <p:cNvSpPr txBox="1"/>
              <p:nvPr/>
            </p:nvSpPr>
            <p:spPr>
              <a:xfrm>
                <a:off x="709876" y="1823995"/>
                <a:ext cx="5908674" cy="2640642"/>
              </a:xfrm>
              <a:prstGeom prst="rect">
                <a:avLst/>
              </a:prstGeom>
              <a:noFill/>
            </p:spPr>
            <p:txBody>
              <a:bodyPr wrap="square" lIns="0" tIns="0" rIns="0" bIns="0" rtlCol="0" anchor="t">
                <a:spAutoFit/>
              </a:bodyPr>
              <a:lstStyle/>
              <a:p>
                <a:pPr algn="ctr">
                  <a:lnSpc>
                    <a:spcPct val="100000"/>
                  </a:lnSpc>
                </a:pPr>
                <a:r>
                  <a:rPr lang="zh-CN" altLang="en-US" sz="8000" spc="200" dirty="0">
                    <a:solidFill>
                      <a:schemeClr val="accent1"/>
                    </a:solidFill>
                    <a:uFillTx/>
                    <a:latin typeface="钉钉进步体" panose="00020600040101010101" pitchFamily="18" charset="-122"/>
                    <a:ea typeface="钉钉进步体" panose="00020600040101010101" pitchFamily="18" charset="-122"/>
                    <a:cs typeface="+mn-ea"/>
                    <a:sym typeface="+mn-lt"/>
                  </a:rPr>
                  <a:t>目录</a:t>
                </a:r>
                <a:r>
                  <a:rPr lang="en-US" altLang="zh-CN" sz="8000" spc="200" dirty="0">
                    <a:solidFill>
                      <a:schemeClr val="accent1"/>
                    </a:solidFill>
                    <a:uFillTx/>
                    <a:latin typeface="钉钉进步体" panose="00020600040101010101" pitchFamily="18" charset="-122"/>
                    <a:ea typeface="钉钉进步体" panose="00020600040101010101" pitchFamily="18" charset="-122"/>
                    <a:cs typeface="+mn-ea"/>
                    <a:sym typeface="+mn-lt"/>
                  </a:rPr>
                  <a:t> </a:t>
                </a:r>
              </a:p>
            </p:txBody>
          </p:sp>
        </p:grpSp>
      </p:grpSp>
      <p:grpSp>
        <p:nvGrpSpPr>
          <p:cNvPr id="198" name="组合 197"/>
          <p:cNvGrpSpPr/>
          <p:nvPr/>
        </p:nvGrpSpPr>
        <p:grpSpPr>
          <a:xfrm>
            <a:off x="3872226" y="1524481"/>
            <a:ext cx="3642572" cy="759346"/>
            <a:chOff x="2163737" y="3684011"/>
            <a:chExt cx="3642572" cy="759346"/>
          </a:xfrm>
        </p:grpSpPr>
        <p:sp>
          <p:nvSpPr>
            <p:cNvPr id="199" name="椭圆 198"/>
            <p:cNvSpPr/>
            <p:nvPr>
              <p:custDataLst>
                <p:tags r:id="rId5"/>
              </p:custDataLst>
            </p:nvPr>
          </p:nvSpPr>
          <p:spPr>
            <a:xfrm>
              <a:off x="2163737" y="3780372"/>
              <a:ext cx="662985" cy="66298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36195" rtlCol="0" anchor="ctr"/>
            <a:lstStyle/>
            <a:p>
              <a:pPr algn="ctr">
                <a:lnSpc>
                  <a:spcPct val="110000"/>
                </a:lnSpc>
              </a:pPr>
              <a:r>
                <a:rPr lang="en-US" altLang="zh-CN" sz="2400" dirty="0">
                  <a:solidFill>
                    <a:schemeClr val="bg1"/>
                  </a:solidFill>
                  <a:latin typeface="钉钉进步体" panose="00020600040101010101" pitchFamily="18" charset="-122"/>
                  <a:ea typeface="钉钉进步体" panose="00020600040101010101" pitchFamily="18" charset="-122"/>
                  <a:cs typeface="+mn-ea"/>
                  <a:sym typeface="+mn-lt"/>
                </a:rPr>
                <a:t>01</a:t>
              </a:r>
            </a:p>
          </p:txBody>
        </p:sp>
        <p:sp>
          <p:nvSpPr>
            <p:cNvPr id="200" name="文本框 199"/>
            <p:cNvSpPr txBox="1"/>
            <p:nvPr/>
          </p:nvSpPr>
          <p:spPr>
            <a:xfrm>
              <a:off x="2931823" y="3684011"/>
              <a:ext cx="2488564" cy="548640"/>
            </a:xfrm>
            <a:prstGeom prst="rect">
              <a:avLst/>
            </a:prstGeom>
            <a:noFill/>
          </p:spPr>
          <p:txBody>
            <a:bodyPr wrap="square" tIns="36195" bIns="0" rtlCol="0" anchor="ctr" anchorCtr="0">
              <a:noAutofit/>
            </a:bodyPr>
            <a:lstStyle/>
            <a:p>
              <a:pPr marL="0" indent="0">
                <a:buNone/>
              </a:pPr>
              <a:r>
                <a:rPr lang="zh-CN" altLang="en-US" sz="2800" kern="0" dirty="0">
                  <a:solidFill>
                    <a:schemeClr val="tx1">
                      <a:lumMod val="85000"/>
                      <a:lumOff val="15000"/>
                    </a:schemeClr>
                  </a:solidFill>
                  <a:effectLst/>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风能基本情况</a:t>
              </a:r>
            </a:p>
          </p:txBody>
        </p:sp>
        <p:sp>
          <p:nvSpPr>
            <p:cNvPr id="201" name="文本框 200"/>
            <p:cNvSpPr txBox="1"/>
            <p:nvPr/>
          </p:nvSpPr>
          <p:spPr>
            <a:xfrm>
              <a:off x="2949793" y="4207985"/>
              <a:ext cx="2856516" cy="235372"/>
            </a:xfrm>
            <a:prstGeom prst="rect">
              <a:avLst/>
            </a:prstGeom>
            <a:noFill/>
          </p:spPr>
          <p:txBody>
            <a:bodyPr wrap="square" tIns="36195" bIns="0" rtlCol="0" anchor="b" anchorCtr="0">
              <a:noAutofit/>
            </a:bodyPr>
            <a:lstStyle/>
            <a:p>
              <a:pPr indent="0" fontAlgn="auto"/>
              <a:r>
                <a:rPr lang="en-US" altLang="zh-CN"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rPr>
                <a:t>Heat stroke is the most severe condition</a:t>
              </a:r>
              <a:endParaRPr lang="zh-CN" altLang="en-US"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endParaRPr>
            </a:p>
          </p:txBody>
        </p:sp>
      </p:grpSp>
      <p:grpSp>
        <p:nvGrpSpPr>
          <p:cNvPr id="202" name="组合 201"/>
          <p:cNvGrpSpPr/>
          <p:nvPr/>
        </p:nvGrpSpPr>
        <p:grpSpPr>
          <a:xfrm>
            <a:off x="3872226" y="3083997"/>
            <a:ext cx="3642572" cy="759346"/>
            <a:chOff x="2163737" y="3684011"/>
            <a:chExt cx="3642572" cy="759346"/>
          </a:xfrm>
        </p:grpSpPr>
        <p:sp>
          <p:nvSpPr>
            <p:cNvPr id="203" name="椭圆 202"/>
            <p:cNvSpPr/>
            <p:nvPr>
              <p:custDataLst>
                <p:tags r:id="rId4"/>
              </p:custDataLst>
            </p:nvPr>
          </p:nvSpPr>
          <p:spPr>
            <a:xfrm>
              <a:off x="2163737" y="3780372"/>
              <a:ext cx="662985" cy="66298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36195" rtlCol="0" anchor="ctr"/>
            <a:lstStyle/>
            <a:p>
              <a:pPr algn="ctr">
                <a:lnSpc>
                  <a:spcPct val="110000"/>
                </a:lnSpc>
              </a:pPr>
              <a:r>
                <a:rPr lang="en-US" altLang="zh-CN" sz="2400" dirty="0">
                  <a:solidFill>
                    <a:schemeClr val="bg1"/>
                  </a:solidFill>
                  <a:latin typeface="钉钉进步体" panose="00020600040101010101" pitchFamily="18" charset="-122"/>
                  <a:ea typeface="钉钉进步体" panose="00020600040101010101" pitchFamily="18" charset="-122"/>
                  <a:cs typeface="+mn-ea"/>
                  <a:sym typeface="+mn-lt"/>
                </a:rPr>
                <a:t>02</a:t>
              </a:r>
            </a:p>
          </p:txBody>
        </p:sp>
        <p:sp>
          <p:nvSpPr>
            <p:cNvPr id="204" name="文本框 203"/>
            <p:cNvSpPr txBox="1"/>
            <p:nvPr/>
          </p:nvSpPr>
          <p:spPr>
            <a:xfrm>
              <a:off x="2931823" y="3684011"/>
              <a:ext cx="2874486" cy="548640"/>
            </a:xfrm>
            <a:prstGeom prst="rect">
              <a:avLst/>
            </a:prstGeom>
            <a:noFill/>
          </p:spPr>
          <p:txBody>
            <a:bodyPr wrap="square" tIns="36195" bIns="0" rtlCol="0" anchor="ctr" anchorCtr="0">
              <a:noAutofit/>
            </a:bodyPr>
            <a:lstStyle/>
            <a:p>
              <a:pPr lvl="0">
                <a:buClrTx/>
                <a:buSzTx/>
                <a:buFontTx/>
              </a:pPr>
              <a:r>
                <a:rPr lang="zh-CN" altLang="en-US" sz="2800" kern="0" spc="-200" dirty="0">
                  <a:solidFill>
                    <a:schemeClr val="tx1">
                      <a:lumMod val="85000"/>
                      <a:lumOff val="15000"/>
                    </a:schemeClr>
                  </a:solidFill>
                  <a:effectLst/>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风电场电气系统</a:t>
              </a:r>
            </a:p>
          </p:txBody>
        </p:sp>
        <p:sp>
          <p:nvSpPr>
            <p:cNvPr id="205" name="文本框 204"/>
            <p:cNvSpPr txBox="1"/>
            <p:nvPr/>
          </p:nvSpPr>
          <p:spPr>
            <a:xfrm>
              <a:off x="2949793" y="4207985"/>
              <a:ext cx="2856516" cy="235372"/>
            </a:xfrm>
            <a:prstGeom prst="rect">
              <a:avLst/>
            </a:prstGeom>
            <a:noFill/>
          </p:spPr>
          <p:txBody>
            <a:bodyPr wrap="square" tIns="36195" bIns="0" rtlCol="0" anchor="b" anchorCtr="0">
              <a:noAutofit/>
            </a:bodyPr>
            <a:lstStyle/>
            <a:p>
              <a:pPr indent="0" fontAlgn="auto"/>
              <a:r>
                <a:rPr lang="en-US" altLang="zh-CN"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rPr>
                <a:t>Heat stroke is the most severe condition</a:t>
              </a:r>
              <a:endParaRPr lang="zh-CN" altLang="en-US"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endParaRPr>
            </a:p>
          </p:txBody>
        </p:sp>
      </p:grpSp>
      <p:grpSp>
        <p:nvGrpSpPr>
          <p:cNvPr id="206" name="组合 205"/>
          <p:cNvGrpSpPr/>
          <p:nvPr/>
        </p:nvGrpSpPr>
        <p:grpSpPr>
          <a:xfrm>
            <a:off x="3872226" y="4643512"/>
            <a:ext cx="3642572" cy="759346"/>
            <a:chOff x="2163737" y="3684011"/>
            <a:chExt cx="3642572" cy="759346"/>
          </a:xfrm>
        </p:grpSpPr>
        <p:sp>
          <p:nvSpPr>
            <p:cNvPr id="207" name="椭圆 206"/>
            <p:cNvSpPr/>
            <p:nvPr>
              <p:custDataLst>
                <p:tags r:id="rId3"/>
              </p:custDataLst>
            </p:nvPr>
          </p:nvSpPr>
          <p:spPr>
            <a:xfrm>
              <a:off x="2163737" y="3780372"/>
              <a:ext cx="662985" cy="66298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36195" rtlCol="0" anchor="ctr"/>
            <a:lstStyle/>
            <a:p>
              <a:pPr algn="ctr">
                <a:lnSpc>
                  <a:spcPct val="110000"/>
                </a:lnSpc>
              </a:pPr>
              <a:r>
                <a:rPr lang="en-US" altLang="zh-CN" sz="2400" dirty="0">
                  <a:solidFill>
                    <a:schemeClr val="bg1"/>
                  </a:solidFill>
                  <a:latin typeface="钉钉进步体" panose="00020600040101010101" pitchFamily="18" charset="-122"/>
                  <a:ea typeface="钉钉进步体" panose="00020600040101010101" pitchFamily="18" charset="-122"/>
                  <a:cs typeface="+mn-ea"/>
                  <a:sym typeface="+mn-lt"/>
                </a:rPr>
                <a:t>03</a:t>
              </a:r>
            </a:p>
          </p:txBody>
        </p:sp>
        <p:sp>
          <p:nvSpPr>
            <p:cNvPr id="208" name="文本框 207"/>
            <p:cNvSpPr txBox="1"/>
            <p:nvPr/>
          </p:nvSpPr>
          <p:spPr>
            <a:xfrm>
              <a:off x="2931823" y="3684011"/>
              <a:ext cx="2698610" cy="548640"/>
            </a:xfrm>
            <a:prstGeom prst="rect">
              <a:avLst/>
            </a:prstGeom>
            <a:noFill/>
          </p:spPr>
          <p:txBody>
            <a:bodyPr wrap="square" tIns="36195" bIns="0" rtlCol="0" anchor="ctr" anchorCtr="0">
              <a:noAutofit/>
            </a:bodyPr>
            <a:lstStyle/>
            <a:p>
              <a:pPr lvl="0">
                <a:buClrTx/>
                <a:buSzTx/>
                <a:buFontTx/>
              </a:pPr>
              <a:r>
                <a:rPr lang="zh-CN" altLang="en-US" sz="2800" kern="0" dirty="0">
                  <a:solidFill>
                    <a:schemeClr val="tx1">
                      <a:lumMod val="85000"/>
                      <a:lumOff val="15000"/>
                    </a:schemeClr>
                  </a:solidFill>
                  <a:effectLst/>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市场风机介绍</a:t>
              </a:r>
            </a:p>
          </p:txBody>
        </p:sp>
        <p:sp>
          <p:nvSpPr>
            <p:cNvPr id="209" name="文本框 208"/>
            <p:cNvSpPr txBox="1"/>
            <p:nvPr/>
          </p:nvSpPr>
          <p:spPr>
            <a:xfrm>
              <a:off x="2949793" y="4207985"/>
              <a:ext cx="2856516" cy="235372"/>
            </a:xfrm>
            <a:prstGeom prst="rect">
              <a:avLst/>
            </a:prstGeom>
            <a:noFill/>
          </p:spPr>
          <p:txBody>
            <a:bodyPr wrap="square" tIns="36195" bIns="0" rtlCol="0" anchor="b" anchorCtr="0">
              <a:noAutofit/>
            </a:bodyPr>
            <a:lstStyle/>
            <a:p>
              <a:pPr indent="0" fontAlgn="auto"/>
              <a:r>
                <a:rPr lang="en-US" altLang="zh-CN"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rPr>
                <a:t>Heat stroke is the most severe condition</a:t>
              </a:r>
              <a:endParaRPr lang="zh-CN" altLang="en-US"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endParaRPr>
            </a:p>
          </p:txBody>
        </p:sp>
      </p:grpSp>
      <p:grpSp>
        <p:nvGrpSpPr>
          <p:cNvPr id="210" name="组合 209"/>
          <p:cNvGrpSpPr/>
          <p:nvPr/>
        </p:nvGrpSpPr>
        <p:grpSpPr>
          <a:xfrm>
            <a:off x="7797892" y="2304239"/>
            <a:ext cx="3642572" cy="759346"/>
            <a:chOff x="2163737" y="3684011"/>
            <a:chExt cx="3642572" cy="759346"/>
          </a:xfrm>
        </p:grpSpPr>
        <p:sp>
          <p:nvSpPr>
            <p:cNvPr id="211" name="椭圆 210"/>
            <p:cNvSpPr/>
            <p:nvPr>
              <p:custDataLst>
                <p:tags r:id="rId2"/>
              </p:custDataLst>
            </p:nvPr>
          </p:nvSpPr>
          <p:spPr>
            <a:xfrm>
              <a:off x="2163737" y="3780372"/>
              <a:ext cx="662985" cy="66298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36195" rtlCol="0" anchor="ctr"/>
            <a:lstStyle/>
            <a:p>
              <a:pPr algn="ctr">
                <a:lnSpc>
                  <a:spcPct val="110000"/>
                </a:lnSpc>
              </a:pPr>
              <a:r>
                <a:rPr lang="en-US" altLang="zh-CN" sz="2400" dirty="0">
                  <a:solidFill>
                    <a:schemeClr val="bg1"/>
                  </a:solidFill>
                  <a:latin typeface="钉钉进步体" panose="00020600040101010101" pitchFamily="18" charset="-122"/>
                  <a:ea typeface="钉钉进步体" panose="00020600040101010101" pitchFamily="18" charset="-122"/>
                  <a:cs typeface="+mn-ea"/>
                  <a:sym typeface="+mn-lt"/>
                </a:rPr>
                <a:t>04</a:t>
              </a:r>
            </a:p>
          </p:txBody>
        </p:sp>
        <p:sp>
          <p:nvSpPr>
            <p:cNvPr id="212" name="文本框 211"/>
            <p:cNvSpPr txBox="1"/>
            <p:nvPr/>
          </p:nvSpPr>
          <p:spPr>
            <a:xfrm>
              <a:off x="2931823" y="3684011"/>
              <a:ext cx="2786548" cy="548640"/>
            </a:xfrm>
            <a:prstGeom prst="rect">
              <a:avLst/>
            </a:prstGeom>
            <a:noFill/>
          </p:spPr>
          <p:txBody>
            <a:bodyPr wrap="square" tIns="36195" bIns="0" rtlCol="0" anchor="ctr" anchorCtr="0">
              <a:noAutofit/>
            </a:bodyPr>
            <a:lstStyle/>
            <a:p>
              <a:pPr lvl="0">
                <a:buClrTx/>
                <a:buSzTx/>
                <a:buFontTx/>
              </a:pPr>
              <a:r>
                <a:rPr lang="zh-CN" altLang="en-US" sz="2800" kern="0" dirty="0">
                  <a:solidFill>
                    <a:schemeClr val="tx1">
                      <a:lumMod val="85000"/>
                      <a:lumOff val="15000"/>
                    </a:schemeClr>
                  </a:solidFill>
                  <a:effectLst/>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实时监控系统</a:t>
              </a:r>
            </a:p>
          </p:txBody>
        </p:sp>
        <p:sp>
          <p:nvSpPr>
            <p:cNvPr id="213" name="文本框 212"/>
            <p:cNvSpPr txBox="1"/>
            <p:nvPr/>
          </p:nvSpPr>
          <p:spPr>
            <a:xfrm>
              <a:off x="2949793" y="4207985"/>
              <a:ext cx="2856516" cy="235372"/>
            </a:xfrm>
            <a:prstGeom prst="rect">
              <a:avLst/>
            </a:prstGeom>
            <a:noFill/>
          </p:spPr>
          <p:txBody>
            <a:bodyPr wrap="square" tIns="36195" bIns="0" rtlCol="0" anchor="b" anchorCtr="0">
              <a:noAutofit/>
            </a:bodyPr>
            <a:lstStyle/>
            <a:p>
              <a:pPr indent="0" fontAlgn="auto"/>
              <a:r>
                <a:rPr lang="en-US" altLang="zh-CN"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rPr>
                <a:t>Heat stroke is the most severe condition</a:t>
              </a:r>
              <a:endParaRPr lang="zh-CN" altLang="en-US"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endParaRPr>
            </a:p>
          </p:txBody>
        </p:sp>
      </p:grpSp>
      <p:grpSp>
        <p:nvGrpSpPr>
          <p:cNvPr id="214" name="组合 213"/>
          <p:cNvGrpSpPr/>
          <p:nvPr/>
        </p:nvGrpSpPr>
        <p:grpSpPr>
          <a:xfrm>
            <a:off x="7797892" y="3863755"/>
            <a:ext cx="3642572" cy="759346"/>
            <a:chOff x="2163737" y="3684011"/>
            <a:chExt cx="3642572" cy="759346"/>
          </a:xfrm>
        </p:grpSpPr>
        <p:sp>
          <p:nvSpPr>
            <p:cNvPr id="215" name="椭圆 214"/>
            <p:cNvSpPr/>
            <p:nvPr>
              <p:custDataLst>
                <p:tags r:id="rId1"/>
              </p:custDataLst>
            </p:nvPr>
          </p:nvSpPr>
          <p:spPr>
            <a:xfrm>
              <a:off x="2163737" y="3780372"/>
              <a:ext cx="662985" cy="662985"/>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36195" rtlCol="0" anchor="ctr"/>
            <a:lstStyle/>
            <a:p>
              <a:pPr algn="ctr">
                <a:lnSpc>
                  <a:spcPct val="110000"/>
                </a:lnSpc>
              </a:pPr>
              <a:r>
                <a:rPr lang="en-US" altLang="zh-CN" sz="2400" dirty="0">
                  <a:solidFill>
                    <a:schemeClr val="bg1"/>
                  </a:solidFill>
                  <a:latin typeface="钉钉进步体" panose="00020600040101010101" pitchFamily="18" charset="-122"/>
                  <a:ea typeface="钉钉进步体" panose="00020600040101010101" pitchFamily="18" charset="-122"/>
                  <a:cs typeface="+mn-ea"/>
                  <a:sym typeface="+mn-lt"/>
                </a:rPr>
                <a:t>05</a:t>
              </a:r>
            </a:p>
          </p:txBody>
        </p:sp>
        <p:sp>
          <p:nvSpPr>
            <p:cNvPr id="216" name="文本框 215"/>
            <p:cNvSpPr txBox="1"/>
            <p:nvPr/>
          </p:nvSpPr>
          <p:spPr>
            <a:xfrm>
              <a:off x="2931823" y="3684011"/>
              <a:ext cx="2874486" cy="548640"/>
            </a:xfrm>
            <a:prstGeom prst="rect">
              <a:avLst/>
            </a:prstGeom>
            <a:noFill/>
          </p:spPr>
          <p:txBody>
            <a:bodyPr wrap="square" tIns="36195" bIns="0" rtlCol="0" anchor="ctr" anchorCtr="0">
              <a:noAutofit/>
            </a:bodyPr>
            <a:lstStyle/>
            <a:p>
              <a:pPr lvl="0">
                <a:buClrTx/>
                <a:buSzTx/>
                <a:buFontTx/>
              </a:pPr>
              <a:r>
                <a:rPr lang="zh-CN" altLang="en-US" sz="2800" kern="0" dirty="0">
                  <a:solidFill>
                    <a:schemeClr val="tx1">
                      <a:lumMod val="85000"/>
                      <a:lumOff val="15000"/>
                    </a:schemeClr>
                  </a:solidFill>
                  <a:effectLst/>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技术维护与检修</a:t>
              </a:r>
            </a:p>
          </p:txBody>
        </p:sp>
        <p:sp>
          <p:nvSpPr>
            <p:cNvPr id="217" name="文本框 216"/>
            <p:cNvSpPr txBox="1"/>
            <p:nvPr/>
          </p:nvSpPr>
          <p:spPr>
            <a:xfrm>
              <a:off x="2949793" y="4207985"/>
              <a:ext cx="2856516" cy="235372"/>
            </a:xfrm>
            <a:prstGeom prst="rect">
              <a:avLst/>
            </a:prstGeom>
            <a:noFill/>
          </p:spPr>
          <p:txBody>
            <a:bodyPr wrap="square" tIns="36195" bIns="0" rtlCol="0" anchor="b" anchorCtr="0">
              <a:noAutofit/>
            </a:bodyPr>
            <a:lstStyle/>
            <a:p>
              <a:pPr indent="0" fontAlgn="auto"/>
              <a:r>
                <a:rPr lang="en-US" altLang="zh-CN"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rPr>
                <a:t>Heat stroke is the most severe condition</a:t>
              </a:r>
              <a:endParaRPr lang="zh-CN" altLang="en-US" sz="1100" dirty="0">
                <a:solidFill>
                  <a:schemeClr val="tx1">
                    <a:lumMod val="85000"/>
                    <a:lumOff val="15000"/>
                  </a:schemeClr>
                </a:solidFill>
                <a:latin typeface="钉钉进步体" panose="00020600040101010101" pitchFamily="18" charset="-122"/>
                <a:ea typeface="钉钉进步体" panose="00020600040101010101" pitchFamily="18" charset="-122"/>
                <a:cs typeface="+mn-ea"/>
                <a:sym typeface="+mn-lt"/>
              </a:endParaRPr>
            </a:p>
          </p:txBody>
        </p:sp>
      </p:grpSp>
      <p:sp>
        <p:nvSpPr>
          <p:cNvPr id="2" name="矩形 1"/>
          <p:cNvSpPr/>
          <p:nvPr/>
        </p:nvSpPr>
        <p:spPr>
          <a:xfrm>
            <a:off x="0" y="6514536"/>
            <a:ext cx="12192000" cy="343464"/>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钉钉进步体" panose="00020600040101010101" pitchFamily="18" charset="-122"/>
              <a:ea typeface="钉钉进步体" panose="00020600040101010101" pitchFamily="18" charset="-122"/>
            </a:endParaRPr>
          </a:p>
        </p:txBody>
      </p:sp>
      <p:pic>
        <p:nvPicPr>
          <p:cNvPr id="8" name="图片 7"/>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6875" y="3020766"/>
            <a:ext cx="3837233" cy="3837233"/>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6" presetClass="entr" presetSubtype="21" dur="500" fill="hold"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barn(inVertical)">
                                      <p:cBhvr>
                                        <p:cTn id="7" dur="500"/>
                                        <p:tgtEl>
                                          <p:spTgt spid="182"/>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6" presetClass="entr" presetSubtype="21" dur="500" fill="hold" nodeType="clickEffect">
                                  <p:stCondLst>
                                    <p:cond delay="0"/>
                                  </p:stCondLst>
                                  <p:childTnLst>
                                    <p:set>
                                      <p:cBhvr>
                                        <p:cTn id="11" dur="1" fill="hold">
                                          <p:stCondLst>
                                            <p:cond delay="0"/>
                                          </p:stCondLst>
                                        </p:cTn>
                                        <p:tgtEl>
                                          <p:spTgt spid="189"/>
                                        </p:tgtEl>
                                        <p:attrNameLst>
                                          <p:attrName>style.visibility</p:attrName>
                                        </p:attrNameLst>
                                      </p:cBhvr>
                                      <p:to>
                                        <p:strVal val="visible"/>
                                      </p:to>
                                    </p:set>
                                    <p:animEffect transition="in" filter="barn(inVertical)">
                                      <p:cBhvr>
                                        <p:cTn id="12" dur="500"/>
                                        <p:tgtEl>
                                          <p:spTgt spid="189"/>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500" fill="hold" nodeType="clickEffect">
                                  <p:stCondLst>
                                    <p:cond delay="0"/>
                                  </p:stCondLst>
                                  <p:childTnLst>
                                    <p:set>
                                      <p:cBhvr>
                                        <p:cTn id="16" dur="1" fill="hold">
                                          <p:stCondLst>
                                            <p:cond delay="0"/>
                                          </p:stCondLst>
                                        </p:cTn>
                                        <p:tgtEl>
                                          <p:spTgt spid="198"/>
                                        </p:tgtEl>
                                        <p:attrNameLst>
                                          <p:attrName>style.visibility</p:attrName>
                                        </p:attrNameLst>
                                      </p:cBhvr>
                                      <p:to>
                                        <p:strVal val="visible"/>
                                      </p:to>
                                    </p:set>
                                    <p:animEffect transition="in" filter="fade">
                                      <p:cBhvr>
                                        <p:cTn id="17" dur="500"/>
                                        <p:tgtEl>
                                          <p:spTgt spid="198"/>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0" presetClass="entr" presetSubtype="0" dur="500" fill="hold" nodeType="clickEffect">
                                  <p:stCondLst>
                                    <p:cond delay="0"/>
                                  </p:stCondLst>
                                  <p:childTnLst>
                                    <p:set>
                                      <p:cBhvr>
                                        <p:cTn id="21" dur="1" fill="hold">
                                          <p:stCondLst>
                                            <p:cond delay="0"/>
                                          </p:stCondLst>
                                        </p:cTn>
                                        <p:tgtEl>
                                          <p:spTgt spid="202"/>
                                        </p:tgtEl>
                                        <p:attrNameLst>
                                          <p:attrName>style.visibility</p:attrName>
                                        </p:attrNameLst>
                                      </p:cBhvr>
                                      <p:to>
                                        <p:strVal val="visible"/>
                                      </p:to>
                                    </p:set>
                                    <p:animEffect transition="in" filter="fade">
                                      <p:cBhvr>
                                        <p:cTn id="22" dur="500"/>
                                        <p:tgtEl>
                                          <p:spTgt spid="202"/>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10" presetClass="entr" presetSubtype="0" dur="500" fill="hold" nodeType="clickEffect">
                                  <p:stCondLst>
                                    <p:cond delay="0"/>
                                  </p:stCondLst>
                                  <p:childTnLst>
                                    <p:set>
                                      <p:cBhvr>
                                        <p:cTn id="26" dur="1" fill="hold">
                                          <p:stCondLst>
                                            <p:cond delay="0"/>
                                          </p:stCondLst>
                                        </p:cTn>
                                        <p:tgtEl>
                                          <p:spTgt spid="206"/>
                                        </p:tgtEl>
                                        <p:attrNameLst>
                                          <p:attrName>style.visibility</p:attrName>
                                        </p:attrNameLst>
                                      </p:cBhvr>
                                      <p:to>
                                        <p:strVal val="visible"/>
                                      </p:to>
                                    </p:set>
                                    <p:animEffect transition="in" filter="fade">
                                      <p:cBhvr>
                                        <p:cTn id="27" dur="500"/>
                                        <p:tgtEl>
                                          <p:spTgt spid="206"/>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10" presetClass="entr" presetSubtype="0" dur="500" fill="hold" nodeType="clickEffect">
                                  <p:stCondLst>
                                    <p:cond delay="0"/>
                                  </p:stCondLst>
                                  <p:childTnLst>
                                    <p:set>
                                      <p:cBhvr>
                                        <p:cTn id="31" dur="1" fill="hold">
                                          <p:stCondLst>
                                            <p:cond delay="0"/>
                                          </p:stCondLst>
                                        </p:cTn>
                                        <p:tgtEl>
                                          <p:spTgt spid="210"/>
                                        </p:tgtEl>
                                        <p:attrNameLst>
                                          <p:attrName>style.visibility</p:attrName>
                                        </p:attrNameLst>
                                      </p:cBhvr>
                                      <p:to>
                                        <p:strVal val="visible"/>
                                      </p:to>
                                    </p:set>
                                    <p:animEffect transition="in" filter="fade">
                                      <p:cBhvr>
                                        <p:cTn id="32" dur="500"/>
                                        <p:tgtEl>
                                          <p:spTgt spid="210"/>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10" presetClass="entr" presetSubtype="0" dur="500" fill="hold" nodeType="clickEffect">
                                  <p:stCondLst>
                                    <p:cond delay="0"/>
                                  </p:stCondLst>
                                  <p:childTnLst>
                                    <p:set>
                                      <p:cBhvr>
                                        <p:cTn id="36" dur="1" fill="hold">
                                          <p:stCondLst>
                                            <p:cond delay="0"/>
                                          </p:stCondLst>
                                        </p:cTn>
                                        <p:tgtEl>
                                          <p:spTgt spid="214"/>
                                        </p:tgtEl>
                                        <p:attrNameLst>
                                          <p:attrName>style.visibility</p:attrName>
                                        </p:attrNameLst>
                                      </p:cBhvr>
                                      <p:to>
                                        <p:strVal val="visible"/>
                                      </p:to>
                                    </p:set>
                                    <p:animEffect transition="in" filter="fade">
                                      <p:cBhvr>
                                        <p:cTn id="37" dur="500"/>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图形"/>
          <p:cNvSpPr txBox="1"/>
          <p:nvPr>
            <p:custDataLst>
              <p:tags r:id="rId2"/>
            </p:custDataLst>
          </p:nvPr>
        </p:nvSpPr>
        <p:spPr>
          <a:xfrm>
            <a:off x="5166491" y="3169795"/>
            <a:ext cx="6523990" cy="101566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sz="6000" kern="0" dirty="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sym typeface="思源黑体 CN Medium" panose="020B0600000000000000" pitchFamily="34" charset="-122"/>
              </a:rPr>
              <a:t>风能基本情况</a:t>
            </a:r>
          </a:p>
        </p:txBody>
      </p:sp>
      <p:sp>
        <p:nvSpPr>
          <p:cNvPr id="59" name="文本框 58"/>
          <p:cNvSpPr txBox="1"/>
          <p:nvPr/>
        </p:nvSpPr>
        <p:spPr>
          <a:xfrm>
            <a:off x="5254756" y="4079297"/>
            <a:ext cx="6096000" cy="1015663"/>
          </a:xfrm>
          <a:prstGeom prst="rect">
            <a:avLst/>
          </a:prstGeom>
          <a:noFill/>
        </p:spPr>
        <p:txBody>
          <a:bodyPr wrap="square" rtlCol="0" anchor="t">
            <a:spAutoFit/>
          </a:bodyPr>
          <a:lstStyle/>
          <a:p>
            <a:pPr>
              <a:lnSpc>
                <a:spcPct val="200000"/>
              </a:lnSpc>
            </a:pP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 here.</a:t>
            </a:r>
          </a:p>
        </p:txBody>
      </p:sp>
      <p:grpSp>
        <p:nvGrpSpPr>
          <p:cNvPr id="66" name="组合 65"/>
          <p:cNvGrpSpPr/>
          <p:nvPr/>
        </p:nvGrpSpPr>
        <p:grpSpPr>
          <a:xfrm>
            <a:off x="5284601" y="2220595"/>
            <a:ext cx="2717165" cy="608330"/>
            <a:chOff x="7781" y="2657"/>
            <a:chExt cx="4279" cy="958"/>
          </a:xfrm>
          <a:solidFill>
            <a:schemeClr val="accent1"/>
          </a:solidFill>
        </p:grpSpPr>
        <p:grpSp>
          <p:nvGrpSpPr>
            <p:cNvPr id="60" name="组合 59"/>
            <p:cNvGrpSpPr/>
            <p:nvPr/>
          </p:nvGrpSpPr>
          <p:grpSpPr>
            <a:xfrm>
              <a:off x="7781" y="2657"/>
              <a:ext cx="4279" cy="958"/>
              <a:chOff x="5500" y="1654"/>
              <a:chExt cx="2968" cy="664"/>
            </a:xfrm>
            <a:grpFill/>
          </p:grpSpPr>
          <p:sp>
            <p:nvSpPr>
              <p:cNvPr id="61" name="椭圆 60"/>
              <p:cNvSpPr/>
              <p:nvPr/>
            </p:nvSpPr>
            <p:spPr>
              <a:xfrm>
                <a:off x="5500"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2" name="椭圆 61"/>
              <p:cNvSpPr/>
              <p:nvPr/>
            </p:nvSpPr>
            <p:spPr>
              <a:xfrm>
                <a:off x="6268"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3" name="椭圆 62"/>
              <p:cNvSpPr/>
              <p:nvPr/>
            </p:nvSpPr>
            <p:spPr>
              <a:xfrm>
                <a:off x="7036"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4" name="椭圆 63"/>
              <p:cNvSpPr/>
              <p:nvPr/>
            </p:nvSpPr>
            <p:spPr>
              <a:xfrm>
                <a:off x="7804"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grpSp>
        <p:sp>
          <p:nvSpPr>
            <p:cNvPr id="65" name="文本框 64"/>
            <p:cNvSpPr txBox="1"/>
            <p:nvPr/>
          </p:nvSpPr>
          <p:spPr>
            <a:xfrm>
              <a:off x="7794" y="2697"/>
              <a:ext cx="4266" cy="919"/>
            </a:xfrm>
            <a:prstGeom prst="rect">
              <a:avLst/>
            </a:prstGeom>
            <a:noFill/>
          </p:spPr>
          <p:txBody>
            <a:bodyPr wrap="square" rtlCol="0" anchor="t">
              <a:spAutoFit/>
            </a:bodyPr>
            <a:lstStyle/>
            <a:p>
              <a:pPr algn="dist"/>
              <a:r>
                <a:rPr lang="zh-CN" altLang="en-US" sz="3200" dirty="0">
                  <a:solidFill>
                    <a:schemeClr val="bg1"/>
                  </a:solidFill>
                  <a:latin typeface="钉钉进步体" panose="00020600040101010101" pitchFamily="18" charset="-122"/>
                  <a:ea typeface="钉钉进步体" panose="00020600040101010101" pitchFamily="18" charset="-122"/>
                  <a:cs typeface="思源宋体 SemiBold" panose="02020600000000000000" charset="-122"/>
                  <a:sym typeface="+mn-ea"/>
                </a:rPr>
                <a:t>第一章节</a:t>
              </a:r>
            </a:p>
          </p:txBody>
        </p:sp>
      </p:gr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rcRect r="13175"/>
          <a:stretch>
            <a:fillRect/>
          </a:stretch>
        </p:blipFill>
        <p:spPr>
          <a:xfrm flipH="1">
            <a:off x="0" y="1057776"/>
            <a:ext cx="5548818" cy="6390774"/>
          </a:xfrm>
          <a:prstGeom prst="rect">
            <a:avLst/>
          </a:prstGeom>
        </p:spPr>
      </p:pic>
      <p:sp>
        <p:nvSpPr>
          <p:cNvPr id="2" name="文本框 1"/>
          <p:cNvSpPr txBox="1"/>
          <p:nvPr/>
        </p:nvSpPr>
        <p:spPr>
          <a:xfrm>
            <a:off x="1390186" y="212880"/>
            <a:ext cx="9411629" cy="276999"/>
          </a:xfrm>
          <a:prstGeom prst="rect">
            <a:avLst/>
          </a:prstGeom>
          <a:noFill/>
        </p:spPr>
        <p:txBody>
          <a:bodyPr wrap="square" rtlCol="0">
            <a:spAutoFit/>
          </a:bodyPr>
          <a:lstStyle/>
          <a:p>
            <a:pPr algn="dist"/>
            <a:r>
              <a:rPr lang="zh-CN" altLang="en-US" sz="1200" dirty="0">
                <a:latin typeface="微软雅黑" panose="020B0503020204020204" pitchFamily="34" charset="-122"/>
                <a:ea typeface="微软雅黑" panose="020B0503020204020204" pitchFamily="34" charset="-122"/>
              </a:rPr>
              <a:t>绿</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色</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新</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能</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源</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风</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力</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发</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电</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nodeType="afterGroup">
                            <p:stCondLst>
                              <p:cond delay="500"/>
                            </p:stCondLst>
                            <p:childTnLst>
                              <p:par>
                                <p:cTn id="9" presetID="22" presetClass="entr" presetSubtype="8" dur="500" fill="hold" grpId="0"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left)">
                                      <p:cBhvr>
                                        <p:cTn id="11" dur="500"/>
                                        <p:tgtEl>
                                          <p:spTgt spid="58"/>
                                        </p:tgtEl>
                                      </p:cBhvr>
                                    </p:animEffect>
                                  </p:childTnLst>
                                </p:cTn>
                              </p:par>
                            </p:childTnLst>
                          </p:cTn>
                        </p:par>
                        <p:par>
                          <p:cTn id="12" fill="hold" nodeType="afterGroup">
                            <p:stCondLst>
                              <p:cond delay="1000"/>
                            </p:stCondLst>
                            <p:childTnLst>
                              <p:par>
                                <p:cTn id="13" presetID="22" presetClass="entr" presetSubtype="8" dur="50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wipe(left)">
                                      <p:cBhvr>
                                        <p:cTn id="1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副标题 6"/>
          <p:cNvSpPr/>
          <p:nvPr userDrawn="1"/>
        </p:nvSpPr>
        <p:spPr>
          <a:xfrm>
            <a:off x="756920" y="1398270"/>
            <a:ext cx="3006725" cy="531495"/>
          </a:xfrm>
          <a:prstGeom prst="roundRect">
            <a:avLst>
              <a:gd name="adj" fmla="val 50000"/>
            </a:avLst>
          </a:prstGeom>
          <a:gradFill>
            <a:gsLst>
              <a:gs pos="0">
                <a:schemeClr val="accent1"/>
              </a:gs>
              <a:gs pos="100000">
                <a:schemeClr val="accent2"/>
              </a:gs>
            </a:gsLst>
            <a:lin ang="3240000" scaled="0"/>
          </a:gradFill>
        </p:spPr>
        <p:txBody>
          <a:bodyPr wrap="square" rtlCol="0">
            <a:noAutofit/>
          </a:bodyPr>
          <a:lstStyle/>
          <a:p>
            <a:pPr indent="0" algn="ctr" fontAlgn="auto">
              <a:lnSpc>
                <a:spcPct val="100000"/>
              </a:lnSpc>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世界风电基本情况</a:t>
            </a:r>
          </a:p>
        </p:txBody>
      </p:sp>
      <p:grpSp>
        <p:nvGrpSpPr>
          <p:cNvPr id="12" name="组合 11"/>
          <p:cNvGrpSpPr/>
          <p:nvPr userDrawn="1"/>
        </p:nvGrpSpPr>
        <p:grpSpPr>
          <a:xfrm>
            <a:off x="885825" y="2297430"/>
            <a:ext cx="3170555" cy="469359"/>
            <a:chOff x="8143732" y="1931262"/>
            <a:chExt cx="3008726" cy="469359"/>
          </a:xfrm>
        </p:grpSpPr>
        <p:cxnSp>
          <p:nvCxnSpPr>
            <p:cNvPr id="13" name="直接连接符 12"/>
            <p:cNvCxnSpPr/>
            <p:nvPr/>
          </p:nvCxnSpPr>
          <p:spPr>
            <a:xfrm>
              <a:off x="8251006" y="2346456"/>
              <a:ext cx="312448" cy="0"/>
            </a:xfrm>
            <a:prstGeom prst="line">
              <a:avLst/>
            </a:prstGeom>
            <a:ln w="19050">
              <a:solidFill>
                <a:srgbClr val="079B51"/>
              </a:solidFill>
            </a:ln>
          </p:spPr>
          <p:style>
            <a:lnRef idx="1">
              <a:schemeClr val="accent1"/>
            </a:lnRef>
            <a:fillRef idx="0">
              <a:schemeClr val="accent1"/>
            </a:fillRef>
            <a:effectRef idx="0">
              <a:schemeClr val="accent1"/>
            </a:effectRef>
            <a:fontRef idx="minor">
              <a:schemeClr val="tx1"/>
            </a:fontRef>
          </p:style>
        </p:cxnSp>
        <p:sp>
          <p:nvSpPr>
            <p:cNvPr id="14" name="TextBox 7"/>
            <p:cNvSpPr txBox="1"/>
            <p:nvPr/>
          </p:nvSpPr>
          <p:spPr>
            <a:xfrm>
              <a:off x="8143732" y="1931262"/>
              <a:ext cx="3008726" cy="469359"/>
            </a:xfrm>
            <a:prstGeom prst="rect">
              <a:avLst/>
            </a:prstGeom>
            <a:noFill/>
          </p:spPr>
          <p:txBody>
            <a:bodyPr wrap="square" rtlCol="0">
              <a:spAutoFit/>
            </a:bodyPr>
            <a:lstStyle/>
            <a:p>
              <a:pPr>
                <a:lnSpc>
                  <a:spcPct val="130000"/>
                </a:lnSpc>
              </a:pPr>
              <a:r>
                <a:rPr lang="zh-CN" altLang="en-US" sz="2000" dirty="0">
                  <a:solidFill>
                    <a:schemeClr val="tx1">
                      <a:lumMod val="95000"/>
                      <a:lumOff val="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全球</a:t>
              </a:r>
              <a:r>
                <a:rPr lang="zh-CN" altLang="zh-CN" sz="2000" dirty="0">
                  <a:solidFill>
                    <a:schemeClr val="tx1">
                      <a:lumMod val="95000"/>
                      <a:lumOff val="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风电新增装机容量</a:t>
              </a:r>
              <a:endParaRPr lang="zh-CN" altLang="zh-CN" sz="2000" dirty="0">
                <a:solidFill>
                  <a:schemeClr val="tx1">
                    <a:lumMod val="95000"/>
                    <a:lumOff val="5000"/>
                  </a:schemeClr>
                </a:solidFill>
                <a:latin typeface="微软雅黑" panose="020B0503020204020204" pitchFamily="34" charset="-122"/>
                <a:ea typeface="微软雅黑" panose="020B0503020204020204" pitchFamily="34" charset="-122"/>
                <a:cs typeface="+mn-ea"/>
                <a:sym typeface="思源黑体 CN Medium" panose="020B0600000000000000" pitchFamily="34" charset="-122"/>
              </a:endParaRPr>
            </a:p>
          </p:txBody>
        </p:sp>
      </p:grpSp>
      <p:grpSp>
        <p:nvGrpSpPr>
          <p:cNvPr id="15" name="组合 14"/>
          <p:cNvGrpSpPr/>
          <p:nvPr userDrawn="1"/>
        </p:nvGrpSpPr>
        <p:grpSpPr>
          <a:xfrm>
            <a:off x="3763645" y="2297430"/>
            <a:ext cx="3170555" cy="469359"/>
            <a:chOff x="8143732" y="1931262"/>
            <a:chExt cx="3008726" cy="469359"/>
          </a:xfrm>
        </p:grpSpPr>
        <p:cxnSp>
          <p:nvCxnSpPr>
            <p:cNvPr id="16" name="直接连接符 15"/>
            <p:cNvCxnSpPr/>
            <p:nvPr/>
          </p:nvCxnSpPr>
          <p:spPr>
            <a:xfrm>
              <a:off x="8251006" y="2346456"/>
              <a:ext cx="312448" cy="0"/>
            </a:xfrm>
            <a:prstGeom prst="line">
              <a:avLst/>
            </a:prstGeom>
            <a:ln w="19050">
              <a:solidFill>
                <a:srgbClr val="079B51"/>
              </a:solidFill>
            </a:ln>
          </p:spPr>
          <p:style>
            <a:lnRef idx="1">
              <a:schemeClr val="accent1"/>
            </a:lnRef>
            <a:fillRef idx="0">
              <a:schemeClr val="accent1"/>
            </a:fillRef>
            <a:effectRef idx="0">
              <a:schemeClr val="accent1"/>
            </a:effectRef>
            <a:fontRef idx="minor">
              <a:schemeClr val="tx1"/>
            </a:fontRef>
          </p:style>
        </p:cxnSp>
        <p:sp>
          <p:nvSpPr>
            <p:cNvPr id="17" name="TextBox 7"/>
            <p:cNvSpPr txBox="1"/>
            <p:nvPr/>
          </p:nvSpPr>
          <p:spPr>
            <a:xfrm>
              <a:off x="8143732" y="1931262"/>
              <a:ext cx="3008726" cy="469359"/>
            </a:xfrm>
            <a:prstGeom prst="rect">
              <a:avLst/>
            </a:prstGeom>
            <a:noFill/>
          </p:spPr>
          <p:txBody>
            <a:bodyPr wrap="square" rtlCol="0">
              <a:spAutoFit/>
            </a:bodyPr>
            <a:lstStyle>
              <a:defPPr>
                <a:defRPr lang="zh-CN"/>
              </a:defPPr>
              <a:lvl1pPr>
                <a:lnSpc>
                  <a:spcPct val="130000"/>
                </a:lnSpc>
                <a:defRPr b="1">
                  <a:solidFill>
                    <a:schemeClr val="tx1">
                      <a:lumMod val="95000"/>
                      <a:lumOff val="5000"/>
                    </a:schemeClr>
                  </a:solidFill>
                  <a:latin typeface="+mn-ea"/>
                </a:defRPr>
              </a:lvl1pPr>
            </a:lstStyle>
            <a:p>
              <a:r>
                <a:rPr lang="zh-CN" altLang="en-US" sz="2000" b="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全球</a:t>
              </a:r>
              <a:r>
                <a:rPr lang="zh-CN" altLang="zh-CN" sz="2000" b="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a:t>
              </a:r>
              <a:r>
                <a:rPr lang="zh-CN" altLang="en-US" sz="2000" b="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累计装机容量</a:t>
              </a:r>
            </a:p>
          </p:txBody>
        </p:sp>
      </p:grpSp>
      <p:grpSp>
        <p:nvGrpSpPr>
          <p:cNvPr id="18" name="组合 17"/>
          <p:cNvGrpSpPr/>
          <p:nvPr userDrawn="1"/>
        </p:nvGrpSpPr>
        <p:grpSpPr>
          <a:xfrm>
            <a:off x="885825" y="3051810"/>
            <a:ext cx="4512945" cy="469359"/>
            <a:chOff x="8143731" y="1931262"/>
            <a:chExt cx="4282077" cy="469359"/>
          </a:xfrm>
        </p:grpSpPr>
        <p:cxnSp>
          <p:nvCxnSpPr>
            <p:cNvPr id="19" name="直接连接符 18"/>
            <p:cNvCxnSpPr/>
            <p:nvPr/>
          </p:nvCxnSpPr>
          <p:spPr>
            <a:xfrm>
              <a:off x="8251006" y="2346456"/>
              <a:ext cx="312448" cy="0"/>
            </a:xfrm>
            <a:prstGeom prst="line">
              <a:avLst/>
            </a:prstGeom>
            <a:ln w="19050">
              <a:solidFill>
                <a:srgbClr val="079B51"/>
              </a:solidFill>
            </a:ln>
          </p:spPr>
          <p:style>
            <a:lnRef idx="1">
              <a:schemeClr val="accent1"/>
            </a:lnRef>
            <a:fillRef idx="0">
              <a:schemeClr val="accent1"/>
            </a:fillRef>
            <a:effectRef idx="0">
              <a:schemeClr val="accent1"/>
            </a:effectRef>
            <a:fontRef idx="minor">
              <a:schemeClr val="tx1"/>
            </a:fontRef>
          </p:style>
        </p:cxnSp>
        <p:sp>
          <p:nvSpPr>
            <p:cNvPr id="20" name="TextBox 7"/>
            <p:cNvSpPr txBox="1"/>
            <p:nvPr/>
          </p:nvSpPr>
          <p:spPr>
            <a:xfrm>
              <a:off x="8143731" y="1931262"/>
              <a:ext cx="4282077" cy="469359"/>
            </a:xfrm>
            <a:prstGeom prst="rect">
              <a:avLst/>
            </a:prstGeom>
            <a:noFill/>
          </p:spPr>
          <p:txBody>
            <a:bodyPr wrap="square" rtlCol="0">
              <a:spAutoFit/>
            </a:bodyPr>
            <a:lstStyle>
              <a:defPPr>
                <a:defRPr lang="zh-CN"/>
              </a:defPPr>
              <a:lvl1pPr>
                <a:lnSpc>
                  <a:spcPct val="130000"/>
                </a:lnSpc>
                <a:defRPr b="1">
                  <a:solidFill>
                    <a:schemeClr val="tx1">
                      <a:lumMod val="95000"/>
                      <a:lumOff val="5000"/>
                    </a:schemeClr>
                  </a:solidFill>
                  <a:latin typeface="+mn-ea"/>
                </a:defRPr>
              </a:lvl1pPr>
            </a:lstStyle>
            <a:p>
              <a:r>
                <a:rPr lang="zh-CN" altLang="zh-CN" sz="2000" b="0"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我国风电新增装机容量和累计装机容量</a:t>
              </a:r>
            </a:p>
          </p:txBody>
        </p:sp>
      </p:grpSp>
      <p:sp>
        <p:nvSpPr>
          <p:cNvPr id="21" name="副标题 6"/>
          <p:cNvSpPr/>
          <p:nvPr userDrawn="1"/>
        </p:nvSpPr>
        <p:spPr>
          <a:xfrm>
            <a:off x="885825" y="3604895"/>
            <a:ext cx="10807065" cy="1842877"/>
          </a:xfrm>
          <a:prstGeom prst="rect">
            <a:avLst/>
          </a:prstGeom>
          <a:noFill/>
        </p:spPr>
        <p:txBody>
          <a:bodyPr wrap="square" rtlCol="0">
            <a:spAutoFit/>
          </a:bodyPr>
          <a:lstStyle/>
          <a:p>
            <a:pPr>
              <a:lnSpc>
                <a:spcPct val="250000"/>
              </a:lnSpc>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20XX</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年</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月份，全球风能理事会，在能源发布上显示：全球历年累计装机总容量从</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20XX</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年的</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282GW</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跃升到了</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20XX</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年的</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321GW</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。全球风电总量在</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20XX</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年新增的装机总容量高达</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36GW</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20XX</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年，在</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国家</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的</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新增</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装机</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容量排名前三的是：中国</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13.2GW</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、美国</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13.1GW</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和</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2.4GW</a:t>
            </a:r>
            <a:r>
              <a:rPr lang="zh-CN"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的、和德</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a:t>
            </a:r>
          </a:p>
        </p:txBody>
      </p:sp>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86059" y="861374"/>
            <a:ext cx="2872111" cy="2872111"/>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dur="50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1+#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dur="500" fill="hold"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1+#ppt_w/2"/>
                                          </p:val>
                                        </p:tav>
                                        <p:tav tm="100000">
                                          <p:val>
                                            <p:strVal val="#ppt_x"/>
                                          </p:val>
                                        </p:tav>
                                      </p:tavLst>
                                    </p:anim>
                                    <p:anim calcmode="lin" valueType="num">
                                      <p:cBhvr additive="base">
                                        <p:cTn id="13" dur="500" fill="hold"/>
                                        <p:tgtEl>
                                          <p:spTgt spid="15"/>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2" presetClass="entr" presetSubtype="2" dur="500" fill="hold"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1+#ppt_w/2"/>
                                          </p:val>
                                        </p:tav>
                                        <p:tav tm="100000">
                                          <p:val>
                                            <p:strVal val="#ppt_x"/>
                                          </p:val>
                                        </p:tav>
                                      </p:tavLst>
                                    </p:anim>
                                    <p:anim calcmode="lin" valueType="num">
                                      <p:cBhvr additive="base">
                                        <p:cTn id="18" dur="500" fill="hold"/>
                                        <p:tgtEl>
                                          <p:spTgt spid="18"/>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1500"/>
                            </p:stCondLst>
                            <p:childTnLst>
                              <p:par>
                                <p:cTn id="20" presetID="22" presetClass="entr" presetSubtype="8" dur="50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left)">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p:cNvGrpSpPr/>
          <p:nvPr/>
        </p:nvGrpSpPr>
        <p:grpSpPr>
          <a:xfrm>
            <a:off x="464185" y="1162050"/>
            <a:ext cx="10727690" cy="5029200"/>
            <a:chOff x="731" y="2006"/>
            <a:chExt cx="16894" cy="7920"/>
          </a:xfrm>
        </p:grpSpPr>
        <p:sp>
          <p:nvSpPr>
            <p:cNvPr id="67" name="图形"/>
            <p:cNvSpPr/>
            <p:nvPr>
              <p:custDataLst>
                <p:tags r:id="rId2"/>
              </p:custDataLst>
            </p:nvPr>
          </p:nvSpPr>
          <p:spPr>
            <a:xfrm>
              <a:off x="731" y="2006"/>
              <a:ext cx="3861" cy="659"/>
            </a:xfrm>
            <a:prstGeom prst="roundRect">
              <a:avLst>
                <a:gd name="adj" fmla="val 50000"/>
              </a:avLst>
            </a:prstGeom>
            <a:solidFill>
              <a:schemeClr val="accent2"/>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国内风电政策</a:t>
              </a:r>
              <a:endParaRPr kumimoji="0" lang="zh-CN" altLang="en-US" sz="2400" b="1" i="0" u="none" strike="noStrike" kern="1200" cap="none" spc="30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2" name="矩形 1"/>
            <p:cNvSpPr/>
            <p:nvPr/>
          </p:nvSpPr>
          <p:spPr>
            <a:xfrm>
              <a:off x="731" y="2870"/>
              <a:ext cx="16895" cy="2470"/>
            </a:xfrm>
            <a:prstGeom prst="rect">
              <a:avLst/>
            </a:prstGeom>
            <a:noFill/>
          </p:spPr>
          <p:txBody>
            <a:bodyPr wrap="square" rtlCol="0" anchor="t">
              <a:spAutoFit/>
            </a:bodyPr>
            <a:lstStyle/>
            <a:p>
              <a:pPr lvl="0" indent="0" algn="l" fontAlgn="auto">
                <a:lnSpc>
                  <a:spcPct val="15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中国可再生能源学会风能专业委员会名誉主任施鹏飞</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中国政府承诺</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20xx年，我国风电装机总容量在全世界风电总量已经排名第一。20XX年，风电已经超过核电，成为中国第三大电源。20XX年，非石化能源消费比重提高到11.4%、非石化能源发电装机比重达到30%。20XX年，非石化能源要占一次能源消费的15%，2050年，仅仅风电占一次能源消费的17%。</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这些约束性指标是中国制定其它各种能源规划的主要依据。以下为风机装机计划表</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p:txBody>
        </p:sp>
        <p:sp>
          <p:nvSpPr>
            <p:cNvPr id="3" name="图形"/>
            <p:cNvSpPr/>
            <p:nvPr>
              <p:custDataLst>
                <p:tags r:id="rId3"/>
              </p:custDataLst>
            </p:nvPr>
          </p:nvSpPr>
          <p:spPr>
            <a:xfrm>
              <a:off x="731" y="5625"/>
              <a:ext cx="8201" cy="659"/>
            </a:xfrm>
            <a:prstGeom prst="roundRect">
              <a:avLst>
                <a:gd name="adj" fmla="val 50000"/>
              </a:avLst>
            </a:prstGeom>
            <a:solidFill>
              <a:schemeClr val="accent2"/>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我国风力发电制约因素与解决方案</a:t>
              </a:r>
            </a:p>
          </p:txBody>
        </p:sp>
        <p:sp>
          <p:nvSpPr>
            <p:cNvPr id="4" name="矩形 3"/>
            <p:cNvSpPr/>
            <p:nvPr/>
          </p:nvSpPr>
          <p:spPr>
            <a:xfrm>
              <a:off x="731" y="6284"/>
              <a:ext cx="16895" cy="3052"/>
            </a:xfrm>
            <a:prstGeom prst="rect">
              <a:avLst/>
            </a:prstGeom>
            <a:noFill/>
          </p:spPr>
          <p:txBody>
            <a:bodyPr wrap="square" rtlCol="0" anchor="t">
              <a:spAutoFit/>
            </a:bodyPr>
            <a:lstStyle/>
            <a:p>
              <a:pPr lvl="0" algn="l">
                <a:lnSpc>
                  <a:spcPct val="150000"/>
                </a:lnSpc>
                <a:buClrTx/>
                <a:buSzTx/>
                <a:buFontTx/>
              </a:pPr>
              <a:r>
                <a:rPr lang="en-US" altLang="zh-CN" sz="1600" dirty="0">
                  <a:solidFill>
                    <a:schemeClr val="accent2"/>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 1）问题：政府</a:t>
              </a:r>
            </a:p>
            <a:p>
              <a:pPr lvl="0" algn="l">
                <a:lnSpc>
                  <a:spcPct val="15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方案</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经济激励政策，体制保障。鼓励国产。投资与融资体制。多元风电采购。宣传教育。国外合作与引进</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accent2"/>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2）问题：核心技术问题（“消化吸收”）    </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 </a:t>
              </a:r>
            </a:p>
            <a:p>
              <a:pPr lvl="0" algn="l">
                <a:lnSpc>
                  <a:spcPct val="15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方案：自主研发，总体设计，集成技术，核心部件，降低成本，建立公测平台和认证标准</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accent2"/>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3）问题：产能过剩，并网困难</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方案：加快电网，电源统一规划建设，加强电网调度能力，调峰能力，储能能力</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5" name="矩形 4"/>
            <p:cNvSpPr/>
            <p:nvPr/>
          </p:nvSpPr>
          <p:spPr>
            <a:xfrm>
              <a:off x="4800" y="2045"/>
              <a:ext cx="9600" cy="580"/>
            </a:xfrm>
            <a:prstGeom prst="rect">
              <a:avLst/>
            </a:prstGeom>
            <a:noFill/>
          </p:spPr>
          <p:txBody>
            <a:bodyPr wrap="square" rtlCol="0" anchor="t">
              <a:spAutoFit/>
            </a:bodyPr>
            <a:lstStyle/>
            <a:p>
              <a:pPr lvl="0" algn="l">
                <a:lnSpc>
                  <a:spcPct val="100000"/>
                </a:lnSpc>
                <a:buClrTx/>
                <a:buSzTx/>
                <a:buFontTx/>
              </a:pPr>
              <a:r>
                <a:rPr lang="en-US" altLang="zh-CN" dirty="0" err="1">
                  <a:solidFill>
                    <a:schemeClr val="accent2"/>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我国未来风机装机计划</a:t>
              </a:r>
              <a:endParaRPr lang="en-US" altLang="zh-CN" dirty="0">
                <a:solidFill>
                  <a:schemeClr val="accent2"/>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6" name="矩形 5"/>
            <p:cNvSpPr/>
            <p:nvPr/>
          </p:nvSpPr>
          <p:spPr>
            <a:xfrm>
              <a:off x="731" y="9444"/>
              <a:ext cx="10379" cy="483"/>
            </a:xfrm>
            <a:prstGeom prst="rect">
              <a:avLst/>
            </a:prstGeom>
            <a:noFill/>
          </p:spPr>
          <p:txBody>
            <a:bodyPr wrap="square" rtlCol="0" anchor="t">
              <a:spAutoFit/>
            </a:bodyPr>
            <a:lstStyle/>
            <a:p>
              <a:pPr lvl="0" algn="l">
                <a:buClrTx/>
                <a:buSzTx/>
                <a:buFontTx/>
              </a:pPr>
              <a:r>
                <a:rPr lang="en-US" altLang="zh-CN" sz="1400" dirty="0">
                  <a:solidFill>
                    <a:schemeClr val="accent2"/>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风电占总电网不能大于5%,全国70%至80%的风电场发电量都远低于可研 </a:t>
              </a: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dur="5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图形"/>
          <p:cNvSpPr txBox="1"/>
          <p:nvPr>
            <p:custDataLst>
              <p:tags r:id="rId2"/>
            </p:custDataLst>
          </p:nvPr>
        </p:nvSpPr>
        <p:spPr>
          <a:xfrm>
            <a:off x="5166491" y="3169795"/>
            <a:ext cx="6523990" cy="1015663"/>
          </a:xfrm>
          <a:prstGeom prst="rect">
            <a:avLst/>
          </a:prstGeom>
          <a:noFill/>
        </p:spPr>
        <p:txBody>
          <a:bodyPr wrap="square" rtlCol="0">
            <a:spAutoFit/>
          </a:bodyPr>
          <a:lstStyle>
            <a:defPPr>
              <a:defRPr lang="zh-CN"/>
            </a:defPPr>
            <a:lvl1pPr>
              <a:defRPr sz="6000" kern="0">
                <a:solidFill>
                  <a:schemeClr val="tx1">
                    <a:lumMod val="85000"/>
                    <a:lumOff val="15000"/>
                  </a:schemeClr>
                </a:solidFill>
                <a:latin typeface="钉钉进步体" panose="00020600040101010101" pitchFamily="18" charset="-122"/>
                <a:ea typeface="钉钉进步体" panose="00020600040101010101" pitchFamily="18" charset="-122"/>
                <a:cs typeface="阿里巴巴普惠体" panose="00020600040101010101" charset="-122"/>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ym typeface="思源黑体 CN Medium" panose="020B0600000000000000" pitchFamily="34" charset="-122"/>
              </a:rPr>
              <a:t>风电场电气系统</a:t>
            </a:r>
          </a:p>
        </p:txBody>
      </p:sp>
      <p:sp>
        <p:nvSpPr>
          <p:cNvPr id="59" name="文本框 58"/>
          <p:cNvSpPr txBox="1"/>
          <p:nvPr/>
        </p:nvSpPr>
        <p:spPr>
          <a:xfrm>
            <a:off x="5254756" y="4079297"/>
            <a:ext cx="6096000" cy="1015663"/>
          </a:xfrm>
          <a:prstGeom prst="rect">
            <a:avLst/>
          </a:prstGeom>
          <a:noFill/>
        </p:spPr>
        <p:txBody>
          <a:bodyPr wrap="square" rtlCol="0" anchor="t">
            <a:spAutoFit/>
          </a:bodyPr>
          <a:lstStyle/>
          <a:p>
            <a:pPr>
              <a:lnSpc>
                <a:spcPct val="200000"/>
              </a:lnSpc>
            </a:pP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t>
            </a:r>
            <a:r>
              <a:rPr lang="zh-CN" altLang="en-US"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Add your text content</a:t>
            </a:r>
            <a:r>
              <a:rPr lang="en-US" altLang="zh-CN" sz="1600" dirty="0">
                <a:solidFill>
                  <a:schemeClr val="tx1"/>
                </a:solidFill>
                <a:latin typeface="微软雅黑" panose="020B0503020204020204" pitchFamily="34" charset="-122"/>
                <a:ea typeface="微软雅黑" panose="020B0503020204020204" pitchFamily="34" charset="-122"/>
                <a:cs typeface="汉仪松阳体 W" panose="00020600040101010101" charset="-122"/>
                <a:sym typeface="思源黑体 CN Medium" panose="020B0600000000000000" pitchFamily="34" charset="-122"/>
              </a:rPr>
              <a:t> here.</a:t>
            </a:r>
          </a:p>
        </p:txBody>
      </p:sp>
      <p:grpSp>
        <p:nvGrpSpPr>
          <p:cNvPr id="66" name="组合 65"/>
          <p:cNvGrpSpPr/>
          <p:nvPr/>
        </p:nvGrpSpPr>
        <p:grpSpPr>
          <a:xfrm>
            <a:off x="5284601" y="2220595"/>
            <a:ext cx="2717165" cy="608330"/>
            <a:chOff x="7781" y="2657"/>
            <a:chExt cx="4279" cy="958"/>
          </a:xfrm>
          <a:solidFill>
            <a:schemeClr val="accent1"/>
          </a:solidFill>
        </p:grpSpPr>
        <p:grpSp>
          <p:nvGrpSpPr>
            <p:cNvPr id="60" name="组合 59"/>
            <p:cNvGrpSpPr/>
            <p:nvPr/>
          </p:nvGrpSpPr>
          <p:grpSpPr>
            <a:xfrm>
              <a:off x="7781" y="2657"/>
              <a:ext cx="4279" cy="958"/>
              <a:chOff x="5500" y="1654"/>
              <a:chExt cx="2968" cy="664"/>
            </a:xfrm>
            <a:grpFill/>
          </p:grpSpPr>
          <p:sp>
            <p:nvSpPr>
              <p:cNvPr id="61" name="椭圆 60"/>
              <p:cNvSpPr/>
              <p:nvPr/>
            </p:nvSpPr>
            <p:spPr>
              <a:xfrm>
                <a:off x="5500"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2" name="椭圆 61"/>
              <p:cNvSpPr/>
              <p:nvPr/>
            </p:nvSpPr>
            <p:spPr>
              <a:xfrm>
                <a:off x="6268"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3" name="椭圆 62"/>
              <p:cNvSpPr/>
              <p:nvPr/>
            </p:nvSpPr>
            <p:spPr>
              <a:xfrm>
                <a:off x="7036"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sp>
            <p:nvSpPr>
              <p:cNvPr id="64" name="椭圆 63"/>
              <p:cNvSpPr/>
              <p:nvPr/>
            </p:nvSpPr>
            <p:spPr>
              <a:xfrm>
                <a:off x="7804" y="1654"/>
                <a:ext cx="664" cy="665"/>
              </a:xfrm>
              <a:prstGeom prst="ellipse">
                <a:avLst/>
              </a:prstGeom>
              <a:grp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sz="2000" dirty="0">
                  <a:latin typeface="微软雅黑" panose="020B0503020204020204" pitchFamily="34" charset="-122"/>
                  <a:ea typeface="微软雅黑" panose="020B0503020204020204" pitchFamily="34" charset="-122"/>
                  <a:cs typeface="思源黑体旧字形 Light" panose="020B0300000000000000" charset="-128"/>
                </a:endParaRPr>
              </a:p>
            </p:txBody>
          </p:sp>
        </p:grpSp>
        <p:sp>
          <p:nvSpPr>
            <p:cNvPr id="65" name="文本框 64"/>
            <p:cNvSpPr txBox="1"/>
            <p:nvPr/>
          </p:nvSpPr>
          <p:spPr>
            <a:xfrm>
              <a:off x="7794" y="2697"/>
              <a:ext cx="4266" cy="919"/>
            </a:xfrm>
            <a:prstGeom prst="rect">
              <a:avLst/>
            </a:prstGeom>
            <a:noFill/>
          </p:spPr>
          <p:txBody>
            <a:bodyPr wrap="square" rtlCol="0" anchor="t">
              <a:spAutoFit/>
            </a:bodyPr>
            <a:lstStyle>
              <a:defPPr>
                <a:defRPr lang="zh-CN"/>
              </a:defPPr>
              <a:lvl1pPr algn="dist">
                <a:defRPr sz="3200">
                  <a:solidFill>
                    <a:schemeClr val="bg1"/>
                  </a:solidFill>
                  <a:latin typeface="钉钉进步体" panose="00020600040101010101" pitchFamily="18" charset="-122"/>
                  <a:ea typeface="钉钉进步体" panose="00020600040101010101" pitchFamily="18" charset="-122"/>
                  <a:cs typeface="思源宋体 SemiBold" panose="02020600000000000000" charset="-122"/>
                </a:defRPr>
              </a:lvl1pPr>
            </a:lstStyle>
            <a:p>
              <a:r>
                <a:rPr lang="zh-CN" altLang="en-US" dirty="0">
                  <a:sym typeface="+mn-ea"/>
                </a:rPr>
                <a:t>第二章节</a:t>
              </a:r>
            </a:p>
          </p:txBody>
        </p:sp>
      </p:grpSp>
      <p:pic>
        <p:nvPicPr>
          <p:cNvPr id="6" name="图片 5"/>
          <p:cNvPicPr>
            <a:picLocks noChangeAspect="1"/>
          </p:cNvPicPr>
          <p:nvPr/>
        </p:nvPicPr>
        <p:blipFill>
          <a:blip r:embed="rId4" cstate="print">
            <a:extLst>
              <a:ext uri="{28A0092B-C50C-407E-A947-70E740481C1C}">
                <a14:useLocalDpi xmlns:a14="http://schemas.microsoft.com/office/drawing/2010/main" val="0"/>
              </a:ext>
            </a:extLst>
          </a:blip>
          <a:srcRect r="13175"/>
          <a:stretch>
            <a:fillRect/>
          </a:stretch>
        </p:blipFill>
        <p:spPr>
          <a:xfrm flipH="1">
            <a:off x="0" y="1057776"/>
            <a:ext cx="5548818" cy="6390774"/>
          </a:xfrm>
          <a:prstGeom prst="rect">
            <a:avLst/>
          </a:prstGeom>
        </p:spPr>
      </p:pic>
      <p:sp>
        <p:nvSpPr>
          <p:cNvPr id="2" name="文本框 1"/>
          <p:cNvSpPr txBox="1"/>
          <p:nvPr/>
        </p:nvSpPr>
        <p:spPr>
          <a:xfrm>
            <a:off x="1390186" y="212880"/>
            <a:ext cx="9411629" cy="276999"/>
          </a:xfrm>
          <a:prstGeom prst="rect">
            <a:avLst/>
          </a:prstGeom>
          <a:noFill/>
        </p:spPr>
        <p:txBody>
          <a:bodyPr wrap="square" rtlCol="0">
            <a:spAutoFit/>
          </a:bodyPr>
          <a:lstStyle/>
          <a:p>
            <a:pPr algn="dist"/>
            <a:r>
              <a:rPr lang="zh-CN" altLang="en-US" sz="1200" dirty="0">
                <a:latin typeface="微软雅黑" panose="020B0503020204020204" pitchFamily="34" charset="-122"/>
                <a:ea typeface="微软雅黑" panose="020B0503020204020204" pitchFamily="34" charset="-122"/>
              </a:rPr>
              <a:t>绿</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色</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新</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能</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源</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风</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力</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发</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电</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dur="500"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nodeType="afterGroup">
                            <p:stCondLst>
                              <p:cond delay="500"/>
                            </p:stCondLst>
                            <p:childTnLst>
                              <p:par>
                                <p:cTn id="9" presetID="22" presetClass="entr" presetSubtype="8" dur="500" fill="hold" grpId="0" nodeType="afterEffect">
                                  <p:stCondLst>
                                    <p:cond delay="0"/>
                                  </p:stCondLst>
                                  <p:childTnLst>
                                    <p:set>
                                      <p:cBhvr>
                                        <p:cTn id="10" dur="1" fill="hold">
                                          <p:stCondLst>
                                            <p:cond delay="0"/>
                                          </p:stCondLst>
                                        </p:cTn>
                                        <p:tgtEl>
                                          <p:spTgt spid="58"/>
                                        </p:tgtEl>
                                        <p:attrNameLst>
                                          <p:attrName>style.visibility</p:attrName>
                                        </p:attrNameLst>
                                      </p:cBhvr>
                                      <p:to>
                                        <p:strVal val="visible"/>
                                      </p:to>
                                    </p:set>
                                    <p:animEffect transition="in" filter="wipe(left)">
                                      <p:cBhvr>
                                        <p:cTn id="11" dur="500"/>
                                        <p:tgtEl>
                                          <p:spTgt spid="58"/>
                                        </p:tgtEl>
                                      </p:cBhvr>
                                    </p:animEffect>
                                  </p:childTnLst>
                                </p:cTn>
                              </p:par>
                            </p:childTnLst>
                          </p:cTn>
                        </p:par>
                        <p:par>
                          <p:cTn id="12" fill="hold" nodeType="afterGroup">
                            <p:stCondLst>
                              <p:cond delay="1000"/>
                            </p:stCondLst>
                            <p:childTnLst>
                              <p:par>
                                <p:cTn id="13" presetID="22" presetClass="entr" presetSubtype="8" dur="500" fill="hold" grpId="0" nodeType="afterEffect">
                                  <p:stCondLst>
                                    <p:cond delay="0"/>
                                  </p:stCondLst>
                                  <p:childTnLst>
                                    <p:set>
                                      <p:cBhvr>
                                        <p:cTn id="14" dur="1" fill="hold">
                                          <p:stCondLst>
                                            <p:cond delay="0"/>
                                          </p:stCondLst>
                                        </p:cTn>
                                        <p:tgtEl>
                                          <p:spTgt spid="59"/>
                                        </p:tgtEl>
                                        <p:attrNameLst>
                                          <p:attrName>style.visibility</p:attrName>
                                        </p:attrNameLst>
                                      </p:cBhvr>
                                      <p:to>
                                        <p:strVal val="visible"/>
                                      </p:to>
                                    </p:set>
                                    <p:animEffect transition="in" filter="wipe(left)">
                                      <p:cBhvr>
                                        <p:cTn id="15"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组合 41"/>
          <p:cNvGrpSpPr/>
          <p:nvPr/>
        </p:nvGrpSpPr>
        <p:grpSpPr>
          <a:xfrm>
            <a:off x="464185" y="1273810"/>
            <a:ext cx="10728325" cy="4463415"/>
            <a:chOff x="731" y="2006"/>
            <a:chExt cx="16895" cy="7029"/>
          </a:xfrm>
        </p:grpSpPr>
        <p:sp>
          <p:nvSpPr>
            <p:cNvPr id="13" name="图形"/>
            <p:cNvSpPr/>
            <p:nvPr>
              <p:custDataLst>
                <p:tags r:id="rId2"/>
              </p:custDataLst>
            </p:nvPr>
          </p:nvSpPr>
          <p:spPr>
            <a:xfrm>
              <a:off x="731" y="2006"/>
              <a:ext cx="3861" cy="659"/>
            </a:xfrm>
            <a:prstGeom prst="roundRect">
              <a:avLst>
                <a:gd name="adj" fmla="val 50000"/>
              </a:avLst>
            </a:prstGeom>
            <a:solidFill>
              <a:schemeClr val="accent2"/>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国内风电政策</a:t>
              </a:r>
              <a:endParaRPr kumimoji="0" lang="zh-CN" altLang="en-US" sz="2400" b="1" i="0" u="none" strike="noStrike" kern="1200" cap="none" spc="300" normalizeH="0" baseline="0" noProof="0" dirty="0">
                <a:ln>
                  <a:noFill/>
                </a:ln>
                <a:solidFill>
                  <a:schemeClr val="bg1"/>
                </a:solidFill>
                <a:effectLst/>
                <a:uLnTx/>
                <a:uFillTx/>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4" name="矩形 13"/>
            <p:cNvSpPr/>
            <p:nvPr/>
          </p:nvSpPr>
          <p:spPr>
            <a:xfrm>
              <a:off x="731" y="2870"/>
              <a:ext cx="16895" cy="2543"/>
            </a:xfrm>
            <a:prstGeom prst="rect">
              <a:avLst/>
            </a:prstGeom>
            <a:noFill/>
          </p:spPr>
          <p:txBody>
            <a:bodyPr wrap="square" rtlCol="0" anchor="t">
              <a:spAutoFit/>
            </a:bodyPr>
            <a:lstStyle/>
            <a:p>
              <a:pPr lvl="0" algn="l">
                <a:lnSpc>
                  <a:spcPct val="15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风电场的电气部分也是由一次部分和二次部分共同组成</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风电场电气一次系统可以分为四个主要部分：</a:t>
              </a:r>
              <a:r>
                <a:rPr lang="en-US" altLang="zh-CN" u="sng" dirty="0" err="1">
                  <a:solidFill>
                    <a:schemeClr val="accent2"/>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风电机组、集电系统、升压站及厂用电系统</a:t>
              </a:r>
              <a:r>
                <a:rPr lang="en-US" altLang="zh-CN" u="sng" dirty="0">
                  <a:solidFill>
                    <a:schemeClr val="accent2"/>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a:p>
              <a:pPr lvl="0" algn="l">
                <a:lnSpc>
                  <a:spcPct val="150000"/>
                </a:lnSpc>
                <a:buClrTx/>
                <a:buSzTx/>
                <a:buFontTx/>
              </a:pP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风电场的主流风力发电机本身输出电压为690V，经过箱式升压变压器将电压升高到10kV或35kV，再经过主变升压至110KV或220KV，再通过高压架空线并网。</a:t>
              </a:r>
            </a:p>
          </p:txBody>
        </p:sp>
        <p:sp>
          <p:nvSpPr>
            <p:cNvPr id="15" name="图形"/>
            <p:cNvSpPr/>
            <p:nvPr>
              <p:custDataLst>
                <p:tags r:id="rId3"/>
              </p:custDataLst>
            </p:nvPr>
          </p:nvSpPr>
          <p:spPr>
            <a:xfrm>
              <a:off x="731" y="5618"/>
              <a:ext cx="9520" cy="659"/>
            </a:xfrm>
            <a:prstGeom prst="roundRect">
              <a:avLst>
                <a:gd name="adj" fmla="val 50000"/>
              </a:avLst>
            </a:prstGeom>
            <a:solidFill>
              <a:schemeClr val="accent2"/>
            </a:solidFill>
            <a:ln w="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r>
                <a:rPr lang="zh-CN" altLang="en-US" sz="24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风电场电气一次系统示意图如下图所示：</a:t>
              </a:r>
            </a:p>
          </p:txBody>
        </p:sp>
        <p:sp>
          <p:nvSpPr>
            <p:cNvPr id="18" name="文本框 17"/>
            <p:cNvSpPr txBox="1"/>
            <p:nvPr/>
          </p:nvSpPr>
          <p:spPr>
            <a:xfrm>
              <a:off x="978" y="6846"/>
              <a:ext cx="1583"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风机叶轮</a:t>
              </a:r>
            </a:p>
          </p:txBody>
        </p:sp>
        <p:sp>
          <p:nvSpPr>
            <p:cNvPr id="23" name="文本框 22"/>
            <p:cNvSpPr txBox="1"/>
            <p:nvPr/>
          </p:nvSpPr>
          <p:spPr>
            <a:xfrm>
              <a:off x="3079" y="6846"/>
              <a:ext cx="1583"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传动装置</a:t>
              </a:r>
            </a:p>
          </p:txBody>
        </p:sp>
        <p:sp>
          <p:nvSpPr>
            <p:cNvPr id="24" name="文本框 23"/>
            <p:cNvSpPr txBox="1"/>
            <p:nvPr/>
          </p:nvSpPr>
          <p:spPr>
            <a:xfrm>
              <a:off x="5162" y="6846"/>
              <a:ext cx="1260"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发电机</a:t>
              </a:r>
            </a:p>
          </p:txBody>
        </p:sp>
        <p:sp>
          <p:nvSpPr>
            <p:cNvPr id="25" name="文本框 24"/>
            <p:cNvSpPr txBox="1"/>
            <p:nvPr/>
          </p:nvSpPr>
          <p:spPr>
            <a:xfrm>
              <a:off x="6904" y="6846"/>
              <a:ext cx="1260"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变流器</a:t>
              </a:r>
            </a:p>
          </p:txBody>
        </p:sp>
        <p:sp>
          <p:nvSpPr>
            <p:cNvPr id="27" name="文本框 26"/>
            <p:cNvSpPr txBox="1"/>
            <p:nvPr/>
          </p:nvSpPr>
          <p:spPr>
            <a:xfrm>
              <a:off x="8640" y="6846"/>
              <a:ext cx="2553"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箱式升压变压器</a:t>
              </a:r>
            </a:p>
          </p:txBody>
        </p:sp>
        <p:sp>
          <p:nvSpPr>
            <p:cNvPr id="28" name="文本框 27"/>
            <p:cNvSpPr txBox="1"/>
            <p:nvPr/>
          </p:nvSpPr>
          <p:spPr>
            <a:xfrm>
              <a:off x="5794" y="8280"/>
              <a:ext cx="1583"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配电装置</a:t>
              </a:r>
            </a:p>
          </p:txBody>
        </p:sp>
        <p:sp>
          <p:nvSpPr>
            <p:cNvPr id="29" name="文本框 28"/>
            <p:cNvSpPr txBox="1"/>
            <p:nvPr/>
          </p:nvSpPr>
          <p:spPr>
            <a:xfrm>
              <a:off x="7807" y="8280"/>
              <a:ext cx="1906"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升压变压器</a:t>
              </a:r>
            </a:p>
          </p:txBody>
        </p:sp>
        <p:sp>
          <p:nvSpPr>
            <p:cNvPr id="30" name="文本框 29"/>
            <p:cNvSpPr txBox="1"/>
            <p:nvPr/>
          </p:nvSpPr>
          <p:spPr>
            <a:xfrm>
              <a:off x="967" y="8274"/>
              <a:ext cx="2230"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none">
              <a:spAutoFit/>
            </a:bodyPr>
            <a:lstStyle/>
            <a:p>
              <a:pPr algn="just">
                <a:lnSpc>
                  <a:spcPct val="130000"/>
                </a:lnSpc>
              </a:pPr>
              <a:r>
                <a:rPr lang="zh-CN" altLang="en-US" sz="1600" dirty="0">
                  <a:solidFill>
                    <a:schemeClr val="accent2"/>
                  </a:solidFill>
                  <a:latin typeface="微软雅黑" panose="020B0503020204020204" pitchFamily="34" charset="-122"/>
                  <a:ea typeface="微软雅黑" panose="020B0503020204020204" pitchFamily="34" charset="-122"/>
                  <a:cs typeface="+mn-ea"/>
                  <a:sym typeface="思源黑体 CN Medium" panose="020B0600000000000000" pitchFamily="34" charset="-122"/>
                </a:rPr>
                <a:t>高压配电装置</a:t>
              </a:r>
            </a:p>
          </p:txBody>
        </p:sp>
        <p:sp>
          <p:nvSpPr>
            <p:cNvPr id="32" name="文本框 31"/>
            <p:cNvSpPr txBox="1"/>
            <p:nvPr/>
          </p:nvSpPr>
          <p:spPr>
            <a:xfrm>
              <a:off x="3632" y="8274"/>
              <a:ext cx="1724" cy="620"/>
            </a:xfrm>
            <a:prstGeom prst="rect">
              <a:avLst/>
            </a:prstGeom>
            <a:noFill/>
            <a:extLst>
              <a:ext uri="{909E8E84-426E-40DD-AFC4-6F175D3DCCD1}">
                <a14:hiddenFill xmlns:a14="http://schemas.microsoft.com/office/drawing/2010/main">
                  <a:gradFill>
                    <a:gsLst>
                      <a:gs pos="100000">
                        <a:srgbClr val="1EACBB"/>
                      </a:gs>
                      <a:gs pos="0">
                        <a:srgbClr val="0DC8BF"/>
                      </a:gs>
                    </a:gsLst>
                    <a:path path="circle">
                      <a:fillToRect r="100000" b="100000"/>
                    </a:path>
                  </a:gradFill>
                </a14:hiddenFill>
              </a:ext>
            </a:extLst>
          </p:spPr>
          <p:txBody>
            <a:bodyPr wrap="square">
              <a:spAutoFit/>
            </a:bodyPr>
            <a:lstStyle/>
            <a:p>
              <a:pPr algn="just">
                <a:lnSpc>
                  <a:spcPct val="130000"/>
                </a:lnSpc>
              </a:pPr>
              <a:r>
                <a:rPr kumimoji="0" lang="zh-CN" altLang="en-US" sz="1600" i="0" u="none" strike="noStrike" kern="1200" cap="none" spc="0" normalizeH="0" baseline="0" noProof="0" dirty="0">
                  <a:ln>
                    <a:noFill/>
                  </a:ln>
                  <a:solidFill>
                    <a:schemeClr val="accent2"/>
                  </a:solidFill>
                  <a:effectLst/>
                  <a:uLnTx/>
                  <a:uFillTx/>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架空线路</a:t>
              </a:r>
            </a:p>
          </p:txBody>
        </p:sp>
        <p:sp>
          <p:nvSpPr>
            <p:cNvPr id="33" name="右箭头 32"/>
            <p:cNvSpPr/>
            <p:nvPr/>
          </p:nvSpPr>
          <p:spPr>
            <a:xfrm>
              <a:off x="2424" y="7025"/>
              <a:ext cx="663" cy="408"/>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4" name="右箭头 33"/>
            <p:cNvSpPr/>
            <p:nvPr/>
          </p:nvSpPr>
          <p:spPr>
            <a:xfrm>
              <a:off x="4505" y="7025"/>
              <a:ext cx="663" cy="408"/>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5" name="右箭头 34"/>
            <p:cNvSpPr/>
            <p:nvPr/>
          </p:nvSpPr>
          <p:spPr>
            <a:xfrm>
              <a:off x="6247" y="7025"/>
              <a:ext cx="663" cy="408"/>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6" name="右箭头 35"/>
            <p:cNvSpPr/>
            <p:nvPr/>
          </p:nvSpPr>
          <p:spPr>
            <a:xfrm>
              <a:off x="7989" y="7025"/>
              <a:ext cx="663" cy="408"/>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7" name="右箭头 36"/>
            <p:cNvSpPr/>
            <p:nvPr/>
          </p:nvSpPr>
          <p:spPr>
            <a:xfrm flipH="1">
              <a:off x="7326" y="8453"/>
              <a:ext cx="663" cy="408"/>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8" name="右箭头 37"/>
            <p:cNvSpPr/>
            <p:nvPr/>
          </p:nvSpPr>
          <p:spPr>
            <a:xfrm flipH="1">
              <a:off x="5168" y="8453"/>
              <a:ext cx="663" cy="408"/>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9" name="右箭头 38"/>
            <p:cNvSpPr/>
            <p:nvPr/>
          </p:nvSpPr>
          <p:spPr>
            <a:xfrm flipH="1">
              <a:off x="3186" y="8453"/>
              <a:ext cx="663" cy="408"/>
            </a:xfrm>
            <a:prstGeom prst="rightArrow">
              <a:avLst/>
            </a:prstGeom>
            <a:gradFill>
              <a:gsLst>
                <a:gs pos="0">
                  <a:srgbClr val="FFFFFF">
                    <a:alpha val="0"/>
                  </a:srgb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40" name="下弧形箭头 39"/>
            <p:cNvSpPr/>
            <p:nvPr/>
          </p:nvSpPr>
          <p:spPr>
            <a:xfrm rot="6060000" flipV="1">
              <a:off x="10666" y="7501"/>
              <a:ext cx="1916" cy="1151"/>
            </a:xfrm>
            <a:prstGeom prst="curvedUpArrow">
              <a:avLst/>
            </a:prstGeom>
            <a:gradFill>
              <a:gsLst>
                <a:gs pos="0">
                  <a:schemeClr val="accent1">
                    <a:lumMod val="20000"/>
                    <a:lumOff val="80000"/>
                    <a:alpha val="0"/>
                  </a:schemeClr>
                </a:gs>
                <a:gs pos="100000">
                  <a:schemeClr val="accent2"/>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dirty="0">
                <a:solidFill>
                  <a:schemeClr val="tx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pic>
        <p:nvPicPr>
          <p:cNvPr id="3" name="图片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88806" y="2669222"/>
            <a:ext cx="3842385" cy="3842385"/>
          </a:xfrm>
          <a:prstGeom prst="rect">
            <a:avLst/>
          </a:prstGeom>
        </p:spPr>
      </p:pic>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3" presetClass="entr" presetSubtype="16" dur="500" fill="hold" nodeType="afterEffect">
                                  <p:stCondLst>
                                    <p:cond delay="0"/>
                                  </p:stCondLst>
                                  <p:childTnLst>
                                    <p:set>
                                      <p:cBhvr>
                                        <p:cTn id="6" dur="500" fill="hold">
                                          <p:stCondLst>
                                            <p:cond delay="0"/>
                                          </p:stCondLst>
                                        </p:cTn>
                                        <p:tgtEl>
                                          <p:spTgt spid="42"/>
                                        </p:tgtEl>
                                        <p:attrNameLst>
                                          <p:attrName>style.visibility</p:attrName>
                                        </p:attrNameLst>
                                      </p:cBhvr>
                                      <p:to>
                                        <p:strVal val="visible"/>
                                      </p:to>
                                    </p:set>
                                    <p:animEffect transition="in" filter="plus(in)">
                                      <p:cBhvr>
                                        <p:cTn id="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922655" y="1468120"/>
            <a:ext cx="10314305" cy="4352290"/>
            <a:chOff x="1453" y="2312"/>
            <a:chExt cx="16243" cy="6854"/>
          </a:xfrm>
        </p:grpSpPr>
        <p:sp>
          <p:nvSpPr>
            <p:cNvPr id="12" name="图形"/>
            <p:cNvSpPr>
              <a:spLocks noChangeArrowheads="1"/>
            </p:cNvSpPr>
            <p:nvPr>
              <p:custDataLst>
                <p:tags r:id="rId2"/>
              </p:custDataLst>
            </p:nvPr>
          </p:nvSpPr>
          <p:spPr bwMode="auto">
            <a:xfrm>
              <a:off x="1453" y="2933"/>
              <a:ext cx="5102" cy="6032"/>
            </a:xfrm>
            <a:prstGeom prst="rect">
              <a:avLst/>
            </a:prstGeom>
            <a:gradFill>
              <a:gsLst>
                <a:gs pos="0">
                  <a:schemeClr val="bg2"/>
                </a:gs>
                <a:gs pos="100000">
                  <a:srgbClr val="E1F4F6"/>
                </a:gs>
              </a:gsLst>
              <a:lin ang="54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3" name="图形"/>
            <p:cNvSpPr>
              <a:spLocks noChangeArrowheads="1"/>
            </p:cNvSpPr>
            <p:nvPr>
              <p:custDataLst>
                <p:tags r:id="rId3"/>
              </p:custDataLst>
            </p:nvPr>
          </p:nvSpPr>
          <p:spPr bwMode="auto">
            <a:xfrm>
              <a:off x="6948" y="2933"/>
              <a:ext cx="5102" cy="6032"/>
            </a:xfrm>
            <a:prstGeom prst="rect">
              <a:avLst/>
            </a:prstGeom>
            <a:gradFill>
              <a:gsLst>
                <a:gs pos="0">
                  <a:schemeClr val="bg2"/>
                </a:gs>
                <a:gs pos="100000">
                  <a:srgbClr val="E1F4F6"/>
                </a:gs>
              </a:gsLst>
              <a:lin ang="54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4" name="图形"/>
            <p:cNvSpPr>
              <a:spLocks noChangeArrowheads="1"/>
            </p:cNvSpPr>
            <p:nvPr>
              <p:custDataLst>
                <p:tags r:id="rId4"/>
              </p:custDataLst>
            </p:nvPr>
          </p:nvSpPr>
          <p:spPr bwMode="auto">
            <a:xfrm>
              <a:off x="12448" y="2933"/>
              <a:ext cx="5102" cy="6032"/>
            </a:xfrm>
            <a:prstGeom prst="rect">
              <a:avLst/>
            </a:prstGeom>
            <a:gradFill>
              <a:gsLst>
                <a:gs pos="0">
                  <a:schemeClr val="bg2"/>
                </a:gs>
                <a:gs pos="100000">
                  <a:srgbClr val="E1F4F6"/>
                </a:gs>
              </a:gsLst>
              <a:lin ang="54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nvGrpSpPr>
            <p:cNvPr id="10" name="组合 9"/>
            <p:cNvGrpSpPr/>
            <p:nvPr/>
          </p:nvGrpSpPr>
          <p:grpSpPr>
            <a:xfrm>
              <a:off x="1460" y="2312"/>
              <a:ext cx="16237" cy="6854"/>
              <a:chOff x="1460" y="2762"/>
              <a:chExt cx="16237" cy="6854"/>
            </a:xfrm>
          </p:grpSpPr>
          <p:grpSp>
            <p:nvGrpSpPr>
              <p:cNvPr id="39942" name="组合 9"/>
              <p:cNvGrpSpPr/>
              <p:nvPr/>
            </p:nvGrpSpPr>
            <p:grpSpPr>
              <a:xfrm>
                <a:off x="1460" y="2762"/>
                <a:ext cx="5097" cy="1088"/>
                <a:chOff x="0" y="0"/>
                <a:chExt cx="3236673" cy="689487"/>
              </a:xfrm>
            </p:grpSpPr>
            <p:sp>
              <p:nvSpPr>
                <p:cNvPr id="39968" name="图形"/>
                <p:cNvSpPr>
                  <a:spLocks noChangeArrowheads="1"/>
                </p:cNvSpPr>
                <p:nvPr>
                  <p:custDataLst>
                    <p:tags r:id="rId17"/>
                  </p:custDataLst>
                </p:nvPr>
              </p:nvSpPr>
              <p:spPr bwMode="auto">
                <a:xfrm>
                  <a:off x="0" y="0"/>
                  <a:ext cx="3236673" cy="689487"/>
                </a:xfrm>
                <a:prstGeom prst="rect">
                  <a:avLst/>
                </a:prstGeom>
                <a:gradFill>
                  <a:gsLst>
                    <a:gs pos="0">
                      <a:schemeClr val="accent2"/>
                    </a:gs>
                    <a:gs pos="100000">
                      <a:schemeClr val="accent1"/>
                    </a:gs>
                  </a:gsLst>
                  <a:lin ang="27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9969" name="图形"/>
                <p:cNvSpPr txBox="1">
                  <a:spLocks noChangeArrowheads="1"/>
                </p:cNvSpPr>
                <p:nvPr>
                  <p:custDataLst>
                    <p:tags r:id="rId18"/>
                  </p:custDataLst>
                </p:nvPr>
              </p:nvSpPr>
              <p:spPr bwMode="auto">
                <a:xfrm>
                  <a:off x="653696" y="121711"/>
                  <a:ext cx="2493050" cy="406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a:ea typeface="宋体" panose="02010600030101010101" pitchFamily="2" charset="-122"/>
                    </a:defRPr>
                  </a:lvl1pPr>
                  <a:lvl2pPr marL="742950" indent="-285750">
                    <a:defRPr>
                      <a:solidFill>
                        <a:schemeClr val="tx1"/>
                      </a:solidFill>
                      <a:latin typeface="Calibri"/>
                      <a:ea typeface="宋体" panose="02010600030101010101" pitchFamily="2" charset="-122"/>
                    </a:defRPr>
                  </a:lvl2pPr>
                  <a:lvl3pPr marL="1143000" indent="-228600">
                    <a:defRPr>
                      <a:solidFill>
                        <a:schemeClr val="tx1"/>
                      </a:solidFill>
                      <a:latin typeface="Calibri"/>
                      <a:ea typeface="宋体" panose="02010600030101010101" pitchFamily="2" charset="-122"/>
                    </a:defRPr>
                  </a:lvl3pPr>
                  <a:lvl4pPr marL="1600200" indent="-228600">
                    <a:defRPr>
                      <a:solidFill>
                        <a:schemeClr val="tx1"/>
                      </a:solidFill>
                      <a:latin typeface="Calibri"/>
                      <a:ea typeface="宋体" panose="02010600030101010101" pitchFamily="2" charset="-122"/>
                    </a:defRPr>
                  </a:lvl4pPr>
                  <a:lvl5pPr marL="2057400" indent="-228600">
                    <a:defRPr>
                      <a:solidFill>
                        <a:schemeClr val="tx1"/>
                      </a:solidFill>
                      <a:latin typeface="Calibri"/>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ctr">
                    <a:lnSpc>
                      <a:spcPct val="110000"/>
                    </a:lnSpc>
                  </a:pPr>
                  <a:r>
                    <a:rPr lang="zh-CN" altLang="en-US" sz="20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风电机组的电气接线</a:t>
                  </a:r>
                </a:p>
              </p:txBody>
            </p:sp>
            <p:pic>
              <p:nvPicPr>
                <p:cNvPr id="39970" name="图形"/>
                <p:cNvPicPr>
                  <a:picLocks noChangeAspect="1" noChangeArrowheads="1"/>
                </p:cNvPicPr>
                <p:nvPr>
                  <p:custDataLst>
                    <p:tags r:id="rId19"/>
                  </p:custDataLst>
                </p:nvPr>
              </p:nvPicPr>
              <p:blipFill>
                <a:blip r:embed="rId21">
                  <a:extLst>
                    <a:ext uri="{28A0092B-C50C-407E-A947-70E740481C1C}">
                      <a14:useLocalDpi xmlns:a14="http://schemas.microsoft.com/office/drawing/2010/main" val="0"/>
                    </a:ext>
                  </a:extLst>
                </a:blip>
                <a:stretch>
                  <a:fillRect/>
                </a:stretch>
              </p:blipFill>
              <p:spPr bwMode="auto">
                <a:xfrm>
                  <a:off x="169948" y="86761"/>
                  <a:ext cx="515964" cy="5159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9943" name="组合 13"/>
              <p:cNvGrpSpPr/>
              <p:nvPr/>
            </p:nvGrpSpPr>
            <p:grpSpPr>
              <a:xfrm>
                <a:off x="6952" y="2762"/>
                <a:ext cx="5098" cy="1088"/>
                <a:chOff x="0" y="0"/>
                <a:chExt cx="3236673" cy="689487"/>
              </a:xfrm>
            </p:grpSpPr>
            <p:sp>
              <p:nvSpPr>
                <p:cNvPr id="39965" name="图形"/>
                <p:cNvSpPr>
                  <a:spLocks noChangeArrowheads="1"/>
                </p:cNvSpPr>
                <p:nvPr>
                  <p:custDataLst>
                    <p:tags r:id="rId14"/>
                  </p:custDataLst>
                </p:nvPr>
              </p:nvSpPr>
              <p:spPr bwMode="auto">
                <a:xfrm>
                  <a:off x="0" y="0"/>
                  <a:ext cx="3236673" cy="689487"/>
                </a:xfrm>
                <a:prstGeom prst="rect">
                  <a:avLst/>
                </a:prstGeom>
                <a:gradFill>
                  <a:gsLst>
                    <a:gs pos="0">
                      <a:schemeClr val="accent2"/>
                    </a:gs>
                    <a:gs pos="100000">
                      <a:schemeClr val="accent1"/>
                    </a:gs>
                  </a:gsLst>
                  <a:lin ang="27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9966" name="图形"/>
                <p:cNvSpPr txBox="1">
                  <a:spLocks noChangeArrowheads="1"/>
                </p:cNvSpPr>
                <p:nvPr>
                  <p:custDataLst>
                    <p:tags r:id="rId15"/>
                  </p:custDataLst>
                </p:nvPr>
              </p:nvSpPr>
              <p:spPr bwMode="auto">
                <a:xfrm>
                  <a:off x="1369060" y="102690"/>
                  <a:ext cx="953943" cy="406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a:ea typeface="宋体" panose="02010600030101010101" pitchFamily="2" charset="-122"/>
                    </a:defRPr>
                  </a:lvl1pPr>
                  <a:lvl2pPr marL="742950" indent="-285750">
                    <a:defRPr>
                      <a:solidFill>
                        <a:schemeClr val="tx1"/>
                      </a:solidFill>
                      <a:latin typeface="Calibri"/>
                      <a:ea typeface="宋体" panose="02010600030101010101" pitchFamily="2" charset="-122"/>
                    </a:defRPr>
                  </a:lvl2pPr>
                  <a:lvl3pPr marL="1143000" indent="-228600">
                    <a:defRPr>
                      <a:solidFill>
                        <a:schemeClr val="tx1"/>
                      </a:solidFill>
                      <a:latin typeface="Calibri"/>
                      <a:ea typeface="宋体" panose="02010600030101010101" pitchFamily="2" charset="-122"/>
                    </a:defRPr>
                  </a:lvl3pPr>
                  <a:lvl4pPr marL="1600200" indent="-228600">
                    <a:defRPr>
                      <a:solidFill>
                        <a:schemeClr val="tx1"/>
                      </a:solidFill>
                      <a:latin typeface="Calibri"/>
                      <a:ea typeface="宋体" panose="02010600030101010101" pitchFamily="2" charset="-122"/>
                    </a:defRPr>
                  </a:lvl4pPr>
                  <a:lvl5pPr marL="2057400" indent="-228600">
                    <a:defRPr>
                      <a:solidFill>
                        <a:schemeClr val="tx1"/>
                      </a:solidFill>
                      <a:latin typeface="Calibri"/>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ctr">
                    <a:lnSpc>
                      <a:spcPct val="110000"/>
                    </a:lnSpc>
                  </a:pPr>
                  <a:r>
                    <a:rPr lang="zh-CN" altLang="en-US" sz="20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单母线</a:t>
                  </a:r>
                </a:p>
              </p:txBody>
            </p:sp>
            <p:pic>
              <p:nvPicPr>
                <p:cNvPr id="39967" name="图形"/>
                <p:cNvPicPr>
                  <a:picLocks noChangeAspect="1" noChangeArrowheads="1"/>
                </p:cNvPicPr>
                <p:nvPr>
                  <p:custDataLst>
                    <p:tags r:id="rId16"/>
                  </p:custDataLst>
                </p:nvPr>
              </p:nvPicPr>
              <p:blipFill>
                <a:blip r:embed="rId22">
                  <a:extLst>
                    <a:ext uri="{28A0092B-C50C-407E-A947-70E740481C1C}">
                      <a14:useLocalDpi xmlns:a14="http://schemas.microsoft.com/office/drawing/2010/main" val="0"/>
                    </a:ext>
                  </a:extLst>
                </a:blip>
                <a:stretch>
                  <a:fillRect/>
                </a:stretch>
              </p:blipFill>
              <p:spPr bwMode="auto">
                <a:xfrm>
                  <a:off x="155906" y="48001"/>
                  <a:ext cx="609524" cy="609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9944" name="组合 17"/>
              <p:cNvGrpSpPr/>
              <p:nvPr/>
            </p:nvGrpSpPr>
            <p:grpSpPr>
              <a:xfrm>
                <a:off x="12490" y="2762"/>
                <a:ext cx="5097" cy="1088"/>
                <a:chOff x="0" y="0"/>
                <a:chExt cx="3236673" cy="689487"/>
              </a:xfrm>
            </p:grpSpPr>
            <p:sp>
              <p:nvSpPr>
                <p:cNvPr id="39962" name="图形"/>
                <p:cNvSpPr>
                  <a:spLocks noChangeArrowheads="1"/>
                </p:cNvSpPr>
                <p:nvPr>
                  <p:custDataLst>
                    <p:tags r:id="rId11"/>
                  </p:custDataLst>
                </p:nvPr>
              </p:nvSpPr>
              <p:spPr bwMode="auto">
                <a:xfrm>
                  <a:off x="0" y="0"/>
                  <a:ext cx="3236673" cy="689487"/>
                </a:xfrm>
                <a:prstGeom prst="rect">
                  <a:avLst/>
                </a:prstGeom>
                <a:gradFill>
                  <a:gsLst>
                    <a:gs pos="0">
                      <a:schemeClr val="accent2"/>
                    </a:gs>
                    <a:gs pos="100000">
                      <a:schemeClr val="accent1"/>
                    </a:gs>
                  </a:gsLst>
                  <a:lin ang="27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39963" name="图形"/>
                <p:cNvSpPr txBox="1">
                  <a:spLocks noChangeArrowheads="1"/>
                </p:cNvSpPr>
                <p:nvPr>
                  <p:custDataLst>
                    <p:tags r:id="rId12"/>
                  </p:custDataLst>
                </p:nvPr>
              </p:nvSpPr>
              <p:spPr bwMode="auto">
                <a:xfrm>
                  <a:off x="787492" y="118540"/>
                  <a:ext cx="2236564" cy="4064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a:ea typeface="宋体" panose="02010600030101010101" pitchFamily="2" charset="-122"/>
                    </a:defRPr>
                  </a:lvl1pPr>
                  <a:lvl2pPr marL="742950" indent="-285750">
                    <a:defRPr>
                      <a:solidFill>
                        <a:schemeClr val="tx1"/>
                      </a:solidFill>
                      <a:latin typeface="Calibri"/>
                      <a:ea typeface="宋体" panose="02010600030101010101" pitchFamily="2" charset="-122"/>
                    </a:defRPr>
                  </a:lvl2pPr>
                  <a:lvl3pPr marL="1143000" indent="-228600">
                    <a:defRPr>
                      <a:solidFill>
                        <a:schemeClr val="tx1"/>
                      </a:solidFill>
                      <a:latin typeface="Calibri"/>
                      <a:ea typeface="宋体" panose="02010600030101010101" pitchFamily="2" charset="-122"/>
                    </a:defRPr>
                  </a:lvl3pPr>
                  <a:lvl4pPr marL="1600200" indent="-228600">
                    <a:defRPr>
                      <a:solidFill>
                        <a:schemeClr val="tx1"/>
                      </a:solidFill>
                      <a:latin typeface="Calibri"/>
                      <a:ea typeface="宋体" panose="02010600030101010101" pitchFamily="2" charset="-122"/>
                    </a:defRPr>
                  </a:lvl4pPr>
                  <a:lvl5pPr marL="2057400" indent="-228600">
                    <a:defRPr>
                      <a:solidFill>
                        <a:schemeClr val="tx1"/>
                      </a:solidFill>
                      <a:latin typeface="Calibri"/>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a:ea typeface="宋体" panose="02010600030101010101" pitchFamily="2" charset="-122"/>
                    </a:defRPr>
                  </a:lvl9pPr>
                </a:lstStyle>
                <a:p>
                  <a:pPr algn="ctr">
                    <a:lnSpc>
                      <a:spcPct val="110000"/>
                    </a:lnSpc>
                  </a:pPr>
                  <a:r>
                    <a:rPr lang="zh-CN" altLang="en-US" sz="2000" b="1" dirty="0">
                      <a:solidFill>
                        <a:schemeClr val="bg1"/>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集电环节及其接线</a:t>
                  </a:r>
                </a:p>
              </p:txBody>
            </p:sp>
            <p:sp>
              <p:nvSpPr>
                <p:cNvPr id="39964" name="图形"/>
                <p:cNvSpPr/>
                <p:nvPr>
                  <p:custDataLst>
                    <p:tags r:id="rId13"/>
                  </p:custDataLst>
                </p:nvPr>
              </p:nvSpPr>
              <p:spPr bwMode="auto">
                <a:xfrm>
                  <a:off x="198745" y="137945"/>
                  <a:ext cx="455613" cy="412750"/>
                </a:xfrm>
                <a:custGeom>
                  <a:avLst/>
                  <a:gdLst>
                    <a:gd name="T0" fmla="*/ 227807 w 54"/>
                    <a:gd name="T1" fmla="*/ 92658 h 49"/>
                    <a:gd name="T2" fmla="*/ 118122 w 54"/>
                    <a:gd name="T3" fmla="*/ 8423 h 49"/>
                    <a:gd name="T4" fmla="*/ 8437 w 54"/>
                    <a:gd name="T5" fmla="*/ 143199 h 49"/>
                    <a:gd name="T6" fmla="*/ 227807 w 54"/>
                    <a:gd name="T7" fmla="*/ 412750 h 49"/>
                    <a:gd name="T8" fmla="*/ 447176 w 54"/>
                    <a:gd name="T9" fmla="*/ 143199 h 49"/>
                    <a:gd name="T10" fmla="*/ 345928 w 54"/>
                    <a:gd name="T11" fmla="*/ 8423 h 49"/>
                    <a:gd name="T12" fmla="*/ 227807 w 54"/>
                    <a:gd name="T13" fmla="*/ 92658 h 49"/>
                    <a:gd name="T14" fmla="*/ 227807 w 54"/>
                    <a:gd name="T15" fmla="*/ 92658 h 4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4" h="49">
                      <a:moveTo>
                        <a:pt x="27" y="11"/>
                      </a:moveTo>
                      <a:cubicBezTo>
                        <a:pt x="25" y="4"/>
                        <a:pt x="20" y="0"/>
                        <a:pt x="14" y="1"/>
                      </a:cubicBezTo>
                      <a:cubicBezTo>
                        <a:pt x="4" y="1"/>
                        <a:pt x="0" y="8"/>
                        <a:pt x="1" y="17"/>
                      </a:cubicBezTo>
                      <a:cubicBezTo>
                        <a:pt x="2" y="28"/>
                        <a:pt x="17" y="35"/>
                        <a:pt x="27" y="49"/>
                      </a:cubicBezTo>
                      <a:cubicBezTo>
                        <a:pt x="37" y="35"/>
                        <a:pt x="52" y="29"/>
                        <a:pt x="53" y="17"/>
                      </a:cubicBezTo>
                      <a:cubicBezTo>
                        <a:pt x="54" y="9"/>
                        <a:pt x="51" y="2"/>
                        <a:pt x="41" y="1"/>
                      </a:cubicBezTo>
                      <a:cubicBezTo>
                        <a:pt x="34" y="0"/>
                        <a:pt x="30" y="4"/>
                        <a:pt x="27" y="11"/>
                      </a:cubicBezTo>
                      <a:cubicBezTo>
                        <a:pt x="27" y="11"/>
                        <a:pt x="27" y="11"/>
                        <a:pt x="27" y="1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sp>
            <p:nvSpPr>
              <p:cNvPr id="7" name="图形"/>
              <p:cNvSpPr>
                <a:spLocks noChangeArrowheads="1"/>
              </p:cNvSpPr>
              <p:nvPr>
                <p:custDataLst>
                  <p:tags r:id="rId8"/>
                </p:custDataLst>
              </p:nvPr>
            </p:nvSpPr>
            <p:spPr bwMode="auto">
              <a:xfrm>
                <a:off x="1524" y="4044"/>
                <a:ext cx="5062" cy="5572"/>
              </a:xfrm>
              <a:prstGeom prst="rect">
                <a:avLst/>
              </a:prstGeom>
              <a:noFill/>
            </p:spPr>
            <p:txBody>
              <a:bodyPr wrap="square" rtlCol="0" anchor="t">
                <a:noAutofit/>
              </a:bodyPr>
              <a:lstStyle/>
              <a:p>
                <a:pPr lvl="0" algn="l">
                  <a:lnSpc>
                    <a:spcPct val="150000"/>
                  </a:lnSpc>
                  <a:buClrTx/>
                  <a:buSzTx/>
                  <a:buFontTx/>
                </a:pPr>
                <a:r>
                  <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风电机组，除了风力机和发电机以外，还包括电力电子换流器（有时也称为变频器）和对应的机组升压变压器。一般可把电力电子换流器和风力发电机看作一个整体，这样风电机组的接线大都采用单元接线。一般情况下，多采用一机一变，即一台风电机组配备一台变压器。</a:t>
                </a:r>
              </a:p>
            </p:txBody>
          </p:sp>
          <p:sp>
            <p:nvSpPr>
              <p:cNvPr id="4" name="图形"/>
              <p:cNvSpPr>
                <a:spLocks noChangeArrowheads="1"/>
              </p:cNvSpPr>
              <p:nvPr>
                <p:custDataLst>
                  <p:tags r:id="rId9"/>
                </p:custDataLst>
              </p:nvPr>
            </p:nvSpPr>
            <p:spPr bwMode="auto">
              <a:xfrm>
                <a:off x="6898" y="4044"/>
                <a:ext cx="4968" cy="2470"/>
              </a:xfrm>
              <a:prstGeom prst="rect">
                <a:avLst/>
              </a:prstGeom>
              <a:noFill/>
            </p:spPr>
            <p:txBody>
              <a:bodyPr wrap="square" rtlCol="0" anchor="t">
                <a:noAutofit/>
              </a:bodyPr>
              <a:lstStyle/>
              <a:p>
                <a:pPr lvl="0" algn="l">
                  <a:lnSpc>
                    <a:spcPct val="200000"/>
                  </a:lnSpc>
                  <a:buClrTx/>
                  <a:buSzTx/>
                  <a:buFontTx/>
                </a:pPr>
                <a:r>
                  <a:rPr lang="en-US" altLang="zh-CN" sz="1600" dirty="0" err="1">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单母线以一条母线作为配电装置中的电能汇集节点，是有母线接线形式中最简单的接线形式</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a:t>
                </a:r>
              </a:p>
            </p:txBody>
          </p:sp>
          <p:sp>
            <p:nvSpPr>
              <p:cNvPr id="6" name="图形"/>
              <p:cNvSpPr>
                <a:spLocks noChangeArrowheads="1"/>
              </p:cNvSpPr>
              <p:nvPr>
                <p:custDataLst>
                  <p:tags r:id="rId10"/>
                </p:custDataLst>
              </p:nvPr>
            </p:nvSpPr>
            <p:spPr bwMode="auto">
              <a:xfrm>
                <a:off x="12490" y="4044"/>
                <a:ext cx="5207" cy="3777"/>
              </a:xfrm>
              <a:prstGeom prst="rect">
                <a:avLst/>
              </a:prstGeom>
              <a:noFill/>
            </p:spPr>
            <p:txBody>
              <a:bodyPr wrap="square" rtlCol="0" anchor="t">
                <a:noAutofit/>
              </a:bodyPr>
              <a:lstStyle/>
              <a:p>
                <a:pPr lvl="0" algn="l">
                  <a:lnSpc>
                    <a:spcPct val="150000"/>
                  </a:lnSpc>
                  <a:buClrTx/>
                  <a:buSzTx/>
                  <a:buFontTx/>
                </a:pPr>
                <a:r>
                  <a:rPr lang="en-US" altLang="zh-CN" sz="1500" dirty="0">
                    <a:solidFill>
                      <a:schemeClr val="tx1">
                        <a:lumMod val="75000"/>
                        <a:lumOff val="25000"/>
                      </a:schemeClr>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rPr>
                  <a:t>一般每一组3～8台风电机组的集电变压器放在一个箱式变电所。每一组的多台风电机组输出，一般可在箱式变电所中各集电变压器的高压侧由电力电缆直接并联。风电场集电环节的接线多为单母线分段接线。</a:t>
                </a:r>
              </a:p>
            </p:txBody>
          </p:sp>
        </p:grpSp>
        <p:sp>
          <p:nvSpPr>
            <p:cNvPr id="15" name="图形"/>
            <p:cNvSpPr>
              <a:spLocks noChangeArrowheads="1"/>
            </p:cNvSpPr>
            <p:nvPr>
              <p:custDataLst>
                <p:tags r:id="rId5"/>
              </p:custDataLst>
            </p:nvPr>
          </p:nvSpPr>
          <p:spPr bwMode="auto">
            <a:xfrm>
              <a:off x="1472" y="8715"/>
              <a:ext cx="5078" cy="250"/>
            </a:xfrm>
            <a:prstGeom prst="rect">
              <a:avLst/>
            </a:prstGeom>
            <a:gradFill>
              <a:gsLst>
                <a:gs pos="0">
                  <a:schemeClr val="accent2"/>
                </a:gs>
                <a:gs pos="100000">
                  <a:schemeClr val="accent1"/>
                </a:gs>
              </a:gsLst>
              <a:lin ang="27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6" name="图形"/>
            <p:cNvSpPr>
              <a:spLocks noChangeArrowheads="1"/>
            </p:cNvSpPr>
            <p:nvPr>
              <p:custDataLst>
                <p:tags r:id="rId6"/>
              </p:custDataLst>
            </p:nvPr>
          </p:nvSpPr>
          <p:spPr bwMode="auto">
            <a:xfrm>
              <a:off x="6932" y="8715"/>
              <a:ext cx="5078" cy="250"/>
            </a:xfrm>
            <a:prstGeom prst="rect">
              <a:avLst/>
            </a:prstGeom>
            <a:gradFill>
              <a:gsLst>
                <a:gs pos="0">
                  <a:schemeClr val="accent2"/>
                </a:gs>
                <a:gs pos="100000">
                  <a:schemeClr val="accent1"/>
                </a:gs>
              </a:gsLst>
              <a:lin ang="27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sp>
          <p:nvSpPr>
            <p:cNvPr id="17" name="图形"/>
            <p:cNvSpPr>
              <a:spLocks noChangeArrowheads="1"/>
            </p:cNvSpPr>
            <p:nvPr>
              <p:custDataLst>
                <p:tags r:id="rId7"/>
              </p:custDataLst>
            </p:nvPr>
          </p:nvSpPr>
          <p:spPr bwMode="auto">
            <a:xfrm>
              <a:off x="12492" y="8665"/>
              <a:ext cx="5078" cy="250"/>
            </a:xfrm>
            <a:prstGeom prst="rect">
              <a:avLst/>
            </a:prstGeom>
            <a:gradFill>
              <a:gsLst>
                <a:gs pos="0">
                  <a:schemeClr val="accent2"/>
                </a:gs>
                <a:gs pos="100000">
                  <a:schemeClr val="accent1"/>
                </a:gs>
              </a:gsLst>
              <a:lin ang="2700000" scaled="0"/>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a:solidFill>
                  <a:srgbClr val="000000"/>
                </a:solidFill>
                <a:latin typeface="微软雅黑" panose="020B0503020204020204" pitchFamily="34" charset="-122"/>
                <a:ea typeface="微软雅黑" panose="020B0503020204020204" pitchFamily="34" charset="-122"/>
                <a:cs typeface="阿里巴巴普惠体" panose="00020600040101010101" charset="-122"/>
                <a:sym typeface="思源黑体 CN Medium" panose="020B0600000000000000" pitchFamily="34" charset="-122"/>
              </a:endParaRPr>
            </a:p>
          </p:txBody>
        </p:sp>
      </p:grpSp>
    </p:spTree>
    <p:custDataLst>
      <p:tags r:id="rId1"/>
    </p:custData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0" presetClass="entr" presetSubtype="0" dur="500" fill="hold" nodeType="afterEffect">
                                  <p:stCondLst>
                                    <p:cond delay="0"/>
                                  </p:stCondLst>
                                  <p:childTnLst>
                                    <p:set>
                                      <p:cBhvr>
                                        <p:cTn id="6" dur="500" fill="hold">
                                          <p:stCondLst>
                                            <p:cond delay="0"/>
                                          </p:stCondLst>
                                        </p:cTn>
                                        <p:tgtEl>
                                          <p:spTgt spid="18"/>
                                        </p:tgtEl>
                                        <p:attrNameLst>
                                          <p:attrName>style.visibility</p:attrName>
                                        </p:attrNameLst>
                                      </p:cBhvr>
                                      <p:to>
                                        <p:strVal val="visible"/>
                                      </p:to>
                                    </p:set>
                                    <p:animEffect transition="in" filter="wedg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22.11.14"/>
  <p:tag name="AS_TITLE" val="Aspose.Slides for .NET 4.0 Client Profile"/>
  <p:tag name="AS_VERSION" val="22.11"/>
  <p:tag name="COMMONDATA" val="eyJoZGlkIjoiMmMxNzY4NzliODJmOGYzMWEyZDdkODA0MWI0NTdiODcifQ=="/>
</p:tagLst>
</file>

<file path=ppt/tags/tag1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8.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2.xml><?xml version="1.0" encoding="utf-8"?>
<p:tagLst xmlns:a="http://schemas.openxmlformats.org/drawingml/2006/main" xmlns:r="http://schemas.openxmlformats.org/officeDocument/2006/relationships" xmlns:p="http://schemas.openxmlformats.org/presentationml/2006/main">
  <p:tag name="PA" val="v5.2.11"/>
</p:tagLst>
</file>

<file path=ppt/tags/tag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2.xml><?xml version="1.0" encoding="utf-8"?>
<p:tagLst xmlns:a="http://schemas.openxmlformats.org/drawingml/2006/main" xmlns:r="http://schemas.openxmlformats.org/officeDocument/2006/relationships" xmlns:p="http://schemas.openxmlformats.org/presentationml/2006/main">
  <p:tag name="PA" val="v5.2.11"/>
</p:tagLst>
</file>

<file path=ppt/tags/tag43.xml><?xml version="1.0" encoding="utf-8"?>
<p:tagLst xmlns:a="http://schemas.openxmlformats.org/drawingml/2006/main" xmlns:r="http://schemas.openxmlformats.org/officeDocument/2006/relationships" xmlns:p="http://schemas.openxmlformats.org/presentationml/2006/main">
  <p:tag name="TABLE_ENDDRAG_ORIGIN_RECT" val="855*172"/>
  <p:tag name="TABLE_ENDDRAG_RECT" val="42*153*855*172"/>
</p:tagLst>
</file>

<file path=ppt/tags/tag44.xml><?xml version="1.0" encoding="utf-8"?>
<p:tagLst xmlns:a="http://schemas.openxmlformats.org/drawingml/2006/main" xmlns:r="http://schemas.openxmlformats.org/officeDocument/2006/relationships" xmlns:p="http://schemas.openxmlformats.org/presentationml/2006/main">
  <p:tag name="PA" val="v5.2.11"/>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6.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1.xml><?xml version="1.0" encoding="utf-8"?>
<p:tagLst xmlns:a="http://schemas.openxmlformats.org/drawingml/2006/main" xmlns:r="http://schemas.openxmlformats.org/officeDocument/2006/relationships" xmlns:p="http://schemas.openxmlformats.org/presentationml/2006/main">
  <p:tag name="KSO_WM_DIAGRAM_VIRTUALLY_FRAME" val="{&quot;height&quot;:215.3,&quot;left&quot;:54.45,&quot;top&quot;:154.5,&quot;width&quot;:830.05}"/>
</p:tagLst>
</file>

<file path=ppt/tags/tag72.xml><?xml version="1.0" encoding="utf-8"?>
<p:tagLst xmlns:a="http://schemas.openxmlformats.org/drawingml/2006/main" xmlns:r="http://schemas.openxmlformats.org/officeDocument/2006/relationships" xmlns:p="http://schemas.openxmlformats.org/presentationml/2006/main">
  <p:tag name="KSO_WM_DIAGRAM_VIRTUALLY_FRAME" val="{&quot;height&quot;:215.3,&quot;left&quot;:54.45,&quot;top&quot;:154.5,&quot;width&quot;:830.05}"/>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7.xml><?xml version="1.0" encoding="utf-8"?>
<p:tagLst xmlns:a="http://schemas.openxmlformats.org/drawingml/2006/main" xmlns:r="http://schemas.openxmlformats.org/officeDocument/2006/relationships" xmlns:p="http://schemas.openxmlformats.org/presentationml/2006/main">
  <p:tag name="KSO_WM_UNIT_TEXT_FILL_FORE_SCHEMECOLOR_INDEX" val="13"/>
  <p:tag name="KSO_WM_UNIT_TEXT_FILL_FORE_SCHEMECOLOR_INDEX_BRIGHTNESS" val="0.05"/>
  <p:tag name="KSO_WM_UNIT_TEXT_FILL_TYPE" val="1"/>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
  <p:tag name="PA" val="v5.2.11"/>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5.xml><?xml version="1.0" encoding="utf-8"?>
<p:tagLst xmlns:a="http://schemas.openxmlformats.org/drawingml/2006/main" xmlns:r="http://schemas.openxmlformats.org/officeDocument/2006/relationships" xmlns:p="http://schemas.openxmlformats.org/presentationml/2006/main">
  <p:tag name="PA" val="v5.2.11"/>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heme/theme1.xml><?xml version="1.0" encoding="utf-8"?>
<a:theme xmlns:a="http://schemas.openxmlformats.org/drawingml/2006/main" name="第一PPT，www.1ppt.com">
  <a:themeElements>
    <a:clrScheme name="自定义 2431">
      <a:dk1>
        <a:sysClr val="windowText" lastClr="000000"/>
      </a:dk1>
      <a:lt1>
        <a:sysClr val="window" lastClr="FFFFFF"/>
      </a:lt1>
      <a:dk2>
        <a:srgbClr val="44546A"/>
      </a:dk2>
      <a:lt2>
        <a:srgbClr val="E7E6E6"/>
      </a:lt2>
      <a:accent1>
        <a:srgbClr val="0FAF6D"/>
      </a:accent1>
      <a:accent2>
        <a:srgbClr val="0FAF6D"/>
      </a:accent2>
      <a:accent3>
        <a:srgbClr val="0FAF6D"/>
      </a:accent3>
      <a:accent4>
        <a:srgbClr val="FFC000"/>
      </a:accent4>
      <a:accent5>
        <a:srgbClr val="5B9BD5"/>
      </a:accent5>
      <a:accent6>
        <a:srgbClr val="70AD47"/>
      </a:accent6>
      <a:hlink>
        <a:srgbClr val="0563C1"/>
      </a:hlink>
      <a:folHlink>
        <a:srgbClr val="954F72"/>
      </a:folHlink>
    </a:clrScheme>
    <a:fontScheme name="Office">
      <a:majorFont>
        <a:latin typeface="等线 Light"/>
        <a:ea typeface="等线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等线"/>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宋体"/>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宋体"/>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等线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等线"/>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Calibri Light"/>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9</TotalTime>
  <Words>2353</Words>
  <Application>Microsoft Office PowerPoint</Application>
  <PresentationFormat>宽屏</PresentationFormat>
  <Paragraphs>382</Paragraphs>
  <Slides>29</Slides>
  <Notes>7</Notes>
  <HiddenSlides>0</HiddenSlides>
  <MMClips>0</MMClips>
  <ScaleCrop>false</ScaleCrop>
  <HeadingPairs>
    <vt:vector size="8" baseType="variant">
      <vt:variant>
        <vt:lpstr>已用的字体</vt:lpstr>
      </vt:variant>
      <vt:variant>
        <vt:i4>15</vt:i4>
      </vt:variant>
      <vt:variant>
        <vt:lpstr>主题</vt:lpstr>
      </vt:variant>
      <vt:variant>
        <vt:i4>3</vt:i4>
      </vt:variant>
      <vt:variant>
        <vt:lpstr>嵌入 OLE 服务器</vt:lpstr>
      </vt:variant>
      <vt:variant>
        <vt:i4>1</vt:i4>
      </vt:variant>
      <vt:variant>
        <vt:lpstr>幻灯片标题</vt:lpstr>
      </vt:variant>
      <vt:variant>
        <vt:i4>29</vt:i4>
      </vt:variant>
    </vt:vector>
  </HeadingPairs>
  <TitlesOfParts>
    <vt:vector size="48" baseType="lpstr">
      <vt:lpstr>Meiryo</vt:lpstr>
      <vt:lpstr>阿里巴巴普惠体</vt:lpstr>
      <vt:lpstr>等线</vt:lpstr>
      <vt:lpstr>等线 Light</vt:lpstr>
      <vt:lpstr>钉钉进步体</vt:lpstr>
      <vt:lpstr>汉仪松阳体 W</vt:lpstr>
      <vt:lpstr>思源黑体 CN Medium</vt:lpstr>
      <vt:lpstr>思源黑体旧字形 Light</vt:lpstr>
      <vt:lpstr>思源宋体 SemiBold</vt:lpstr>
      <vt:lpstr>宋体</vt:lpstr>
      <vt:lpstr>微软雅黑</vt:lpstr>
      <vt:lpstr>Arial</vt:lpstr>
      <vt:lpstr>Calibri</vt:lpstr>
      <vt:lpstr>Calibri Light</vt:lpstr>
      <vt:lpstr>Wingdings</vt:lpstr>
      <vt:lpstr>第一PPT，www.1ppt.com</vt:lpstr>
      <vt:lpstr>第一PPT，www.1ppt.com </vt:lpstr>
      <vt:lpstr>Office Theme</vt:lpstr>
      <vt:lpstr>Equation.DSMT4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15</cp:revision>
  <dcterms:created xsi:type="dcterms:W3CDTF">2024-07-14T13:21:00Z</dcterms:created>
  <dcterms:modified xsi:type="dcterms:W3CDTF">2024-11-12T10:52:14Z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788917F2B54141B78D68C695831AED6D_12</vt:lpwstr>
  </property>
  <property fmtid="{D5CDD505-2E9C-101B-9397-08002B2CF9AE}" pid="3" name="KSOProductBuildVer">
    <vt:lpwstr>2052-12.1.0.18276</vt:lpwstr>
  </property>
</Properties>
</file>