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4" r:id="rId3"/>
  </p:sldMasterIdLst>
  <p:notesMasterIdLst>
    <p:notesMasterId r:id="rId32"/>
  </p:notesMasterIdLst>
  <p:handoutMasterIdLst>
    <p:handoutMasterId r:id="rId33"/>
  </p:handoutMasterIdLst>
  <p:sldIdLst>
    <p:sldId id="256" r:id="rId4"/>
    <p:sldId id="338" r:id="rId5"/>
    <p:sldId id="318" r:id="rId6"/>
    <p:sldId id="314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15" r:id="rId17"/>
    <p:sldId id="328" r:id="rId18"/>
    <p:sldId id="329" r:id="rId19"/>
    <p:sldId id="330" r:id="rId20"/>
    <p:sldId id="316" r:id="rId21"/>
    <p:sldId id="331" r:id="rId22"/>
    <p:sldId id="332" r:id="rId23"/>
    <p:sldId id="317" r:id="rId24"/>
    <p:sldId id="333" r:id="rId25"/>
    <p:sldId id="334" r:id="rId26"/>
    <p:sldId id="335" r:id="rId27"/>
    <p:sldId id="336" r:id="rId28"/>
    <p:sldId id="337" r:id="rId29"/>
    <p:sldId id="365" r:id="rId30"/>
    <p:sldId id="366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2024/10/22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70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48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18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66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6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0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5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3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6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2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A6C0584-73E1-4E26-86C2-A7FCCEA007CC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234" y="691082"/>
            <a:ext cx="3820277" cy="428322"/>
          </a:xfrm>
        </p:spPr>
        <p:txBody>
          <a:bodyPr wrap="none">
            <a:spAutoFit/>
          </a:bodyPr>
          <a:lstStyle>
            <a:lvl1pPr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6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1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5" Type="http://schemas.openxmlformats.org/officeDocument/2006/relationships/image" Target="../media/image32.png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\Users\16106\Desktop\12珍惜时间主题班会卡通\高考人物时钟.png高考人物时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408" y="1741805"/>
            <a:ext cx="4277995" cy="427863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7" name="图片 6" descr="22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8549"/>
              <a:ext cx="2681" cy="2251"/>
            </a:xfrm>
            <a:prstGeom prst="rect">
              <a:avLst/>
            </a:prstGeom>
          </p:spPr>
        </p:pic>
        <p:pic>
          <p:nvPicPr>
            <p:cNvPr id="8" name="图片 7" descr="22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88" y="5278"/>
              <a:ext cx="2913" cy="5522"/>
            </a:xfrm>
            <a:prstGeom prst="rect">
              <a:avLst/>
            </a:prstGeom>
          </p:spPr>
        </p:pic>
        <p:pic>
          <p:nvPicPr>
            <p:cNvPr id="9" name="图片 8" descr="22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1385"/>
            </a:xfrm>
            <a:prstGeom prst="rect">
              <a:avLst/>
            </a:prstGeom>
          </p:spPr>
        </p:pic>
        <p:pic>
          <p:nvPicPr>
            <p:cNvPr id="10" name="图片 9" descr="44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1" y="0"/>
              <a:ext cx="3116" cy="2291"/>
            </a:xfrm>
            <a:prstGeom prst="rect">
              <a:avLst/>
            </a:prstGeom>
          </p:spPr>
        </p:pic>
        <p:pic>
          <p:nvPicPr>
            <p:cNvPr id="12" name="图片 11" descr="44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85" y="0"/>
              <a:ext cx="1081" cy="1455"/>
            </a:xfrm>
            <a:prstGeom prst="rect">
              <a:avLst/>
            </a:prstGeom>
          </p:spPr>
        </p:pic>
        <p:pic>
          <p:nvPicPr>
            <p:cNvPr id="13" name="图片 12" descr="444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1" y="0"/>
              <a:ext cx="1560" cy="210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723265" y="3627755"/>
            <a:ext cx="5064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珍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惜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主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题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班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5805" y="4829174"/>
            <a:ext cx="1702435" cy="36068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" dist="127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思源黑体" panose="020B0500000000000000" pitchFamily="34" charset="-122"/>
              </a:defRPr>
            </a:lvl1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演讲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优品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PPT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7" name="PA_矩形 28"/>
          <p:cNvSpPr/>
          <p:nvPr>
            <p:custDataLst>
              <p:tags r:id="rId2"/>
            </p:custDataLst>
          </p:nvPr>
        </p:nvSpPr>
        <p:spPr>
          <a:xfrm>
            <a:off x="693197" y="4059241"/>
            <a:ext cx="5734886" cy="47128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杨柳枯了，有再青的时候。桃花谢了，有再开的时候。燕子飞了，有再来的时候。然而有一样东西却是一去不复返。它给勤奋者留下智慧和力量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它给懒惰者留下空虚和懊悔。</a:t>
            </a:r>
          </a:p>
        </p:txBody>
      </p:sp>
      <p:sp>
        <p:nvSpPr>
          <p:cNvPr id="53" name="标题 1"/>
          <p:cNvSpPr txBox="1"/>
          <p:nvPr/>
        </p:nvSpPr>
        <p:spPr>
          <a:xfrm>
            <a:off x="703121" y="1741860"/>
            <a:ext cx="4406791" cy="65516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3200" dirty="0">
                <a:solidFill>
                  <a:srgbClr val="56BDAA">
                    <a:alpha val="70000"/>
                  </a:srgb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</a:rPr>
              <a:t>Be the master of time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2771140" y="4829175"/>
            <a:ext cx="1480185" cy="36068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" dist="127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思源黑体" panose="020B0500000000000000" pitchFamily="34" charset="-122"/>
              </a:defRPr>
            </a:lvl1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20XX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170" y="2222500"/>
            <a:ext cx="723138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8800" dirty="0">
                <a:solidFill>
                  <a:srgbClr val="56BDAA"/>
                </a:solidFill>
                <a:latin typeface="汉仪大宋简" panose="02010609000101010101" charset="-122"/>
                <a:ea typeface="汉仪大宋简" panose="02010609000101010101" charset="-122"/>
                <a:sym typeface="+mn-ea"/>
              </a:rPr>
              <a:t>做时间的主人</a:t>
            </a:r>
            <a:endParaRPr lang="zh-CN" altLang="en-US" sz="8800" dirty="0">
              <a:solidFill>
                <a:srgbClr val="56BDAA"/>
              </a:solidFill>
              <a:latin typeface="汉仪大宋简" panose="02010609000101010101" charset="-122"/>
              <a:ea typeface="汉仪大宋简" panose="0201060900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2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6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6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6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2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"/>
                            </p:stCondLst>
                            <p:childTnLst>
                              <p:par>
                                <p:cTn id="21" presetID="2" presetClass="entr" presetSubtype="8" dur="24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dur="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dur="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2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7" grpId="0"/>
      <p:bldP spid="53" grpId="0"/>
      <p:bldP spid="8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79747-778EF8B0.png51miz-E1279747-778EF8B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" y="1049655"/>
            <a:ext cx="5355590" cy="53555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67655" y="2275205"/>
            <a:ext cx="5967730" cy="243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时间是我们最重要的资产，每一分每一秒失去之后再也不会回头。世界上最奢侈最爱你的人是肯花时间陪你的人。时间会沉淀一切喧嚣，时间也会展现一切真实。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236630-3C241854.png51miz-E236630-3C2418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910" y="1321118"/>
            <a:ext cx="4318000" cy="4490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8520" y="2117725"/>
            <a:ext cx="5904230" cy="29084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如果你没能适当使用这些时间，损失掉的只有你自己会承担。没有回头重来，也不能预支明天，你必须根据你所拥有的这些时间而活在现在。你应该善加运用，以换取最大的成功。时间总是不停地在运转，努力让每个今天都有最佳收获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2" name="图片 1" descr="C:\Users\16106\Desktop\12珍惜时间主题班会卡通\51miz-E1179918-ED6A2E7F.png51miz-E1179918-ED6A2E7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279" y="1819124"/>
            <a:ext cx="1715135" cy="1715724"/>
          </a:xfrm>
          <a:prstGeom prst="rect">
            <a:avLst/>
          </a:prstGeom>
        </p:spPr>
      </p:pic>
      <p:pic>
        <p:nvPicPr>
          <p:cNvPr id="3" name="图片 2" descr="C:\Users\16106\Desktop\12珍惜时间主题班会卡通\51miz-E1179918-ED6A2E7F.png51miz-E1179918-ED6A2E7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533" y="1819124"/>
            <a:ext cx="1715135" cy="1715724"/>
          </a:xfrm>
          <a:prstGeom prst="rect">
            <a:avLst/>
          </a:prstGeom>
        </p:spPr>
      </p:pic>
      <p:pic>
        <p:nvPicPr>
          <p:cNvPr id="4" name="图片 3" descr="C:\Users\16106\Desktop\12珍惜时间主题班会卡通\51miz-E1179918-ED6A2E7F.png51miz-E1179918-ED6A2E7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8" y="1819124"/>
            <a:ext cx="1715135" cy="1715724"/>
          </a:xfrm>
          <a:prstGeom prst="rect">
            <a:avLst/>
          </a:prstGeom>
        </p:spPr>
      </p:pic>
      <p:sp>
        <p:nvSpPr>
          <p:cNvPr id="11" name="文本框 1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>
            <p:custDataLst>
              <p:tags r:id="rId1"/>
            </p:custDataLst>
          </p:nvPr>
        </p:nvSpPr>
        <p:spPr>
          <a:xfrm>
            <a:off x="1203325" y="3868420"/>
            <a:ext cx="2713990" cy="1670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想要体会“一分钟”有多少价值，你可以去问一个错过火车的旅人。</a:t>
            </a:r>
          </a:p>
        </p:txBody>
      </p:sp>
      <p:sp>
        <p:nvSpPr>
          <p:cNvPr id="13" name="文本框 1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>
            <p:custDataLst>
              <p:tags r:id="rId2"/>
            </p:custDataLst>
          </p:nvPr>
        </p:nvSpPr>
        <p:spPr>
          <a:xfrm>
            <a:off x="4739106" y="3868420"/>
            <a:ext cx="2713990" cy="1670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想要体会“一秒钟”有多少价值，你可以去问一个死里逃生的幸运儿</a:t>
            </a: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>
            <p:custDataLst>
              <p:tags r:id="rId3"/>
            </p:custDataLst>
          </p:nvPr>
        </p:nvSpPr>
        <p:spPr>
          <a:xfrm>
            <a:off x="8274151" y="3868420"/>
            <a:ext cx="2713990" cy="1670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想要体会“一毫秒”有多少价值，你可以去问一个错失金牌的运动员。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dur="1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dur="1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dur="1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79747-778EF8B0.png51miz-E1279747-778EF8B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31495" y="831215"/>
            <a:ext cx="5172075" cy="5933440"/>
          </a:xfrm>
          <a:prstGeom prst="rect">
            <a:avLst/>
          </a:prstGeom>
        </p:spPr>
      </p:pic>
      <p:pic>
        <p:nvPicPr>
          <p:cNvPr id="2" name="图片 1" descr="51miz-E1140535-F0B13BD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3490" y="755015"/>
            <a:ext cx="8601075" cy="58762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80710" y="2214880"/>
            <a:ext cx="5044440" cy="23212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28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我们一定要努力活在当下</a:t>
            </a:r>
            <a:r>
              <a:rPr lang="en-US" altLang="zh-CN" sz="28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!</a:t>
            </a:r>
          </a:p>
          <a:p>
            <a:pPr algn="ctr">
              <a:lnSpc>
                <a:spcPct val="170000"/>
              </a:lnSpc>
            </a:pPr>
            <a:r>
              <a:rPr lang="zh-CN" altLang="en-US" sz="66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珍惜时间</a:t>
            </a:r>
            <a:r>
              <a:rPr lang="en-US" altLang="zh-CN" sz="66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7" name="图片 6" descr="2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8549"/>
              <a:ext cx="2681" cy="2251"/>
            </a:xfrm>
            <a:prstGeom prst="rect">
              <a:avLst/>
            </a:prstGeom>
          </p:spPr>
        </p:pic>
        <p:pic>
          <p:nvPicPr>
            <p:cNvPr id="8" name="图片 7" descr="22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88" y="5278"/>
              <a:ext cx="2913" cy="5522"/>
            </a:xfrm>
            <a:prstGeom prst="rect">
              <a:avLst/>
            </a:prstGeom>
          </p:spPr>
        </p:pic>
        <p:pic>
          <p:nvPicPr>
            <p:cNvPr id="9" name="图片 8" descr="22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4138"/>
            </a:xfrm>
            <a:prstGeom prst="rect">
              <a:avLst/>
            </a:prstGeom>
          </p:spPr>
        </p:pic>
        <p:pic>
          <p:nvPicPr>
            <p:cNvPr id="10" name="图片 9" descr="44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1" y="0"/>
              <a:ext cx="3116" cy="2291"/>
            </a:xfrm>
            <a:prstGeom prst="rect">
              <a:avLst/>
            </a:prstGeom>
          </p:spPr>
        </p:pic>
        <p:pic>
          <p:nvPicPr>
            <p:cNvPr id="12" name="图片 11" descr="44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46" y="0"/>
              <a:ext cx="1320" cy="1777"/>
            </a:xfrm>
            <a:prstGeom prst="rect">
              <a:avLst/>
            </a:prstGeom>
          </p:spPr>
        </p:pic>
        <p:pic>
          <p:nvPicPr>
            <p:cNvPr id="13" name="图片 12" descr="44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1" y="0"/>
              <a:ext cx="1560" cy="2100"/>
            </a:xfrm>
            <a:prstGeom prst="rect">
              <a:avLst/>
            </a:prstGeom>
          </p:spPr>
        </p:pic>
      </p:grpSp>
      <p:sp>
        <p:nvSpPr>
          <p:cNvPr id="17" name="PA_矩形 28"/>
          <p:cNvSpPr/>
          <p:nvPr>
            <p:custDataLst>
              <p:tags r:id="rId1"/>
            </p:custDataLst>
          </p:nvPr>
        </p:nvSpPr>
        <p:spPr>
          <a:xfrm>
            <a:off x="1036097" y="4830766"/>
            <a:ext cx="5734886" cy="47128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杨柳枯了，有再青的时候。桃花谢了，有再开的时候。燕子飞了，有再来的时候。然而有一样东西却是一去不复返。它给勤奋者留下智慧和力量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它给懒惰者留下空虚和懊悔。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1070" y="2641600"/>
            <a:ext cx="66941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80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珍惜</a:t>
            </a:r>
          </a:p>
          <a:p>
            <a:pPr algn="l">
              <a:lnSpc>
                <a:spcPct val="80000"/>
              </a:lnSpc>
            </a:pPr>
            <a:r>
              <a:rPr lang="zh-CN" altLang="en-US" sz="80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时间小故事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1055370" y="1833245"/>
            <a:ext cx="1943100" cy="56261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2400" kern="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02</a:t>
            </a:r>
          </a:p>
        </p:txBody>
      </p:sp>
      <p:pic>
        <p:nvPicPr>
          <p:cNvPr id="2" name="图片 1" descr="C:\Users\16106\Desktop\12珍惜时间主题班会卡通\高考人物时钟.png高考人物时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90" y="1283970"/>
            <a:ext cx="4735830" cy="4736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8" dur="24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dur="15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凿壁偷光历史故事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45166-B84CCB4A.png51miz-E1245166-B84CCB4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12685" y="1562735"/>
            <a:ext cx="4237355" cy="4237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2490" y="1701800"/>
            <a:ext cx="6362700" cy="4356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just">
              <a:lnSpc>
                <a:spcPct val="2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西汉时候，有个农民的孩子，叫匡衡。他小时候很想读书，可是因为家里穷，没钱上学。后来，他跟一个亲戚学认字，才有了看书的能力。</a:t>
            </a:r>
          </a:p>
          <a:p>
            <a:pPr marL="285750" lvl="0" indent="-285750" algn="just">
              <a:lnSpc>
                <a:spcPct val="2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匡衡买不起书，只好借书来读。那个时候，书是非常贵重的，有书的人不肯轻易借给别人。匡衡就在农忙的时节，给有钱的人家打短工，不要工钱，只求人家借书给他看，</a:t>
            </a:r>
          </a:p>
          <a:p>
            <a:pPr marL="285750" lvl="0" indent="-285750" algn="just">
              <a:lnSpc>
                <a:spcPct val="2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过了几年，匡衡长大了，成了家里的主要劳动力。他一天到晚在地里干活，只有中午歇晌的时候，才有工夫看一点书，所以一卷书常常要十天半目才能够读完。匡衡很着急，心里想;白天种庄稼，没有时间看书，我可以多利用一些晚上的时间来看书。可是匡衡家里很穷，买不起点灯的油，怎么办呢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凿壁偷光历史故事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80080-2622FE2C.png51miz-E1280080-2622FE2C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205" y="2072005"/>
            <a:ext cx="4824730" cy="36188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6750" y="1874520"/>
            <a:ext cx="63627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just">
              <a:lnSpc>
                <a:spcPct val="2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有一天晚上，匡衡躺在床上背白天读过的书。背着背着，突然看到东边的墙壁上通过来一线亮光。他嚯地站起来，走到墙壁边一看，原来从壁缝里通过来的是邻居的'灯光。于是，匡衡想了一个办法:他拿了一把小刀，把墙缝挖大了一些。这样，通过来的光亮也大了，他就凑着透进来的灯光，读起书来。</a:t>
            </a:r>
          </a:p>
          <a:p>
            <a:pPr marL="285750" lvl="0" indent="-285750" algn="just">
              <a:lnSpc>
                <a:spcPct val="2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匡衡就是这样刻苦地学习，后来成了一个很有学问的人。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启示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58283-F080A5F9.png51miz-E1258283-F080A5F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" y="1568450"/>
            <a:ext cx="4318000" cy="431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2330" y="1184275"/>
            <a:ext cx="681736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凿壁偷光从凿壁借光的事例可看出，外因并不是决定性的因素，匡衡在极其艰难的条件下，通过自己的努力学习和坚强毅力，终于一举成名。这就说明内因才是事物发展，变化的根据和第一位的原因，外因只是影响事物变化的条件，它必须通过内因才能起作用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由干家里很穷，所以他是天必须干许多活，挣钱生活，只有晚上，他才能坐下来安心读书。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不过他又买不起蜡烛，天一黑，就无法看书了，匡衡心痛这浪费的时间，内心非常痛苦。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我们要学习凿壁借光的精神，而不能学习他的行为，他的行为本身是破坏公物。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7" name="图片 6" descr="2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8549"/>
              <a:ext cx="2681" cy="2251"/>
            </a:xfrm>
            <a:prstGeom prst="rect">
              <a:avLst/>
            </a:prstGeom>
          </p:spPr>
        </p:pic>
        <p:pic>
          <p:nvPicPr>
            <p:cNvPr id="8" name="图片 7" descr="22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88" y="5278"/>
              <a:ext cx="2913" cy="5522"/>
            </a:xfrm>
            <a:prstGeom prst="rect">
              <a:avLst/>
            </a:prstGeom>
          </p:spPr>
        </p:pic>
        <p:pic>
          <p:nvPicPr>
            <p:cNvPr id="9" name="图片 8" descr="22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4138"/>
            </a:xfrm>
            <a:prstGeom prst="rect">
              <a:avLst/>
            </a:prstGeom>
          </p:spPr>
        </p:pic>
        <p:pic>
          <p:nvPicPr>
            <p:cNvPr id="10" name="图片 9" descr="44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1" y="0"/>
              <a:ext cx="3116" cy="2291"/>
            </a:xfrm>
            <a:prstGeom prst="rect">
              <a:avLst/>
            </a:prstGeom>
          </p:spPr>
        </p:pic>
        <p:pic>
          <p:nvPicPr>
            <p:cNvPr id="12" name="图片 11" descr="44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46" y="0"/>
              <a:ext cx="1320" cy="1777"/>
            </a:xfrm>
            <a:prstGeom prst="rect">
              <a:avLst/>
            </a:prstGeom>
          </p:spPr>
        </p:pic>
        <p:pic>
          <p:nvPicPr>
            <p:cNvPr id="13" name="图片 12" descr="44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1" y="0"/>
              <a:ext cx="1560" cy="2100"/>
            </a:xfrm>
            <a:prstGeom prst="rect">
              <a:avLst/>
            </a:prstGeom>
          </p:spPr>
        </p:pic>
      </p:grpSp>
      <p:sp>
        <p:nvSpPr>
          <p:cNvPr id="17" name="PA_矩形 28"/>
          <p:cNvSpPr/>
          <p:nvPr>
            <p:custDataLst>
              <p:tags r:id="rId1"/>
            </p:custDataLst>
          </p:nvPr>
        </p:nvSpPr>
        <p:spPr>
          <a:xfrm>
            <a:off x="1036097" y="4830766"/>
            <a:ext cx="5734886" cy="47128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杨柳枯了，有再青的时候。桃花谢了，有再开的时候。燕子飞了，有再来的时候。然而有一样东西却是一去不复返。它给勤奋者留下智慧和力量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它给懒惰者留下空虚和懊悔。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1070" y="2641600"/>
            <a:ext cx="66941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sz="80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珍惜时间</a:t>
            </a:r>
            <a:endParaRPr sz="80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+mn-ea"/>
            </a:endParaRPr>
          </a:p>
          <a:p>
            <a:pPr algn="l">
              <a:lnSpc>
                <a:spcPct val="80000"/>
              </a:lnSpc>
            </a:pPr>
            <a:r>
              <a:rPr sz="80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名言警句</a:t>
            </a:r>
            <a:endParaRPr lang="zh-CN" altLang="en-US" sz="80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055370" y="1833245"/>
            <a:ext cx="1943100" cy="56261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2400" kern="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03</a:t>
            </a:r>
          </a:p>
        </p:txBody>
      </p:sp>
      <p:pic>
        <p:nvPicPr>
          <p:cNvPr id="2" name="图片 1" descr="C:\Users\16106\Desktop\12珍惜时间主题班会卡通\高考人物时钟.png高考人物时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90" y="1283970"/>
            <a:ext cx="4735830" cy="4736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8" dur="24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dur="15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1miz-E1125872-7473FFB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945" y="857250"/>
            <a:ext cx="11800840" cy="564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珍惜时间名言警句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66520" y="2101215"/>
            <a:ext cx="9458960" cy="28969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三更灯火五更鸡，正是男儿读书时，黑发不知勤学早，白首方悔读书迟。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 ——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颜真卿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盛年不重来，一日难再晨。及时当勉励，岁月不待人。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—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陶渊明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生命是以时间为单位的，浪费别人的时间等于谋财害命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;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浪费自己的时间，等于慢性自杀。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鲁迅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时不可及，日不可留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——《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墨子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前言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3" name="图片 2" descr="C:\Users\16106\Desktop\12珍惜时间主题班会卡通\51miz-E228934-428B8EF0.png51miz-E228934-428B8EF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855" y="521970"/>
            <a:ext cx="9070975" cy="6011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8025" y="1458595"/>
            <a:ext cx="665035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一分钟我们可以做些什么?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一分钟可以阅读一篇五六百字的文章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一分钟可以浏览一份40多版的日报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一分钟可以打字200个，读70多个单词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一分钟可以看5-10个精彩的广告短片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一分钟可以跑400米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一分钟可以做20多个仰卧起坐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一分钟可以做一次成功的助攻，一个球赛的胜败往往就在最后一分钟甚至几十秒中确定的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一分钟可以---</a:t>
            </a:r>
          </a:p>
        </p:txBody>
      </p:sp>
      <p:pic>
        <p:nvPicPr>
          <p:cNvPr id="5" name="图片 4" descr="51miz-E1089267-8ADEC30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3065"/>
            <a:ext cx="4318000" cy="49618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18050" y="204186"/>
            <a:ext cx="1455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EFDED"/>
                </a:solidFill>
              </a:rPr>
              <a:t>https://www.ypppt.com/</a:t>
            </a:r>
            <a:endParaRPr lang="zh-CN" altLang="en-US" sz="700" dirty="0">
              <a:solidFill>
                <a:srgbClr val="FEFDED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珍惜时间名言警句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11" name="图片 10" descr="C:\Users\16106\Desktop\12珍惜时间主题班会卡通\51miz-E898416-74A8BA0F.png51miz-E898416-74A8BA0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785" y="1932940"/>
            <a:ext cx="3649980" cy="3649980"/>
          </a:xfrm>
          <a:prstGeom prst="rect">
            <a:avLst/>
          </a:prstGeom>
        </p:spPr>
      </p:pic>
      <p:pic>
        <p:nvPicPr>
          <p:cNvPr id="8" name="图片 7" descr="51miz-E228943-BA3F19E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" y="1280160"/>
            <a:ext cx="7065645" cy="48171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13180" y="2200275"/>
            <a:ext cx="5791200" cy="2734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莫等闲白了少年头，空悲切。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岳飞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一寸光阴一寸金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寸金难买寸光阴。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罗懋登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时间，就象海绵里的水，只要愿意挤，总还是有的。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鲁迅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放弃时间的人，时间也放弃他。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莎士比亚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7" name="图片 6" descr="2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8549"/>
              <a:ext cx="2681" cy="2251"/>
            </a:xfrm>
            <a:prstGeom prst="rect">
              <a:avLst/>
            </a:prstGeom>
          </p:spPr>
        </p:pic>
        <p:pic>
          <p:nvPicPr>
            <p:cNvPr id="8" name="图片 7" descr="22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88" y="5278"/>
              <a:ext cx="2913" cy="5522"/>
            </a:xfrm>
            <a:prstGeom prst="rect">
              <a:avLst/>
            </a:prstGeom>
          </p:spPr>
        </p:pic>
        <p:pic>
          <p:nvPicPr>
            <p:cNvPr id="9" name="图片 8" descr="22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4138"/>
            </a:xfrm>
            <a:prstGeom prst="rect">
              <a:avLst/>
            </a:prstGeom>
          </p:spPr>
        </p:pic>
        <p:pic>
          <p:nvPicPr>
            <p:cNvPr id="10" name="图片 9" descr="44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1" y="0"/>
              <a:ext cx="3116" cy="2291"/>
            </a:xfrm>
            <a:prstGeom prst="rect">
              <a:avLst/>
            </a:prstGeom>
          </p:spPr>
        </p:pic>
        <p:pic>
          <p:nvPicPr>
            <p:cNvPr id="12" name="图片 11" descr="44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46" y="0"/>
              <a:ext cx="1320" cy="1777"/>
            </a:xfrm>
            <a:prstGeom prst="rect">
              <a:avLst/>
            </a:prstGeom>
          </p:spPr>
        </p:pic>
        <p:pic>
          <p:nvPicPr>
            <p:cNvPr id="13" name="图片 12" descr="44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1" y="0"/>
              <a:ext cx="1560" cy="2100"/>
            </a:xfrm>
            <a:prstGeom prst="rect">
              <a:avLst/>
            </a:prstGeom>
          </p:spPr>
        </p:pic>
      </p:grpSp>
      <p:sp>
        <p:nvSpPr>
          <p:cNvPr id="17" name="PA_矩形 28"/>
          <p:cNvSpPr/>
          <p:nvPr>
            <p:custDataLst>
              <p:tags r:id="rId1"/>
            </p:custDataLst>
          </p:nvPr>
        </p:nvSpPr>
        <p:spPr>
          <a:xfrm>
            <a:off x="1036097" y="4830766"/>
            <a:ext cx="5734886" cy="47128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杨柳枯了，有再青的时候。桃花谢了，有再开的时候。燕子飞了，有再来的时候。然而有一样东西却是一去不复返。它给勤奋者留下智慧和力量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它给懒惰者留下空虚和懊悔。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1069" y="2641600"/>
            <a:ext cx="7628255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sz="80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把握时间</a:t>
            </a:r>
            <a:endParaRPr sz="80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sym typeface="+mn-ea"/>
            </a:endParaRPr>
          </a:p>
          <a:p>
            <a:pPr algn="l">
              <a:lnSpc>
                <a:spcPct val="80000"/>
              </a:lnSpc>
            </a:pPr>
            <a:r>
              <a:rPr sz="80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做时间的主人</a:t>
            </a:r>
            <a:r>
              <a:rPr sz="80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！</a:t>
            </a:r>
            <a:endParaRPr lang="zh-CN" altLang="en-US" sz="80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055370" y="1833245"/>
            <a:ext cx="1943100" cy="56261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2400" kern="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04</a:t>
            </a:r>
          </a:p>
        </p:txBody>
      </p:sp>
      <p:pic>
        <p:nvPicPr>
          <p:cNvPr id="2" name="图片 1" descr="C:\Users\16106\Desktop\12珍惜时间主题班会卡通\高考人物时钟.png高考人物时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90" y="1283970"/>
            <a:ext cx="4735830" cy="4736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8" dur="24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dur="15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把握时间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做时间的主人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en-US"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51miz-E1089267-8ADEC30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35" y="1373505"/>
            <a:ext cx="4318000" cy="4961890"/>
          </a:xfrm>
          <a:prstGeom prst="rect">
            <a:avLst/>
          </a:prstGeom>
        </p:spPr>
      </p:pic>
      <p:pic>
        <p:nvPicPr>
          <p:cNvPr id="2" name="图片 1" descr="C:\Users\16106\Desktop\12珍惜时间主题班会卡通\51miz-E228943-BA3F19EE.png51miz-E228943-BA3F19E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480" y="1148715"/>
            <a:ext cx="7237730" cy="50901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88000" y="2203450"/>
            <a:ext cx="5287010" cy="26503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想一想：</a:t>
            </a:r>
            <a:endParaRPr lang="zh-CN" altLang="en-US" sz="44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44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我们怎样才能向时间要效率呢</a:t>
            </a:r>
            <a:r>
              <a:rPr lang="en-US" altLang="zh-CN" sz="44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把握时间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做时间的主人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en-US"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61236-7FDA7A59.png51miz-E1261236-7FDA7A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940" y="1603375"/>
            <a:ext cx="4318000" cy="4318000"/>
          </a:xfrm>
          <a:prstGeom prst="rect">
            <a:avLst/>
          </a:prstGeom>
        </p:spPr>
      </p:pic>
      <p:grpSp>
        <p:nvGrpSpPr>
          <p:cNvPr id="2" name="Group 44"/>
          <p:cNvGrpSpPr/>
          <p:nvPr/>
        </p:nvGrpSpPr>
        <p:grpSpPr>
          <a:xfrm>
            <a:off x="1390358" y="2041671"/>
            <a:ext cx="699105" cy="738492"/>
            <a:chOff x="0" y="0"/>
            <a:chExt cx="807366" cy="906807"/>
          </a:xfrm>
          <a:solidFill>
            <a:schemeClr val="bg1"/>
          </a:solidFill>
        </p:grpSpPr>
        <p:sp>
          <p:nvSpPr>
            <p:cNvPr id="3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56BDA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9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CFECD"/>
            </a:solidFill>
            <a:ln w="38100" cap="flat">
              <a:solidFill>
                <a:srgbClr val="56BDA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grpSp>
        <p:nvGrpSpPr>
          <p:cNvPr id="10" name="Group 44"/>
          <p:cNvGrpSpPr/>
          <p:nvPr/>
        </p:nvGrpSpPr>
        <p:grpSpPr>
          <a:xfrm>
            <a:off x="1375814" y="3393479"/>
            <a:ext cx="699105" cy="738492"/>
            <a:chOff x="0" y="0"/>
            <a:chExt cx="807366" cy="906807"/>
          </a:xfrm>
          <a:solidFill>
            <a:schemeClr val="bg1"/>
          </a:solidFill>
        </p:grpSpPr>
        <p:sp>
          <p:nvSpPr>
            <p:cNvPr id="11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56BDA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CFECD"/>
            </a:solidFill>
            <a:ln w="38100" cap="flat">
              <a:solidFill>
                <a:srgbClr val="56BDA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1361270" y="4745287"/>
            <a:ext cx="699105" cy="738492"/>
            <a:chOff x="0" y="0"/>
            <a:chExt cx="807366" cy="906807"/>
          </a:xfrm>
          <a:solidFill>
            <a:schemeClr val="bg1"/>
          </a:solidFill>
        </p:grpSpPr>
        <p:sp>
          <p:nvSpPr>
            <p:cNvPr id="14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56BDA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5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CFECD"/>
            </a:solidFill>
            <a:ln w="38100" cap="flat">
              <a:solidFill>
                <a:srgbClr val="56BDAA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333625" y="2134375"/>
            <a:ext cx="4520565" cy="51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4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充分利用时间，特别是零散时间</a:t>
            </a:r>
            <a:endParaRPr lang="en-US" altLang="zh-CN" sz="24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33625" y="3486182"/>
            <a:ext cx="4520565" cy="51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en-US" altLang="zh-CN" sz="24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做事情有计划</a:t>
            </a:r>
            <a:endParaRPr lang="en-US" altLang="zh-CN" sz="24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33625" y="4607168"/>
            <a:ext cx="4520565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/>
            <a:r>
              <a:rPr lang="zh-CN" altLang="en-US" sz="24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学习要保持充足的睡眠，要注意劳逸结合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dur="5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dur="5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7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1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828563-4516F01C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830070"/>
            <a:ext cx="6076315" cy="183197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181595-0CF71FE7.png51miz-E1181595-0CF71FE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1560" y="1554480"/>
            <a:ext cx="5709285" cy="46450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把握时间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做时间的主人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en-US"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3938" y="2188845"/>
            <a:ext cx="5203190" cy="1281273"/>
          </a:xfrm>
          <a:prstGeom prst="round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做事情时集中注意力，克服上课说话、分神等坏毛病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0255" y="3843655"/>
            <a:ext cx="5710555" cy="16547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方法一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: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做好预习，对课堂内容有一定了解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20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方法二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: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认真做笔记，使自己能够跟老师思路走。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027425-15B5CCD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3325" y="1287780"/>
            <a:ext cx="4005580" cy="18961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把握时间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做时间的主人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en-US"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898416-74A8BA0F.png51miz-E898416-74A8BA0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1672590"/>
            <a:ext cx="4318000" cy="431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40208" y="2012950"/>
            <a:ext cx="3183255" cy="733038"/>
          </a:xfrm>
          <a:prstGeom prst="round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克服拖拉等坏毛病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15025" y="3429635"/>
            <a:ext cx="4833620" cy="14998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方法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: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准备备忘录，写下当天要做的事情，包括要交的东西和作业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16106\Desktop\12珍惜时间主题班会卡通\51miz-E1279830-19138D33.png51miz-E1279830-19138D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3550"/>
            <a:ext cx="6250940" cy="6250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把握时间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做时间的主人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en-US"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67663" y="1760691"/>
            <a:ext cx="1030605" cy="580718"/>
          </a:xfrm>
          <a:prstGeom prst="round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建议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59095" y="2435225"/>
            <a:ext cx="60477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给自己制定一个有时间期限的学习目标。如为自己定一个星期目标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合理安排好各科的学习时间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找出自己一天当中的时间盲点，利用这些时间给自己创造学习的机会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努力让自己的每一秒钟都过得充实有意义。</a:t>
            </a:r>
          </a:p>
        </p:txBody>
      </p:sp>
      <p:pic>
        <p:nvPicPr>
          <p:cNvPr id="2" name="图片 1" descr="51miz-E228943-BA3F19E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410" y="1569085"/>
            <a:ext cx="1515110" cy="96393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7" name="图片 6" descr="2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8549"/>
              <a:ext cx="2681" cy="2251"/>
            </a:xfrm>
            <a:prstGeom prst="rect">
              <a:avLst/>
            </a:prstGeom>
          </p:spPr>
        </p:pic>
        <p:pic>
          <p:nvPicPr>
            <p:cNvPr id="8" name="图片 7" descr="22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88" y="5278"/>
              <a:ext cx="2913" cy="5522"/>
            </a:xfrm>
            <a:prstGeom prst="rect">
              <a:avLst/>
            </a:prstGeom>
          </p:spPr>
        </p:pic>
        <p:pic>
          <p:nvPicPr>
            <p:cNvPr id="9" name="图片 8" descr="22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1385"/>
            </a:xfrm>
            <a:prstGeom prst="rect">
              <a:avLst/>
            </a:prstGeom>
          </p:spPr>
        </p:pic>
        <p:pic>
          <p:nvPicPr>
            <p:cNvPr id="10" name="图片 9" descr="44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1" y="0"/>
              <a:ext cx="3116" cy="2291"/>
            </a:xfrm>
            <a:prstGeom prst="rect">
              <a:avLst/>
            </a:prstGeom>
          </p:spPr>
        </p:pic>
        <p:pic>
          <p:nvPicPr>
            <p:cNvPr id="12" name="图片 11" descr="44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85" y="0"/>
              <a:ext cx="1081" cy="1455"/>
            </a:xfrm>
            <a:prstGeom prst="rect">
              <a:avLst/>
            </a:prstGeom>
          </p:spPr>
        </p:pic>
        <p:pic>
          <p:nvPicPr>
            <p:cNvPr id="13" name="图片 12" descr="44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1" y="0"/>
              <a:ext cx="1560" cy="210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723265" y="3627755"/>
            <a:ext cx="5064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珍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惜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主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题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班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25805" y="4829175"/>
            <a:ext cx="1702435" cy="36068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" dist="127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思源黑体" panose="020B0500000000000000" pitchFamily="34" charset="-122"/>
              </a:defRPr>
            </a:lvl1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演讲：第一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PPT</a:t>
            </a:r>
          </a:p>
        </p:txBody>
      </p:sp>
      <p:sp>
        <p:nvSpPr>
          <p:cNvPr id="17" name="PA_矩形 28"/>
          <p:cNvSpPr/>
          <p:nvPr>
            <p:custDataLst>
              <p:tags r:id="rId1"/>
            </p:custDataLst>
          </p:nvPr>
        </p:nvSpPr>
        <p:spPr>
          <a:xfrm>
            <a:off x="693197" y="4059241"/>
            <a:ext cx="5734886" cy="47128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杨柳枯了，有再青的时候。桃花谢了，有再开的时候。燕子飞了，有再来的时候。然而有一样东西却是一去不复返。它给勤奋者留下智慧和力量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它给懒惰者留下空虚和懊悔。</a:t>
            </a:r>
          </a:p>
        </p:txBody>
      </p:sp>
      <p:sp>
        <p:nvSpPr>
          <p:cNvPr id="53" name="标题 1"/>
          <p:cNvSpPr txBox="1"/>
          <p:nvPr/>
        </p:nvSpPr>
        <p:spPr>
          <a:xfrm>
            <a:off x="703121" y="1741860"/>
            <a:ext cx="4406791" cy="65516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3200" dirty="0">
                <a:solidFill>
                  <a:srgbClr val="56BDAA">
                    <a:alpha val="70000"/>
                  </a:srgbClr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</a:rPr>
              <a:t>Be the master of time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2771140" y="4829175"/>
            <a:ext cx="1480185" cy="36068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" dist="127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思源黑体" panose="020B0500000000000000" pitchFamily="34" charset="-122"/>
              </a:defRPr>
            </a:lvl1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日期：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20XX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170" y="2222500"/>
            <a:ext cx="723138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88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谢谢您的观看</a:t>
            </a:r>
            <a:endParaRPr lang="zh-CN" altLang="en-US" sz="88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2" name="图片 1" descr="C:\Users\16106\Desktop\12珍惜时间主题班会卡通\高考人物时钟.png高考人物时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408" y="1741805"/>
            <a:ext cx="4277995" cy="42786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2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6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6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6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dur="2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"/>
                            </p:stCondLst>
                            <p:childTnLst>
                              <p:par>
                                <p:cTn id="21" presetID="2" presetClass="entr" presetSubtype="8" dur="24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dur="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dur="32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327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7" grpId="0"/>
      <p:bldP spid="53" grpId="0"/>
      <p:bldP spid="8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2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>
            <p:custDataLst>
              <p:tags r:id="rId1"/>
            </p:custDataLst>
          </p:nvPr>
        </p:nvSpPr>
        <p:spPr bwMode="auto">
          <a:xfrm>
            <a:off x="4933315" y="1793240"/>
            <a:ext cx="2325370" cy="4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4290" rIns="34290">
            <a:spAutoFit/>
          </a:bodyPr>
          <a:lstStyle>
            <a:lvl1pPr>
              <a:spcBef>
                <a:spcPts val="2000"/>
              </a:spcBef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1pPr>
            <a:lvl2pPr marL="742950" indent="-285750">
              <a:spcBef>
                <a:spcPts val="2000"/>
              </a:spcBef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2pPr>
            <a:lvl3pPr marL="1143000" indent="-228600">
              <a:spcBef>
                <a:spcPts val="2000"/>
              </a:spcBef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3pPr>
            <a:lvl4pPr marL="1600200" indent="-228600">
              <a:spcBef>
                <a:spcPts val="2000"/>
              </a:spcBef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4pPr>
            <a:lvl5pPr marL="2057400" indent="-228600">
              <a:spcBef>
                <a:spcPts val="2000"/>
              </a:spcBef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5pPr>
            <a:lvl6pPr marL="2514600" indent="-228600" defTabSz="2437130" eaLnBrk="0" fontAlgn="base" hangingPunct="0">
              <a:spcBef>
                <a:spcPts val="2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6pPr>
            <a:lvl7pPr marL="2971800" indent="-228600" defTabSz="2437130" eaLnBrk="0" fontAlgn="base" hangingPunct="0">
              <a:spcBef>
                <a:spcPts val="2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7pPr>
            <a:lvl8pPr marL="3429000" indent="-228600" defTabSz="2437130" eaLnBrk="0" fontAlgn="base" hangingPunct="0">
              <a:spcBef>
                <a:spcPts val="2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8pPr>
            <a:lvl9pPr marL="3886200" indent="-228600" defTabSz="2437130" eaLnBrk="0" fontAlgn="base" hangingPunct="0">
              <a:spcBef>
                <a:spcPts val="2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/>
                <a:ea typeface="Calibri" panose="020F0502020204030204" charset="0"/>
                <a:cs typeface="Calibri" panose="020F0502020204030204" charset="0"/>
                <a:sym typeface="Calibri"/>
              </a:defRPr>
            </a:lvl9pPr>
          </a:lstStyle>
          <a:p>
            <a:pPr indent="0" algn="ctr">
              <a:lnSpc>
                <a:spcPct val="120000"/>
              </a:lnSpc>
              <a:buNone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仿宋"/>
              </a:rPr>
              <a:t>Lorem ipsum dolor sit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仿宋"/>
              </a:rPr>
              <a:t>amet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仿宋"/>
              </a:rPr>
              <a:t> 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仿宋"/>
              </a:rPr>
              <a:t>consectetuer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仿宋"/>
              </a:rPr>
              <a:t> Lorem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  <a:sym typeface="仿宋"/>
            </a:endParaRPr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3197860" y="676275"/>
            <a:ext cx="5797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9050">
                  <a:noFill/>
                </a:ln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CONTENTS</a:t>
            </a: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744220" y="4743450"/>
            <a:ext cx="2762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体会时间</a:t>
            </a:r>
            <a:endParaRPr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的价值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288097" y="2759710"/>
            <a:ext cx="1674495" cy="1674495"/>
            <a:chOff x="1867880" y="3236257"/>
            <a:chExt cx="1488141" cy="1488141"/>
          </a:xfrm>
        </p:grpSpPr>
        <p:grpSp>
          <p:nvGrpSpPr>
            <p:cNvPr id="48" name="组合 47"/>
            <p:cNvGrpSpPr/>
            <p:nvPr/>
          </p:nvGrpSpPr>
          <p:grpSpPr>
            <a:xfrm>
              <a:off x="1867880" y="3236257"/>
              <a:ext cx="1488141" cy="1488141"/>
              <a:chOff x="1828799" y="3236257"/>
              <a:chExt cx="1488141" cy="1488141"/>
            </a:xfrm>
          </p:grpSpPr>
          <p:sp>
            <p:nvSpPr>
              <p:cNvPr id="49" name="椭圆 4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828799" y="3236257"/>
                <a:ext cx="1488141" cy="14881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  <p:sp>
            <p:nvSpPr>
              <p:cNvPr id="50" name="弧形 49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50574" y="3258033"/>
                <a:ext cx="1444592" cy="1444590"/>
              </a:xfrm>
              <a:prstGeom prst="arc">
                <a:avLst>
                  <a:gd name="adj1" fmla="val 3130996"/>
                  <a:gd name="adj2" fmla="val 7666872"/>
                </a:avLst>
              </a:prstGeom>
              <a:ln w="63500">
                <a:solidFill>
                  <a:srgbClr val="56BD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</p:grpSp>
        <p:sp>
          <p:nvSpPr>
            <p:cNvPr id="51" name="文本框 50"/>
            <p:cNvSpPr txBox="1"/>
            <p:nvPr>
              <p:custDataLst>
                <p:tags r:id="rId19"/>
              </p:custDataLst>
            </p:nvPr>
          </p:nvSpPr>
          <p:spPr>
            <a:xfrm>
              <a:off x="2190312" y="3557506"/>
              <a:ext cx="843280" cy="68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01</a:t>
              </a:r>
            </a:p>
          </p:txBody>
        </p:sp>
        <p:sp>
          <p:nvSpPr>
            <p:cNvPr id="52" name="文本框 51"/>
            <p:cNvSpPr txBox="1"/>
            <p:nvPr>
              <p:custDataLst>
                <p:tags r:id="rId20"/>
              </p:custDataLst>
            </p:nvPr>
          </p:nvSpPr>
          <p:spPr>
            <a:xfrm>
              <a:off x="2276506" y="4198589"/>
              <a:ext cx="635030" cy="27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PART</a:t>
              </a:r>
            </a:p>
          </p:txBody>
        </p:sp>
      </p:grp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435350" y="4743450"/>
            <a:ext cx="2762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珍惜时间</a:t>
            </a:r>
            <a:endParaRPr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小故事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126480" y="4743450"/>
            <a:ext cx="27622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珍惜时间</a:t>
            </a:r>
            <a:endParaRPr sz="3200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名言警句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8817610" y="4743450"/>
            <a:ext cx="276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把握时间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 </a:t>
            </a:r>
          </a:p>
          <a:p>
            <a:pPr algn="ctr"/>
            <a:r>
              <a:rPr sz="3200" dirty="0" err="1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做时间的主人</a:t>
            </a:r>
            <a:r>
              <a:rPr sz="32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Arial" panose="020B0604020202020204" pitchFamily="34" charset="0"/>
                <a:sym typeface="+mn-ea"/>
              </a:rPr>
              <a:t>！</a:t>
            </a:r>
            <a:endParaRPr lang="zh-CN" altLang="en-US" sz="3200" b="1" dirty="0">
              <a:solidFill>
                <a:srgbClr val="56BDAA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79227" y="2759710"/>
            <a:ext cx="1674495" cy="1674495"/>
            <a:chOff x="1867880" y="3236257"/>
            <a:chExt cx="1488141" cy="1488141"/>
          </a:xfrm>
        </p:grpSpPr>
        <p:grpSp>
          <p:nvGrpSpPr>
            <p:cNvPr id="19" name="组合 18"/>
            <p:cNvGrpSpPr/>
            <p:nvPr/>
          </p:nvGrpSpPr>
          <p:grpSpPr>
            <a:xfrm>
              <a:off x="1867880" y="3236257"/>
              <a:ext cx="1488141" cy="1488141"/>
              <a:chOff x="1828799" y="3236257"/>
              <a:chExt cx="1488141" cy="1488141"/>
            </a:xfrm>
          </p:grpSpPr>
          <p:sp>
            <p:nvSpPr>
              <p:cNvPr id="20" name="椭圆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1828799" y="3236257"/>
                <a:ext cx="1488141" cy="14881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  <p:sp>
            <p:nvSpPr>
              <p:cNvPr id="21" name="弧形 20"/>
              <p:cNvSpPr/>
              <p:nvPr>
                <p:custDataLst>
                  <p:tags r:id="rId18"/>
                </p:custDataLst>
              </p:nvPr>
            </p:nvSpPr>
            <p:spPr>
              <a:xfrm>
                <a:off x="1850574" y="3258033"/>
                <a:ext cx="1444592" cy="1444590"/>
              </a:xfrm>
              <a:prstGeom prst="arc">
                <a:avLst>
                  <a:gd name="adj1" fmla="val 3130996"/>
                  <a:gd name="adj2" fmla="val 7666872"/>
                </a:avLst>
              </a:prstGeom>
              <a:ln w="63500">
                <a:solidFill>
                  <a:srgbClr val="56BD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15"/>
              </p:custDataLst>
            </p:nvPr>
          </p:nvSpPr>
          <p:spPr>
            <a:xfrm>
              <a:off x="2190312" y="3557506"/>
              <a:ext cx="843280" cy="68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02</a:t>
              </a:r>
            </a:p>
          </p:txBody>
        </p:sp>
        <p:sp>
          <p:nvSpPr>
            <p:cNvPr id="23" name="文本框 22"/>
            <p:cNvSpPr txBox="1"/>
            <p:nvPr>
              <p:custDataLst>
                <p:tags r:id="rId16"/>
              </p:custDataLst>
            </p:nvPr>
          </p:nvSpPr>
          <p:spPr>
            <a:xfrm>
              <a:off x="2276506" y="4198589"/>
              <a:ext cx="635030" cy="27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PART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70357" y="2759710"/>
            <a:ext cx="1674495" cy="1674495"/>
            <a:chOff x="1867880" y="3236257"/>
            <a:chExt cx="1488141" cy="1488141"/>
          </a:xfrm>
        </p:grpSpPr>
        <p:grpSp>
          <p:nvGrpSpPr>
            <p:cNvPr id="25" name="组合 24"/>
            <p:cNvGrpSpPr/>
            <p:nvPr/>
          </p:nvGrpSpPr>
          <p:grpSpPr>
            <a:xfrm>
              <a:off x="1867880" y="3236257"/>
              <a:ext cx="1488141" cy="1488141"/>
              <a:chOff x="1828799" y="3236257"/>
              <a:chExt cx="1488141" cy="1488141"/>
            </a:xfrm>
          </p:grpSpPr>
          <p:sp>
            <p:nvSpPr>
              <p:cNvPr id="26" name="椭圆 2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828799" y="3236257"/>
                <a:ext cx="1488141" cy="14881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  <p:sp>
            <p:nvSpPr>
              <p:cNvPr id="27" name="弧形 2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850574" y="3258033"/>
                <a:ext cx="1444592" cy="1444590"/>
              </a:xfrm>
              <a:prstGeom prst="arc">
                <a:avLst>
                  <a:gd name="adj1" fmla="val 3130996"/>
                  <a:gd name="adj2" fmla="val 7666872"/>
                </a:avLst>
              </a:prstGeom>
              <a:ln w="63500">
                <a:solidFill>
                  <a:srgbClr val="56BD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</p:grpSp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2190312" y="3557506"/>
              <a:ext cx="843280" cy="68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03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2276506" y="4198589"/>
              <a:ext cx="635030" cy="27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PART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62122" y="2759710"/>
            <a:ext cx="1674495" cy="1674495"/>
            <a:chOff x="1867880" y="3236257"/>
            <a:chExt cx="1488141" cy="1488141"/>
          </a:xfrm>
        </p:grpSpPr>
        <p:grpSp>
          <p:nvGrpSpPr>
            <p:cNvPr id="31" name="组合 30"/>
            <p:cNvGrpSpPr/>
            <p:nvPr/>
          </p:nvGrpSpPr>
          <p:grpSpPr>
            <a:xfrm>
              <a:off x="1867880" y="3236257"/>
              <a:ext cx="1488141" cy="1488141"/>
              <a:chOff x="1828799" y="3236257"/>
              <a:chExt cx="1488141" cy="1488141"/>
            </a:xfrm>
          </p:grpSpPr>
          <p:sp>
            <p:nvSpPr>
              <p:cNvPr id="33" name="椭圆 32"/>
              <p:cNvSpPr/>
              <p:nvPr>
                <p:custDataLst>
                  <p:tags r:id="rId9"/>
                </p:custDataLst>
              </p:nvPr>
            </p:nvSpPr>
            <p:spPr>
              <a:xfrm>
                <a:off x="1828799" y="3236257"/>
                <a:ext cx="1488141" cy="148814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  <p:sp>
            <p:nvSpPr>
              <p:cNvPr id="34" name="弧形 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850574" y="3258033"/>
                <a:ext cx="1444592" cy="1444590"/>
              </a:xfrm>
              <a:prstGeom prst="arc">
                <a:avLst>
                  <a:gd name="adj1" fmla="val 3130996"/>
                  <a:gd name="adj2" fmla="val 7666872"/>
                </a:avLst>
              </a:prstGeom>
              <a:ln w="63500">
                <a:solidFill>
                  <a:srgbClr val="56BDA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5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endParaRPr>
              </a:p>
            </p:txBody>
          </p:sp>
        </p:grpSp>
        <p:sp>
          <p:nvSpPr>
            <p:cNvPr id="35" name="文本框 34"/>
            <p:cNvSpPr txBox="1"/>
            <p:nvPr>
              <p:custDataLst>
                <p:tags r:id="rId7"/>
              </p:custDataLst>
            </p:nvPr>
          </p:nvSpPr>
          <p:spPr>
            <a:xfrm>
              <a:off x="2190312" y="3557506"/>
              <a:ext cx="843280" cy="68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04</a:t>
              </a:r>
            </a:p>
          </p:txBody>
        </p:sp>
        <p:sp>
          <p:nvSpPr>
            <p:cNvPr id="36" name="文本框 35"/>
            <p:cNvSpPr txBox="1"/>
            <p:nvPr>
              <p:custDataLst>
                <p:tags r:id="rId8"/>
              </p:custDataLst>
            </p:nvPr>
          </p:nvSpPr>
          <p:spPr>
            <a:xfrm>
              <a:off x="2276506" y="4198589"/>
              <a:ext cx="635030" cy="27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汉仪大宋简" panose="02010609000101010101" pitchFamily="49" charset="-122"/>
                  <a:ea typeface="汉仪大宋简" panose="02010609000101010101" pitchFamily="49" charset="-122"/>
                  <a:cs typeface="仿宋" panose="02010609060101010101" charset="-122"/>
                  <a:sym typeface="仿宋"/>
                </a:rPr>
                <a:t>PART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ur="5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7" name="图片 6" descr="2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8549"/>
              <a:ext cx="2681" cy="2251"/>
            </a:xfrm>
            <a:prstGeom prst="rect">
              <a:avLst/>
            </a:prstGeom>
          </p:spPr>
        </p:pic>
        <p:pic>
          <p:nvPicPr>
            <p:cNvPr id="8" name="图片 7" descr="22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288" y="5278"/>
              <a:ext cx="2913" cy="5522"/>
            </a:xfrm>
            <a:prstGeom prst="rect">
              <a:avLst/>
            </a:prstGeom>
          </p:spPr>
        </p:pic>
        <p:pic>
          <p:nvPicPr>
            <p:cNvPr id="9" name="图片 8" descr="22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200" cy="4138"/>
            </a:xfrm>
            <a:prstGeom prst="rect">
              <a:avLst/>
            </a:prstGeom>
          </p:spPr>
        </p:pic>
        <p:pic>
          <p:nvPicPr>
            <p:cNvPr id="10" name="图片 9" descr="44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81" y="0"/>
              <a:ext cx="3116" cy="2291"/>
            </a:xfrm>
            <a:prstGeom prst="rect">
              <a:avLst/>
            </a:prstGeom>
          </p:spPr>
        </p:pic>
        <p:pic>
          <p:nvPicPr>
            <p:cNvPr id="12" name="图片 11" descr="444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46" y="0"/>
              <a:ext cx="1320" cy="1777"/>
            </a:xfrm>
            <a:prstGeom prst="rect">
              <a:avLst/>
            </a:prstGeom>
          </p:spPr>
        </p:pic>
        <p:pic>
          <p:nvPicPr>
            <p:cNvPr id="13" name="图片 12" descr="444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1" y="0"/>
              <a:ext cx="1560" cy="2100"/>
            </a:xfrm>
            <a:prstGeom prst="rect">
              <a:avLst/>
            </a:prstGeom>
          </p:spPr>
        </p:pic>
      </p:grpSp>
      <p:sp>
        <p:nvSpPr>
          <p:cNvPr id="17" name="PA_矩形 28"/>
          <p:cNvSpPr/>
          <p:nvPr>
            <p:custDataLst>
              <p:tags r:id="rId1"/>
            </p:custDataLst>
          </p:nvPr>
        </p:nvSpPr>
        <p:spPr>
          <a:xfrm>
            <a:off x="1036097" y="4830766"/>
            <a:ext cx="5734886" cy="47128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杨柳枯了，有再青的时候。桃花谢了，有再开的时候。燕子飞了，有再来的时候。然而有一样东西却是一去不复返。它给勤奋者留下智慧和力量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它给懒惰者留下空虚和懊悔。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1070" y="2641600"/>
            <a:ext cx="66941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80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</a:p>
          <a:p>
            <a:pPr algn="l">
              <a:lnSpc>
                <a:spcPct val="80000"/>
              </a:lnSpc>
            </a:pPr>
            <a:r>
              <a:rPr lang="zh-CN" altLang="en-US" sz="80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1055370" y="1833245"/>
            <a:ext cx="1943100" cy="562610"/>
          </a:xfrm>
          <a:prstGeom prst="roundRect">
            <a:avLst>
              <a:gd name="adj" fmla="val 50000"/>
            </a:avLst>
          </a:prstGeom>
          <a:solidFill>
            <a:schemeClr val="bg1">
              <a:alpha val="74000"/>
            </a:schemeClr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56BDAA">
                <a:alpha val="5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2400" kern="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PART 01</a:t>
            </a:r>
          </a:p>
        </p:txBody>
      </p:sp>
      <p:pic>
        <p:nvPicPr>
          <p:cNvPr id="2" name="图片 1" descr="C:\Users\16106\Desktop\12珍惜时间主题班会卡通\高考人物时钟.png高考人物时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90" y="1283970"/>
            <a:ext cx="4735830" cy="4736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dur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8" dur="24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4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dur="15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4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1miz-E716550-8029B8B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220" y="4110990"/>
            <a:ext cx="7386955" cy="207200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58283-F080A5F9.png51miz-E1258283-F080A5F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55" y="1223645"/>
            <a:ext cx="5208270" cy="5207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90858" y="1746885"/>
            <a:ext cx="5567680" cy="22087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杨柳枯了，有再青的时候。桃花谢了，有再开的时候。燕子飞了，有再来的时候。然而有一样东西却是一去不复返。它给勤奋者留下智慧和力量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它给懒惰者留下空虚和懊悔。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90858" y="4344670"/>
            <a:ext cx="5567680" cy="1442948"/>
          </a:xfrm>
          <a:prstGeom prst="round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它是组成生命的材料</a:t>
            </a:r>
            <a:r>
              <a:rPr lang="en-US" altLang="zh-CN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它是衡量重量的标准，它就是时间</a:t>
            </a:r>
            <a:r>
              <a:rPr lang="en-US" altLang="zh-CN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828563-4516F01C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460" y="4378960"/>
            <a:ext cx="4363720" cy="1498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51miz-E1089267-8ADEC30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" y="1246505"/>
            <a:ext cx="4318000" cy="4961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52160" y="1909445"/>
            <a:ext cx="5100320" cy="22087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想像有一家银行每天早上都在你的帐户里存入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86400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元，可是每天的帐户余额都不能结转到明天，一到结算时间，银行就会把你当日未用尽的款项全数删除。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20143" y="4738810"/>
            <a:ext cx="4364355" cy="727859"/>
          </a:xfrm>
          <a:prstGeom prst="round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这种情况下你会怎么做</a:t>
            </a:r>
            <a:r>
              <a:rPr lang="en-US" altLang="zh-CN" sz="2800" b="1" dirty="0">
                <a:solidFill>
                  <a:srgbClr val="56BD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dur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236630-3C241854.png51miz-E236630-3C2418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920" y="1666875"/>
            <a:ext cx="4076065" cy="4239260"/>
          </a:xfrm>
          <a:prstGeom prst="rect">
            <a:avLst/>
          </a:prstGeom>
        </p:spPr>
      </p:pic>
      <p:pic>
        <p:nvPicPr>
          <p:cNvPr id="2" name="图片 1" descr="C:\Users\16106\Desktop\12珍惜时间主题班会卡通\51miz-E1032267-25CB6AB5.png51miz-E1032267-25CB6AB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520190" y="84455"/>
            <a:ext cx="5327650" cy="7700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4315" y="1953260"/>
            <a:ext cx="5438140" cy="32306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最佳选择</a:t>
            </a:r>
          </a:p>
          <a:p>
            <a:pPr algn="ctr">
              <a:lnSpc>
                <a:spcPct val="200000"/>
              </a:lnSpc>
            </a:pPr>
            <a:r>
              <a:rPr lang="zh-CN" altLang="en-US" sz="4000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当然，每天不留分文地全数提领是最佳选择。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279992-238B28D1.png51miz-E1279992-238B28D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268" y="934085"/>
            <a:ext cx="5263515" cy="5264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3760" y="1799590"/>
            <a:ext cx="5519420" cy="3635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你可能不知道，其实我们每个人都有这样的一个银行，她的名字是“时间”。每天早上“时间银行”总会为你在帐户里自动存入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86400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秒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;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一到晚上，她也会自动把你当日虚掷掉的光阴全数注销，没有分秒可以结转到明天，你也不能提前预支片刻。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79500" y="5651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sym typeface="+mn-ea"/>
              </a:rPr>
              <a:t>体会</a:t>
            </a:r>
            <a:r>
              <a:rPr lang="zh-CN" altLang="en-US" sz="3200" b="1" dirty="0">
                <a:solidFill>
                  <a:srgbClr val="56BDAA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仿宋" panose="02010609060101010101" charset="-122"/>
                <a:sym typeface="+mn-ea"/>
              </a:rPr>
              <a:t>时间的价值</a:t>
            </a:r>
          </a:p>
        </p:txBody>
      </p:sp>
      <p:pic>
        <p:nvPicPr>
          <p:cNvPr id="7" name="图片 6" descr="templates\docerresourceshop\icons\\32313534333237393b32313534333237373bc4d6d6d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35" y="628650"/>
            <a:ext cx="456565" cy="456565"/>
          </a:xfrm>
          <a:prstGeom prst="rect">
            <a:avLst/>
          </a:prstGeom>
        </p:spPr>
      </p:pic>
      <p:pic>
        <p:nvPicPr>
          <p:cNvPr id="8" name="图片 7" descr="C:\Users\16106\Desktop\12珍惜时间主题班会卡通\51miz-E1179918-ED6A2E7F.png51miz-E1179918-ED6A2E7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1470978"/>
            <a:ext cx="4318000" cy="431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12080" y="1866265"/>
            <a:ext cx="6236970" cy="32635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时间是世界上哪样东西最长又是最短的，最快又是最慢的，变局最能分割又是最广大的，最不受重视又是最值得惋惜的；没有它，什么事情都做不成；它使一切渺小的东西归于消灭，使一切伟大的东西生命不绝。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b0abc987-42e8-4e57-adb8-49999aa3d7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FILL_FORE_SCHEMECOLOR_INDEX" val="14"/>
  <p:tag name="KSO_WM_UNIT_FILL_FORE_SCHEMECOLOR_INDEX_BRIGHTNESS" val="0"/>
  <p:tag name="KSO_WM_UNI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FILL_FORE_SCHEMECOLOR_INDEX" val="14"/>
  <p:tag name="KSO_WM_UNIT_FILL_FORE_SCHEMECOLOR_INDEX_BRIGHTNESS" val="0"/>
  <p:tag name="KSO_WM_UNI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6,&quot;width&quot;:782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FILL_FORE_SCHEMECOLOR_INDEX" val="14"/>
  <p:tag name="KSO_WM_UNIT_FILL_FORE_SCHEMECOLOR_INDEX_BRIGHTNESS" val="0"/>
  <p:tag name="KSO_WM_UNI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FILL_FORE_SCHEMECOLOR_INDEX" val="14"/>
  <p:tag name="KSO_WM_UNIT_FILL_FORE_SCHEMECOLOR_INDEX_BRIGHTNESS" val="0"/>
  <p:tag name="KSO_WM_UNI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6,&quot;width&quot;:782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5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.5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6,&quot;width&quot;:782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6,&quot;width&quot;:782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6,&quot;width&quot;:782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6,&quot;width&quot;:782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814,&quot;width&quot;:6800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" val="13"/>
  <p:tag name="KSO_WM_UNIT_TEXT_FILL_FORE_SCHEMECOLOR_INDEX_BRIGHTNESS" val="0.5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6,&quot;width&quot;:782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仿宋"/>
        <a:ea typeface="仿宋"/>
        <a:cs typeface="Arial"/>
      </a:majorFont>
      <a:minorFont>
        <a:latin typeface="仿宋"/>
        <a:ea typeface="仿宋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仿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仿宋"/>
        <a:ea typeface="仿宋"/>
        <a:cs typeface="Arial"/>
        <a:font script="Jpan" typeface="ＭＳ Ｐゴシック"/>
        <a:font script="Hang" typeface="맑은 고딕"/>
        <a:font script="Hans" typeface="仿宋"/>
        <a:font script="Hant" typeface="新細明體"/>
        <a:font script="Arab" typeface="仿宋"/>
        <a:font script="Hebr" typeface="仿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仿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仿宋"/>
        <a:ea typeface="仿宋"/>
        <a:cs typeface="Arial"/>
        <a:font script="Jpan" typeface="ＭＳ Ｐゴシック"/>
        <a:font script="Hang" typeface="맑은 고딕"/>
        <a:font script="Hans" typeface="仿宋"/>
        <a:font script="Hant" typeface="新細明體"/>
        <a:font script="Arab" typeface="仿宋"/>
        <a:font script="Hebr" typeface="仿宋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仿宋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18</TotalTime>
  <Words>1860</Words>
  <Application>Microsoft Office PowerPoint</Application>
  <PresentationFormat>宽屏</PresentationFormat>
  <Paragraphs>136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Malgun Gothic</vt:lpstr>
      <vt:lpstr>Meiryo</vt:lpstr>
      <vt:lpstr>仿宋</vt:lpstr>
      <vt:lpstr>汉仪大宋简</vt:lpstr>
      <vt:lpstr>黑体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第一PPT，www.1ppt.com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58</cp:revision>
  <dcterms:created xsi:type="dcterms:W3CDTF">2022-08-17T14:34:00Z</dcterms:created>
  <dcterms:modified xsi:type="dcterms:W3CDTF">2024-10-22T09:36:08Z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99EE3AEE9F5D4BA382CB645E720C2820</vt:lpwstr>
  </property>
  <property fmtid="{D5CDD505-2E9C-101B-9397-08002B2CF9AE}" pid="3" name="KSOProductBuildVer">
    <vt:lpwstr>2052-12.1.0.18240</vt:lpwstr>
  </property>
</Properties>
</file>