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3" r:id="rId2"/>
    <p:sldMasterId id="2147483655" r:id="rId3"/>
  </p:sldMasterIdLst>
  <p:notesMasterIdLst>
    <p:notesMasterId r:id="rId36"/>
  </p:notesMasterIdLst>
  <p:handoutMasterIdLst>
    <p:handoutMasterId r:id="rId37"/>
  </p:handoutMasterIdLst>
  <p:sldIdLst>
    <p:sldId id="295" r:id="rId4"/>
    <p:sldId id="260" r:id="rId5"/>
    <p:sldId id="257" r:id="rId6"/>
    <p:sldId id="288" r:id="rId7"/>
    <p:sldId id="262" r:id="rId8"/>
    <p:sldId id="263" r:id="rId9"/>
    <p:sldId id="289" r:id="rId10"/>
    <p:sldId id="264" r:id="rId11"/>
    <p:sldId id="265" r:id="rId12"/>
    <p:sldId id="266" r:id="rId13"/>
    <p:sldId id="267" r:id="rId14"/>
    <p:sldId id="268" r:id="rId15"/>
    <p:sldId id="290" r:id="rId16"/>
    <p:sldId id="269" r:id="rId17"/>
    <p:sldId id="270" r:id="rId18"/>
    <p:sldId id="271" r:id="rId19"/>
    <p:sldId id="272" r:id="rId20"/>
    <p:sldId id="273" r:id="rId21"/>
    <p:sldId id="274" r:id="rId22"/>
    <p:sldId id="291" r:id="rId23"/>
    <p:sldId id="276" r:id="rId24"/>
    <p:sldId id="277" r:id="rId25"/>
    <p:sldId id="278" r:id="rId26"/>
    <p:sldId id="279" r:id="rId27"/>
    <p:sldId id="280" r:id="rId28"/>
    <p:sldId id="292" r:id="rId29"/>
    <p:sldId id="282" r:id="rId30"/>
    <p:sldId id="284" r:id="rId31"/>
    <p:sldId id="285" r:id="rId32"/>
    <p:sldId id="286" r:id="rId33"/>
    <p:sldId id="293" r:id="rId34"/>
    <p:sldId id="296" r:id="rId35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5" userDrawn="1">
          <p15:clr>
            <a:srgbClr val="A4A3A4"/>
          </p15:clr>
        </p15:guide>
        <p15:guide id="2" pos="846" userDrawn="1">
          <p15:clr>
            <a:srgbClr val="A4A3A4"/>
          </p15:clr>
        </p15:guide>
        <p15:guide id="3" pos="5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3" autoAdjust="0"/>
    <p:restoredTop sz="95434" autoAdjust="0"/>
  </p:normalViewPr>
  <p:slideViewPr>
    <p:cSldViewPr snapToGrid="0" showGuides="1">
      <p:cViewPr varScale="1">
        <p:scale>
          <a:sx n="107" d="100"/>
          <a:sy n="107" d="100"/>
        </p:scale>
        <p:origin x="540" y="114"/>
      </p:cViewPr>
      <p:guideLst>
        <p:guide orient="horz" pos="1335"/>
        <p:guide pos="846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BDAD5B4-3706-465B-ACCA-5F8FDD03F251}" type="datetimeFigureOut">
              <a:rPr lang="zh-CN" altLang="en-US" smtClean="0"/>
              <a:pPr/>
              <a:t>2024/10/15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75B42D2-A376-4CB7-9F03-51DC7DC33F6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40865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99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5944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4038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20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855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5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03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8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99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88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89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3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方正正大黑简体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9B957CC-A438-4D82-B305-2291493474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 userDrawn="1"/>
        </p:nvSpPr>
        <p:spPr bwMode="auto">
          <a:xfrm>
            <a:off x="11349304" y="-296"/>
            <a:ext cx="842695" cy="987268"/>
          </a:xfrm>
          <a:custGeom>
            <a:avLst/>
            <a:gdLst>
              <a:gd name="T0" fmla="*/ 270 w 270"/>
              <a:gd name="T1" fmla="*/ 0 h 317"/>
              <a:gd name="T2" fmla="*/ 270 w 270"/>
              <a:gd name="T3" fmla="*/ 305 h 317"/>
              <a:gd name="T4" fmla="*/ 270 w 270"/>
              <a:gd name="T5" fmla="*/ 315 h 317"/>
              <a:gd name="T6" fmla="*/ 239 w 270"/>
              <a:gd name="T7" fmla="*/ 314 h 317"/>
              <a:gd name="T8" fmla="*/ 170 w 270"/>
              <a:gd name="T9" fmla="*/ 280 h 317"/>
              <a:gd name="T10" fmla="*/ 55 w 270"/>
              <a:gd name="T11" fmla="*/ 142 h 317"/>
              <a:gd name="T12" fmla="*/ 0 w 270"/>
              <a:gd name="T13" fmla="*/ 0 h 317"/>
              <a:gd name="T14" fmla="*/ 270 w 270"/>
              <a:gd name="T15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317">
                <a:moveTo>
                  <a:pt x="270" y="0"/>
                </a:moveTo>
                <a:cubicBezTo>
                  <a:pt x="270" y="102"/>
                  <a:pt x="270" y="204"/>
                  <a:pt x="270" y="305"/>
                </a:cubicBezTo>
                <a:cubicBezTo>
                  <a:pt x="270" y="308"/>
                  <a:pt x="270" y="311"/>
                  <a:pt x="270" y="315"/>
                </a:cubicBezTo>
                <a:cubicBezTo>
                  <a:pt x="259" y="317"/>
                  <a:pt x="249" y="316"/>
                  <a:pt x="239" y="314"/>
                </a:cubicBezTo>
                <a:cubicBezTo>
                  <a:pt x="213" y="309"/>
                  <a:pt x="191" y="295"/>
                  <a:pt x="170" y="280"/>
                </a:cubicBezTo>
                <a:cubicBezTo>
                  <a:pt x="120" y="244"/>
                  <a:pt x="84" y="196"/>
                  <a:pt x="55" y="142"/>
                </a:cubicBezTo>
                <a:cubicBezTo>
                  <a:pt x="31" y="97"/>
                  <a:pt x="14" y="49"/>
                  <a:pt x="0" y="0"/>
                </a:cubicBezTo>
                <a:cubicBezTo>
                  <a:pt x="90" y="0"/>
                  <a:pt x="180" y="0"/>
                  <a:pt x="2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 flipH="1">
            <a:off x="0" y="5675086"/>
            <a:ext cx="501632" cy="1175108"/>
            <a:chOff x="11263086" y="4311293"/>
            <a:chExt cx="928914" cy="2176044"/>
          </a:xfrm>
        </p:grpSpPr>
        <p:sp>
          <p:nvSpPr>
            <p:cNvPr id="4" name="任意多边形: 形状 3"/>
            <p:cNvSpPr/>
            <p:nvPr/>
          </p:nvSpPr>
          <p:spPr>
            <a:xfrm>
              <a:off x="11263086" y="4311293"/>
              <a:ext cx="928914" cy="2176044"/>
            </a:xfrm>
            <a:custGeom>
              <a:avLst/>
              <a:gdLst>
                <a:gd name="connsiteX0" fmla="*/ 928914 w 928914"/>
                <a:gd name="connsiteY0" fmla="*/ 0 h 2176044"/>
                <a:gd name="connsiteX1" fmla="*/ 928914 w 928914"/>
                <a:gd name="connsiteY1" fmla="*/ 2176044 h 2176044"/>
                <a:gd name="connsiteX2" fmla="*/ 880776 w 928914"/>
                <a:gd name="connsiteY2" fmla="*/ 2168698 h 2176044"/>
                <a:gd name="connsiteX3" fmla="*/ 0 w 928914"/>
                <a:gd name="connsiteY3" fmla="*/ 1088022 h 2176044"/>
                <a:gd name="connsiteX4" fmla="*/ 880776 w 928914"/>
                <a:gd name="connsiteY4" fmla="*/ 7347 h 2176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914" h="2176044">
                  <a:moveTo>
                    <a:pt x="928914" y="0"/>
                  </a:moveTo>
                  <a:lnTo>
                    <a:pt x="928914" y="2176044"/>
                  </a:lnTo>
                  <a:lnTo>
                    <a:pt x="880776" y="2168698"/>
                  </a:lnTo>
                  <a:cubicBezTo>
                    <a:pt x="378118" y="2065839"/>
                    <a:pt x="0" y="1621088"/>
                    <a:pt x="0" y="1088022"/>
                  </a:cubicBezTo>
                  <a:cubicBezTo>
                    <a:pt x="0" y="554957"/>
                    <a:pt x="378118" y="110206"/>
                    <a:pt x="880776" y="73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1466286" y="4325257"/>
              <a:ext cx="435429" cy="43542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9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4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0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6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6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椭圆 101"/>
          <p:cNvSpPr/>
          <p:nvPr/>
        </p:nvSpPr>
        <p:spPr>
          <a:xfrm>
            <a:off x="10645901" y="-832834"/>
            <a:ext cx="2134598" cy="213459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13"/>
          <p:cNvSpPr txBox="1"/>
          <p:nvPr/>
        </p:nvSpPr>
        <p:spPr>
          <a:xfrm>
            <a:off x="1246670" y="4100412"/>
            <a:ext cx="5408963" cy="552607"/>
          </a:xfrm>
          <a:prstGeom prst="rect">
            <a:avLst/>
          </a:prstGeom>
        </p:spPr>
        <p:txBody>
          <a:bodyPr vert="horz" wrap="square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是通过提升医院新员工的职业素养，提高其实际工作技能和理性应对工作的能力，便于对其管理和进行自我管理，这样才能使得新员工尽快融入医院。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515752" y="532528"/>
            <a:ext cx="8168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rPr>
              <a:t>EDUCATION SUMMARY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58" name="组合 57"/>
          <p:cNvGrpSpPr/>
          <p:nvPr/>
        </p:nvGrpSpPr>
        <p:grpSpPr>
          <a:xfrm flipH="1">
            <a:off x="11448099" y="2145763"/>
            <a:ext cx="138342" cy="612634"/>
            <a:chOff x="8290832" y="4887686"/>
            <a:chExt cx="296617" cy="1313542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59" name="组合 58"/>
            <p:cNvGrpSpPr/>
            <p:nvPr/>
          </p:nvGrpSpPr>
          <p:grpSpPr>
            <a:xfrm>
              <a:off x="8452757" y="50400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66" name="等腰三角形 65"/>
              <p:cNvSpPr/>
              <p:nvPr/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等腰三角形 66"/>
              <p:cNvSpPr/>
              <p:nvPr/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等腰三角形 67"/>
              <p:cNvSpPr/>
              <p:nvPr/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等腰三角形 68"/>
              <p:cNvSpPr/>
              <p:nvPr/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8290832" y="48876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61" name="等腰三角形 60"/>
              <p:cNvSpPr/>
              <p:nvPr/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等腰三角形 61"/>
              <p:cNvSpPr/>
              <p:nvPr/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等腰三角形 62"/>
              <p:cNvSpPr/>
              <p:nvPr/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4" name="Freeform 5"/>
          <p:cNvSpPr/>
          <p:nvPr/>
        </p:nvSpPr>
        <p:spPr bwMode="auto">
          <a:xfrm>
            <a:off x="0" y="0"/>
            <a:ext cx="1452113" cy="1499086"/>
          </a:xfrm>
          <a:custGeom>
            <a:avLst/>
            <a:gdLst>
              <a:gd name="T0" fmla="*/ 453 w 453"/>
              <a:gd name="T1" fmla="*/ 0 h 468"/>
              <a:gd name="T2" fmla="*/ 408 w 453"/>
              <a:gd name="T3" fmla="*/ 41 h 468"/>
              <a:gd name="T4" fmla="*/ 302 w 453"/>
              <a:gd name="T5" fmla="*/ 88 h 468"/>
              <a:gd name="T6" fmla="*/ 255 w 453"/>
              <a:gd name="T7" fmla="*/ 102 h 468"/>
              <a:gd name="T8" fmla="*/ 162 w 453"/>
              <a:gd name="T9" fmla="*/ 178 h 468"/>
              <a:gd name="T10" fmla="*/ 120 w 453"/>
              <a:gd name="T11" fmla="*/ 279 h 468"/>
              <a:gd name="T12" fmla="*/ 90 w 453"/>
              <a:gd name="T13" fmla="*/ 387 h 468"/>
              <a:gd name="T14" fmla="*/ 54 w 453"/>
              <a:gd name="T15" fmla="*/ 445 h 468"/>
              <a:gd name="T16" fmla="*/ 7 w 453"/>
              <a:gd name="T17" fmla="*/ 467 h 468"/>
              <a:gd name="T18" fmla="*/ 4 w 453"/>
              <a:gd name="T19" fmla="*/ 468 h 468"/>
              <a:gd name="T20" fmla="*/ 0 w 453"/>
              <a:gd name="T21" fmla="*/ 468 h 468"/>
              <a:gd name="T22" fmla="*/ 0 w 453"/>
              <a:gd name="T23" fmla="*/ 0 h 468"/>
              <a:gd name="T24" fmla="*/ 453 w 453"/>
              <a:gd name="T25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2" h="468">
                <a:moveTo>
                  <a:pt x="453" y="0"/>
                </a:moveTo>
                <a:cubicBezTo>
                  <a:pt x="441" y="17"/>
                  <a:pt x="425" y="30"/>
                  <a:pt x="408" y="41"/>
                </a:cubicBezTo>
                <a:cubicBezTo>
                  <a:pt x="375" y="61"/>
                  <a:pt x="338" y="75"/>
                  <a:pt x="302" y="88"/>
                </a:cubicBezTo>
                <a:cubicBezTo>
                  <a:pt x="286" y="93"/>
                  <a:pt x="271" y="98"/>
                  <a:pt x="255" y="102"/>
                </a:cubicBezTo>
                <a:cubicBezTo>
                  <a:pt x="213" y="114"/>
                  <a:pt x="184" y="142"/>
                  <a:pt x="162" y="178"/>
                </a:cubicBezTo>
                <a:cubicBezTo>
                  <a:pt x="143" y="210"/>
                  <a:pt x="130" y="244"/>
                  <a:pt x="120" y="279"/>
                </a:cubicBezTo>
                <a:cubicBezTo>
                  <a:pt x="110" y="315"/>
                  <a:pt x="100" y="351"/>
                  <a:pt x="90" y="387"/>
                </a:cubicBezTo>
                <a:cubicBezTo>
                  <a:pt x="83" y="409"/>
                  <a:pt x="73" y="430"/>
                  <a:pt x="54" y="445"/>
                </a:cubicBezTo>
                <a:cubicBezTo>
                  <a:pt x="41" y="457"/>
                  <a:pt x="25" y="465"/>
                  <a:pt x="7" y="467"/>
                </a:cubicBezTo>
                <a:cubicBezTo>
                  <a:pt x="6" y="467"/>
                  <a:pt x="5" y="467"/>
                  <a:pt x="4" y="468"/>
                </a:cubicBezTo>
                <a:cubicBezTo>
                  <a:pt x="2" y="468"/>
                  <a:pt x="1" y="468"/>
                  <a:pt x="0" y="468"/>
                </a:cubicBezTo>
                <a:cubicBezTo>
                  <a:pt x="0" y="312"/>
                  <a:pt x="0" y="156"/>
                  <a:pt x="0" y="0"/>
                </a:cubicBezTo>
                <a:cubicBezTo>
                  <a:pt x="151" y="0"/>
                  <a:pt x="302" y="0"/>
                  <a:pt x="4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6" name="图片 85" descr="图标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68" y="1499086"/>
            <a:ext cx="3936450" cy="4425204"/>
          </a:xfrm>
          <a:prstGeom prst="rect">
            <a:avLst/>
          </a:prstGeo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</p:pic>
      <p:pic>
        <p:nvPicPr>
          <p:cNvPr id="88" name="图片 87" descr="穿着西装笔挺的男子与配字&#10;&#10;中度可信度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072" y="2748126"/>
            <a:ext cx="1218932" cy="3896501"/>
          </a:xfrm>
          <a:prstGeom prst="rect">
            <a:avLst/>
          </a:prstGeo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</p:pic>
      <p:sp>
        <p:nvSpPr>
          <p:cNvPr id="93" name="矩形: 圆角 92"/>
          <p:cNvSpPr/>
          <p:nvPr/>
        </p:nvSpPr>
        <p:spPr>
          <a:xfrm>
            <a:off x="1370257" y="5100457"/>
            <a:ext cx="1764699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r>
              <a:rPr lang="zh-CN" altLang="en-US" sz="1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汇报</a:t>
            </a:r>
            <a:r>
              <a:rPr lang="zh-CN" altLang="en-US" sz="14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：</a:t>
            </a:r>
            <a:r>
              <a:rPr lang="zh-CN" altLang="en-US" sz="1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优品</a:t>
            </a:r>
            <a:r>
              <a:rPr lang="en-US" altLang="zh-CN" sz="14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PPT</a:t>
            </a:r>
            <a:endParaRPr lang="zh-CN" altLang="en-US" sz="14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94" name="矩形: 圆角 93"/>
          <p:cNvSpPr/>
          <p:nvPr/>
        </p:nvSpPr>
        <p:spPr>
          <a:xfrm>
            <a:off x="3379959" y="5100457"/>
            <a:ext cx="1569865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r>
              <a:rPr lang="zh-CN" altLang="en-US" sz="1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时间：</a:t>
            </a:r>
            <a:r>
              <a:rPr lang="en-US" altLang="zh-CN" sz="1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20XX</a:t>
            </a:r>
            <a:endParaRPr lang="zh-CN" altLang="en-US" sz="14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7109947" y="2470215"/>
            <a:ext cx="451352" cy="451352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88926" y="1371606"/>
            <a:ext cx="5172551" cy="2700411"/>
            <a:chOff x="1188926" y="1371606"/>
            <a:chExt cx="5172551" cy="2700411"/>
          </a:xfrm>
        </p:grpSpPr>
        <p:sp>
          <p:nvSpPr>
            <p:cNvPr id="92" name="文本框 91"/>
            <p:cNvSpPr txBox="1"/>
            <p:nvPr/>
          </p:nvSpPr>
          <p:spPr>
            <a:xfrm>
              <a:off x="1265177" y="1454225"/>
              <a:ext cx="32466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INDUCTION TRAINING</a:t>
              </a: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1188926" y="1825893"/>
              <a:ext cx="4926565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7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63500" dist="50800" dir="5400000" algn="ctr" rotWithShape="0">
                      <a:schemeClr val="tx1">
                        <a:lumMod val="85000"/>
                        <a:lumOff val="15000"/>
                        <a:alpha val="30000"/>
                      </a:schemeClr>
                    </a:outerShdw>
                  </a:effectLst>
                  <a:latin typeface="方正正大黑简体" panose="02000000000000000000" charset="-122"/>
                  <a:ea typeface="方正正大黑简体" panose="02000000000000000000" charset="-122"/>
                </a:rPr>
                <a:t>医院新员工</a:t>
              </a: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212259" y="2871688"/>
              <a:ext cx="39364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72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5400000" scaled="1"/>
                  </a:gradFill>
                  <a:effectLst>
                    <a:outerShdw blurRad="63500" dist="76200" dir="5400000" algn="ctr" rotWithShape="0">
                      <a:schemeClr val="accent1">
                        <a:alpha val="30000"/>
                      </a:schemeClr>
                    </a:outerShdw>
                  </a:effectLst>
                  <a:latin typeface="方正正大黑简体" panose="02000000000000000000" charset="-122"/>
                  <a:ea typeface="方正正大黑简体" panose="02000000000000000000" charset="-122"/>
                </a:rPr>
                <a:t>入职培训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5063686" y="3066563"/>
              <a:ext cx="1297791" cy="756000"/>
              <a:chOff x="5063686" y="3066563"/>
              <a:chExt cx="1297791" cy="756000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5084294" y="3066563"/>
                <a:ext cx="1224000" cy="756000"/>
              </a:xfrm>
              <a:prstGeom prst="roundRect">
                <a:avLst/>
              </a:prstGeom>
              <a:ln>
                <a:noFill/>
              </a:ln>
              <a:effectLst>
                <a:outerShdw blurRad="63500" dist="50800" dir="5400000" algn="ctr" rotWithShape="0">
                  <a:schemeClr val="accent1">
                    <a:alpha val="3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5400000" scaled="1"/>
                  </a:gradFill>
                  <a:effectLst>
                    <a:outerShdw blurRad="63500" dist="50800" dir="5400000" algn="ctr" rotWithShape="0">
                      <a:schemeClr val="accent1">
                        <a:alpha val="3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5063686" y="3147496"/>
                <a:ext cx="12977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Induction </a:t>
                </a:r>
              </a:p>
              <a:p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Training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4533138" y="1371606"/>
              <a:ext cx="467447" cy="421219"/>
            </a:xfrm>
            <a:custGeom>
              <a:avLst/>
              <a:gdLst>
                <a:gd name="T0" fmla="*/ 2205 w 2520"/>
                <a:gd name="T1" fmla="*/ 454 h 2268"/>
                <a:gd name="T2" fmla="*/ 1732 w 2520"/>
                <a:gd name="T3" fmla="*/ 454 h 2268"/>
                <a:gd name="T4" fmla="*/ 1732 w 2520"/>
                <a:gd name="T5" fmla="*/ 151 h 2268"/>
                <a:gd name="T6" fmla="*/ 1575 w 2520"/>
                <a:gd name="T7" fmla="*/ 0 h 2268"/>
                <a:gd name="T8" fmla="*/ 945 w 2520"/>
                <a:gd name="T9" fmla="*/ 0 h 2268"/>
                <a:gd name="T10" fmla="*/ 787 w 2520"/>
                <a:gd name="T11" fmla="*/ 151 h 2268"/>
                <a:gd name="T12" fmla="*/ 787 w 2520"/>
                <a:gd name="T13" fmla="*/ 454 h 2268"/>
                <a:gd name="T14" fmla="*/ 314 w 2520"/>
                <a:gd name="T15" fmla="*/ 454 h 2268"/>
                <a:gd name="T16" fmla="*/ 0 w 2520"/>
                <a:gd name="T17" fmla="*/ 756 h 2268"/>
                <a:gd name="T18" fmla="*/ 0 w 2520"/>
                <a:gd name="T19" fmla="*/ 1966 h 2268"/>
                <a:gd name="T20" fmla="*/ 314 w 2520"/>
                <a:gd name="T21" fmla="*/ 2268 h 2268"/>
                <a:gd name="T22" fmla="*/ 2205 w 2520"/>
                <a:gd name="T23" fmla="*/ 2268 h 2268"/>
                <a:gd name="T24" fmla="*/ 2520 w 2520"/>
                <a:gd name="T25" fmla="*/ 1966 h 2268"/>
                <a:gd name="T26" fmla="*/ 2520 w 2520"/>
                <a:gd name="T27" fmla="*/ 756 h 2268"/>
                <a:gd name="T28" fmla="*/ 2205 w 2520"/>
                <a:gd name="T29" fmla="*/ 454 h 2268"/>
                <a:gd name="T30" fmla="*/ 944 w 2520"/>
                <a:gd name="T31" fmla="*/ 151 h 2268"/>
                <a:gd name="T32" fmla="*/ 1575 w 2520"/>
                <a:gd name="T33" fmla="*/ 151 h 2268"/>
                <a:gd name="T34" fmla="*/ 1575 w 2520"/>
                <a:gd name="T35" fmla="*/ 454 h 2268"/>
                <a:gd name="T36" fmla="*/ 944 w 2520"/>
                <a:gd name="T37" fmla="*/ 454 h 2268"/>
                <a:gd name="T38" fmla="*/ 944 w 2520"/>
                <a:gd name="T39" fmla="*/ 151 h 2268"/>
                <a:gd name="T40" fmla="*/ 1890 w 2520"/>
                <a:gd name="T41" fmla="*/ 1512 h 2268"/>
                <a:gd name="T42" fmla="*/ 1417 w 2520"/>
                <a:gd name="T43" fmla="*/ 1512 h 2268"/>
                <a:gd name="T44" fmla="*/ 1417 w 2520"/>
                <a:gd name="T45" fmla="*/ 1966 h 2268"/>
                <a:gd name="T46" fmla="*/ 1102 w 2520"/>
                <a:gd name="T47" fmla="*/ 1966 h 2268"/>
                <a:gd name="T48" fmla="*/ 1102 w 2520"/>
                <a:gd name="T49" fmla="*/ 1512 h 2268"/>
                <a:gd name="T50" fmla="*/ 630 w 2520"/>
                <a:gd name="T51" fmla="*/ 1512 h 2268"/>
                <a:gd name="T52" fmla="*/ 630 w 2520"/>
                <a:gd name="T53" fmla="*/ 1210 h 2268"/>
                <a:gd name="T54" fmla="*/ 1102 w 2520"/>
                <a:gd name="T55" fmla="*/ 1210 h 2268"/>
                <a:gd name="T56" fmla="*/ 1102 w 2520"/>
                <a:gd name="T57" fmla="*/ 756 h 2268"/>
                <a:gd name="T58" fmla="*/ 1417 w 2520"/>
                <a:gd name="T59" fmla="*/ 756 h 2268"/>
                <a:gd name="T60" fmla="*/ 1417 w 2520"/>
                <a:gd name="T61" fmla="*/ 1210 h 2268"/>
                <a:gd name="T62" fmla="*/ 1890 w 2520"/>
                <a:gd name="T63" fmla="*/ 1210 h 2268"/>
                <a:gd name="T64" fmla="*/ 1890 w 2520"/>
                <a:gd name="T65" fmla="*/ 1512 h 2268"/>
                <a:gd name="T66" fmla="*/ 1890 w 2520"/>
                <a:gd name="T67" fmla="*/ 1512 h 2268"/>
                <a:gd name="T68" fmla="*/ 1890 w 2520"/>
                <a:gd name="T69" fmla="*/ 1512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20" h="2268">
                  <a:moveTo>
                    <a:pt x="2205" y="454"/>
                  </a:moveTo>
                  <a:cubicBezTo>
                    <a:pt x="1732" y="454"/>
                    <a:pt x="1732" y="454"/>
                    <a:pt x="1732" y="454"/>
                  </a:cubicBezTo>
                  <a:cubicBezTo>
                    <a:pt x="1732" y="151"/>
                    <a:pt x="1732" y="151"/>
                    <a:pt x="1732" y="151"/>
                  </a:cubicBezTo>
                  <a:cubicBezTo>
                    <a:pt x="1732" y="68"/>
                    <a:pt x="1661" y="0"/>
                    <a:pt x="1575" y="0"/>
                  </a:cubicBezTo>
                  <a:cubicBezTo>
                    <a:pt x="945" y="0"/>
                    <a:pt x="945" y="0"/>
                    <a:pt x="945" y="0"/>
                  </a:cubicBezTo>
                  <a:cubicBezTo>
                    <a:pt x="858" y="0"/>
                    <a:pt x="787" y="68"/>
                    <a:pt x="787" y="151"/>
                  </a:cubicBezTo>
                  <a:cubicBezTo>
                    <a:pt x="787" y="454"/>
                    <a:pt x="787" y="454"/>
                    <a:pt x="787" y="454"/>
                  </a:cubicBezTo>
                  <a:cubicBezTo>
                    <a:pt x="314" y="454"/>
                    <a:pt x="314" y="454"/>
                    <a:pt x="314" y="454"/>
                  </a:cubicBezTo>
                  <a:cubicBezTo>
                    <a:pt x="141" y="454"/>
                    <a:pt x="0" y="590"/>
                    <a:pt x="0" y="756"/>
                  </a:cubicBezTo>
                  <a:cubicBezTo>
                    <a:pt x="0" y="1966"/>
                    <a:pt x="0" y="1966"/>
                    <a:pt x="0" y="1966"/>
                  </a:cubicBezTo>
                  <a:cubicBezTo>
                    <a:pt x="0" y="2132"/>
                    <a:pt x="141" y="2268"/>
                    <a:pt x="314" y="2268"/>
                  </a:cubicBezTo>
                  <a:cubicBezTo>
                    <a:pt x="2205" y="2268"/>
                    <a:pt x="2205" y="2268"/>
                    <a:pt x="2205" y="2268"/>
                  </a:cubicBezTo>
                  <a:cubicBezTo>
                    <a:pt x="2378" y="2268"/>
                    <a:pt x="2520" y="2132"/>
                    <a:pt x="2520" y="1966"/>
                  </a:cubicBezTo>
                  <a:cubicBezTo>
                    <a:pt x="2520" y="756"/>
                    <a:pt x="2520" y="756"/>
                    <a:pt x="2520" y="756"/>
                  </a:cubicBezTo>
                  <a:cubicBezTo>
                    <a:pt x="2520" y="590"/>
                    <a:pt x="2378" y="454"/>
                    <a:pt x="2205" y="454"/>
                  </a:cubicBezTo>
                  <a:close/>
                  <a:moveTo>
                    <a:pt x="944" y="151"/>
                  </a:moveTo>
                  <a:cubicBezTo>
                    <a:pt x="1575" y="151"/>
                    <a:pt x="1575" y="151"/>
                    <a:pt x="1575" y="151"/>
                  </a:cubicBezTo>
                  <a:cubicBezTo>
                    <a:pt x="1575" y="454"/>
                    <a:pt x="1575" y="454"/>
                    <a:pt x="1575" y="454"/>
                  </a:cubicBezTo>
                  <a:cubicBezTo>
                    <a:pt x="944" y="454"/>
                    <a:pt x="944" y="454"/>
                    <a:pt x="944" y="454"/>
                  </a:cubicBezTo>
                  <a:lnTo>
                    <a:pt x="944" y="151"/>
                  </a:lnTo>
                  <a:close/>
                  <a:moveTo>
                    <a:pt x="1890" y="1512"/>
                  </a:moveTo>
                  <a:cubicBezTo>
                    <a:pt x="1417" y="1512"/>
                    <a:pt x="1417" y="1512"/>
                    <a:pt x="1417" y="1512"/>
                  </a:cubicBezTo>
                  <a:cubicBezTo>
                    <a:pt x="1417" y="1966"/>
                    <a:pt x="1417" y="1966"/>
                    <a:pt x="1417" y="1966"/>
                  </a:cubicBezTo>
                  <a:cubicBezTo>
                    <a:pt x="1102" y="1966"/>
                    <a:pt x="1102" y="1966"/>
                    <a:pt x="1102" y="1966"/>
                  </a:cubicBezTo>
                  <a:cubicBezTo>
                    <a:pt x="1102" y="1512"/>
                    <a:pt x="1102" y="1512"/>
                    <a:pt x="1102" y="1512"/>
                  </a:cubicBezTo>
                  <a:cubicBezTo>
                    <a:pt x="630" y="1512"/>
                    <a:pt x="630" y="1512"/>
                    <a:pt x="630" y="1512"/>
                  </a:cubicBezTo>
                  <a:cubicBezTo>
                    <a:pt x="630" y="1210"/>
                    <a:pt x="630" y="1210"/>
                    <a:pt x="630" y="1210"/>
                  </a:cubicBezTo>
                  <a:cubicBezTo>
                    <a:pt x="1102" y="1210"/>
                    <a:pt x="1102" y="1210"/>
                    <a:pt x="1102" y="1210"/>
                  </a:cubicBezTo>
                  <a:cubicBezTo>
                    <a:pt x="1102" y="756"/>
                    <a:pt x="1102" y="756"/>
                    <a:pt x="1102" y="756"/>
                  </a:cubicBezTo>
                  <a:cubicBezTo>
                    <a:pt x="1417" y="756"/>
                    <a:pt x="1417" y="756"/>
                    <a:pt x="1417" y="756"/>
                  </a:cubicBezTo>
                  <a:cubicBezTo>
                    <a:pt x="1417" y="1210"/>
                    <a:pt x="1417" y="1210"/>
                    <a:pt x="1417" y="1210"/>
                  </a:cubicBezTo>
                  <a:cubicBezTo>
                    <a:pt x="1890" y="1210"/>
                    <a:pt x="1890" y="1210"/>
                    <a:pt x="1890" y="1210"/>
                  </a:cubicBezTo>
                  <a:lnTo>
                    <a:pt x="1890" y="1512"/>
                  </a:lnTo>
                  <a:close/>
                  <a:moveTo>
                    <a:pt x="1890" y="1512"/>
                  </a:moveTo>
                  <a:cubicBezTo>
                    <a:pt x="1890" y="1512"/>
                    <a:pt x="1890" y="1512"/>
                    <a:pt x="1890" y="1512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50800" dir="5400000" algn="ctr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effectLst>
                  <a:outerShdw blurRad="63500" dist="50800" dir="5400000" algn="ctr" rotWithShape="0">
                    <a:schemeClr val="accent1">
                      <a:alpha val="3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3" grpId="0" animBg="1"/>
      <p:bldP spid="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4970" y="499214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医院新员工必备主要职业意识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5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7" name="矩形: 圆角 6"/>
          <p:cNvSpPr/>
          <p:nvPr/>
        </p:nvSpPr>
        <p:spPr>
          <a:xfrm>
            <a:off x="5882105" y="2389151"/>
            <a:ext cx="2022828" cy="648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病患至上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15" y="1808034"/>
            <a:ext cx="3950208" cy="3950208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5882105" y="3185696"/>
            <a:ext cx="4935361" cy="215053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我们要彻底改变以往那种“见病不见人”的思想和模式，强化“以病人为中心”的服务理念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4970" y="499214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医院新员工必备主要职业意识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9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2" name="矩形: 圆角 11"/>
          <p:cNvSpPr/>
          <p:nvPr/>
        </p:nvSpPr>
        <p:spPr>
          <a:xfrm>
            <a:off x="1693736" y="2428486"/>
            <a:ext cx="2022828" cy="648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换位思考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28" y="2034364"/>
            <a:ext cx="3950208" cy="3950208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1693736" y="3225031"/>
            <a:ext cx="4935361" cy="215053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换位思考：是设身处地为他人着想，即想人所想，理解至上的一种处理人际关系的思考方式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4970" y="499214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医院新员工必备主要职业意识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9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5" name="矩形: 圆角 14"/>
          <p:cNvSpPr/>
          <p:nvPr/>
        </p:nvSpPr>
        <p:spPr>
          <a:xfrm>
            <a:off x="5356446" y="2380765"/>
            <a:ext cx="2022828" cy="648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责任意识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3" y="1748037"/>
            <a:ext cx="3950208" cy="3950208"/>
          </a:xfrm>
          <a:prstGeom prst="rect">
            <a:avLst/>
          </a:prstGeom>
        </p:spPr>
      </p:pic>
      <p:sp>
        <p:nvSpPr>
          <p:cNvPr id="17" name="矩形: 圆角 16"/>
          <p:cNvSpPr/>
          <p:nvPr/>
        </p:nvSpPr>
        <p:spPr>
          <a:xfrm>
            <a:off x="5356446" y="3177310"/>
            <a:ext cx="4935361" cy="215053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责任是一种能力，又远胜于能力；责任是一种精神，更是一种品格；责任就是对自己不喜欢的工作，毫无怨言地承担，并认认真真地做好，这就是责任。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1434423" y="1948721"/>
            <a:ext cx="2156521" cy="7097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  03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4523" y="2845022"/>
            <a:ext cx="57608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新员工应具备怎样的心态</a:t>
            </a:r>
          </a:p>
        </p:txBody>
      </p:sp>
      <p:sp>
        <p:nvSpPr>
          <p:cNvPr id="31" name="椭圆 30"/>
          <p:cNvSpPr/>
          <p:nvPr/>
        </p:nvSpPr>
        <p:spPr>
          <a:xfrm>
            <a:off x="-588499" y="-1067299"/>
            <a:ext cx="2134598" cy="213459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515752" y="532528"/>
            <a:ext cx="8168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rPr>
              <a:t>EDUCATION SUMMARY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 flipH="1">
            <a:off x="11189926" y="1152427"/>
            <a:ext cx="157627" cy="698036"/>
            <a:chOff x="8290832" y="4887686"/>
            <a:chExt cx="296617" cy="1313542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34" name="组合 33"/>
            <p:cNvGrpSpPr/>
            <p:nvPr/>
          </p:nvGrpSpPr>
          <p:grpSpPr>
            <a:xfrm>
              <a:off x="8452757" y="50400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41" name="等腰三角形 40"/>
              <p:cNvSpPr/>
              <p:nvPr/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等腰三角形 44"/>
              <p:cNvSpPr/>
              <p:nvPr/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8290832" y="48876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36" name="等腰三角形 35"/>
              <p:cNvSpPr/>
              <p:nvPr/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等腰三角形 39"/>
              <p:cNvSpPr/>
              <p:nvPr/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6" name="任意多边形: 形状 45"/>
          <p:cNvSpPr/>
          <p:nvPr/>
        </p:nvSpPr>
        <p:spPr>
          <a:xfrm>
            <a:off x="1430812" y="5149130"/>
            <a:ext cx="1079292" cy="82436"/>
          </a:xfrm>
          <a:custGeom>
            <a:avLst/>
            <a:gdLst>
              <a:gd name="connsiteX0" fmla="*/ 1698881 w 1766337"/>
              <a:gd name="connsiteY0" fmla="*/ 0 h 134912"/>
              <a:gd name="connsiteX1" fmla="*/ 1766337 w 1766337"/>
              <a:gd name="connsiteY1" fmla="*/ 67456 h 134912"/>
              <a:gd name="connsiteX2" fmla="*/ 1698881 w 1766337"/>
              <a:gd name="connsiteY2" fmla="*/ 134912 h 134912"/>
              <a:gd name="connsiteX3" fmla="*/ 1631425 w 1766337"/>
              <a:gd name="connsiteY3" fmla="*/ 67456 h 134912"/>
              <a:gd name="connsiteX4" fmla="*/ 1698881 w 1766337"/>
              <a:gd name="connsiteY4" fmla="*/ 0 h 134912"/>
              <a:gd name="connsiteX5" fmla="*/ 1372596 w 1766337"/>
              <a:gd name="connsiteY5" fmla="*/ 0 h 134912"/>
              <a:gd name="connsiteX6" fmla="*/ 1440052 w 1766337"/>
              <a:gd name="connsiteY6" fmla="*/ 67456 h 134912"/>
              <a:gd name="connsiteX7" fmla="*/ 1372596 w 1766337"/>
              <a:gd name="connsiteY7" fmla="*/ 134912 h 134912"/>
              <a:gd name="connsiteX8" fmla="*/ 1305140 w 1766337"/>
              <a:gd name="connsiteY8" fmla="*/ 67456 h 134912"/>
              <a:gd name="connsiteX9" fmla="*/ 1372596 w 1766337"/>
              <a:gd name="connsiteY9" fmla="*/ 0 h 134912"/>
              <a:gd name="connsiteX10" fmla="*/ 1046311 w 1766337"/>
              <a:gd name="connsiteY10" fmla="*/ 0 h 134912"/>
              <a:gd name="connsiteX11" fmla="*/ 1113767 w 1766337"/>
              <a:gd name="connsiteY11" fmla="*/ 67456 h 134912"/>
              <a:gd name="connsiteX12" fmla="*/ 1046311 w 1766337"/>
              <a:gd name="connsiteY12" fmla="*/ 134912 h 134912"/>
              <a:gd name="connsiteX13" fmla="*/ 978855 w 1766337"/>
              <a:gd name="connsiteY13" fmla="*/ 67456 h 134912"/>
              <a:gd name="connsiteX14" fmla="*/ 1046311 w 1766337"/>
              <a:gd name="connsiteY14" fmla="*/ 0 h 134912"/>
              <a:gd name="connsiteX15" fmla="*/ 720026 w 1766337"/>
              <a:gd name="connsiteY15" fmla="*/ 0 h 134912"/>
              <a:gd name="connsiteX16" fmla="*/ 787482 w 1766337"/>
              <a:gd name="connsiteY16" fmla="*/ 67456 h 134912"/>
              <a:gd name="connsiteX17" fmla="*/ 720026 w 1766337"/>
              <a:gd name="connsiteY17" fmla="*/ 134912 h 134912"/>
              <a:gd name="connsiteX18" fmla="*/ 652570 w 1766337"/>
              <a:gd name="connsiteY18" fmla="*/ 67456 h 134912"/>
              <a:gd name="connsiteX19" fmla="*/ 720026 w 1766337"/>
              <a:gd name="connsiteY19" fmla="*/ 0 h 134912"/>
              <a:gd name="connsiteX20" fmla="*/ 393741 w 1766337"/>
              <a:gd name="connsiteY20" fmla="*/ 0 h 134912"/>
              <a:gd name="connsiteX21" fmla="*/ 461197 w 1766337"/>
              <a:gd name="connsiteY21" fmla="*/ 67456 h 134912"/>
              <a:gd name="connsiteX22" fmla="*/ 393741 w 1766337"/>
              <a:gd name="connsiteY22" fmla="*/ 134912 h 134912"/>
              <a:gd name="connsiteX23" fmla="*/ 326285 w 1766337"/>
              <a:gd name="connsiteY23" fmla="*/ 67456 h 134912"/>
              <a:gd name="connsiteX24" fmla="*/ 393741 w 1766337"/>
              <a:gd name="connsiteY24" fmla="*/ 0 h 134912"/>
              <a:gd name="connsiteX25" fmla="*/ 67456 w 1766337"/>
              <a:gd name="connsiteY25" fmla="*/ 0 h 134912"/>
              <a:gd name="connsiteX26" fmla="*/ 134912 w 1766337"/>
              <a:gd name="connsiteY26" fmla="*/ 67456 h 134912"/>
              <a:gd name="connsiteX27" fmla="*/ 67456 w 1766337"/>
              <a:gd name="connsiteY27" fmla="*/ 134912 h 134912"/>
              <a:gd name="connsiteX28" fmla="*/ 0 w 1766337"/>
              <a:gd name="connsiteY28" fmla="*/ 67456 h 134912"/>
              <a:gd name="connsiteX29" fmla="*/ 67456 w 1766337"/>
              <a:gd name="connsiteY29" fmla="*/ 0 h 13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66337" h="134912">
                <a:moveTo>
                  <a:pt x="1698881" y="0"/>
                </a:moveTo>
                <a:cubicBezTo>
                  <a:pt x="1736136" y="0"/>
                  <a:pt x="1766337" y="30201"/>
                  <a:pt x="1766337" y="67456"/>
                </a:cubicBezTo>
                <a:cubicBezTo>
                  <a:pt x="1766337" y="104711"/>
                  <a:pt x="1736136" y="134912"/>
                  <a:pt x="1698881" y="134912"/>
                </a:cubicBezTo>
                <a:cubicBezTo>
                  <a:pt x="1661626" y="134912"/>
                  <a:pt x="1631425" y="104711"/>
                  <a:pt x="1631425" y="67456"/>
                </a:cubicBezTo>
                <a:cubicBezTo>
                  <a:pt x="1631425" y="30201"/>
                  <a:pt x="1661626" y="0"/>
                  <a:pt x="1698881" y="0"/>
                </a:cubicBezTo>
                <a:close/>
                <a:moveTo>
                  <a:pt x="1372596" y="0"/>
                </a:moveTo>
                <a:cubicBezTo>
                  <a:pt x="1409851" y="0"/>
                  <a:pt x="1440052" y="30201"/>
                  <a:pt x="1440052" y="67456"/>
                </a:cubicBezTo>
                <a:cubicBezTo>
                  <a:pt x="1440052" y="104711"/>
                  <a:pt x="1409851" y="134912"/>
                  <a:pt x="1372596" y="134912"/>
                </a:cubicBezTo>
                <a:cubicBezTo>
                  <a:pt x="1335341" y="134912"/>
                  <a:pt x="1305140" y="104711"/>
                  <a:pt x="1305140" y="67456"/>
                </a:cubicBezTo>
                <a:cubicBezTo>
                  <a:pt x="1305140" y="30201"/>
                  <a:pt x="1335341" y="0"/>
                  <a:pt x="1372596" y="0"/>
                </a:cubicBezTo>
                <a:close/>
                <a:moveTo>
                  <a:pt x="1046311" y="0"/>
                </a:moveTo>
                <a:cubicBezTo>
                  <a:pt x="1083566" y="0"/>
                  <a:pt x="1113767" y="30201"/>
                  <a:pt x="1113767" y="67456"/>
                </a:cubicBezTo>
                <a:cubicBezTo>
                  <a:pt x="1113767" y="104711"/>
                  <a:pt x="1083566" y="134912"/>
                  <a:pt x="1046311" y="134912"/>
                </a:cubicBezTo>
                <a:cubicBezTo>
                  <a:pt x="1009056" y="134912"/>
                  <a:pt x="978855" y="104711"/>
                  <a:pt x="978855" y="67456"/>
                </a:cubicBezTo>
                <a:cubicBezTo>
                  <a:pt x="978855" y="30201"/>
                  <a:pt x="1009056" y="0"/>
                  <a:pt x="1046311" y="0"/>
                </a:cubicBezTo>
                <a:close/>
                <a:moveTo>
                  <a:pt x="720026" y="0"/>
                </a:moveTo>
                <a:cubicBezTo>
                  <a:pt x="757281" y="0"/>
                  <a:pt x="787482" y="30201"/>
                  <a:pt x="787482" y="67456"/>
                </a:cubicBezTo>
                <a:cubicBezTo>
                  <a:pt x="787482" y="104711"/>
                  <a:pt x="757281" y="134912"/>
                  <a:pt x="720026" y="134912"/>
                </a:cubicBezTo>
                <a:cubicBezTo>
                  <a:pt x="682771" y="134912"/>
                  <a:pt x="652570" y="104711"/>
                  <a:pt x="652570" y="67456"/>
                </a:cubicBezTo>
                <a:cubicBezTo>
                  <a:pt x="652570" y="30201"/>
                  <a:pt x="682771" y="0"/>
                  <a:pt x="720026" y="0"/>
                </a:cubicBezTo>
                <a:close/>
                <a:moveTo>
                  <a:pt x="393741" y="0"/>
                </a:moveTo>
                <a:cubicBezTo>
                  <a:pt x="430996" y="0"/>
                  <a:pt x="461197" y="30201"/>
                  <a:pt x="461197" y="67456"/>
                </a:cubicBezTo>
                <a:cubicBezTo>
                  <a:pt x="461197" y="104711"/>
                  <a:pt x="430996" y="134912"/>
                  <a:pt x="393741" y="134912"/>
                </a:cubicBezTo>
                <a:cubicBezTo>
                  <a:pt x="356486" y="134912"/>
                  <a:pt x="326285" y="104711"/>
                  <a:pt x="326285" y="67456"/>
                </a:cubicBezTo>
                <a:cubicBezTo>
                  <a:pt x="326285" y="30201"/>
                  <a:pt x="356486" y="0"/>
                  <a:pt x="393741" y="0"/>
                </a:cubicBezTo>
                <a:close/>
                <a:moveTo>
                  <a:pt x="67456" y="0"/>
                </a:moveTo>
                <a:cubicBezTo>
                  <a:pt x="104711" y="0"/>
                  <a:pt x="134912" y="30201"/>
                  <a:pt x="134912" y="67456"/>
                </a:cubicBezTo>
                <a:cubicBezTo>
                  <a:pt x="134912" y="104711"/>
                  <a:pt x="104711" y="134912"/>
                  <a:pt x="67456" y="134912"/>
                </a:cubicBezTo>
                <a:cubicBezTo>
                  <a:pt x="30201" y="134912"/>
                  <a:pt x="0" y="104711"/>
                  <a:pt x="0" y="67456"/>
                </a:cubicBezTo>
                <a:cubicBezTo>
                  <a:pt x="0" y="30201"/>
                  <a:pt x="30201" y="0"/>
                  <a:pt x="674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图片 46" descr="穿白色衣服的人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94" y="1948720"/>
            <a:ext cx="3754935" cy="4909279"/>
          </a:xfrm>
          <a:prstGeom prst="rect">
            <a:avLst/>
          </a:prstGeo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4970" y="499214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新员工应具备怎样的心态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13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8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9" name="矩形: 圆角 18"/>
          <p:cNvSpPr/>
          <p:nvPr/>
        </p:nvSpPr>
        <p:spPr>
          <a:xfrm>
            <a:off x="1862674" y="1899629"/>
            <a:ext cx="3319056" cy="648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心态决定状态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1862674" y="3513665"/>
            <a:ext cx="3319056" cy="648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积极心态</a:t>
            </a:r>
          </a:p>
        </p:txBody>
      </p:sp>
      <p:sp>
        <p:nvSpPr>
          <p:cNvPr id="21" name="矩形: 圆角 20"/>
          <p:cNvSpPr/>
          <p:nvPr/>
        </p:nvSpPr>
        <p:spPr>
          <a:xfrm>
            <a:off x="1862674" y="2706647"/>
            <a:ext cx="3319056" cy="64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</a:rPr>
              <a:t>职业心态</a:t>
            </a:r>
          </a:p>
        </p:txBody>
      </p:sp>
      <p:sp>
        <p:nvSpPr>
          <p:cNvPr id="22" name="矩形: 圆角 21"/>
          <p:cNvSpPr/>
          <p:nvPr/>
        </p:nvSpPr>
        <p:spPr>
          <a:xfrm>
            <a:off x="1862674" y="4320683"/>
            <a:ext cx="3319056" cy="64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</a:rPr>
              <a:t>阳光心态</a:t>
            </a:r>
          </a:p>
        </p:txBody>
      </p:sp>
      <p:sp>
        <p:nvSpPr>
          <p:cNvPr id="23" name="矩形: 圆角 22"/>
          <p:cNvSpPr/>
          <p:nvPr/>
        </p:nvSpPr>
        <p:spPr>
          <a:xfrm>
            <a:off x="1862674" y="5127700"/>
            <a:ext cx="3319056" cy="648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新人心态</a:t>
            </a:r>
          </a:p>
        </p:txBody>
      </p:sp>
      <p:pic>
        <p:nvPicPr>
          <p:cNvPr id="25" name="图片 24" descr="卡通人物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66" y="1734554"/>
            <a:ext cx="4487333" cy="4487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454970" y="499214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新员工应具备怎样的心态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16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8" name="矩形: 圆角 17"/>
          <p:cNvSpPr/>
          <p:nvPr/>
        </p:nvSpPr>
        <p:spPr>
          <a:xfrm>
            <a:off x="6977170" y="2386923"/>
            <a:ext cx="2570385" cy="648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心态决定状态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83" y="1895820"/>
            <a:ext cx="3950208" cy="3950208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5794682" y="3183468"/>
            <a:ext cx="4935361" cy="2150531"/>
            <a:chOff x="5794682" y="3183468"/>
            <a:chExt cx="4935361" cy="2150531"/>
          </a:xfrm>
        </p:grpSpPr>
        <p:sp>
          <p:nvSpPr>
            <p:cNvPr id="20" name="矩形: 圆角 19"/>
            <p:cNvSpPr/>
            <p:nvPr/>
          </p:nvSpPr>
          <p:spPr>
            <a:xfrm>
              <a:off x="5794682" y="3183468"/>
              <a:ext cx="4935361" cy="21505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西方有智者说过，你改变不了客观，但可以改变主观；你改变不了环境，可以改变心境，可以尽力去适应环境。</a:t>
              </a:r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8500533" y="5183333"/>
              <a:ext cx="1969187" cy="15066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4970" y="499214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新员工应具备怎样的心态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11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2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3" name="矩形: 圆角 12"/>
          <p:cNvSpPr/>
          <p:nvPr/>
        </p:nvSpPr>
        <p:spPr>
          <a:xfrm>
            <a:off x="2987407" y="2305426"/>
            <a:ext cx="2570385" cy="648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职业状态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027" y="1949789"/>
            <a:ext cx="3950208" cy="395020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804919" y="3101971"/>
            <a:ext cx="4935361" cy="2150531"/>
            <a:chOff x="5794682" y="3183468"/>
            <a:chExt cx="4935361" cy="2150531"/>
          </a:xfrm>
        </p:grpSpPr>
        <p:sp>
          <p:nvSpPr>
            <p:cNvPr id="16" name="矩形: 圆角 15"/>
            <p:cNvSpPr/>
            <p:nvPr/>
          </p:nvSpPr>
          <p:spPr>
            <a:xfrm>
              <a:off x="5794682" y="3183468"/>
              <a:ext cx="4935361" cy="21505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职业心态是指在职业当中，应该根据职业的需求，表露出来的心理感情。即指职业活动的各种对自己职业及其职业能否成功的心理反应。</a:t>
              </a: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8500533" y="5183333"/>
              <a:ext cx="1969187" cy="15066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4970" y="499214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新员工应具备怎样的心态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11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2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3" name="矩形: 圆角 12"/>
          <p:cNvSpPr/>
          <p:nvPr/>
        </p:nvSpPr>
        <p:spPr>
          <a:xfrm>
            <a:off x="6977170" y="2386923"/>
            <a:ext cx="2570385" cy="648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积极状态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83" y="1895820"/>
            <a:ext cx="3950208" cy="395020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794682" y="3183468"/>
            <a:ext cx="4935361" cy="2150531"/>
            <a:chOff x="5794682" y="3183468"/>
            <a:chExt cx="4935361" cy="2150531"/>
          </a:xfrm>
        </p:grpSpPr>
        <p:sp>
          <p:nvSpPr>
            <p:cNvPr id="16" name="矩形: 圆角 15"/>
            <p:cNvSpPr/>
            <p:nvPr/>
          </p:nvSpPr>
          <p:spPr>
            <a:xfrm>
              <a:off x="5794682" y="3183468"/>
              <a:ext cx="4935361" cy="21505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积极心态：就是面对工作、问题、困难、挫折、挑战和责任，从正面去想，从积极的一面去想，从可能成功的一面去想，积极采取行动，努力去做。</a:t>
              </a: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8500533" y="5183333"/>
              <a:ext cx="1969187" cy="15066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4970" y="499214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新员工应具备怎样的心态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11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2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3" name="矩形: 圆角 12"/>
          <p:cNvSpPr/>
          <p:nvPr/>
        </p:nvSpPr>
        <p:spPr>
          <a:xfrm>
            <a:off x="2987407" y="2305426"/>
            <a:ext cx="2570385" cy="648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阳光状态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027" y="1949789"/>
            <a:ext cx="3950208" cy="395020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804919" y="3101971"/>
            <a:ext cx="4935361" cy="2150531"/>
            <a:chOff x="5794682" y="3183468"/>
            <a:chExt cx="4935361" cy="2150531"/>
          </a:xfrm>
        </p:grpSpPr>
        <p:sp>
          <p:nvSpPr>
            <p:cNvPr id="16" name="矩形: 圆角 15"/>
            <p:cNvSpPr/>
            <p:nvPr/>
          </p:nvSpPr>
          <p:spPr>
            <a:xfrm>
              <a:off x="5794682" y="3183468"/>
              <a:ext cx="4935361" cy="21505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生命需要阳光，其实心态更需要阳光。阳光心态是一种积极、宽容、感恩、乐观和自信的心智模式，成功是一种心态，生活没有固定模式，应该像阳光一样开发。</a:t>
              </a: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8500533" y="5183333"/>
              <a:ext cx="1969187" cy="15066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4970" y="499214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新员工应具备怎样的心态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11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2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3" name="矩形: 圆角 12"/>
          <p:cNvSpPr/>
          <p:nvPr/>
        </p:nvSpPr>
        <p:spPr>
          <a:xfrm>
            <a:off x="6977170" y="2386923"/>
            <a:ext cx="2570385" cy="648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新人心态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92" y="2369990"/>
            <a:ext cx="3116199" cy="330844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794682" y="3183468"/>
            <a:ext cx="4935361" cy="2150531"/>
            <a:chOff x="5794682" y="3183468"/>
            <a:chExt cx="4935361" cy="2150531"/>
          </a:xfrm>
        </p:grpSpPr>
        <p:sp>
          <p:nvSpPr>
            <p:cNvPr id="16" name="矩形: 圆角 15"/>
            <p:cNvSpPr/>
            <p:nvPr/>
          </p:nvSpPr>
          <p:spPr>
            <a:xfrm>
              <a:off x="5794682" y="3183468"/>
              <a:ext cx="4935361" cy="21505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简单的解释就是以一个新学生的态度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;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面对你的工作、学习、生活。</a:t>
              </a: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8500533" y="5183333"/>
              <a:ext cx="1969187" cy="15066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/>
          <p:cNvSpPr/>
          <p:nvPr/>
        </p:nvSpPr>
        <p:spPr>
          <a:xfrm>
            <a:off x="1160639" y="1862928"/>
            <a:ext cx="4563505" cy="648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《</a:t>
            </a:r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医院新员工入职培训</a:t>
            </a:r>
            <a:r>
              <a:rPr lang="en-US" altLang="zh-CN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》</a:t>
            </a:r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目的</a:t>
            </a:r>
          </a:p>
        </p:txBody>
      </p:sp>
      <p:pic>
        <p:nvPicPr>
          <p:cNvPr id="24" name="图片 23" descr="卡通人物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8" y="1899504"/>
            <a:ext cx="3950208" cy="3950208"/>
          </a:xfrm>
          <a:prstGeom prst="rect">
            <a:avLst/>
          </a:prstGeom>
        </p:spPr>
      </p:pic>
      <p:sp>
        <p:nvSpPr>
          <p:cNvPr id="25" name="矩形: 圆角 24"/>
          <p:cNvSpPr/>
          <p:nvPr/>
        </p:nvSpPr>
        <p:spPr>
          <a:xfrm>
            <a:off x="1160639" y="2743200"/>
            <a:ext cx="6282577" cy="26334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是通过提升医院新员工的职业素养，提高其实际工作技能和理性应对工作的能力，便于对其管理和进行自我管理，这样才能使得新员工尽快融入医院，担起岗位重任，从而提升整个团队的职业形象和组织绩效；通过培训，提升员工医德，缩短心理适应期，增强人际关系协调能力；形成医院发展良好的动力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60639" y="532529"/>
            <a:ext cx="9214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rPr>
              <a:t>EDUCATION SUMMARY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311153" y="1281953"/>
            <a:ext cx="14343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AF3F3"/>
                </a:solidFill>
              </a:rPr>
              <a:t>https://www.ypppt.com/</a:t>
            </a:r>
            <a:endParaRPr lang="zh-CN" altLang="en-US" sz="800" dirty="0">
              <a:solidFill>
                <a:srgbClr val="FAF3F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: 圆角 47"/>
          <p:cNvSpPr/>
          <p:nvPr/>
        </p:nvSpPr>
        <p:spPr>
          <a:xfrm>
            <a:off x="1434423" y="1948721"/>
            <a:ext cx="2156521" cy="7097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  04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84523" y="2845022"/>
            <a:ext cx="57608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医院新员工必备工作观</a:t>
            </a:r>
          </a:p>
        </p:txBody>
      </p:sp>
      <p:sp>
        <p:nvSpPr>
          <p:cNvPr id="50" name="椭圆 49"/>
          <p:cNvSpPr/>
          <p:nvPr/>
        </p:nvSpPr>
        <p:spPr>
          <a:xfrm>
            <a:off x="-588499" y="-1067299"/>
            <a:ext cx="2134598" cy="213459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515752" y="532528"/>
            <a:ext cx="8168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rPr>
              <a:t>EDUCATION SUMMARY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 flipH="1">
            <a:off x="11189926" y="1152427"/>
            <a:ext cx="157627" cy="698036"/>
            <a:chOff x="8290832" y="4887686"/>
            <a:chExt cx="296617" cy="1313542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53" name="组合 52"/>
            <p:cNvGrpSpPr/>
            <p:nvPr/>
          </p:nvGrpSpPr>
          <p:grpSpPr>
            <a:xfrm>
              <a:off x="8452757" y="50400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60" name="等腰三角形 59"/>
              <p:cNvSpPr/>
              <p:nvPr/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等腰三角形 60"/>
              <p:cNvSpPr/>
              <p:nvPr/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等腰三角形 61"/>
              <p:cNvSpPr/>
              <p:nvPr/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等腰三角形 62"/>
              <p:cNvSpPr/>
              <p:nvPr/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8290832" y="48876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55" name="等腰三角形 54"/>
              <p:cNvSpPr/>
              <p:nvPr/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等腰三角形 55"/>
              <p:cNvSpPr/>
              <p:nvPr/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等腰三角形 56"/>
              <p:cNvSpPr/>
              <p:nvPr/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5" name="任意多边形: 形状 64"/>
          <p:cNvSpPr/>
          <p:nvPr/>
        </p:nvSpPr>
        <p:spPr>
          <a:xfrm>
            <a:off x="1430812" y="5149130"/>
            <a:ext cx="1079292" cy="82436"/>
          </a:xfrm>
          <a:custGeom>
            <a:avLst/>
            <a:gdLst>
              <a:gd name="connsiteX0" fmla="*/ 1698881 w 1766337"/>
              <a:gd name="connsiteY0" fmla="*/ 0 h 134912"/>
              <a:gd name="connsiteX1" fmla="*/ 1766337 w 1766337"/>
              <a:gd name="connsiteY1" fmla="*/ 67456 h 134912"/>
              <a:gd name="connsiteX2" fmla="*/ 1698881 w 1766337"/>
              <a:gd name="connsiteY2" fmla="*/ 134912 h 134912"/>
              <a:gd name="connsiteX3" fmla="*/ 1631425 w 1766337"/>
              <a:gd name="connsiteY3" fmla="*/ 67456 h 134912"/>
              <a:gd name="connsiteX4" fmla="*/ 1698881 w 1766337"/>
              <a:gd name="connsiteY4" fmla="*/ 0 h 134912"/>
              <a:gd name="connsiteX5" fmla="*/ 1372596 w 1766337"/>
              <a:gd name="connsiteY5" fmla="*/ 0 h 134912"/>
              <a:gd name="connsiteX6" fmla="*/ 1440052 w 1766337"/>
              <a:gd name="connsiteY6" fmla="*/ 67456 h 134912"/>
              <a:gd name="connsiteX7" fmla="*/ 1372596 w 1766337"/>
              <a:gd name="connsiteY7" fmla="*/ 134912 h 134912"/>
              <a:gd name="connsiteX8" fmla="*/ 1305140 w 1766337"/>
              <a:gd name="connsiteY8" fmla="*/ 67456 h 134912"/>
              <a:gd name="connsiteX9" fmla="*/ 1372596 w 1766337"/>
              <a:gd name="connsiteY9" fmla="*/ 0 h 134912"/>
              <a:gd name="connsiteX10" fmla="*/ 1046311 w 1766337"/>
              <a:gd name="connsiteY10" fmla="*/ 0 h 134912"/>
              <a:gd name="connsiteX11" fmla="*/ 1113767 w 1766337"/>
              <a:gd name="connsiteY11" fmla="*/ 67456 h 134912"/>
              <a:gd name="connsiteX12" fmla="*/ 1046311 w 1766337"/>
              <a:gd name="connsiteY12" fmla="*/ 134912 h 134912"/>
              <a:gd name="connsiteX13" fmla="*/ 978855 w 1766337"/>
              <a:gd name="connsiteY13" fmla="*/ 67456 h 134912"/>
              <a:gd name="connsiteX14" fmla="*/ 1046311 w 1766337"/>
              <a:gd name="connsiteY14" fmla="*/ 0 h 134912"/>
              <a:gd name="connsiteX15" fmla="*/ 720026 w 1766337"/>
              <a:gd name="connsiteY15" fmla="*/ 0 h 134912"/>
              <a:gd name="connsiteX16" fmla="*/ 787482 w 1766337"/>
              <a:gd name="connsiteY16" fmla="*/ 67456 h 134912"/>
              <a:gd name="connsiteX17" fmla="*/ 720026 w 1766337"/>
              <a:gd name="connsiteY17" fmla="*/ 134912 h 134912"/>
              <a:gd name="connsiteX18" fmla="*/ 652570 w 1766337"/>
              <a:gd name="connsiteY18" fmla="*/ 67456 h 134912"/>
              <a:gd name="connsiteX19" fmla="*/ 720026 w 1766337"/>
              <a:gd name="connsiteY19" fmla="*/ 0 h 134912"/>
              <a:gd name="connsiteX20" fmla="*/ 393741 w 1766337"/>
              <a:gd name="connsiteY20" fmla="*/ 0 h 134912"/>
              <a:gd name="connsiteX21" fmla="*/ 461197 w 1766337"/>
              <a:gd name="connsiteY21" fmla="*/ 67456 h 134912"/>
              <a:gd name="connsiteX22" fmla="*/ 393741 w 1766337"/>
              <a:gd name="connsiteY22" fmla="*/ 134912 h 134912"/>
              <a:gd name="connsiteX23" fmla="*/ 326285 w 1766337"/>
              <a:gd name="connsiteY23" fmla="*/ 67456 h 134912"/>
              <a:gd name="connsiteX24" fmla="*/ 393741 w 1766337"/>
              <a:gd name="connsiteY24" fmla="*/ 0 h 134912"/>
              <a:gd name="connsiteX25" fmla="*/ 67456 w 1766337"/>
              <a:gd name="connsiteY25" fmla="*/ 0 h 134912"/>
              <a:gd name="connsiteX26" fmla="*/ 134912 w 1766337"/>
              <a:gd name="connsiteY26" fmla="*/ 67456 h 134912"/>
              <a:gd name="connsiteX27" fmla="*/ 67456 w 1766337"/>
              <a:gd name="connsiteY27" fmla="*/ 134912 h 134912"/>
              <a:gd name="connsiteX28" fmla="*/ 0 w 1766337"/>
              <a:gd name="connsiteY28" fmla="*/ 67456 h 134912"/>
              <a:gd name="connsiteX29" fmla="*/ 67456 w 1766337"/>
              <a:gd name="connsiteY29" fmla="*/ 0 h 13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66337" h="134912">
                <a:moveTo>
                  <a:pt x="1698881" y="0"/>
                </a:moveTo>
                <a:cubicBezTo>
                  <a:pt x="1736136" y="0"/>
                  <a:pt x="1766337" y="30201"/>
                  <a:pt x="1766337" y="67456"/>
                </a:cubicBezTo>
                <a:cubicBezTo>
                  <a:pt x="1766337" y="104711"/>
                  <a:pt x="1736136" y="134912"/>
                  <a:pt x="1698881" y="134912"/>
                </a:cubicBezTo>
                <a:cubicBezTo>
                  <a:pt x="1661626" y="134912"/>
                  <a:pt x="1631425" y="104711"/>
                  <a:pt x="1631425" y="67456"/>
                </a:cubicBezTo>
                <a:cubicBezTo>
                  <a:pt x="1631425" y="30201"/>
                  <a:pt x="1661626" y="0"/>
                  <a:pt x="1698881" y="0"/>
                </a:cubicBezTo>
                <a:close/>
                <a:moveTo>
                  <a:pt x="1372596" y="0"/>
                </a:moveTo>
                <a:cubicBezTo>
                  <a:pt x="1409851" y="0"/>
                  <a:pt x="1440052" y="30201"/>
                  <a:pt x="1440052" y="67456"/>
                </a:cubicBezTo>
                <a:cubicBezTo>
                  <a:pt x="1440052" y="104711"/>
                  <a:pt x="1409851" y="134912"/>
                  <a:pt x="1372596" y="134912"/>
                </a:cubicBezTo>
                <a:cubicBezTo>
                  <a:pt x="1335341" y="134912"/>
                  <a:pt x="1305140" y="104711"/>
                  <a:pt x="1305140" y="67456"/>
                </a:cubicBezTo>
                <a:cubicBezTo>
                  <a:pt x="1305140" y="30201"/>
                  <a:pt x="1335341" y="0"/>
                  <a:pt x="1372596" y="0"/>
                </a:cubicBezTo>
                <a:close/>
                <a:moveTo>
                  <a:pt x="1046311" y="0"/>
                </a:moveTo>
                <a:cubicBezTo>
                  <a:pt x="1083566" y="0"/>
                  <a:pt x="1113767" y="30201"/>
                  <a:pt x="1113767" y="67456"/>
                </a:cubicBezTo>
                <a:cubicBezTo>
                  <a:pt x="1113767" y="104711"/>
                  <a:pt x="1083566" y="134912"/>
                  <a:pt x="1046311" y="134912"/>
                </a:cubicBezTo>
                <a:cubicBezTo>
                  <a:pt x="1009056" y="134912"/>
                  <a:pt x="978855" y="104711"/>
                  <a:pt x="978855" y="67456"/>
                </a:cubicBezTo>
                <a:cubicBezTo>
                  <a:pt x="978855" y="30201"/>
                  <a:pt x="1009056" y="0"/>
                  <a:pt x="1046311" y="0"/>
                </a:cubicBezTo>
                <a:close/>
                <a:moveTo>
                  <a:pt x="720026" y="0"/>
                </a:moveTo>
                <a:cubicBezTo>
                  <a:pt x="757281" y="0"/>
                  <a:pt x="787482" y="30201"/>
                  <a:pt x="787482" y="67456"/>
                </a:cubicBezTo>
                <a:cubicBezTo>
                  <a:pt x="787482" y="104711"/>
                  <a:pt x="757281" y="134912"/>
                  <a:pt x="720026" y="134912"/>
                </a:cubicBezTo>
                <a:cubicBezTo>
                  <a:pt x="682771" y="134912"/>
                  <a:pt x="652570" y="104711"/>
                  <a:pt x="652570" y="67456"/>
                </a:cubicBezTo>
                <a:cubicBezTo>
                  <a:pt x="652570" y="30201"/>
                  <a:pt x="682771" y="0"/>
                  <a:pt x="720026" y="0"/>
                </a:cubicBezTo>
                <a:close/>
                <a:moveTo>
                  <a:pt x="393741" y="0"/>
                </a:moveTo>
                <a:cubicBezTo>
                  <a:pt x="430996" y="0"/>
                  <a:pt x="461197" y="30201"/>
                  <a:pt x="461197" y="67456"/>
                </a:cubicBezTo>
                <a:cubicBezTo>
                  <a:pt x="461197" y="104711"/>
                  <a:pt x="430996" y="134912"/>
                  <a:pt x="393741" y="134912"/>
                </a:cubicBezTo>
                <a:cubicBezTo>
                  <a:pt x="356486" y="134912"/>
                  <a:pt x="326285" y="104711"/>
                  <a:pt x="326285" y="67456"/>
                </a:cubicBezTo>
                <a:cubicBezTo>
                  <a:pt x="326285" y="30201"/>
                  <a:pt x="356486" y="0"/>
                  <a:pt x="393741" y="0"/>
                </a:cubicBezTo>
                <a:close/>
                <a:moveTo>
                  <a:pt x="67456" y="0"/>
                </a:moveTo>
                <a:cubicBezTo>
                  <a:pt x="104711" y="0"/>
                  <a:pt x="134912" y="30201"/>
                  <a:pt x="134912" y="67456"/>
                </a:cubicBezTo>
                <a:cubicBezTo>
                  <a:pt x="134912" y="104711"/>
                  <a:pt x="104711" y="134912"/>
                  <a:pt x="67456" y="134912"/>
                </a:cubicBezTo>
                <a:cubicBezTo>
                  <a:pt x="30201" y="134912"/>
                  <a:pt x="0" y="104711"/>
                  <a:pt x="0" y="67456"/>
                </a:cubicBezTo>
                <a:cubicBezTo>
                  <a:pt x="0" y="30201"/>
                  <a:pt x="30201" y="0"/>
                  <a:pt x="674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图片 65" descr="穿白色衣服的人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94" y="1948720"/>
            <a:ext cx="3754935" cy="4909279"/>
          </a:xfrm>
          <a:prstGeom prst="rect">
            <a:avLst/>
          </a:prstGeo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454970" y="49921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医院新员工必备工作观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20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1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3" name="矩形: 圆角 22"/>
          <p:cNvSpPr/>
          <p:nvPr/>
        </p:nvSpPr>
        <p:spPr>
          <a:xfrm>
            <a:off x="1554664" y="2278874"/>
            <a:ext cx="5150937" cy="2943719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1000">
                  <a:schemeClr val="accent1"/>
                </a:gs>
                <a:gs pos="1000">
                  <a:schemeClr val="bg1"/>
                </a:gs>
                <a:gs pos="99000">
                  <a:schemeClr val="bg1"/>
                </a:gs>
                <a:gs pos="99000">
                  <a:schemeClr val="accent1"/>
                </a:gs>
              </a:gsLst>
              <a:lin ang="5400000" scaled="1"/>
            </a:gradFill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要树立正确的人生观、事业观。“思想决定行动”，正确的人生观、事业观是我们做好本职工作、促进个人发展、求得长足进步的取胜之匙。</a:t>
            </a:r>
          </a:p>
        </p:txBody>
      </p:sp>
      <p:sp>
        <p:nvSpPr>
          <p:cNvPr id="24" name="Freeform 5"/>
          <p:cNvSpPr/>
          <p:nvPr/>
        </p:nvSpPr>
        <p:spPr bwMode="auto">
          <a:xfrm>
            <a:off x="7533953" y="2278874"/>
            <a:ext cx="2724061" cy="2943719"/>
          </a:xfrm>
          <a:custGeom>
            <a:avLst/>
            <a:gdLst>
              <a:gd name="T0" fmla="*/ 262 w 740"/>
              <a:gd name="T1" fmla="*/ 37 h 800"/>
              <a:gd name="T2" fmla="*/ 197 w 740"/>
              <a:gd name="T3" fmla="*/ 74 h 800"/>
              <a:gd name="T4" fmla="*/ 197 w 740"/>
              <a:gd name="T5" fmla="*/ 74 h 800"/>
              <a:gd name="T6" fmla="*/ 166 w 740"/>
              <a:gd name="T7" fmla="*/ 92 h 800"/>
              <a:gd name="T8" fmla="*/ 166 w 740"/>
              <a:gd name="T9" fmla="*/ 92 h 800"/>
              <a:gd name="T10" fmla="*/ 87 w 740"/>
              <a:gd name="T11" fmla="*/ 138 h 800"/>
              <a:gd name="T12" fmla="*/ 24 w 740"/>
              <a:gd name="T13" fmla="*/ 199 h 800"/>
              <a:gd name="T14" fmla="*/ 1 w 740"/>
              <a:gd name="T15" fmla="*/ 312 h 800"/>
              <a:gd name="T16" fmla="*/ 1 w 740"/>
              <a:gd name="T17" fmla="*/ 366 h 800"/>
              <a:gd name="T18" fmla="*/ 1 w 740"/>
              <a:gd name="T19" fmla="*/ 387 h 800"/>
              <a:gd name="T20" fmla="*/ 1 w 740"/>
              <a:gd name="T21" fmla="*/ 413 h 800"/>
              <a:gd name="T22" fmla="*/ 1 w 740"/>
              <a:gd name="T23" fmla="*/ 439 h 800"/>
              <a:gd name="T24" fmla="*/ 1 w 740"/>
              <a:gd name="T25" fmla="*/ 488 h 800"/>
              <a:gd name="T26" fmla="*/ 24 w 740"/>
              <a:gd name="T27" fmla="*/ 601 h 800"/>
              <a:gd name="T28" fmla="*/ 87 w 740"/>
              <a:gd name="T29" fmla="*/ 662 h 800"/>
              <a:gd name="T30" fmla="*/ 156 w 740"/>
              <a:gd name="T31" fmla="*/ 701 h 800"/>
              <a:gd name="T32" fmla="*/ 156 w 740"/>
              <a:gd name="T33" fmla="*/ 702 h 800"/>
              <a:gd name="T34" fmla="*/ 233 w 740"/>
              <a:gd name="T35" fmla="*/ 747 h 800"/>
              <a:gd name="T36" fmla="*/ 234 w 740"/>
              <a:gd name="T37" fmla="*/ 747 h 800"/>
              <a:gd name="T38" fmla="*/ 262 w 740"/>
              <a:gd name="T39" fmla="*/ 763 h 800"/>
              <a:gd name="T40" fmla="*/ 371 w 740"/>
              <a:gd name="T41" fmla="*/ 800 h 800"/>
              <a:gd name="T42" fmla="*/ 456 w 740"/>
              <a:gd name="T43" fmla="*/ 776 h 800"/>
              <a:gd name="T44" fmla="*/ 483 w 740"/>
              <a:gd name="T45" fmla="*/ 760 h 800"/>
              <a:gd name="T46" fmla="*/ 483 w 740"/>
              <a:gd name="T47" fmla="*/ 760 h 800"/>
              <a:gd name="T48" fmla="*/ 652 w 740"/>
              <a:gd name="T49" fmla="*/ 662 h 800"/>
              <a:gd name="T50" fmla="*/ 715 w 740"/>
              <a:gd name="T51" fmla="*/ 601 h 800"/>
              <a:gd name="T52" fmla="*/ 738 w 740"/>
              <a:gd name="T53" fmla="*/ 489 h 800"/>
              <a:gd name="T54" fmla="*/ 738 w 740"/>
              <a:gd name="T55" fmla="*/ 393 h 800"/>
              <a:gd name="T56" fmla="*/ 739 w 740"/>
              <a:gd name="T57" fmla="*/ 394 h 800"/>
              <a:gd name="T58" fmla="*/ 739 w 740"/>
              <a:gd name="T59" fmla="*/ 287 h 800"/>
              <a:gd name="T60" fmla="*/ 717 w 740"/>
              <a:gd name="T61" fmla="*/ 201 h 800"/>
              <a:gd name="T62" fmla="*/ 631 w 740"/>
              <a:gd name="T63" fmla="*/ 125 h 800"/>
              <a:gd name="T64" fmla="*/ 566 w 740"/>
              <a:gd name="T65" fmla="*/ 88 h 800"/>
              <a:gd name="T66" fmla="*/ 566 w 740"/>
              <a:gd name="T67" fmla="*/ 88 h 800"/>
              <a:gd name="T68" fmla="*/ 549 w 740"/>
              <a:gd name="T69" fmla="*/ 78 h 800"/>
              <a:gd name="T70" fmla="*/ 549 w 740"/>
              <a:gd name="T71" fmla="*/ 78 h 800"/>
              <a:gd name="T72" fmla="*/ 456 w 740"/>
              <a:gd name="T73" fmla="*/ 24 h 800"/>
              <a:gd name="T74" fmla="*/ 371 w 740"/>
              <a:gd name="T75" fmla="*/ 0 h 800"/>
              <a:gd name="T76" fmla="*/ 262 w 740"/>
              <a:gd name="T77" fmla="*/ 37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40" h="800">
                <a:moveTo>
                  <a:pt x="262" y="37"/>
                </a:moveTo>
                <a:cubicBezTo>
                  <a:pt x="197" y="74"/>
                  <a:pt x="197" y="74"/>
                  <a:pt x="197" y="74"/>
                </a:cubicBezTo>
                <a:cubicBezTo>
                  <a:pt x="197" y="74"/>
                  <a:pt x="197" y="74"/>
                  <a:pt x="197" y="74"/>
                </a:cubicBezTo>
                <a:cubicBezTo>
                  <a:pt x="166" y="92"/>
                  <a:pt x="166" y="92"/>
                  <a:pt x="166" y="92"/>
                </a:cubicBezTo>
                <a:cubicBezTo>
                  <a:pt x="166" y="92"/>
                  <a:pt x="166" y="92"/>
                  <a:pt x="166" y="92"/>
                </a:cubicBezTo>
                <a:cubicBezTo>
                  <a:pt x="87" y="138"/>
                  <a:pt x="87" y="138"/>
                  <a:pt x="87" y="138"/>
                </a:cubicBezTo>
                <a:cubicBezTo>
                  <a:pt x="87" y="138"/>
                  <a:pt x="46" y="161"/>
                  <a:pt x="24" y="199"/>
                </a:cubicBezTo>
                <a:cubicBezTo>
                  <a:pt x="0" y="240"/>
                  <a:pt x="1" y="312"/>
                  <a:pt x="1" y="312"/>
                </a:cubicBezTo>
                <a:cubicBezTo>
                  <a:pt x="1" y="366"/>
                  <a:pt x="1" y="366"/>
                  <a:pt x="1" y="366"/>
                </a:cubicBezTo>
                <a:cubicBezTo>
                  <a:pt x="1" y="387"/>
                  <a:pt x="1" y="387"/>
                  <a:pt x="1" y="387"/>
                </a:cubicBezTo>
                <a:cubicBezTo>
                  <a:pt x="1" y="413"/>
                  <a:pt x="1" y="413"/>
                  <a:pt x="1" y="413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88"/>
                  <a:pt x="1" y="488"/>
                  <a:pt x="1" y="488"/>
                </a:cubicBezTo>
                <a:cubicBezTo>
                  <a:pt x="1" y="488"/>
                  <a:pt x="0" y="560"/>
                  <a:pt x="24" y="601"/>
                </a:cubicBezTo>
                <a:cubicBezTo>
                  <a:pt x="46" y="639"/>
                  <a:pt x="87" y="662"/>
                  <a:pt x="87" y="662"/>
                </a:cubicBezTo>
                <a:cubicBezTo>
                  <a:pt x="156" y="701"/>
                  <a:pt x="156" y="701"/>
                  <a:pt x="156" y="701"/>
                </a:cubicBezTo>
                <a:cubicBezTo>
                  <a:pt x="156" y="702"/>
                  <a:pt x="156" y="702"/>
                  <a:pt x="156" y="702"/>
                </a:cubicBezTo>
                <a:cubicBezTo>
                  <a:pt x="233" y="747"/>
                  <a:pt x="233" y="747"/>
                  <a:pt x="233" y="747"/>
                </a:cubicBezTo>
                <a:cubicBezTo>
                  <a:pt x="234" y="747"/>
                  <a:pt x="234" y="747"/>
                  <a:pt x="234" y="747"/>
                </a:cubicBezTo>
                <a:cubicBezTo>
                  <a:pt x="262" y="763"/>
                  <a:pt x="262" y="763"/>
                  <a:pt x="262" y="763"/>
                </a:cubicBezTo>
                <a:cubicBezTo>
                  <a:pt x="262" y="763"/>
                  <a:pt x="324" y="800"/>
                  <a:pt x="371" y="800"/>
                </a:cubicBezTo>
                <a:cubicBezTo>
                  <a:pt x="415" y="799"/>
                  <a:pt x="456" y="776"/>
                  <a:pt x="456" y="776"/>
                </a:cubicBezTo>
                <a:cubicBezTo>
                  <a:pt x="483" y="760"/>
                  <a:pt x="483" y="760"/>
                  <a:pt x="483" y="760"/>
                </a:cubicBezTo>
                <a:cubicBezTo>
                  <a:pt x="483" y="760"/>
                  <a:pt x="483" y="760"/>
                  <a:pt x="483" y="760"/>
                </a:cubicBezTo>
                <a:cubicBezTo>
                  <a:pt x="652" y="662"/>
                  <a:pt x="652" y="662"/>
                  <a:pt x="652" y="662"/>
                </a:cubicBezTo>
                <a:cubicBezTo>
                  <a:pt x="652" y="662"/>
                  <a:pt x="693" y="639"/>
                  <a:pt x="715" y="601"/>
                </a:cubicBezTo>
                <a:cubicBezTo>
                  <a:pt x="740" y="560"/>
                  <a:pt x="738" y="489"/>
                  <a:pt x="738" y="489"/>
                </a:cubicBezTo>
                <a:cubicBezTo>
                  <a:pt x="738" y="393"/>
                  <a:pt x="738" y="393"/>
                  <a:pt x="738" y="393"/>
                </a:cubicBezTo>
                <a:cubicBezTo>
                  <a:pt x="739" y="394"/>
                  <a:pt x="739" y="394"/>
                  <a:pt x="739" y="394"/>
                </a:cubicBezTo>
                <a:cubicBezTo>
                  <a:pt x="739" y="287"/>
                  <a:pt x="739" y="287"/>
                  <a:pt x="739" y="287"/>
                </a:cubicBezTo>
                <a:cubicBezTo>
                  <a:pt x="739" y="287"/>
                  <a:pt x="739" y="239"/>
                  <a:pt x="717" y="201"/>
                </a:cubicBezTo>
                <a:cubicBezTo>
                  <a:pt x="694" y="160"/>
                  <a:pt x="631" y="125"/>
                  <a:pt x="631" y="125"/>
                </a:cubicBezTo>
                <a:cubicBezTo>
                  <a:pt x="566" y="88"/>
                  <a:pt x="566" y="88"/>
                  <a:pt x="566" y="88"/>
                </a:cubicBezTo>
                <a:cubicBezTo>
                  <a:pt x="566" y="88"/>
                  <a:pt x="566" y="88"/>
                  <a:pt x="566" y="88"/>
                </a:cubicBezTo>
                <a:cubicBezTo>
                  <a:pt x="549" y="78"/>
                  <a:pt x="549" y="78"/>
                  <a:pt x="549" y="78"/>
                </a:cubicBezTo>
                <a:cubicBezTo>
                  <a:pt x="549" y="78"/>
                  <a:pt x="549" y="78"/>
                  <a:pt x="549" y="78"/>
                </a:cubicBezTo>
                <a:cubicBezTo>
                  <a:pt x="456" y="24"/>
                  <a:pt x="456" y="24"/>
                  <a:pt x="456" y="24"/>
                </a:cubicBezTo>
                <a:cubicBezTo>
                  <a:pt x="456" y="24"/>
                  <a:pt x="415" y="0"/>
                  <a:pt x="371" y="0"/>
                </a:cubicBezTo>
                <a:cubicBezTo>
                  <a:pt x="324" y="0"/>
                  <a:pt x="262" y="37"/>
                  <a:pt x="262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  <a:reflection blurRad="25400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</a:rPr>
              <a:t>明事理</a:t>
            </a:r>
            <a:endParaRPr lang="en-US" altLang="zh-CN" sz="4000" dirty="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+mn-ea"/>
            </a:endParaRPr>
          </a:p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</a:rPr>
              <a:t>识大局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4970" y="49921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医院新员工必备工作观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15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7" name="矩形: 圆角 16"/>
          <p:cNvSpPr/>
          <p:nvPr/>
        </p:nvSpPr>
        <p:spPr>
          <a:xfrm>
            <a:off x="1554664" y="2278874"/>
            <a:ext cx="5150937" cy="2943719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1000">
                  <a:schemeClr val="accent1"/>
                </a:gs>
                <a:gs pos="1000">
                  <a:schemeClr val="bg1"/>
                </a:gs>
                <a:gs pos="99000">
                  <a:schemeClr val="bg1"/>
                </a:gs>
                <a:gs pos="99000">
                  <a:schemeClr val="accent1"/>
                </a:gs>
              </a:gsLst>
              <a:lin ang="5400000" scaled="1"/>
            </a:gradFill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要不断学习，励精图治。世事沧海桑田，知识日新月异，我们不能有吃老本的思想，我们也没有多少老本可吃。要用发展的眼光去审视自己，要用与时俱进的素养去获得有形的翅膀。要自觉加强学习，提高工作能力。</a:t>
            </a:r>
          </a:p>
        </p:txBody>
      </p:sp>
      <p:sp>
        <p:nvSpPr>
          <p:cNvPr id="18" name="Freeform 5"/>
          <p:cNvSpPr/>
          <p:nvPr/>
        </p:nvSpPr>
        <p:spPr bwMode="auto">
          <a:xfrm>
            <a:off x="7533953" y="2278874"/>
            <a:ext cx="2724061" cy="2943719"/>
          </a:xfrm>
          <a:custGeom>
            <a:avLst/>
            <a:gdLst>
              <a:gd name="T0" fmla="*/ 262 w 740"/>
              <a:gd name="T1" fmla="*/ 37 h 800"/>
              <a:gd name="T2" fmla="*/ 197 w 740"/>
              <a:gd name="T3" fmla="*/ 74 h 800"/>
              <a:gd name="T4" fmla="*/ 197 w 740"/>
              <a:gd name="T5" fmla="*/ 74 h 800"/>
              <a:gd name="T6" fmla="*/ 166 w 740"/>
              <a:gd name="T7" fmla="*/ 92 h 800"/>
              <a:gd name="T8" fmla="*/ 166 w 740"/>
              <a:gd name="T9" fmla="*/ 92 h 800"/>
              <a:gd name="T10" fmla="*/ 87 w 740"/>
              <a:gd name="T11" fmla="*/ 138 h 800"/>
              <a:gd name="T12" fmla="*/ 24 w 740"/>
              <a:gd name="T13" fmla="*/ 199 h 800"/>
              <a:gd name="T14" fmla="*/ 1 w 740"/>
              <a:gd name="T15" fmla="*/ 312 h 800"/>
              <a:gd name="T16" fmla="*/ 1 w 740"/>
              <a:gd name="T17" fmla="*/ 366 h 800"/>
              <a:gd name="T18" fmla="*/ 1 w 740"/>
              <a:gd name="T19" fmla="*/ 387 h 800"/>
              <a:gd name="T20" fmla="*/ 1 w 740"/>
              <a:gd name="T21" fmla="*/ 413 h 800"/>
              <a:gd name="T22" fmla="*/ 1 w 740"/>
              <a:gd name="T23" fmla="*/ 439 h 800"/>
              <a:gd name="T24" fmla="*/ 1 w 740"/>
              <a:gd name="T25" fmla="*/ 488 h 800"/>
              <a:gd name="T26" fmla="*/ 24 w 740"/>
              <a:gd name="T27" fmla="*/ 601 h 800"/>
              <a:gd name="T28" fmla="*/ 87 w 740"/>
              <a:gd name="T29" fmla="*/ 662 h 800"/>
              <a:gd name="T30" fmla="*/ 156 w 740"/>
              <a:gd name="T31" fmla="*/ 701 h 800"/>
              <a:gd name="T32" fmla="*/ 156 w 740"/>
              <a:gd name="T33" fmla="*/ 702 h 800"/>
              <a:gd name="T34" fmla="*/ 233 w 740"/>
              <a:gd name="T35" fmla="*/ 747 h 800"/>
              <a:gd name="T36" fmla="*/ 234 w 740"/>
              <a:gd name="T37" fmla="*/ 747 h 800"/>
              <a:gd name="T38" fmla="*/ 262 w 740"/>
              <a:gd name="T39" fmla="*/ 763 h 800"/>
              <a:gd name="T40" fmla="*/ 371 w 740"/>
              <a:gd name="T41" fmla="*/ 800 h 800"/>
              <a:gd name="T42" fmla="*/ 456 w 740"/>
              <a:gd name="T43" fmla="*/ 776 h 800"/>
              <a:gd name="T44" fmla="*/ 483 w 740"/>
              <a:gd name="T45" fmla="*/ 760 h 800"/>
              <a:gd name="T46" fmla="*/ 483 w 740"/>
              <a:gd name="T47" fmla="*/ 760 h 800"/>
              <a:gd name="T48" fmla="*/ 652 w 740"/>
              <a:gd name="T49" fmla="*/ 662 h 800"/>
              <a:gd name="T50" fmla="*/ 715 w 740"/>
              <a:gd name="T51" fmla="*/ 601 h 800"/>
              <a:gd name="T52" fmla="*/ 738 w 740"/>
              <a:gd name="T53" fmla="*/ 489 h 800"/>
              <a:gd name="T54" fmla="*/ 738 w 740"/>
              <a:gd name="T55" fmla="*/ 393 h 800"/>
              <a:gd name="T56" fmla="*/ 739 w 740"/>
              <a:gd name="T57" fmla="*/ 394 h 800"/>
              <a:gd name="T58" fmla="*/ 739 w 740"/>
              <a:gd name="T59" fmla="*/ 287 h 800"/>
              <a:gd name="T60" fmla="*/ 717 w 740"/>
              <a:gd name="T61" fmla="*/ 201 h 800"/>
              <a:gd name="T62" fmla="*/ 631 w 740"/>
              <a:gd name="T63" fmla="*/ 125 h 800"/>
              <a:gd name="T64" fmla="*/ 566 w 740"/>
              <a:gd name="T65" fmla="*/ 88 h 800"/>
              <a:gd name="T66" fmla="*/ 566 w 740"/>
              <a:gd name="T67" fmla="*/ 88 h 800"/>
              <a:gd name="T68" fmla="*/ 549 w 740"/>
              <a:gd name="T69" fmla="*/ 78 h 800"/>
              <a:gd name="T70" fmla="*/ 549 w 740"/>
              <a:gd name="T71" fmla="*/ 78 h 800"/>
              <a:gd name="T72" fmla="*/ 456 w 740"/>
              <a:gd name="T73" fmla="*/ 24 h 800"/>
              <a:gd name="T74" fmla="*/ 371 w 740"/>
              <a:gd name="T75" fmla="*/ 0 h 800"/>
              <a:gd name="T76" fmla="*/ 262 w 740"/>
              <a:gd name="T77" fmla="*/ 37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40" h="800">
                <a:moveTo>
                  <a:pt x="262" y="37"/>
                </a:moveTo>
                <a:cubicBezTo>
                  <a:pt x="197" y="74"/>
                  <a:pt x="197" y="74"/>
                  <a:pt x="197" y="74"/>
                </a:cubicBezTo>
                <a:cubicBezTo>
                  <a:pt x="197" y="74"/>
                  <a:pt x="197" y="74"/>
                  <a:pt x="197" y="74"/>
                </a:cubicBezTo>
                <a:cubicBezTo>
                  <a:pt x="166" y="92"/>
                  <a:pt x="166" y="92"/>
                  <a:pt x="166" y="92"/>
                </a:cubicBezTo>
                <a:cubicBezTo>
                  <a:pt x="166" y="92"/>
                  <a:pt x="166" y="92"/>
                  <a:pt x="166" y="92"/>
                </a:cubicBezTo>
                <a:cubicBezTo>
                  <a:pt x="87" y="138"/>
                  <a:pt x="87" y="138"/>
                  <a:pt x="87" y="138"/>
                </a:cubicBezTo>
                <a:cubicBezTo>
                  <a:pt x="87" y="138"/>
                  <a:pt x="46" y="161"/>
                  <a:pt x="24" y="199"/>
                </a:cubicBezTo>
                <a:cubicBezTo>
                  <a:pt x="0" y="240"/>
                  <a:pt x="1" y="312"/>
                  <a:pt x="1" y="312"/>
                </a:cubicBezTo>
                <a:cubicBezTo>
                  <a:pt x="1" y="366"/>
                  <a:pt x="1" y="366"/>
                  <a:pt x="1" y="366"/>
                </a:cubicBezTo>
                <a:cubicBezTo>
                  <a:pt x="1" y="387"/>
                  <a:pt x="1" y="387"/>
                  <a:pt x="1" y="387"/>
                </a:cubicBezTo>
                <a:cubicBezTo>
                  <a:pt x="1" y="413"/>
                  <a:pt x="1" y="413"/>
                  <a:pt x="1" y="413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88"/>
                  <a:pt x="1" y="488"/>
                  <a:pt x="1" y="488"/>
                </a:cubicBezTo>
                <a:cubicBezTo>
                  <a:pt x="1" y="488"/>
                  <a:pt x="0" y="560"/>
                  <a:pt x="24" y="601"/>
                </a:cubicBezTo>
                <a:cubicBezTo>
                  <a:pt x="46" y="639"/>
                  <a:pt x="87" y="662"/>
                  <a:pt x="87" y="662"/>
                </a:cubicBezTo>
                <a:cubicBezTo>
                  <a:pt x="156" y="701"/>
                  <a:pt x="156" y="701"/>
                  <a:pt x="156" y="701"/>
                </a:cubicBezTo>
                <a:cubicBezTo>
                  <a:pt x="156" y="702"/>
                  <a:pt x="156" y="702"/>
                  <a:pt x="156" y="702"/>
                </a:cubicBezTo>
                <a:cubicBezTo>
                  <a:pt x="233" y="747"/>
                  <a:pt x="233" y="747"/>
                  <a:pt x="233" y="747"/>
                </a:cubicBezTo>
                <a:cubicBezTo>
                  <a:pt x="234" y="747"/>
                  <a:pt x="234" y="747"/>
                  <a:pt x="234" y="747"/>
                </a:cubicBezTo>
                <a:cubicBezTo>
                  <a:pt x="262" y="763"/>
                  <a:pt x="262" y="763"/>
                  <a:pt x="262" y="763"/>
                </a:cubicBezTo>
                <a:cubicBezTo>
                  <a:pt x="262" y="763"/>
                  <a:pt x="324" y="800"/>
                  <a:pt x="371" y="800"/>
                </a:cubicBezTo>
                <a:cubicBezTo>
                  <a:pt x="415" y="799"/>
                  <a:pt x="456" y="776"/>
                  <a:pt x="456" y="776"/>
                </a:cubicBezTo>
                <a:cubicBezTo>
                  <a:pt x="483" y="760"/>
                  <a:pt x="483" y="760"/>
                  <a:pt x="483" y="760"/>
                </a:cubicBezTo>
                <a:cubicBezTo>
                  <a:pt x="483" y="760"/>
                  <a:pt x="483" y="760"/>
                  <a:pt x="483" y="760"/>
                </a:cubicBezTo>
                <a:cubicBezTo>
                  <a:pt x="652" y="662"/>
                  <a:pt x="652" y="662"/>
                  <a:pt x="652" y="662"/>
                </a:cubicBezTo>
                <a:cubicBezTo>
                  <a:pt x="652" y="662"/>
                  <a:pt x="693" y="639"/>
                  <a:pt x="715" y="601"/>
                </a:cubicBezTo>
                <a:cubicBezTo>
                  <a:pt x="740" y="560"/>
                  <a:pt x="738" y="489"/>
                  <a:pt x="738" y="489"/>
                </a:cubicBezTo>
                <a:cubicBezTo>
                  <a:pt x="738" y="393"/>
                  <a:pt x="738" y="393"/>
                  <a:pt x="738" y="393"/>
                </a:cubicBezTo>
                <a:cubicBezTo>
                  <a:pt x="739" y="394"/>
                  <a:pt x="739" y="394"/>
                  <a:pt x="739" y="394"/>
                </a:cubicBezTo>
                <a:cubicBezTo>
                  <a:pt x="739" y="287"/>
                  <a:pt x="739" y="287"/>
                  <a:pt x="739" y="287"/>
                </a:cubicBezTo>
                <a:cubicBezTo>
                  <a:pt x="739" y="287"/>
                  <a:pt x="739" y="239"/>
                  <a:pt x="717" y="201"/>
                </a:cubicBezTo>
                <a:cubicBezTo>
                  <a:pt x="694" y="160"/>
                  <a:pt x="631" y="125"/>
                  <a:pt x="631" y="125"/>
                </a:cubicBezTo>
                <a:cubicBezTo>
                  <a:pt x="566" y="88"/>
                  <a:pt x="566" y="88"/>
                  <a:pt x="566" y="88"/>
                </a:cubicBezTo>
                <a:cubicBezTo>
                  <a:pt x="566" y="88"/>
                  <a:pt x="566" y="88"/>
                  <a:pt x="566" y="88"/>
                </a:cubicBezTo>
                <a:cubicBezTo>
                  <a:pt x="549" y="78"/>
                  <a:pt x="549" y="78"/>
                  <a:pt x="549" y="78"/>
                </a:cubicBezTo>
                <a:cubicBezTo>
                  <a:pt x="549" y="78"/>
                  <a:pt x="549" y="78"/>
                  <a:pt x="549" y="78"/>
                </a:cubicBezTo>
                <a:cubicBezTo>
                  <a:pt x="456" y="24"/>
                  <a:pt x="456" y="24"/>
                  <a:pt x="456" y="24"/>
                </a:cubicBezTo>
                <a:cubicBezTo>
                  <a:pt x="456" y="24"/>
                  <a:pt x="415" y="0"/>
                  <a:pt x="371" y="0"/>
                </a:cubicBezTo>
                <a:cubicBezTo>
                  <a:pt x="324" y="0"/>
                  <a:pt x="262" y="37"/>
                  <a:pt x="262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  <a:reflection blurRad="25400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</a:rPr>
              <a:t>勤学习</a:t>
            </a:r>
            <a:endParaRPr lang="en-US" altLang="zh-CN" sz="4000" dirty="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+mn-ea"/>
            </a:endParaRPr>
          </a:p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</a:rPr>
              <a:t>精业务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4970" y="49921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医院新员工必备工作观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11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2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3" name="矩形: 圆角 12"/>
          <p:cNvSpPr/>
          <p:nvPr/>
        </p:nvSpPr>
        <p:spPr>
          <a:xfrm>
            <a:off x="5247296" y="2283563"/>
            <a:ext cx="5150937" cy="2943719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1000">
                  <a:schemeClr val="accent1"/>
                </a:gs>
                <a:gs pos="1000">
                  <a:schemeClr val="bg1"/>
                </a:gs>
                <a:gs pos="99000">
                  <a:schemeClr val="bg1"/>
                </a:gs>
                <a:gs pos="99000">
                  <a:schemeClr val="accent1"/>
                </a:gs>
              </a:gsLst>
              <a:lin ang="0" scaled="0"/>
            </a:gradFill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要善沟通、重协作。“只有团结才有力量，只有团结才会出战斗力”，工作中只有相互理解、相互支持、相互配合，才能使工作健康良性发展。</a:t>
            </a:r>
          </a:p>
        </p:txBody>
      </p:sp>
      <p:sp>
        <p:nvSpPr>
          <p:cNvPr id="14" name="Freeform 5"/>
          <p:cNvSpPr/>
          <p:nvPr/>
        </p:nvSpPr>
        <p:spPr bwMode="auto">
          <a:xfrm>
            <a:off x="1524263" y="2283562"/>
            <a:ext cx="2724061" cy="2943719"/>
          </a:xfrm>
          <a:custGeom>
            <a:avLst/>
            <a:gdLst>
              <a:gd name="T0" fmla="*/ 262 w 740"/>
              <a:gd name="T1" fmla="*/ 37 h 800"/>
              <a:gd name="T2" fmla="*/ 197 w 740"/>
              <a:gd name="T3" fmla="*/ 74 h 800"/>
              <a:gd name="T4" fmla="*/ 197 w 740"/>
              <a:gd name="T5" fmla="*/ 74 h 800"/>
              <a:gd name="T6" fmla="*/ 166 w 740"/>
              <a:gd name="T7" fmla="*/ 92 h 800"/>
              <a:gd name="T8" fmla="*/ 166 w 740"/>
              <a:gd name="T9" fmla="*/ 92 h 800"/>
              <a:gd name="T10" fmla="*/ 87 w 740"/>
              <a:gd name="T11" fmla="*/ 138 h 800"/>
              <a:gd name="T12" fmla="*/ 24 w 740"/>
              <a:gd name="T13" fmla="*/ 199 h 800"/>
              <a:gd name="T14" fmla="*/ 1 w 740"/>
              <a:gd name="T15" fmla="*/ 312 h 800"/>
              <a:gd name="T16" fmla="*/ 1 w 740"/>
              <a:gd name="T17" fmla="*/ 366 h 800"/>
              <a:gd name="T18" fmla="*/ 1 w 740"/>
              <a:gd name="T19" fmla="*/ 387 h 800"/>
              <a:gd name="T20" fmla="*/ 1 w 740"/>
              <a:gd name="T21" fmla="*/ 413 h 800"/>
              <a:gd name="T22" fmla="*/ 1 w 740"/>
              <a:gd name="T23" fmla="*/ 439 h 800"/>
              <a:gd name="T24" fmla="*/ 1 w 740"/>
              <a:gd name="T25" fmla="*/ 488 h 800"/>
              <a:gd name="T26" fmla="*/ 24 w 740"/>
              <a:gd name="T27" fmla="*/ 601 h 800"/>
              <a:gd name="T28" fmla="*/ 87 w 740"/>
              <a:gd name="T29" fmla="*/ 662 h 800"/>
              <a:gd name="T30" fmla="*/ 156 w 740"/>
              <a:gd name="T31" fmla="*/ 701 h 800"/>
              <a:gd name="T32" fmla="*/ 156 w 740"/>
              <a:gd name="T33" fmla="*/ 702 h 800"/>
              <a:gd name="T34" fmla="*/ 233 w 740"/>
              <a:gd name="T35" fmla="*/ 747 h 800"/>
              <a:gd name="T36" fmla="*/ 234 w 740"/>
              <a:gd name="T37" fmla="*/ 747 h 800"/>
              <a:gd name="T38" fmla="*/ 262 w 740"/>
              <a:gd name="T39" fmla="*/ 763 h 800"/>
              <a:gd name="T40" fmla="*/ 371 w 740"/>
              <a:gd name="T41" fmla="*/ 800 h 800"/>
              <a:gd name="T42" fmla="*/ 456 w 740"/>
              <a:gd name="T43" fmla="*/ 776 h 800"/>
              <a:gd name="T44" fmla="*/ 483 w 740"/>
              <a:gd name="T45" fmla="*/ 760 h 800"/>
              <a:gd name="T46" fmla="*/ 483 w 740"/>
              <a:gd name="T47" fmla="*/ 760 h 800"/>
              <a:gd name="T48" fmla="*/ 652 w 740"/>
              <a:gd name="T49" fmla="*/ 662 h 800"/>
              <a:gd name="T50" fmla="*/ 715 w 740"/>
              <a:gd name="T51" fmla="*/ 601 h 800"/>
              <a:gd name="T52" fmla="*/ 738 w 740"/>
              <a:gd name="T53" fmla="*/ 489 h 800"/>
              <a:gd name="T54" fmla="*/ 738 w 740"/>
              <a:gd name="T55" fmla="*/ 393 h 800"/>
              <a:gd name="T56" fmla="*/ 739 w 740"/>
              <a:gd name="T57" fmla="*/ 394 h 800"/>
              <a:gd name="T58" fmla="*/ 739 w 740"/>
              <a:gd name="T59" fmla="*/ 287 h 800"/>
              <a:gd name="T60" fmla="*/ 717 w 740"/>
              <a:gd name="T61" fmla="*/ 201 h 800"/>
              <a:gd name="T62" fmla="*/ 631 w 740"/>
              <a:gd name="T63" fmla="*/ 125 h 800"/>
              <a:gd name="T64" fmla="*/ 566 w 740"/>
              <a:gd name="T65" fmla="*/ 88 h 800"/>
              <a:gd name="T66" fmla="*/ 566 w 740"/>
              <a:gd name="T67" fmla="*/ 88 h 800"/>
              <a:gd name="T68" fmla="*/ 549 w 740"/>
              <a:gd name="T69" fmla="*/ 78 h 800"/>
              <a:gd name="T70" fmla="*/ 549 w 740"/>
              <a:gd name="T71" fmla="*/ 78 h 800"/>
              <a:gd name="T72" fmla="*/ 456 w 740"/>
              <a:gd name="T73" fmla="*/ 24 h 800"/>
              <a:gd name="T74" fmla="*/ 371 w 740"/>
              <a:gd name="T75" fmla="*/ 0 h 800"/>
              <a:gd name="T76" fmla="*/ 262 w 740"/>
              <a:gd name="T77" fmla="*/ 37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40" h="800">
                <a:moveTo>
                  <a:pt x="262" y="37"/>
                </a:moveTo>
                <a:cubicBezTo>
                  <a:pt x="197" y="74"/>
                  <a:pt x="197" y="74"/>
                  <a:pt x="197" y="74"/>
                </a:cubicBezTo>
                <a:cubicBezTo>
                  <a:pt x="197" y="74"/>
                  <a:pt x="197" y="74"/>
                  <a:pt x="197" y="74"/>
                </a:cubicBezTo>
                <a:cubicBezTo>
                  <a:pt x="166" y="92"/>
                  <a:pt x="166" y="92"/>
                  <a:pt x="166" y="92"/>
                </a:cubicBezTo>
                <a:cubicBezTo>
                  <a:pt x="166" y="92"/>
                  <a:pt x="166" y="92"/>
                  <a:pt x="166" y="92"/>
                </a:cubicBezTo>
                <a:cubicBezTo>
                  <a:pt x="87" y="138"/>
                  <a:pt x="87" y="138"/>
                  <a:pt x="87" y="138"/>
                </a:cubicBezTo>
                <a:cubicBezTo>
                  <a:pt x="87" y="138"/>
                  <a:pt x="46" y="161"/>
                  <a:pt x="24" y="199"/>
                </a:cubicBezTo>
                <a:cubicBezTo>
                  <a:pt x="0" y="240"/>
                  <a:pt x="1" y="312"/>
                  <a:pt x="1" y="312"/>
                </a:cubicBezTo>
                <a:cubicBezTo>
                  <a:pt x="1" y="366"/>
                  <a:pt x="1" y="366"/>
                  <a:pt x="1" y="366"/>
                </a:cubicBezTo>
                <a:cubicBezTo>
                  <a:pt x="1" y="387"/>
                  <a:pt x="1" y="387"/>
                  <a:pt x="1" y="387"/>
                </a:cubicBezTo>
                <a:cubicBezTo>
                  <a:pt x="1" y="413"/>
                  <a:pt x="1" y="413"/>
                  <a:pt x="1" y="413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88"/>
                  <a:pt x="1" y="488"/>
                  <a:pt x="1" y="488"/>
                </a:cubicBezTo>
                <a:cubicBezTo>
                  <a:pt x="1" y="488"/>
                  <a:pt x="0" y="560"/>
                  <a:pt x="24" y="601"/>
                </a:cubicBezTo>
                <a:cubicBezTo>
                  <a:pt x="46" y="639"/>
                  <a:pt x="87" y="662"/>
                  <a:pt x="87" y="662"/>
                </a:cubicBezTo>
                <a:cubicBezTo>
                  <a:pt x="156" y="701"/>
                  <a:pt x="156" y="701"/>
                  <a:pt x="156" y="701"/>
                </a:cubicBezTo>
                <a:cubicBezTo>
                  <a:pt x="156" y="702"/>
                  <a:pt x="156" y="702"/>
                  <a:pt x="156" y="702"/>
                </a:cubicBezTo>
                <a:cubicBezTo>
                  <a:pt x="233" y="747"/>
                  <a:pt x="233" y="747"/>
                  <a:pt x="233" y="747"/>
                </a:cubicBezTo>
                <a:cubicBezTo>
                  <a:pt x="234" y="747"/>
                  <a:pt x="234" y="747"/>
                  <a:pt x="234" y="747"/>
                </a:cubicBezTo>
                <a:cubicBezTo>
                  <a:pt x="262" y="763"/>
                  <a:pt x="262" y="763"/>
                  <a:pt x="262" y="763"/>
                </a:cubicBezTo>
                <a:cubicBezTo>
                  <a:pt x="262" y="763"/>
                  <a:pt x="324" y="800"/>
                  <a:pt x="371" y="800"/>
                </a:cubicBezTo>
                <a:cubicBezTo>
                  <a:pt x="415" y="799"/>
                  <a:pt x="456" y="776"/>
                  <a:pt x="456" y="776"/>
                </a:cubicBezTo>
                <a:cubicBezTo>
                  <a:pt x="483" y="760"/>
                  <a:pt x="483" y="760"/>
                  <a:pt x="483" y="760"/>
                </a:cubicBezTo>
                <a:cubicBezTo>
                  <a:pt x="483" y="760"/>
                  <a:pt x="483" y="760"/>
                  <a:pt x="483" y="760"/>
                </a:cubicBezTo>
                <a:cubicBezTo>
                  <a:pt x="652" y="662"/>
                  <a:pt x="652" y="662"/>
                  <a:pt x="652" y="662"/>
                </a:cubicBezTo>
                <a:cubicBezTo>
                  <a:pt x="652" y="662"/>
                  <a:pt x="693" y="639"/>
                  <a:pt x="715" y="601"/>
                </a:cubicBezTo>
                <a:cubicBezTo>
                  <a:pt x="740" y="560"/>
                  <a:pt x="738" y="489"/>
                  <a:pt x="738" y="489"/>
                </a:cubicBezTo>
                <a:cubicBezTo>
                  <a:pt x="738" y="393"/>
                  <a:pt x="738" y="393"/>
                  <a:pt x="738" y="393"/>
                </a:cubicBezTo>
                <a:cubicBezTo>
                  <a:pt x="739" y="394"/>
                  <a:pt x="739" y="394"/>
                  <a:pt x="739" y="394"/>
                </a:cubicBezTo>
                <a:cubicBezTo>
                  <a:pt x="739" y="287"/>
                  <a:pt x="739" y="287"/>
                  <a:pt x="739" y="287"/>
                </a:cubicBezTo>
                <a:cubicBezTo>
                  <a:pt x="739" y="287"/>
                  <a:pt x="739" y="239"/>
                  <a:pt x="717" y="201"/>
                </a:cubicBezTo>
                <a:cubicBezTo>
                  <a:pt x="694" y="160"/>
                  <a:pt x="631" y="125"/>
                  <a:pt x="631" y="125"/>
                </a:cubicBezTo>
                <a:cubicBezTo>
                  <a:pt x="566" y="88"/>
                  <a:pt x="566" y="88"/>
                  <a:pt x="566" y="88"/>
                </a:cubicBezTo>
                <a:cubicBezTo>
                  <a:pt x="566" y="88"/>
                  <a:pt x="566" y="88"/>
                  <a:pt x="566" y="88"/>
                </a:cubicBezTo>
                <a:cubicBezTo>
                  <a:pt x="549" y="78"/>
                  <a:pt x="549" y="78"/>
                  <a:pt x="549" y="78"/>
                </a:cubicBezTo>
                <a:cubicBezTo>
                  <a:pt x="549" y="78"/>
                  <a:pt x="549" y="78"/>
                  <a:pt x="549" y="78"/>
                </a:cubicBezTo>
                <a:cubicBezTo>
                  <a:pt x="456" y="24"/>
                  <a:pt x="456" y="24"/>
                  <a:pt x="456" y="24"/>
                </a:cubicBezTo>
                <a:cubicBezTo>
                  <a:pt x="456" y="24"/>
                  <a:pt x="415" y="0"/>
                  <a:pt x="371" y="0"/>
                </a:cubicBezTo>
                <a:cubicBezTo>
                  <a:pt x="324" y="0"/>
                  <a:pt x="262" y="37"/>
                  <a:pt x="262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  <a:reflection blurRad="25400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</a:rPr>
              <a:t>善沟通</a:t>
            </a:r>
            <a:endParaRPr lang="en-US" altLang="zh-CN" sz="4000" dirty="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+mn-ea"/>
            </a:endParaRPr>
          </a:p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</a:rPr>
              <a:t>重协作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4970" y="49921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医院新员工必备工作观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10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2" name="矩形: 圆角 11"/>
          <p:cNvSpPr/>
          <p:nvPr/>
        </p:nvSpPr>
        <p:spPr>
          <a:xfrm>
            <a:off x="5247296" y="2283563"/>
            <a:ext cx="5150937" cy="2943719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1000">
                  <a:schemeClr val="accent1"/>
                </a:gs>
                <a:gs pos="1000">
                  <a:schemeClr val="bg1"/>
                </a:gs>
                <a:gs pos="99000">
                  <a:schemeClr val="bg1"/>
                </a:gs>
                <a:gs pos="99000">
                  <a:schemeClr val="accent1"/>
                </a:gs>
              </a:gsLst>
              <a:lin ang="0" scaled="0"/>
            </a:gradFill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要勤奋地工作，创造性地工作。钢铁大王卡耐基曾经说过：“有两种人成不了大器，一种是别人非要他做，否则不会主动做事的人；另一种是即使别人让他做，也做不好事的人。</a:t>
            </a:r>
          </a:p>
        </p:txBody>
      </p:sp>
      <p:sp>
        <p:nvSpPr>
          <p:cNvPr id="13" name="Freeform 5"/>
          <p:cNvSpPr/>
          <p:nvPr/>
        </p:nvSpPr>
        <p:spPr bwMode="auto">
          <a:xfrm>
            <a:off x="1524263" y="2283562"/>
            <a:ext cx="2724061" cy="2943719"/>
          </a:xfrm>
          <a:custGeom>
            <a:avLst/>
            <a:gdLst>
              <a:gd name="T0" fmla="*/ 262 w 740"/>
              <a:gd name="T1" fmla="*/ 37 h 800"/>
              <a:gd name="T2" fmla="*/ 197 w 740"/>
              <a:gd name="T3" fmla="*/ 74 h 800"/>
              <a:gd name="T4" fmla="*/ 197 w 740"/>
              <a:gd name="T5" fmla="*/ 74 h 800"/>
              <a:gd name="T6" fmla="*/ 166 w 740"/>
              <a:gd name="T7" fmla="*/ 92 h 800"/>
              <a:gd name="T8" fmla="*/ 166 w 740"/>
              <a:gd name="T9" fmla="*/ 92 h 800"/>
              <a:gd name="T10" fmla="*/ 87 w 740"/>
              <a:gd name="T11" fmla="*/ 138 h 800"/>
              <a:gd name="T12" fmla="*/ 24 w 740"/>
              <a:gd name="T13" fmla="*/ 199 h 800"/>
              <a:gd name="T14" fmla="*/ 1 w 740"/>
              <a:gd name="T15" fmla="*/ 312 h 800"/>
              <a:gd name="T16" fmla="*/ 1 w 740"/>
              <a:gd name="T17" fmla="*/ 366 h 800"/>
              <a:gd name="T18" fmla="*/ 1 w 740"/>
              <a:gd name="T19" fmla="*/ 387 h 800"/>
              <a:gd name="T20" fmla="*/ 1 w 740"/>
              <a:gd name="T21" fmla="*/ 413 h 800"/>
              <a:gd name="T22" fmla="*/ 1 w 740"/>
              <a:gd name="T23" fmla="*/ 439 h 800"/>
              <a:gd name="T24" fmla="*/ 1 w 740"/>
              <a:gd name="T25" fmla="*/ 488 h 800"/>
              <a:gd name="T26" fmla="*/ 24 w 740"/>
              <a:gd name="T27" fmla="*/ 601 h 800"/>
              <a:gd name="T28" fmla="*/ 87 w 740"/>
              <a:gd name="T29" fmla="*/ 662 h 800"/>
              <a:gd name="T30" fmla="*/ 156 w 740"/>
              <a:gd name="T31" fmla="*/ 701 h 800"/>
              <a:gd name="T32" fmla="*/ 156 w 740"/>
              <a:gd name="T33" fmla="*/ 702 h 800"/>
              <a:gd name="T34" fmla="*/ 233 w 740"/>
              <a:gd name="T35" fmla="*/ 747 h 800"/>
              <a:gd name="T36" fmla="*/ 234 w 740"/>
              <a:gd name="T37" fmla="*/ 747 h 800"/>
              <a:gd name="T38" fmla="*/ 262 w 740"/>
              <a:gd name="T39" fmla="*/ 763 h 800"/>
              <a:gd name="T40" fmla="*/ 371 w 740"/>
              <a:gd name="T41" fmla="*/ 800 h 800"/>
              <a:gd name="T42" fmla="*/ 456 w 740"/>
              <a:gd name="T43" fmla="*/ 776 h 800"/>
              <a:gd name="T44" fmla="*/ 483 w 740"/>
              <a:gd name="T45" fmla="*/ 760 h 800"/>
              <a:gd name="T46" fmla="*/ 483 w 740"/>
              <a:gd name="T47" fmla="*/ 760 h 800"/>
              <a:gd name="T48" fmla="*/ 652 w 740"/>
              <a:gd name="T49" fmla="*/ 662 h 800"/>
              <a:gd name="T50" fmla="*/ 715 w 740"/>
              <a:gd name="T51" fmla="*/ 601 h 800"/>
              <a:gd name="T52" fmla="*/ 738 w 740"/>
              <a:gd name="T53" fmla="*/ 489 h 800"/>
              <a:gd name="T54" fmla="*/ 738 w 740"/>
              <a:gd name="T55" fmla="*/ 393 h 800"/>
              <a:gd name="T56" fmla="*/ 739 w 740"/>
              <a:gd name="T57" fmla="*/ 394 h 800"/>
              <a:gd name="T58" fmla="*/ 739 w 740"/>
              <a:gd name="T59" fmla="*/ 287 h 800"/>
              <a:gd name="T60" fmla="*/ 717 w 740"/>
              <a:gd name="T61" fmla="*/ 201 h 800"/>
              <a:gd name="T62" fmla="*/ 631 w 740"/>
              <a:gd name="T63" fmla="*/ 125 h 800"/>
              <a:gd name="T64" fmla="*/ 566 w 740"/>
              <a:gd name="T65" fmla="*/ 88 h 800"/>
              <a:gd name="T66" fmla="*/ 566 w 740"/>
              <a:gd name="T67" fmla="*/ 88 h 800"/>
              <a:gd name="T68" fmla="*/ 549 w 740"/>
              <a:gd name="T69" fmla="*/ 78 h 800"/>
              <a:gd name="T70" fmla="*/ 549 w 740"/>
              <a:gd name="T71" fmla="*/ 78 h 800"/>
              <a:gd name="T72" fmla="*/ 456 w 740"/>
              <a:gd name="T73" fmla="*/ 24 h 800"/>
              <a:gd name="T74" fmla="*/ 371 w 740"/>
              <a:gd name="T75" fmla="*/ 0 h 800"/>
              <a:gd name="T76" fmla="*/ 262 w 740"/>
              <a:gd name="T77" fmla="*/ 37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40" h="800">
                <a:moveTo>
                  <a:pt x="262" y="37"/>
                </a:moveTo>
                <a:cubicBezTo>
                  <a:pt x="197" y="74"/>
                  <a:pt x="197" y="74"/>
                  <a:pt x="197" y="74"/>
                </a:cubicBezTo>
                <a:cubicBezTo>
                  <a:pt x="197" y="74"/>
                  <a:pt x="197" y="74"/>
                  <a:pt x="197" y="74"/>
                </a:cubicBezTo>
                <a:cubicBezTo>
                  <a:pt x="166" y="92"/>
                  <a:pt x="166" y="92"/>
                  <a:pt x="166" y="92"/>
                </a:cubicBezTo>
                <a:cubicBezTo>
                  <a:pt x="166" y="92"/>
                  <a:pt x="166" y="92"/>
                  <a:pt x="166" y="92"/>
                </a:cubicBezTo>
                <a:cubicBezTo>
                  <a:pt x="87" y="138"/>
                  <a:pt x="87" y="138"/>
                  <a:pt x="87" y="138"/>
                </a:cubicBezTo>
                <a:cubicBezTo>
                  <a:pt x="87" y="138"/>
                  <a:pt x="46" y="161"/>
                  <a:pt x="24" y="199"/>
                </a:cubicBezTo>
                <a:cubicBezTo>
                  <a:pt x="0" y="240"/>
                  <a:pt x="1" y="312"/>
                  <a:pt x="1" y="312"/>
                </a:cubicBezTo>
                <a:cubicBezTo>
                  <a:pt x="1" y="366"/>
                  <a:pt x="1" y="366"/>
                  <a:pt x="1" y="366"/>
                </a:cubicBezTo>
                <a:cubicBezTo>
                  <a:pt x="1" y="387"/>
                  <a:pt x="1" y="387"/>
                  <a:pt x="1" y="387"/>
                </a:cubicBezTo>
                <a:cubicBezTo>
                  <a:pt x="1" y="413"/>
                  <a:pt x="1" y="413"/>
                  <a:pt x="1" y="413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88"/>
                  <a:pt x="1" y="488"/>
                  <a:pt x="1" y="488"/>
                </a:cubicBezTo>
                <a:cubicBezTo>
                  <a:pt x="1" y="488"/>
                  <a:pt x="0" y="560"/>
                  <a:pt x="24" y="601"/>
                </a:cubicBezTo>
                <a:cubicBezTo>
                  <a:pt x="46" y="639"/>
                  <a:pt x="87" y="662"/>
                  <a:pt x="87" y="662"/>
                </a:cubicBezTo>
                <a:cubicBezTo>
                  <a:pt x="156" y="701"/>
                  <a:pt x="156" y="701"/>
                  <a:pt x="156" y="701"/>
                </a:cubicBezTo>
                <a:cubicBezTo>
                  <a:pt x="156" y="702"/>
                  <a:pt x="156" y="702"/>
                  <a:pt x="156" y="702"/>
                </a:cubicBezTo>
                <a:cubicBezTo>
                  <a:pt x="233" y="747"/>
                  <a:pt x="233" y="747"/>
                  <a:pt x="233" y="747"/>
                </a:cubicBezTo>
                <a:cubicBezTo>
                  <a:pt x="234" y="747"/>
                  <a:pt x="234" y="747"/>
                  <a:pt x="234" y="747"/>
                </a:cubicBezTo>
                <a:cubicBezTo>
                  <a:pt x="262" y="763"/>
                  <a:pt x="262" y="763"/>
                  <a:pt x="262" y="763"/>
                </a:cubicBezTo>
                <a:cubicBezTo>
                  <a:pt x="262" y="763"/>
                  <a:pt x="324" y="800"/>
                  <a:pt x="371" y="800"/>
                </a:cubicBezTo>
                <a:cubicBezTo>
                  <a:pt x="415" y="799"/>
                  <a:pt x="456" y="776"/>
                  <a:pt x="456" y="776"/>
                </a:cubicBezTo>
                <a:cubicBezTo>
                  <a:pt x="483" y="760"/>
                  <a:pt x="483" y="760"/>
                  <a:pt x="483" y="760"/>
                </a:cubicBezTo>
                <a:cubicBezTo>
                  <a:pt x="483" y="760"/>
                  <a:pt x="483" y="760"/>
                  <a:pt x="483" y="760"/>
                </a:cubicBezTo>
                <a:cubicBezTo>
                  <a:pt x="652" y="662"/>
                  <a:pt x="652" y="662"/>
                  <a:pt x="652" y="662"/>
                </a:cubicBezTo>
                <a:cubicBezTo>
                  <a:pt x="652" y="662"/>
                  <a:pt x="693" y="639"/>
                  <a:pt x="715" y="601"/>
                </a:cubicBezTo>
                <a:cubicBezTo>
                  <a:pt x="740" y="560"/>
                  <a:pt x="738" y="489"/>
                  <a:pt x="738" y="489"/>
                </a:cubicBezTo>
                <a:cubicBezTo>
                  <a:pt x="738" y="393"/>
                  <a:pt x="738" y="393"/>
                  <a:pt x="738" y="393"/>
                </a:cubicBezTo>
                <a:cubicBezTo>
                  <a:pt x="739" y="394"/>
                  <a:pt x="739" y="394"/>
                  <a:pt x="739" y="394"/>
                </a:cubicBezTo>
                <a:cubicBezTo>
                  <a:pt x="739" y="287"/>
                  <a:pt x="739" y="287"/>
                  <a:pt x="739" y="287"/>
                </a:cubicBezTo>
                <a:cubicBezTo>
                  <a:pt x="739" y="287"/>
                  <a:pt x="739" y="239"/>
                  <a:pt x="717" y="201"/>
                </a:cubicBezTo>
                <a:cubicBezTo>
                  <a:pt x="694" y="160"/>
                  <a:pt x="631" y="125"/>
                  <a:pt x="631" y="125"/>
                </a:cubicBezTo>
                <a:cubicBezTo>
                  <a:pt x="566" y="88"/>
                  <a:pt x="566" y="88"/>
                  <a:pt x="566" y="88"/>
                </a:cubicBezTo>
                <a:cubicBezTo>
                  <a:pt x="566" y="88"/>
                  <a:pt x="566" y="88"/>
                  <a:pt x="566" y="88"/>
                </a:cubicBezTo>
                <a:cubicBezTo>
                  <a:pt x="549" y="78"/>
                  <a:pt x="549" y="78"/>
                  <a:pt x="549" y="78"/>
                </a:cubicBezTo>
                <a:cubicBezTo>
                  <a:pt x="549" y="78"/>
                  <a:pt x="549" y="78"/>
                  <a:pt x="549" y="78"/>
                </a:cubicBezTo>
                <a:cubicBezTo>
                  <a:pt x="456" y="24"/>
                  <a:pt x="456" y="24"/>
                  <a:pt x="456" y="24"/>
                </a:cubicBezTo>
                <a:cubicBezTo>
                  <a:pt x="456" y="24"/>
                  <a:pt x="415" y="0"/>
                  <a:pt x="371" y="0"/>
                </a:cubicBezTo>
                <a:cubicBezTo>
                  <a:pt x="324" y="0"/>
                  <a:pt x="262" y="37"/>
                  <a:pt x="262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  <a:reflection blurRad="25400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</a:rPr>
              <a:t>勤工作</a:t>
            </a:r>
            <a:endParaRPr lang="en-US" altLang="zh-CN" sz="4000" dirty="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+mn-ea"/>
            </a:endParaRPr>
          </a:p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</a:rPr>
              <a:t>善思考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4970" y="49921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医院新员工必备工作观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10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2" name="矩形: 圆角 11"/>
          <p:cNvSpPr/>
          <p:nvPr/>
        </p:nvSpPr>
        <p:spPr>
          <a:xfrm>
            <a:off x="5247296" y="2283563"/>
            <a:ext cx="5150937" cy="2943719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1000">
                  <a:schemeClr val="accent1"/>
                </a:gs>
                <a:gs pos="1000">
                  <a:schemeClr val="bg1"/>
                </a:gs>
                <a:gs pos="99000">
                  <a:schemeClr val="bg1"/>
                </a:gs>
                <a:gs pos="99000">
                  <a:schemeClr val="accent1"/>
                </a:gs>
              </a:gsLst>
              <a:lin ang="0" scaled="0"/>
            </a:gradFill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要学会管理压力并科学释放压力。一个人无论多么喜欢自己的工作，工作多多少少都会给他带来些压力。面对压力，应该学会管理压力并科学释放压力，减轻对工作的恐惧感，心情轻松才容易重燃情。</a:t>
            </a:r>
          </a:p>
        </p:txBody>
      </p:sp>
      <p:sp>
        <p:nvSpPr>
          <p:cNvPr id="13" name="Freeform 5"/>
          <p:cNvSpPr/>
          <p:nvPr/>
        </p:nvSpPr>
        <p:spPr bwMode="auto">
          <a:xfrm>
            <a:off x="1524263" y="2283562"/>
            <a:ext cx="2724061" cy="2943719"/>
          </a:xfrm>
          <a:custGeom>
            <a:avLst/>
            <a:gdLst>
              <a:gd name="T0" fmla="*/ 262 w 740"/>
              <a:gd name="T1" fmla="*/ 37 h 800"/>
              <a:gd name="T2" fmla="*/ 197 w 740"/>
              <a:gd name="T3" fmla="*/ 74 h 800"/>
              <a:gd name="T4" fmla="*/ 197 w 740"/>
              <a:gd name="T5" fmla="*/ 74 h 800"/>
              <a:gd name="T6" fmla="*/ 166 w 740"/>
              <a:gd name="T7" fmla="*/ 92 h 800"/>
              <a:gd name="T8" fmla="*/ 166 w 740"/>
              <a:gd name="T9" fmla="*/ 92 h 800"/>
              <a:gd name="T10" fmla="*/ 87 w 740"/>
              <a:gd name="T11" fmla="*/ 138 h 800"/>
              <a:gd name="T12" fmla="*/ 24 w 740"/>
              <a:gd name="T13" fmla="*/ 199 h 800"/>
              <a:gd name="T14" fmla="*/ 1 w 740"/>
              <a:gd name="T15" fmla="*/ 312 h 800"/>
              <a:gd name="T16" fmla="*/ 1 w 740"/>
              <a:gd name="T17" fmla="*/ 366 h 800"/>
              <a:gd name="T18" fmla="*/ 1 w 740"/>
              <a:gd name="T19" fmla="*/ 387 h 800"/>
              <a:gd name="T20" fmla="*/ 1 w 740"/>
              <a:gd name="T21" fmla="*/ 413 h 800"/>
              <a:gd name="T22" fmla="*/ 1 w 740"/>
              <a:gd name="T23" fmla="*/ 439 h 800"/>
              <a:gd name="T24" fmla="*/ 1 w 740"/>
              <a:gd name="T25" fmla="*/ 488 h 800"/>
              <a:gd name="T26" fmla="*/ 24 w 740"/>
              <a:gd name="T27" fmla="*/ 601 h 800"/>
              <a:gd name="T28" fmla="*/ 87 w 740"/>
              <a:gd name="T29" fmla="*/ 662 h 800"/>
              <a:gd name="T30" fmla="*/ 156 w 740"/>
              <a:gd name="T31" fmla="*/ 701 h 800"/>
              <a:gd name="T32" fmla="*/ 156 w 740"/>
              <a:gd name="T33" fmla="*/ 702 h 800"/>
              <a:gd name="T34" fmla="*/ 233 w 740"/>
              <a:gd name="T35" fmla="*/ 747 h 800"/>
              <a:gd name="T36" fmla="*/ 234 w 740"/>
              <a:gd name="T37" fmla="*/ 747 h 800"/>
              <a:gd name="T38" fmla="*/ 262 w 740"/>
              <a:gd name="T39" fmla="*/ 763 h 800"/>
              <a:gd name="T40" fmla="*/ 371 w 740"/>
              <a:gd name="T41" fmla="*/ 800 h 800"/>
              <a:gd name="T42" fmla="*/ 456 w 740"/>
              <a:gd name="T43" fmla="*/ 776 h 800"/>
              <a:gd name="T44" fmla="*/ 483 w 740"/>
              <a:gd name="T45" fmla="*/ 760 h 800"/>
              <a:gd name="T46" fmla="*/ 483 w 740"/>
              <a:gd name="T47" fmla="*/ 760 h 800"/>
              <a:gd name="T48" fmla="*/ 652 w 740"/>
              <a:gd name="T49" fmla="*/ 662 h 800"/>
              <a:gd name="T50" fmla="*/ 715 w 740"/>
              <a:gd name="T51" fmla="*/ 601 h 800"/>
              <a:gd name="T52" fmla="*/ 738 w 740"/>
              <a:gd name="T53" fmla="*/ 489 h 800"/>
              <a:gd name="T54" fmla="*/ 738 w 740"/>
              <a:gd name="T55" fmla="*/ 393 h 800"/>
              <a:gd name="T56" fmla="*/ 739 w 740"/>
              <a:gd name="T57" fmla="*/ 394 h 800"/>
              <a:gd name="T58" fmla="*/ 739 w 740"/>
              <a:gd name="T59" fmla="*/ 287 h 800"/>
              <a:gd name="T60" fmla="*/ 717 w 740"/>
              <a:gd name="T61" fmla="*/ 201 h 800"/>
              <a:gd name="T62" fmla="*/ 631 w 740"/>
              <a:gd name="T63" fmla="*/ 125 h 800"/>
              <a:gd name="T64" fmla="*/ 566 w 740"/>
              <a:gd name="T65" fmla="*/ 88 h 800"/>
              <a:gd name="T66" fmla="*/ 566 w 740"/>
              <a:gd name="T67" fmla="*/ 88 h 800"/>
              <a:gd name="T68" fmla="*/ 549 w 740"/>
              <a:gd name="T69" fmla="*/ 78 h 800"/>
              <a:gd name="T70" fmla="*/ 549 w 740"/>
              <a:gd name="T71" fmla="*/ 78 h 800"/>
              <a:gd name="T72" fmla="*/ 456 w 740"/>
              <a:gd name="T73" fmla="*/ 24 h 800"/>
              <a:gd name="T74" fmla="*/ 371 w 740"/>
              <a:gd name="T75" fmla="*/ 0 h 800"/>
              <a:gd name="T76" fmla="*/ 262 w 740"/>
              <a:gd name="T77" fmla="*/ 37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40" h="800">
                <a:moveTo>
                  <a:pt x="262" y="37"/>
                </a:moveTo>
                <a:cubicBezTo>
                  <a:pt x="197" y="74"/>
                  <a:pt x="197" y="74"/>
                  <a:pt x="197" y="74"/>
                </a:cubicBezTo>
                <a:cubicBezTo>
                  <a:pt x="197" y="74"/>
                  <a:pt x="197" y="74"/>
                  <a:pt x="197" y="74"/>
                </a:cubicBezTo>
                <a:cubicBezTo>
                  <a:pt x="166" y="92"/>
                  <a:pt x="166" y="92"/>
                  <a:pt x="166" y="92"/>
                </a:cubicBezTo>
                <a:cubicBezTo>
                  <a:pt x="166" y="92"/>
                  <a:pt x="166" y="92"/>
                  <a:pt x="166" y="92"/>
                </a:cubicBezTo>
                <a:cubicBezTo>
                  <a:pt x="87" y="138"/>
                  <a:pt x="87" y="138"/>
                  <a:pt x="87" y="138"/>
                </a:cubicBezTo>
                <a:cubicBezTo>
                  <a:pt x="87" y="138"/>
                  <a:pt x="46" y="161"/>
                  <a:pt x="24" y="199"/>
                </a:cubicBezTo>
                <a:cubicBezTo>
                  <a:pt x="0" y="240"/>
                  <a:pt x="1" y="312"/>
                  <a:pt x="1" y="312"/>
                </a:cubicBezTo>
                <a:cubicBezTo>
                  <a:pt x="1" y="366"/>
                  <a:pt x="1" y="366"/>
                  <a:pt x="1" y="366"/>
                </a:cubicBezTo>
                <a:cubicBezTo>
                  <a:pt x="1" y="387"/>
                  <a:pt x="1" y="387"/>
                  <a:pt x="1" y="387"/>
                </a:cubicBezTo>
                <a:cubicBezTo>
                  <a:pt x="1" y="413"/>
                  <a:pt x="1" y="413"/>
                  <a:pt x="1" y="413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88"/>
                  <a:pt x="1" y="488"/>
                  <a:pt x="1" y="488"/>
                </a:cubicBezTo>
                <a:cubicBezTo>
                  <a:pt x="1" y="488"/>
                  <a:pt x="0" y="560"/>
                  <a:pt x="24" y="601"/>
                </a:cubicBezTo>
                <a:cubicBezTo>
                  <a:pt x="46" y="639"/>
                  <a:pt x="87" y="662"/>
                  <a:pt x="87" y="662"/>
                </a:cubicBezTo>
                <a:cubicBezTo>
                  <a:pt x="156" y="701"/>
                  <a:pt x="156" y="701"/>
                  <a:pt x="156" y="701"/>
                </a:cubicBezTo>
                <a:cubicBezTo>
                  <a:pt x="156" y="702"/>
                  <a:pt x="156" y="702"/>
                  <a:pt x="156" y="702"/>
                </a:cubicBezTo>
                <a:cubicBezTo>
                  <a:pt x="233" y="747"/>
                  <a:pt x="233" y="747"/>
                  <a:pt x="233" y="747"/>
                </a:cubicBezTo>
                <a:cubicBezTo>
                  <a:pt x="234" y="747"/>
                  <a:pt x="234" y="747"/>
                  <a:pt x="234" y="747"/>
                </a:cubicBezTo>
                <a:cubicBezTo>
                  <a:pt x="262" y="763"/>
                  <a:pt x="262" y="763"/>
                  <a:pt x="262" y="763"/>
                </a:cubicBezTo>
                <a:cubicBezTo>
                  <a:pt x="262" y="763"/>
                  <a:pt x="324" y="800"/>
                  <a:pt x="371" y="800"/>
                </a:cubicBezTo>
                <a:cubicBezTo>
                  <a:pt x="415" y="799"/>
                  <a:pt x="456" y="776"/>
                  <a:pt x="456" y="776"/>
                </a:cubicBezTo>
                <a:cubicBezTo>
                  <a:pt x="483" y="760"/>
                  <a:pt x="483" y="760"/>
                  <a:pt x="483" y="760"/>
                </a:cubicBezTo>
                <a:cubicBezTo>
                  <a:pt x="483" y="760"/>
                  <a:pt x="483" y="760"/>
                  <a:pt x="483" y="760"/>
                </a:cubicBezTo>
                <a:cubicBezTo>
                  <a:pt x="652" y="662"/>
                  <a:pt x="652" y="662"/>
                  <a:pt x="652" y="662"/>
                </a:cubicBezTo>
                <a:cubicBezTo>
                  <a:pt x="652" y="662"/>
                  <a:pt x="693" y="639"/>
                  <a:pt x="715" y="601"/>
                </a:cubicBezTo>
                <a:cubicBezTo>
                  <a:pt x="740" y="560"/>
                  <a:pt x="738" y="489"/>
                  <a:pt x="738" y="489"/>
                </a:cubicBezTo>
                <a:cubicBezTo>
                  <a:pt x="738" y="393"/>
                  <a:pt x="738" y="393"/>
                  <a:pt x="738" y="393"/>
                </a:cubicBezTo>
                <a:cubicBezTo>
                  <a:pt x="739" y="394"/>
                  <a:pt x="739" y="394"/>
                  <a:pt x="739" y="394"/>
                </a:cubicBezTo>
                <a:cubicBezTo>
                  <a:pt x="739" y="287"/>
                  <a:pt x="739" y="287"/>
                  <a:pt x="739" y="287"/>
                </a:cubicBezTo>
                <a:cubicBezTo>
                  <a:pt x="739" y="287"/>
                  <a:pt x="739" y="239"/>
                  <a:pt x="717" y="201"/>
                </a:cubicBezTo>
                <a:cubicBezTo>
                  <a:pt x="694" y="160"/>
                  <a:pt x="631" y="125"/>
                  <a:pt x="631" y="125"/>
                </a:cubicBezTo>
                <a:cubicBezTo>
                  <a:pt x="566" y="88"/>
                  <a:pt x="566" y="88"/>
                  <a:pt x="566" y="88"/>
                </a:cubicBezTo>
                <a:cubicBezTo>
                  <a:pt x="566" y="88"/>
                  <a:pt x="566" y="88"/>
                  <a:pt x="566" y="88"/>
                </a:cubicBezTo>
                <a:cubicBezTo>
                  <a:pt x="549" y="78"/>
                  <a:pt x="549" y="78"/>
                  <a:pt x="549" y="78"/>
                </a:cubicBezTo>
                <a:cubicBezTo>
                  <a:pt x="549" y="78"/>
                  <a:pt x="549" y="78"/>
                  <a:pt x="549" y="78"/>
                </a:cubicBezTo>
                <a:cubicBezTo>
                  <a:pt x="456" y="24"/>
                  <a:pt x="456" y="24"/>
                  <a:pt x="456" y="24"/>
                </a:cubicBezTo>
                <a:cubicBezTo>
                  <a:pt x="456" y="24"/>
                  <a:pt x="415" y="0"/>
                  <a:pt x="371" y="0"/>
                </a:cubicBezTo>
                <a:cubicBezTo>
                  <a:pt x="324" y="0"/>
                  <a:pt x="262" y="37"/>
                  <a:pt x="262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  <a:reflection blurRad="25400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</a:rPr>
              <a:t>有气质</a:t>
            </a:r>
            <a:endParaRPr lang="en-US" altLang="zh-CN" sz="4000" dirty="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+mn-ea"/>
            </a:endParaRPr>
          </a:p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</a:rPr>
              <a:t>具大气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: 圆角 47"/>
          <p:cNvSpPr/>
          <p:nvPr/>
        </p:nvSpPr>
        <p:spPr>
          <a:xfrm>
            <a:off x="1434423" y="1948721"/>
            <a:ext cx="2156521" cy="7097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  05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84523" y="2845022"/>
            <a:ext cx="57608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医院新员工必备基础素质</a:t>
            </a:r>
          </a:p>
        </p:txBody>
      </p:sp>
      <p:sp>
        <p:nvSpPr>
          <p:cNvPr id="50" name="椭圆 49"/>
          <p:cNvSpPr/>
          <p:nvPr/>
        </p:nvSpPr>
        <p:spPr>
          <a:xfrm>
            <a:off x="-588499" y="-1067299"/>
            <a:ext cx="2134598" cy="213459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515752" y="532528"/>
            <a:ext cx="8168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rPr>
              <a:t>EDUCATION SUMMARY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 flipH="1">
            <a:off x="11189926" y="1152427"/>
            <a:ext cx="157627" cy="698036"/>
            <a:chOff x="8290832" y="4887686"/>
            <a:chExt cx="296617" cy="1313542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53" name="组合 52"/>
            <p:cNvGrpSpPr/>
            <p:nvPr/>
          </p:nvGrpSpPr>
          <p:grpSpPr>
            <a:xfrm>
              <a:off x="8452757" y="50400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60" name="等腰三角形 59"/>
              <p:cNvSpPr/>
              <p:nvPr/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等腰三角形 60"/>
              <p:cNvSpPr/>
              <p:nvPr/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等腰三角形 61"/>
              <p:cNvSpPr/>
              <p:nvPr/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等腰三角形 62"/>
              <p:cNvSpPr/>
              <p:nvPr/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8290832" y="48876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55" name="等腰三角形 54"/>
              <p:cNvSpPr/>
              <p:nvPr/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等腰三角形 55"/>
              <p:cNvSpPr/>
              <p:nvPr/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等腰三角形 56"/>
              <p:cNvSpPr/>
              <p:nvPr/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5" name="任意多边形: 形状 64"/>
          <p:cNvSpPr/>
          <p:nvPr/>
        </p:nvSpPr>
        <p:spPr>
          <a:xfrm>
            <a:off x="1430812" y="5149130"/>
            <a:ext cx="1079292" cy="82436"/>
          </a:xfrm>
          <a:custGeom>
            <a:avLst/>
            <a:gdLst>
              <a:gd name="connsiteX0" fmla="*/ 1698881 w 1766337"/>
              <a:gd name="connsiteY0" fmla="*/ 0 h 134912"/>
              <a:gd name="connsiteX1" fmla="*/ 1766337 w 1766337"/>
              <a:gd name="connsiteY1" fmla="*/ 67456 h 134912"/>
              <a:gd name="connsiteX2" fmla="*/ 1698881 w 1766337"/>
              <a:gd name="connsiteY2" fmla="*/ 134912 h 134912"/>
              <a:gd name="connsiteX3" fmla="*/ 1631425 w 1766337"/>
              <a:gd name="connsiteY3" fmla="*/ 67456 h 134912"/>
              <a:gd name="connsiteX4" fmla="*/ 1698881 w 1766337"/>
              <a:gd name="connsiteY4" fmla="*/ 0 h 134912"/>
              <a:gd name="connsiteX5" fmla="*/ 1372596 w 1766337"/>
              <a:gd name="connsiteY5" fmla="*/ 0 h 134912"/>
              <a:gd name="connsiteX6" fmla="*/ 1440052 w 1766337"/>
              <a:gd name="connsiteY6" fmla="*/ 67456 h 134912"/>
              <a:gd name="connsiteX7" fmla="*/ 1372596 w 1766337"/>
              <a:gd name="connsiteY7" fmla="*/ 134912 h 134912"/>
              <a:gd name="connsiteX8" fmla="*/ 1305140 w 1766337"/>
              <a:gd name="connsiteY8" fmla="*/ 67456 h 134912"/>
              <a:gd name="connsiteX9" fmla="*/ 1372596 w 1766337"/>
              <a:gd name="connsiteY9" fmla="*/ 0 h 134912"/>
              <a:gd name="connsiteX10" fmla="*/ 1046311 w 1766337"/>
              <a:gd name="connsiteY10" fmla="*/ 0 h 134912"/>
              <a:gd name="connsiteX11" fmla="*/ 1113767 w 1766337"/>
              <a:gd name="connsiteY11" fmla="*/ 67456 h 134912"/>
              <a:gd name="connsiteX12" fmla="*/ 1046311 w 1766337"/>
              <a:gd name="connsiteY12" fmla="*/ 134912 h 134912"/>
              <a:gd name="connsiteX13" fmla="*/ 978855 w 1766337"/>
              <a:gd name="connsiteY13" fmla="*/ 67456 h 134912"/>
              <a:gd name="connsiteX14" fmla="*/ 1046311 w 1766337"/>
              <a:gd name="connsiteY14" fmla="*/ 0 h 134912"/>
              <a:gd name="connsiteX15" fmla="*/ 720026 w 1766337"/>
              <a:gd name="connsiteY15" fmla="*/ 0 h 134912"/>
              <a:gd name="connsiteX16" fmla="*/ 787482 w 1766337"/>
              <a:gd name="connsiteY16" fmla="*/ 67456 h 134912"/>
              <a:gd name="connsiteX17" fmla="*/ 720026 w 1766337"/>
              <a:gd name="connsiteY17" fmla="*/ 134912 h 134912"/>
              <a:gd name="connsiteX18" fmla="*/ 652570 w 1766337"/>
              <a:gd name="connsiteY18" fmla="*/ 67456 h 134912"/>
              <a:gd name="connsiteX19" fmla="*/ 720026 w 1766337"/>
              <a:gd name="connsiteY19" fmla="*/ 0 h 134912"/>
              <a:gd name="connsiteX20" fmla="*/ 393741 w 1766337"/>
              <a:gd name="connsiteY20" fmla="*/ 0 h 134912"/>
              <a:gd name="connsiteX21" fmla="*/ 461197 w 1766337"/>
              <a:gd name="connsiteY21" fmla="*/ 67456 h 134912"/>
              <a:gd name="connsiteX22" fmla="*/ 393741 w 1766337"/>
              <a:gd name="connsiteY22" fmla="*/ 134912 h 134912"/>
              <a:gd name="connsiteX23" fmla="*/ 326285 w 1766337"/>
              <a:gd name="connsiteY23" fmla="*/ 67456 h 134912"/>
              <a:gd name="connsiteX24" fmla="*/ 393741 w 1766337"/>
              <a:gd name="connsiteY24" fmla="*/ 0 h 134912"/>
              <a:gd name="connsiteX25" fmla="*/ 67456 w 1766337"/>
              <a:gd name="connsiteY25" fmla="*/ 0 h 134912"/>
              <a:gd name="connsiteX26" fmla="*/ 134912 w 1766337"/>
              <a:gd name="connsiteY26" fmla="*/ 67456 h 134912"/>
              <a:gd name="connsiteX27" fmla="*/ 67456 w 1766337"/>
              <a:gd name="connsiteY27" fmla="*/ 134912 h 134912"/>
              <a:gd name="connsiteX28" fmla="*/ 0 w 1766337"/>
              <a:gd name="connsiteY28" fmla="*/ 67456 h 134912"/>
              <a:gd name="connsiteX29" fmla="*/ 67456 w 1766337"/>
              <a:gd name="connsiteY29" fmla="*/ 0 h 13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66337" h="134912">
                <a:moveTo>
                  <a:pt x="1698881" y="0"/>
                </a:moveTo>
                <a:cubicBezTo>
                  <a:pt x="1736136" y="0"/>
                  <a:pt x="1766337" y="30201"/>
                  <a:pt x="1766337" y="67456"/>
                </a:cubicBezTo>
                <a:cubicBezTo>
                  <a:pt x="1766337" y="104711"/>
                  <a:pt x="1736136" y="134912"/>
                  <a:pt x="1698881" y="134912"/>
                </a:cubicBezTo>
                <a:cubicBezTo>
                  <a:pt x="1661626" y="134912"/>
                  <a:pt x="1631425" y="104711"/>
                  <a:pt x="1631425" y="67456"/>
                </a:cubicBezTo>
                <a:cubicBezTo>
                  <a:pt x="1631425" y="30201"/>
                  <a:pt x="1661626" y="0"/>
                  <a:pt x="1698881" y="0"/>
                </a:cubicBezTo>
                <a:close/>
                <a:moveTo>
                  <a:pt x="1372596" y="0"/>
                </a:moveTo>
                <a:cubicBezTo>
                  <a:pt x="1409851" y="0"/>
                  <a:pt x="1440052" y="30201"/>
                  <a:pt x="1440052" y="67456"/>
                </a:cubicBezTo>
                <a:cubicBezTo>
                  <a:pt x="1440052" y="104711"/>
                  <a:pt x="1409851" y="134912"/>
                  <a:pt x="1372596" y="134912"/>
                </a:cubicBezTo>
                <a:cubicBezTo>
                  <a:pt x="1335341" y="134912"/>
                  <a:pt x="1305140" y="104711"/>
                  <a:pt x="1305140" y="67456"/>
                </a:cubicBezTo>
                <a:cubicBezTo>
                  <a:pt x="1305140" y="30201"/>
                  <a:pt x="1335341" y="0"/>
                  <a:pt x="1372596" y="0"/>
                </a:cubicBezTo>
                <a:close/>
                <a:moveTo>
                  <a:pt x="1046311" y="0"/>
                </a:moveTo>
                <a:cubicBezTo>
                  <a:pt x="1083566" y="0"/>
                  <a:pt x="1113767" y="30201"/>
                  <a:pt x="1113767" y="67456"/>
                </a:cubicBezTo>
                <a:cubicBezTo>
                  <a:pt x="1113767" y="104711"/>
                  <a:pt x="1083566" y="134912"/>
                  <a:pt x="1046311" y="134912"/>
                </a:cubicBezTo>
                <a:cubicBezTo>
                  <a:pt x="1009056" y="134912"/>
                  <a:pt x="978855" y="104711"/>
                  <a:pt x="978855" y="67456"/>
                </a:cubicBezTo>
                <a:cubicBezTo>
                  <a:pt x="978855" y="30201"/>
                  <a:pt x="1009056" y="0"/>
                  <a:pt x="1046311" y="0"/>
                </a:cubicBezTo>
                <a:close/>
                <a:moveTo>
                  <a:pt x="720026" y="0"/>
                </a:moveTo>
                <a:cubicBezTo>
                  <a:pt x="757281" y="0"/>
                  <a:pt x="787482" y="30201"/>
                  <a:pt x="787482" y="67456"/>
                </a:cubicBezTo>
                <a:cubicBezTo>
                  <a:pt x="787482" y="104711"/>
                  <a:pt x="757281" y="134912"/>
                  <a:pt x="720026" y="134912"/>
                </a:cubicBezTo>
                <a:cubicBezTo>
                  <a:pt x="682771" y="134912"/>
                  <a:pt x="652570" y="104711"/>
                  <a:pt x="652570" y="67456"/>
                </a:cubicBezTo>
                <a:cubicBezTo>
                  <a:pt x="652570" y="30201"/>
                  <a:pt x="682771" y="0"/>
                  <a:pt x="720026" y="0"/>
                </a:cubicBezTo>
                <a:close/>
                <a:moveTo>
                  <a:pt x="393741" y="0"/>
                </a:moveTo>
                <a:cubicBezTo>
                  <a:pt x="430996" y="0"/>
                  <a:pt x="461197" y="30201"/>
                  <a:pt x="461197" y="67456"/>
                </a:cubicBezTo>
                <a:cubicBezTo>
                  <a:pt x="461197" y="104711"/>
                  <a:pt x="430996" y="134912"/>
                  <a:pt x="393741" y="134912"/>
                </a:cubicBezTo>
                <a:cubicBezTo>
                  <a:pt x="356486" y="134912"/>
                  <a:pt x="326285" y="104711"/>
                  <a:pt x="326285" y="67456"/>
                </a:cubicBezTo>
                <a:cubicBezTo>
                  <a:pt x="326285" y="30201"/>
                  <a:pt x="356486" y="0"/>
                  <a:pt x="393741" y="0"/>
                </a:cubicBezTo>
                <a:close/>
                <a:moveTo>
                  <a:pt x="67456" y="0"/>
                </a:moveTo>
                <a:cubicBezTo>
                  <a:pt x="104711" y="0"/>
                  <a:pt x="134912" y="30201"/>
                  <a:pt x="134912" y="67456"/>
                </a:cubicBezTo>
                <a:cubicBezTo>
                  <a:pt x="134912" y="104711"/>
                  <a:pt x="104711" y="134912"/>
                  <a:pt x="67456" y="134912"/>
                </a:cubicBezTo>
                <a:cubicBezTo>
                  <a:pt x="30201" y="134912"/>
                  <a:pt x="0" y="104711"/>
                  <a:pt x="0" y="67456"/>
                </a:cubicBezTo>
                <a:cubicBezTo>
                  <a:pt x="0" y="30201"/>
                  <a:pt x="30201" y="0"/>
                  <a:pt x="674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图片 65" descr="穿白色衣服的人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94" y="1948720"/>
            <a:ext cx="3754935" cy="4909279"/>
          </a:xfrm>
          <a:prstGeom prst="rect">
            <a:avLst/>
          </a:prstGeo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4970" y="499214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医院新员工必备基础素质（主人翁精神）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15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7" name="矩形: 圆角 16"/>
          <p:cNvSpPr/>
          <p:nvPr/>
        </p:nvSpPr>
        <p:spPr>
          <a:xfrm>
            <a:off x="928622" y="1758904"/>
            <a:ext cx="10334756" cy="1152000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1000">
                  <a:schemeClr val="accent1"/>
                </a:gs>
                <a:gs pos="1000">
                  <a:schemeClr val="bg1"/>
                </a:gs>
                <a:gs pos="99000">
                  <a:schemeClr val="bg1"/>
                </a:gs>
                <a:gs pos="99000">
                  <a:schemeClr val="accent1"/>
                </a:gs>
              </a:gsLst>
              <a:lin ang="0" scaled="0"/>
            </a:gradFill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是指一个人在基本符合某一个岗位任职资格的前提下，进入到该岗位中，按照该岗位的要求，履行和完成岗位所赋予的全部工作，当成自己的事，甚至比关心家事更关心工作，实现个人的社会价值。</a:t>
            </a:r>
          </a:p>
        </p:txBody>
      </p:sp>
      <p:sp>
        <p:nvSpPr>
          <p:cNvPr id="18" name="矩形: 圆角 17"/>
          <p:cNvSpPr/>
          <p:nvPr/>
        </p:nvSpPr>
        <p:spPr>
          <a:xfrm>
            <a:off x="928622" y="3143977"/>
            <a:ext cx="10334756" cy="1152000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1000">
                  <a:schemeClr val="accent1"/>
                </a:gs>
                <a:gs pos="1000">
                  <a:schemeClr val="bg1"/>
                </a:gs>
                <a:gs pos="99000">
                  <a:schemeClr val="bg1"/>
                </a:gs>
                <a:gs pos="99000">
                  <a:schemeClr val="accent1"/>
                </a:gs>
              </a:gsLst>
              <a:lin ang="0" scaled="0"/>
            </a:gradFill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努力去做一名主人翁，这不但是给单位一个发展的机会，更是给自己一个成功的机会。</a:t>
            </a:r>
          </a:p>
        </p:txBody>
      </p:sp>
      <p:sp>
        <p:nvSpPr>
          <p:cNvPr id="19" name="矩形: 圆角 18"/>
          <p:cNvSpPr/>
          <p:nvPr/>
        </p:nvSpPr>
        <p:spPr>
          <a:xfrm>
            <a:off x="928622" y="4529050"/>
            <a:ext cx="10334756" cy="1152000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1000">
                  <a:schemeClr val="accent1"/>
                </a:gs>
                <a:gs pos="1000">
                  <a:schemeClr val="bg1"/>
                </a:gs>
                <a:gs pos="99000">
                  <a:schemeClr val="bg1"/>
                </a:gs>
                <a:gs pos="99000">
                  <a:schemeClr val="accent1"/>
                </a:gs>
              </a:gsLst>
              <a:lin ang="0" scaled="0"/>
            </a:gradFill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人生路坎坷，职业历程也不会顺利。你开了企业或企业开了你，都是有原因的。重要原因之一就是没有主人翁精神。工作中多做点事说你是“傻子”的人绝对是傻子。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21"/>
          <p:cNvSpPr>
            <a:spLocks noGrp="1"/>
          </p:cNvSpPr>
          <p:nvPr>
            <p:ph idx="4294967295"/>
          </p:nvPr>
        </p:nvSpPr>
        <p:spPr>
          <a:xfrm>
            <a:off x="1042035" y="-2177143"/>
            <a:ext cx="8218170" cy="5034280"/>
          </a:xfrm>
          <a:prstGeom prst="rect">
            <a:avLst/>
          </a:prstGeom>
        </p:spPr>
        <p:txBody>
          <a:bodyPr vert="horz" wrap="square" anchor="t"/>
          <a:lstStyle/>
          <a:p>
            <a:pPr indent="-977265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endParaRPr lang="zh-CN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indent="-977265"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indent="-977265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54970" y="499214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医院新员工必备基础素质（你属于哪种人）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9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1" name="矩形: 圆角 10"/>
          <p:cNvSpPr/>
          <p:nvPr/>
        </p:nvSpPr>
        <p:spPr>
          <a:xfrm>
            <a:off x="5794682" y="2386923"/>
            <a:ext cx="4935361" cy="648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有两种人永远无法超越别人</a:t>
            </a:r>
            <a:endParaRPr lang="en-US" altLang="zh-CN" sz="24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92" y="2369990"/>
            <a:ext cx="3116199" cy="330844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794682" y="3183468"/>
            <a:ext cx="4935361" cy="2150531"/>
            <a:chOff x="5794682" y="3183468"/>
            <a:chExt cx="4935361" cy="2150531"/>
          </a:xfrm>
        </p:grpSpPr>
        <p:sp>
          <p:nvSpPr>
            <p:cNvPr id="14" name="矩形: 圆角 13"/>
            <p:cNvSpPr/>
            <p:nvPr/>
          </p:nvSpPr>
          <p:spPr>
            <a:xfrm>
              <a:off x="5794682" y="3183468"/>
              <a:ext cx="4935361" cy="21505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一种是只做别人交代的工作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;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另一种是做不好别人交代的事 。</a:t>
              </a: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8500533" y="5183333"/>
              <a:ext cx="1969187" cy="15066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4970" y="499214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医院新员工必备基础素质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8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0" name="矩形: 圆角 9"/>
          <p:cNvSpPr/>
          <p:nvPr/>
        </p:nvSpPr>
        <p:spPr>
          <a:xfrm>
            <a:off x="3628320" y="2177063"/>
            <a:ext cx="4935361" cy="648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代价最高的三个字：我没空！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664093" y="3326570"/>
            <a:ext cx="9041383" cy="2560357"/>
            <a:chOff x="1664093" y="3326570"/>
            <a:chExt cx="9041383" cy="2560357"/>
          </a:xfrm>
        </p:grpSpPr>
        <p:sp>
          <p:nvSpPr>
            <p:cNvPr id="12" name="矩形: 圆角 11"/>
            <p:cNvSpPr/>
            <p:nvPr/>
          </p:nvSpPr>
          <p:spPr>
            <a:xfrm rot="21441632">
              <a:off x="1664093" y="3384030"/>
              <a:ext cx="8948943" cy="215053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1756533" y="3326570"/>
              <a:ext cx="8948943" cy="256035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I haven’t time--</a:t>
              </a:r>
              <a:r>
                <a:rPr lang="zh-CN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这几个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字可能会使你付出数倍的代价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.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没有空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你可以放弃你和家人相处的快乐？就可以忽略那些日益恶化的缺陷？就可以忽略身体对休息和运动的需要？无论在什么情况下，都别让“没有空”的想法使你没法完成有助于你获得幸福的事。</a:t>
              </a:r>
              <a:endPara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987879" y="1211589"/>
            <a:ext cx="812800" cy="7112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03992" y="1151691"/>
            <a:ext cx="1785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800679" y="1316595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ONTENTS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4224563" y="1639760"/>
            <a:ext cx="4788000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8754256" y="0"/>
            <a:ext cx="3437744" cy="6858000"/>
          </a:xfrm>
          <a:prstGeom prst="rect">
            <a:avLst/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pic>
        <p:nvPicPr>
          <p:cNvPr id="7" name="图片 6" descr="卡通人物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70" y="4277016"/>
            <a:ext cx="2902865" cy="29028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>
            <a:off x="1397330" y="2486378"/>
            <a:ext cx="0" cy="373155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126771" y="2619883"/>
            <a:ext cx="2176702" cy="541118"/>
            <a:chOff x="832937" y="2620938"/>
            <a:chExt cx="2176702" cy="541118"/>
          </a:xfrm>
        </p:grpSpPr>
        <p:sp>
          <p:nvSpPr>
            <p:cNvPr id="47" name="文本框 46"/>
            <p:cNvSpPr txBox="1"/>
            <p:nvPr/>
          </p:nvSpPr>
          <p:spPr>
            <a:xfrm>
              <a:off x="1388682" y="2629887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医院文化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832937" y="2620938"/>
              <a:ext cx="541118" cy="5411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26771" y="3344374"/>
            <a:ext cx="5408355" cy="541118"/>
            <a:chOff x="832937" y="2620938"/>
            <a:chExt cx="5408355" cy="541118"/>
          </a:xfrm>
        </p:grpSpPr>
        <p:sp>
          <p:nvSpPr>
            <p:cNvPr id="12" name="文本框 11"/>
            <p:cNvSpPr txBox="1"/>
            <p:nvPr/>
          </p:nvSpPr>
          <p:spPr>
            <a:xfrm>
              <a:off x="1388682" y="2629887"/>
              <a:ext cx="48526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医院新员工必备主要职业意识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832937" y="2620938"/>
              <a:ext cx="541118" cy="5411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26771" y="4068865"/>
            <a:ext cx="4690210" cy="541118"/>
            <a:chOff x="832937" y="2620938"/>
            <a:chExt cx="4690210" cy="541118"/>
          </a:xfrm>
        </p:grpSpPr>
        <p:sp>
          <p:nvSpPr>
            <p:cNvPr id="15" name="文本框 14"/>
            <p:cNvSpPr txBox="1"/>
            <p:nvPr/>
          </p:nvSpPr>
          <p:spPr>
            <a:xfrm>
              <a:off x="1388682" y="2629887"/>
              <a:ext cx="41344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新员工应具备怎样的心态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832937" y="2620938"/>
              <a:ext cx="541118" cy="5411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26771" y="4793356"/>
            <a:ext cx="4331138" cy="541118"/>
            <a:chOff x="832937" y="2620938"/>
            <a:chExt cx="4331138" cy="541118"/>
          </a:xfrm>
        </p:grpSpPr>
        <p:sp>
          <p:nvSpPr>
            <p:cNvPr id="18" name="文本框 17"/>
            <p:cNvSpPr txBox="1"/>
            <p:nvPr/>
          </p:nvSpPr>
          <p:spPr>
            <a:xfrm>
              <a:off x="1388682" y="2629887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医院新员工必备工作观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832937" y="2620938"/>
              <a:ext cx="541118" cy="5411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26771" y="5517849"/>
            <a:ext cx="4690210" cy="541118"/>
            <a:chOff x="832937" y="2620938"/>
            <a:chExt cx="4690210" cy="541118"/>
          </a:xfrm>
        </p:grpSpPr>
        <p:sp>
          <p:nvSpPr>
            <p:cNvPr id="21" name="文本框 20"/>
            <p:cNvSpPr txBox="1"/>
            <p:nvPr/>
          </p:nvSpPr>
          <p:spPr>
            <a:xfrm>
              <a:off x="1388682" y="2629887"/>
              <a:ext cx="41344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医院新员工必备基础素质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832937" y="2620938"/>
              <a:ext cx="541118" cy="5411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05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H="1">
            <a:off x="11463090" y="748931"/>
            <a:ext cx="138342" cy="612634"/>
            <a:chOff x="8290832" y="4887686"/>
            <a:chExt cx="296617" cy="1313542"/>
          </a:xfrm>
          <a:solidFill>
            <a:schemeClr val="bg1"/>
          </a:solidFill>
        </p:grpSpPr>
        <p:grpSp>
          <p:nvGrpSpPr>
            <p:cNvPr id="24" name="组合 23"/>
            <p:cNvGrpSpPr/>
            <p:nvPr/>
          </p:nvGrpSpPr>
          <p:grpSpPr>
            <a:xfrm>
              <a:off x="8452757" y="50400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58" name="等腰三角形 57"/>
              <p:cNvSpPr/>
              <p:nvPr/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等腰三角形 60"/>
              <p:cNvSpPr/>
              <p:nvPr/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等腰三角形 61"/>
              <p:cNvSpPr/>
              <p:nvPr/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8290832" y="48876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26" name="等腰三角形 25"/>
              <p:cNvSpPr/>
              <p:nvPr/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等腰三角形 55"/>
              <p:cNvSpPr/>
              <p:nvPr/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等腰三角形 56"/>
              <p:cNvSpPr/>
              <p:nvPr/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4" name="文本框 63"/>
          <p:cNvSpPr txBox="1"/>
          <p:nvPr/>
        </p:nvSpPr>
        <p:spPr>
          <a:xfrm>
            <a:off x="9125568" y="0"/>
            <a:ext cx="273921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6600" dirty="0">
                <a:solidFill>
                  <a:schemeClr val="bg1">
                    <a:alpha val="10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202X</a:t>
            </a:r>
            <a:endParaRPr lang="zh-CN" altLang="en-US" sz="16600" dirty="0">
              <a:solidFill>
                <a:schemeClr val="bg1">
                  <a:alpha val="10000"/>
                </a:schemeClr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4970" y="499214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医院新员工必备基础素质（感恩之心）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13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5" name="矩形: 圆角 14"/>
          <p:cNvSpPr/>
          <p:nvPr/>
        </p:nvSpPr>
        <p:spPr>
          <a:xfrm>
            <a:off x="4703797" y="2527680"/>
            <a:ext cx="2270026" cy="648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感恩之心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0" y="2361178"/>
            <a:ext cx="3321460" cy="332146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703798" y="3258419"/>
            <a:ext cx="5711452" cy="2150531"/>
            <a:chOff x="5018592" y="3183468"/>
            <a:chExt cx="5711452" cy="2150531"/>
          </a:xfrm>
        </p:grpSpPr>
        <p:sp>
          <p:nvSpPr>
            <p:cNvPr id="18" name="矩形: 圆角 17"/>
            <p:cNvSpPr/>
            <p:nvPr/>
          </p:nvSpPr>
          <p:spPr>
            <a:xfrm>
              <a:off x="5018592" y="3183468"/>
              <a:ext cx="5711452" cy="21505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古人云：“滴水之恩，当涌泉相报。”当我们受恩于人时，切勿忘了感恩。用一颗感恩的心去面对生命中的每一位有缘人！感恩海吉亚肿瘤医院给大家一个放飞梦想的大舞台！</a:t>
              </a: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8500533" y="5183333"/>
              <a:ext cx="1969187" cy="15066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645901" y="-832834"/>
            <a:ext cx="2134598" cy="213459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13"/>
          <p:cNvSpPr txBox="1"/>
          <p:nvPr/>
        </p:nvSpPr>
        <p:spPr>
          <a:xfrm>
            <a:off x="1246671" y="4100412"/>
            <a:ext cx="5061624" cy="552607"/>
          </a:xfrm>
          <a:prstGeom prst="rect">
            <a:avLst/>
          </a:prstGeom>
        </p:spPr>
        <p:txBody>
          <a:bodyPr vert="horz" wrap="square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  <a:sym typeface="+mn-lt"/>
              </a:rPr>
              <a:t>演示完毕感谢大家观看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15752" y="532528"/>
            <a:ext cx="8168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rPr>
              <a:t>EDUCATION SUMMARY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 flipH="1">
            <a:off x="11448099" y="2145763"/>
            <a:ext cx="138342" cy="612634"/>
            <a:chOff x="8290832" y="4887686"/>
            <a:chExt cx="296617" cy="1313542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6" name="组合 5"/>
            <p:cNvGrpSpPr/>
            <p:nvPr/>
          </p:nvGrpSpPr>
          <p:grpSpPr>
            <a:xfrm>
              <a:off x="8452757" y="50400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13" name="等腰三角形 12"/>
              <p:cNvSpPr/>
              <p:nvPr/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290832" y="48876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8" name="等腰三角形 7"/>
              <p:cNvSpPr/>
              <p:nvPr/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8" name="Freeform 5"/>
          <p:cNvSpPr/>
          <p:nvPr/>
        </p:nvSpPr>
        <p:spPr bwMode="auto">
          <a:xfrm>
            <a:off x="0" y="0"/>
            <a:ext cx="1452113" cy="1499086"/>
          </a:xfrm>
          <a:custGeom>
            <a:avLst/>
            <a:gdLst>
              <a:gd name="T0" fmla="*/ 453 w 453"/>
              <a:gd name="T1" fmla="*/ 0 h 468"/>
              <a:gd name="T2" fmla="*/ 408 w 453"/>
              <a:gd name="T3" fmla="*/ 41 h 468"/>
              <a:gd name="T4" fmla="*/ 302 w 453"/>
              <a:gd name="T5" fmla="*/ 88 h 468"/>
              <a:gd name="T6" fmla="*/ 255 w 453"/>
              <a:gd name="T7" fmla="*/ 102 h 468"/>
              <a:gd name="T8" fmla="*/ 162 w 453"/>
              <a:gd name="T9" fmla="*/ 178 h 468"/>
              <a:gd name="T10" fmla="*/ 120 w 453"/>
              <a:gd name="T11" fmla="*/ 279 h 468"/>
              <a:gd name="T12" fmla="*/ 90 w 453"/>
              <a:gd name="T13" fmla="*/ 387 h 468"/>
              <a:gd name="T14" fmla="*/ 54 w 453"/>
              <a:gd name="T15" fmla="*/ 445 h 468"/>
              <a:gd name="T16" fmla="*/ 7 w 453"/>
              <a:gd name="T17" fmla="*/ 467 h 468"/>
              <a:gd name="T18" fmla="*/ 4 w 453"/>
              <a:gd name="T19" fmla="*/ 468 h 468"/>
              <a:gd name="T20" fmla="*/ 0 w 453"/>
              <a:gd name="T21" fmla="*/ 468 h 468"/>
              <a:gd name="T22" fmla="*/ 0 w 453"/>
              <a:gd name="T23" fmla="*/ 0 h 468"/>
              <a:gd name="T24" fmla="*/ 453 w 453"/>
              <a:gd name="T25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2" h="468">
                <a:moveTo>
                  <a:pt x="453" y="0"/>
                </a:moveTo>
                <a:cubicBezTo>
                  <a:pt x="441" y="17"/>
                  <a:pt x="425" y="30"/>
                  <a:pt x="408" y="41"/>
                </a:cubicBezTo>
                <a:cubicBezTo>
                  <a:pt x="375" y="61"/>
                  <a:pt x="338" y="75"/>
                  <a:pt x="302" y="88"/>
                </a:cubicBezTo>
                <a:cubicBezTo>
                  <a:pt x="286" y="93"/>
                  <a:pt x="271" y="98"/>
                  <a:pt x="255" y="102"/>
                </a:cubicBezTo>
                <a:cubicBezTo>
                  <a:pt x="213" y="114"/>
                  <a:pt x="184" y="142"/>
                  <a:pt x="162" y="178"/>
                </a:cubicBezTo>
                <a:cubicBezTo>
                  <a:pt x="143" y="210"/>
                  <a:pt x="130" y="244"/>
                  <a:pt x="120" y="279"/>
                </a:cubicBezTo>
                <a:cubicBezTo>
                  <a:pt x="110" y="315"/>
                  <a:pt x="100" y="351"/>
                  <a:pt x="90" y="387"/>
                </a:cubicBezTo>
                <a:cubicBezTo>
                  <a:pt x="83" y="409"/>
                  <a:pt x="73" y="430"/>
                  <a:pt x="54" y="445"/>
                </a:cubicBezTo>
                <a:cubicBezTo>
                  <a:pt x="41" y="457"/>
                  <a:pt x="25" y="465"/>
                  <a:pt x="7" y="467"/>
                </a:cubicBezTo>
                <a:cubicBezTo>
                  <a:pt x="6" y="467"/>
                  <a:pt x="5" y="467"/>
                  <a:pt x="4" y="468"/>
                </a:cubicBezTo>
                <a:cubicBezTo>
                  <a:pt x="2" y="468"/>
                  <a:pt x="1" y="468"/>
                  <a:pt x="0" y="468"/>
                </a:cubicBezTo>
                <a:cubicBezTo>
                  <a:pt x="0" y="312"/>
                  <a:pt x="0" y="156"/>
                  <a:pt x="0" y="0"/>
                </a:cubicBezTo>
                <a:cubicBezTo>
                  <a:pt x="151" y="0"/>
                  <a:pt x="302" y="0"/>
                  <a:pt x="4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 descr="图标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68" y="1499086"/>
            <a:ext cx="3936450" cy="4425204"/>
          </a:xfrm>
          <a:prstGeom prst="rect">
            <a:avLst/>
          </a:prstGeo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</p:pic>
      <p:pic>
        <p:nvPicPr>
          <p:cNvPr id="20" name="图片 19" descr="穿着西装笔挺的男子与配字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072" y="2748126"/>
            <a:ext cx="1218932" cy="3896501"/>
          </a:xfrm>
          <a:prstGeom prst="rect">
            <a:avLst/>
          </a:prstGeo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</p:pic>
      <p:sp>
        <p:nvSpPr>
          <p:cNvPr id="21" name="矩形: 圆角 20"/>
          <p:cNvSpPr/>
          <p:nvPr/>
        </p:nvSpPr>
        <p:spPr>
          <a:xfrm>
            <a:off x="1370257" y="5100457"/>
            <a:ext cx="1764699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r>
              <a:rPr lang="zh-CN" altLang="en-US" sz="1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汇报</a:t>
            </a:r>
            <a:r>
              <a:rPr lang="zh-CN" altLang="en-US" sz="14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：</a:t>
            </a:r>
            <a:r>
              <a:rPr lang="zh-CN" altLang="en-US" sz="1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优品</a:t>
            </a:r>
            <a:r>
              <a:rPr lang="en-US" altLang="zh-CN" sz="14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PPT</a:t>
            </a:r>
            <a:endParaRPr lang="zh-CN" altLang="en-US" sz="14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3379959" y="5100457"/>
            <a:ext cx="1569865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r>
              <a:rPr lang="zh-CN" altLang="en-US" sz="1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时间：</a:t>
            </a:r>
            <a:r>
              <a:rPr lang="en-US" altLang="zh-CN" sz="1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20XX</a:t>
            </a:r>
            <a:endParaRPr lang="zh-CN" altLang="en-US" sz="14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109947" y="2470215"/>
            <a:ext cx="451352" cy="451352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188926" y="1371606"/>
            <a:ext cx="5172551" cy="2700411"/>
            <a:chOff x="1188926" y="1371606"/>
            <a:chExt cx="5172551" cy="2700411"/>
          </a:xfrm>
        </p:grpSpPr>
        <p:sp>
          <p:nvSpPr>
            <p:cNvPr id="26" name="文本框 25"/>
            <p:cNvSpPr txBox="1"/>
            <p:nvPr/>
          </p:nvSpPr>
          <p:spPr>
            <a:xfrm>
              <a:off x="1265177" y="1454225"/>
              <a:ext cx="32466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INDUCTION TRAINING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88926" y="1825893"/>
              <a:ext cx="49265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7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63500" dist="50800" dir="5400000" algn="ctr" rotWithShape="0">
                      <a:schemeClr val="tx1">
                        <a:lumMod val="85000"/>
                        <a:lumOff val="15000"/>
                        <a:alpha val="30000"/>
                      </a:schemeClr>
                    </a:outerShdw>
                  </a:effectLst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医院新员工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12259" y="2871688"/>
              <a:ext cx="39364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72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5400000" scaled="1"/>
                  </a:gradFill>
                  <a:effectLst>
                    <a:outerShdw blurRad="63500" dist="76200" dir="5400000" algn="ctr" rotWithShape="0">
                      <a:schemeClr val="accent1">
                        <a:alpha val="30000"/>
                      </a:schemeClr>
                    </a:outerShdw>
                  </a:effectLst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入职培训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5063686" y="3066563"/>
              <a:ext cx="1297791" cy="756000"/>
              <a:chOff x="5063686" y="3066563"/>
              <a:chExt cx="1297791" cy="756000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084294" y="3066563"/>
                <a:ext cx="1224000" cy="756000"/>
              </a:xfrm>
              <a:prstGeom prst="roundRect">
                <a:avLst/>
              </a:prstGeom>
              <a:ln>
                <a:noFill/>
              </a:ln>
              <a:effectLst>
                <a:outerShdw blurRad="63500" dist="50800" dir="5400000" algn="ctr" rotWithShape="0">
                  <a:schemeClr val="accent1">
                    <a:alpha val="3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5400000" scaled="1"/>
                  </a:gradFill>
                  <a:effectLst>
                    <a:outerShdw blurRad="63500" dist="50800" dir="5400000" algn="ctr" rotWithShape="0">
                      <a:schemeClr val="accent1">
                        <a:alpha val="3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5063686" y="3147496"/>
                <a:ext cx="12977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Induction </a:t>
                </a:r>
              </a:p>
              <a:p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Training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4533138" y="1371606"/>
              <a:ext cx="467447" cy="421219"/>
            </a:xfrm>
            <a:custGeom>
              <a:avLst/>
              <a:gdLst>
                <a:gd name="T0" fmla="*/ 2205 w 2520"/>
                <a:gd name="T1" fmla="*/ 454 h 2268"/>
                <a:gd name="T2" fmla="*/ 1732 w 2520"/>
                <a:gd name="T3" fmla="*/ 454 h 2268"/>
                <a:gd name="T4" fmla="*/ 1732 w 2520"/>
                <a:gd name="T5" fmla="*/ 151 h 2268"/>
                <a:gd name="T6" fmla="*/ 1575 w 2520"/>
                <a:gd name="T7" fmla="*/ 0 h 2268"/>
                <a:gd name="T8" fmla="*/ 945 w 2520"/>
                <a:gd name="T9" fmla="*/ 0 h 2268"/>
                <a:gd name="T10" fmla="*/ 787 w 2520"/>
                <a:gd name="T11" fmla="*/ 151 h 2268"/>
                <a:gd name="T12" fmla="*/ 787 w 2520"/>
                <a:gd name="T13" fmla="*/ 454 h 2268"/>
                <a:gd name="T14" fmla="*/ 314 w 2520"/>
                <a:gd name="T15" fmla="*/ 454 h 2268"/>
                <a:gd name="T16" fmla="*/ 0 w 2520"/>
                <a:gd name="T17" fmla="*/ 756 h 2268"/>
                <a:gd name="T18" fmla="*/ 0 w 2520"/>
                <a:gd name="T19" fmla="*/ 1966 h 2268"/>
                <a:gd name="T20" fmla="*/ 314 w 2520"/>
                <a:gd name="T21" fmla="*/ 2268 h 2268"/>
                <a:gd name="T22" fmla="*/ 2205 w 2520"/>
                <a:gd name="T23" fmla="*/ 2268 h 2268"/>
                <a:gd name="T24" fmla="*/ 2520 w 2520"/>
                <a:gd name="T25" fmla="*/ 1966 h 2268"/>
                <a:gd name="T26" fmla="*/ 2520 w 2520"/>
                <a:gd name="T27" fmla="*/ 756 h 2268"/>
                <a:gd name="T28" fmla="*/ 2205 w 2520"/>
                <a:gd name="T29" fmla="*/ 454 h 2268"/>
                <a:gd name="T30" fmla="*/ 944 w 2520"/>
                <a:gd name="T31" fmla="*/ 151 h 2268"/>
                <a:gd name="T32" fmla="*/ 1575 w 2520"/>
                <a:gd name="T33" fmla="*/ 151 h 2268"/>
                <a:gd name="T34" fmla="*/ 1575 w 2520"/>
                <a:gd name="T35" fmla="*/ 454 h 2268"/>
                <a:gd name="T36" fmla="*/ 944 w 2520"/>
                <a:gd name="T37" fmla="*/ 454 h 2268"/>
                <a:gd name="T38" fmla="*/ 944 w 2520"/>
                <a:gd name="T39" fmla="*/ 151 h 2268"/>
                <a:gd name="T40" fmla="*/ 1890 w 2520"/>
                <a:gd name="T41" fmla="*/ 1512 h 2268"/>
                <a:gd name="T42" fmla="*/ 1417 w 2520"/>
                <a:gd name="T43" fmla="*/ 1512 h 2268"/>
                <a:gd name="T44" fmla="*/ 1417 w 2520"/>
                <a:gd name="T45" fmla="*/ 1966 h 2268"/>
                <a:gd name="T46" fmla="*/ 1102 w 2520"/>
                <a:gd name="T47" fmla="*/ 1966 h 2268"/>
                <a:gd name="T48" fmla="*/ 1102 w 2520"/>
                <a:gd name="T49" fmla="*/ 1512 h 2268"/>
                <a:gd name="T50" fmla="*/ 630 w 2520"/>
                <a:gd name="T51" fmla="*/ 1512 h 2268"/>
                <a:gd name="T52" fmla="*/ 630 w 2520"/>
                <a:gd name="T53" fmla="*/ 1210 h 2268"/>
                <a:gd name="T54" fmla="*/ 1102 w 2520"/>
                <a:gd name="T55" fmla="*/ 1210 h 2268"/>
                <a:gd name="T56" fmla="*/ 1102 w 2520"/>
                <a:gd name="T57" fmla="*/ 756 h 2268"/>
                <a:gd name="T58" fmla="*/ 1417 w 2520"/>
                <a:gd name="T59" fmla="*/ 756 h 2268"/>
                <a:gd name="T60" fmla="*/ 1417 w 2520"/>
                <a:gd name="T61" fmla="*/ 1210 h 2268"/>
                <a:gd name="T62" fmla="*/ 1890 w 2520"/>
                <a:gd name="T63" fmla="*/ 1210 h 2268"/>
                <a:gd name="T64" fmla="*/ 1890 w 2520"/>
                <a:gd name="T65" fmla="*/ 1512 h 2268"/>
                <a:gd name="T66" fmla="*/ 1890 w 2520"/>
                <a:gd name="T67" fmla="*/ 1512 h 2268"/>
                <a:gd name="T68" fmla="*/ 1890 w 2520"/>
                <a:gd name="T69" fmla="*/ 1512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20" h="2268">
                  <a:moveTo>
                    <a:pt x="2205" y="454"/>
                  </a:moveTo>
                  <a:cubicBezTo>
                    <a:pt x="1732" y="454"/>
                    <a:pt x="1732" y="454"/>
                    <a:pt x="1732" y="454"/>
                  </a:cubicBezTo>
                  <a:cubicBezTo>
                    <a:pt x="1732" y="151"/>
                    <a:pt x="1732" y="151"/>
                    <a:pt x="1732" y="151"/>
                  </a:cubicBezTo>
                  <a:cubicBezTo>
                    <a:pt x="1732" y="68"/>
                    <a:pt x="1661" y="0"/>
                    <a:pt x="1575" y="0"/>
                  </a:cubicBezTo>
                  <a:cubicBezTo>
                    <a:pt x="945" y="0"/>
                    <a:pt x="945" y="0"/>
                    <a:pt x="945" y="0"/>
                  </a:cubicBezTo>
                  <a:cubicBezTo>
                    <a:pt x="858" y="0"/>
                    <a:pt x="787" y="68"/>
                    <a:pt x="787" y="151"/>
                  </a:cubicBezTo>
                  <a:cubicBezTo>
                    <a:pt x="787" y="454"/>
                    <a:pt x="787" y="454"/>
                    <a:pt x="787" y="454"/>
                  </a:cubicBezTo>
                  <a:cubicBezTo>
                    <a:pt x="314" y="454"/>
                    <a:pt x="314" y="454"/>
                    <a:pt x="314" y="454"/>
                  </a:cubicBezTo>
                  <a:cubicBezTo>
                    <a:pt x="141" y="454"/>
                    <a:pt x="0" y="590"/>
                    <a:pt x="0" y="756"/>
                  </a:cubicBezTo>
                  <a:cubicBezTo>
                    <a:pt x="0" y="1966"/>
                    <a:pt x="0" y="1966"/>
                    <a:pt x="0" y="1966"/>
                  </a:cubicBezTo>
                  <a:cubicBezTo>
                    <a:pt x="0" y="2132"/>
                    <a:pt x="141" y="2268"/>
                    <a:pt x="314" y="2268"/>
                  </a:cubicBezTo>
                  <a:cubicBezTo>
                    <a:pt x="2205" y="2268"/>
                    <a:pt x="2205" y="2268"/>
                    <a:pt x="2205" y="2268"/>
                  </a:cubicBezTo>
                  <a:cubicBezTo>
                    <a:pt x="2378" y="2268"/>
                    <a:pt x="2520" y="2132"/>
                    <a:pt x="2520" y="1966"/>
                  </a:cubicBezTo>
                  <a:cubicBezTo>
                    <a:pt x="2520" y="756"/>
                    <a:pt x="2520" y="756"/>
                    <a:pt x="2520" y="756"/>
                  </a:cubicBezTo>
                  <a:cubicBezTo>
                    <a:pt x="2520" y="590"/>
                    <a:pt x="2378" y="454"/>
                    <a:pt x="2205" y="454"/>
                  </a:cubicBezTo>
                  <a:close/>
                  <a:moveTo>
                    <a:pt x="944" y="151"/>
                  </a:moveTo>
                  <a:cubicBezTo>
                    <a:pt x="1575" y="151"/>
                    <a:pt x="1575" y="151"/>
                    <a:pt x="1575" y="151"/>
                  </a:cubicBezTo>
                  <a:cubicBezTo>
                    <a:pt x="1575" y="454"/>
                    <a:pt x="1575" y="454"/>
                    <a:pt x="1575" y="454"/>
                  </a:cubicBezTo>
                  <a:cubicBezTo>
                    <a:pt x="944" y="454"/>
                    <a:pt x="944" y="454"/>
                    <a:pt x="944" y="454"/>
                  </a:cubicBezTo>
                  <a:lnTo>
                    <a:pt x="944" y="151"/>
                  </a:lnTo>
                  <a:close/>
                  <a:moveTo>
                    <a:pt x="1890" y="1512"/>
                  </a:moveTo>
                  <a:cubicBezTo>
                    <a:pt x="1417" y="1512"/>
                    <a:pt x="1417" y="1512"/>
                    <a:pt x="1417" y="1512"/>
                  </a:cubicBezTo>
                  <a:cubicBezTo>
                    <a:pt x="1417" y="1966"/>
                    <a:pt x="1417" y="1966"/>
                    <a:pt x="1417" y="1966"/>
                  </a:cubicBezTo>
                  <a:cubicBezTo>
                    <a:pt x="1102" y="1966"/>
                    <a:pt x="1102" y="1966"/>
                    <a:pt x="1102" y="1966"/>
                  </a:cubicBezTo>
                  <a:cubicBezTo>
                    <a:pt x="1102" y="1512"/>
                    <a:pt x="1102" y="1512"/>
                    <a:pt x="1102" y="1512"/>
                  </a:cubicBezTo>
                  <a:cubicBezTo>
                    <a:pt x="630" y="1512"/>
                    <a:pt x="630" y="1512"/>
                    <a:pt x="630" y="1512"/>
                  </a:cubicBezTo>
                  <a:cubicBezTo>
                    <a:pt x="630" y="1210"/>
                    <a:pt x="630" y="1210"/>
                    <a:pt x="630" y="1210"/>
                  </a:cubicBezTo>
                  <a:cubicBezTo>
                    <a:pt x="1102" y="1210"/>
                    <a:pt x="1102" y="1210"/>
                    <a:pt x="1102" y="1210"/>
                  </a:cubicBezTo>
                  <a:cubicBezTo>
                    <a:pt x="1102" y="756"/>
                    <a:pt x="1102" y="756"/>
                    <a:pt x="1102" y="756"/>
                  </a:cubicBezTo>
                  <a:cubicBezTo>
                    <a:pt x="1417" y="756"/>
                    <a:pt x="1417" y="756"/>
                    <a:pt x="1417" y="756"/>
                  </a:cubicBezTo>
                  <a:cubicBezTo>
                    <a:pt x="1417" y="1210"/>
                    <a:pt x="1417" y="1210"/>
                    <a:pt x="1417" y="1210"/>
                  </a:cubicBezTo>
                  <a:cubicBezTo>
                    <a:pt x="1890" y="1210"/>
                    <a:pt x="1890" y="1210"/>
                    <a:pt x="1890" y="1210"/>
                  </a:cubicBezTo>
                  <a:lnTo>
                    <a:pt x="1890" y="1512"/>
                  </a:lnTo>
                  <a:close/>
                  <a:moveTo>
                    <a:pt x="1890" y="1512"/>
                  </a:moveTo>
                  <a:cubicBezTo>
                    <a:pt x="1890" y="1512"/>
                    <a:pt x="1890" y="1512"/>
                    <a:pt x="1890" y="1512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50800" dir="5400000" algn="ctr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effectLst>
                  <a:outerShdw blurRad="63500" dist="50800" dir="5400000" algn="ctr" rotWithShape="0">
                    <a:schemeClr val="accent1">
                      <a:alpha val="3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484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13"/>
          <p:cNvSpPr txBox="1"/>
          <p:nvPr/>
        </p:nvSpPr>
        <p:spPr>
          <a:xfrm>
            <a:off x="1329493" y="4149213"/>
            <a:ext cx="5438430" cy="552607"/>
          </a:xfrm>
          <a:prstGeom prst="rect">
            <a:avLst/>
          </a:prstGeom>
        </p:spPr>
        <p:txBody>
          <a:bodyPr vert="horz" wrap="square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是通过提升医院新员工的职业素养，提高其实际工作技能和理性应对工作的能力，便于对其管理和进行自我管理，这样才能使得新员工尽快融入医院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1434423" y="1948721"/>
            <a:ext cx="2156521" cy="7097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  01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4523" y="2889992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医院文化</a:t>
            </a:r>
          </a:p>
        </p:txBody>
      </p:sp>
      <p:sp>
        <p:nvSpPr>
          <p:cNvPr id="3" name="椭圆 2"/>
          <p:cNvSpPr/>
          <p:nvPr/>
        </p:nvSpPr>
        <p:spPr>
          <a:xfrm>
            <a:off x="-588499" y="-1067299"/>
            <a:ext cx="2134598" cy="213459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15752" y="532528"/>
            <a:ext cx="8168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rPr>
              <a:t>EDUCATION SUMMARY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 flipH="1">
            <a:off x="11189926" y="1152427"/>
            <a:ext cx="157627" cy="698036"/>
            <a:chOff x="8290832" y="4887686"/>
            <a:chExt cx="296617" cy="1313542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32" name="组合 31"/>
            <p:cNvGrpSpPr/>
            <p:nvPr/>
          </p:nvGrpSpPr>
          <p:grpSpPr>
            <a:xfrm>
              <a:off x="8452757" y="50400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39" name="等腰三角形 38"/>
              <p:cNvSpPr/>
              <p:nvPr/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等腰三角形 39"/>
              <p:cNvSpPr/>
              <p:nvPr/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8290832" y="48876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34" name="等腰三角形 33"/>
              <p:cNvSpPr/>
              <p:nvPr/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2" name="任意多边形: 形状 51"/>
          <p:cNvSpPr/>
          <p:nvPr/>
        </p:nvSpPr>
        <p:spPr>
          <a:xfrm>
            <a:off x="1430812" y="5029210"/>
            <a:ext cx="1079292" cy="82436"/>
          </a:xfrm>
          <a:custGeom>
            <a:avLst/>
            <a:gdLst>
              <a:gd name="connsiteX0" fmla="*/ 1698881 w 1766337"/>
              <a:gd name="connsiteY0" fmla="*/ 0 h 134912"/>
              <a:gd name="connsiteX1" fmla="*/ 1766337 w 1766337"/>
              <a:gd name="connsiteY1" fmla="*/ 67456 h 134912"/>
              <a:gd name="connsiteX2" fmla="*/ 1698881 w 1766337"/>
              <a:gd name="connsiteY2" fmla="*/ 134912 h 134912"/>
              <a:gd name="connsiteX3" fmla="*/ 1631425 w 1766337"/>
              <a:gd name="connsiteY3" fmla="*/ 67456 h 134912"/>
              <a:gd name="connsiteX4" fmla="*/ 1698881 w 1766337"/>
              <a:gd name="connsiteY4" fmla="*/ 0 h 134912"/>
              <a:gd name="connsiteX5" fmla="*/ 1372596 w 1766337"/>
              <a:gd name="connsiteY5" fmla="*/ 0 h 134912"/>
              <a:gd name="connsiteX6" fmla="*/ 1440052 w 1766337"/>
              <a:gd name="connsiteY6" fmla="*/ 67456 h 134912"/>
              <a:gd name="connsiteX7" fmla="*/ 1372596 w 1766337"/>
              <a:gd name="connsiteY7" fmla="*/ 134912 h 134912"/>
              <a:gd name="connsiteX8" fmla="*/ 1305140 w 1766337"/>
              <a:gd name="connsiteY8" fmla="*/ 67456 h 134912"/>
              <a:gd name="connsiteX9" fmla="*/ 1372596 w 1766337"/>
              <a:gd name="connsiteY9" fmla="*/ 0 h 134912"/>
              <a:gd name="connsiteX10" fmla="*/ 1046311 w 1766337"/>
              <a:gd name="connsiteY10" fmla="*/ 0 h 134912"/>
              <a:gd name="connsiteX11" fmla="*/ 1113767 w 1766337"/>
              <a:gd name="connsiteY11" fmla="*/ 67456 h 134912"/>
              <a:gd name="connsiteX12" fmla="*/ 1046311 w 1766337"/>
              <a:gd name="connsiteY12" fmla="*/ 134912 h 134912"/>
              <a:gd name="connsiteX13" fmla="*/ 978855 w 1766337"/>
              <a:gd name="connsiteY13" fmla="*/ 67456 h 134912"/>
              <a:gd name="connsiteX14" fmla="*/ 1046311 w 1766337"/>
              <a:gd name="connsiteY14" fmla="*/ 0 h 134912"/>
              <a:gd name="connsiteX15" fmla="*/ 720026 w 1766337"/>
              <a:gd name="connsiteY15" fmla="*/ 0 h 134912"/>
              <a:gd name="connsiteX16" fmla="*/ 787482 w 1766337"/>
              <a:gd name="connsiteY16" fmla="*/ 67456 h 134912"/>
              <a:gd name="connsiteX17" fmla="*/ 720026 w 1766337"/>
              <a:gd name="connsiteY17" fmla="*/ 134912 h 134912"/>
              <a:gd name="connsiteX18" fmla="*/ 652570 w 1766337"/>
              <a:gd name="connsiteY18" fmla="*/ 67456 h 134912"/>
              <a:gd name="connsiteX19" fmla="*/ 720026 w 1766337"/>
              <a:gd name="connsiteY19" fmla="*/ 0 h 134912"/>
              <a:gd name="connsiteX20" fmla="*/ 393741 w 1766337"/>
              <a:gd name="connsiteY20" fmla="*/ 0 h 134912"/>
              <a:gd name="connsiteX21" fmla="*/ 461197 w 1766337"/>
              <a:gd name="connsiteY21" fmla="*/ 67456 h 134912"/>
              <a:gd name="connsiteX22" fmla="*/ 393741 w 1766337"/>
              <a:gd name="connsiteY22" fmla="*/ 134912 h 134912"/>
              <a:gd name="connsiteX23" fmla="*/ 326285 w 1766337"/>
              <a:gd name="connsiteY23" fmla="*/ 67456 h 134912"/>
              <a:gd name="connsiteX24" fmla="*/ 393741 w 1766337"/>
              <a:gd name="connsiteY24" fmla="*/ 0 h 134912"/>
              <a:gd name="connsiteX25" fmla="*/ 67456 w 1766337"/>
              <a:gd name="connsiteY25" fmla="*/ 0 h 134912"/>
              <a:gd name="connsiteX26" fmla="*/ 134912 w 1766337"/>
              <a:gd name="connsiteY26" fmla="*/ 67456 h 134912"/>
              <a:gd name="connsiteX27" fmla="*/ 67456 w 1766337"/>
              <a:gd name="connsiteY27" fmla="*/ 134912 h 134912"/>
              <a:gd name="connsiteX28" fmla="*/ 0 w 1766337"/>
              <a:gd name="connsiteY28" fmla="*/ 67456 h 134912"/>
              <a:gd name="connsiteX29" fmla="*/ 67456 w 1766337"/>
              <a:gd name="connsiteY29" fmla="*/ 0 h 13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66337" h="134912">
                <a:moveTo>
                  <a:pt x="1698881" y="0"/>
                </a:moveTo>
                <a:cubicBezTo>
                  <a:pt x="1736136" y="0"/>
                  <a:pt x="1766337" y="30201"/>
                  <a:pt x="1766337" y="67456"/>
                </a:cubicBezTo>
                <a:cubicBezTo>
                  <a:pt x="1766337" y="104711"/>
                  <a:pt x="1736136" y="134912"/>
                  <a:pt x="1698881" y="134912"/>
                </a:cubicBezTo>
                <a:cubicBezTo>
                  <a:pt x="1661626" y="134912"/>
                  <a:pt x="1631425" y="104711"/>
                  <a:pt x="1631425" y="67456"/>
                </a:cubicBezTo>
                <a:cubicBezTo>
                  <a:pt x="1631425" y="30201"/>
                  <a:pt x="1661626" y="0"/>
                  <a:pt x="1698881" y="0"/>
                </a:cubicBezTo>
                <a:close/>
                <a:moveTo>
                  <a:pt x="1372596" y="0"/>
                </a:moveTo>
                <a:cubicBezTo>
                  <a:pt x="1409851" y="0"/>
                  <a:pt x="1440052" y="30201"/>
                  <a:pt x="1440052" y="67456"/>
                </a:cubicBezTo>
                <a:cubicBezTo>
                  <a:pt x="1440052" y="104711"/>
                  <a:pt x="1409851" y="134912"/>
                  <a:pt x="1372596" y="134912"/>
                </a:cubicBezTo>
                <a:cubicBezTo>
                  <a:pt x="1335341" y="134912"/>
                  <a:pt x="1305140" y="104711"/>
                  <a:pt x="1305140" y="67456"/>
                </a:cubicBezTo>
                <a:cubicBezTo>
                  <a:pt x="1305140" y="30201"/>
                  <a:pt x="1335341" y="0"/>
                  <a:pt x="1372596" y="0"/>
                </a:cubicBezTo>
                <a:close/>
                <a:moveTo>
                  <a:pt x="1046311" y="0"/>
                </a:moveTo>
                <a:cubicBezTo>
                  <a:pt x="1083566" y="0"/>
                  <a:pt x="1113767" y="30201"/>
                  <a:pt x="1113767" y="67456"/>
                </a:cubicBezTo>
                <a:cubicBezTo>
                  <a:pt x="1113767" y="104711"/>
                  <a:pt x="1083566" y="134912"/>
                  <a:pt x="1046311" y="134912"/>
                </a:cubicBezTo>
                <a:cubicBezTo>
                  <a:pt x="1009056" y="134912"/>
                  <a:pt x="978855" y="104711"/>
                  <a:pt x="978855" y="67456"/>
                </a:cubicBezTo>
                <a:cubicBezTo>
                  <a:pt x="978855" y="30201"/>
                  <a:pt x="1009056" y="0"/>
                  <a:pt x="1046311" y="0"/>
                </a:cubicBezTo>
                <a:close/>
                <a:moveTo>
                  <a:pt x="720026" y="0"/>
                </a:moveTo>
                <a:cubicBezTo>
                  <a:pt x="757281" y="0"/>
                  <a:pt x="787482" y="30201"/>
                  <a:pt x="787482" y="67456"/>
                </a:cubicBezTo>
                <a:cubicBezTo>
                  <a:pt x="787482" y="104711"/>
                  <a:pt x="757281" y="134912"/>
                  <a:pt x="720026" y="134912"/>
                </a:cubicBezTo>
                <a:cubicBezTo>
                  <a:pt x="682771" y="134912"/>
                  <a:pt x="652570" y="104711"/>
                  <a:pt x="652570" y="67456"/>
                </a:cubicBezTo>
                <a:cubicBezTo>
                  <a:pt x="652570" y="30201"/>
                  <a:pt x="682771" y="0"/>
                  <a:pt x="720026" y="0"/>
                </a:cubicBezTo>
                <a:close/>
                <a:moveTo>
                  <a:pt x="393741" y="0"/>
                </a:moveTo>
                <a:cubicBezTo>
                  <a:pt x="430996" y="0"/>
                  <a:pt x="461197" y="30201"/>
                  <a:pt x="461197" y="67456"/>
                </a:cubicBezTo>
                <a:cubicBezTo>
                  <a:pt x="461197" y="104711"/>
                  <a:pt x="430996" y="134912"/>
                  <a:pt x="393741" y="134912"/>
                </a:cubicBezTo>
                <a:cubicBezTo>
                  <a:pt x="356486" y="134912"/>
                  <a:pt x="326285" y="104711"/>
                  <a:pt x="326285" y="67456"/>
                </a:cubicBezTo>
                <a:cubicBezTo>
                  <a:pt x="326285" y="30201"/>
                  <a:pt x="356486" y="0"/>
                  <a:pt x="393741" y="0"/>
                </a:cubicBezTo>
                <a:close/>
                <a:moveTo>
                  <a:pt x="67456" y="0"/>
                </a:moveTo>
                <a:cubicBezTo>
                  <a:pt x="104711" y="0"/>
                  <a:pt x="134912" y="30201"/>
                  <a:pt x="134912" y="67456"/>
                </a:cubicBezTo>
                <a:cubicBezTo>
                  <a:pt x="134912" y="104711"/>
                  <a:pt x="104711" y="134912"/>
                  <a:pt x="67456" y="134912"/>
                </a:cubicBezTo>
                <a:cubicBezTo>
                  <a:pt x="30201" y="134912"/>
                  <a:pt x="0" y="104711"/>
                  <a:pt x="0" y="67456"/>
                </a:cubicBezTo>
                <a:cubicBezTo>
                  <a:pt x="0" y="30201"/>
                  <a:pt x="30201" y="0"/>
                  <a:pt x="674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" name="图片 53" descr="穿白色衣服的人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94" y="1948720"/>
            <a:ext cx="3754935" cy="4909279"/>
          </a:xfrm>
          <a:prstGeom prst="rect">
            <a:avLst/>
          </a:prstGeo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54970" y="4992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医院文化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9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26374" y="3221033"/>
            <a:ext cx="2803788" cy="2876168"/>
            <a:chOff x="4730759" y="2435321"/>
            <a:chExt cx="2803788" cy="2876168"/>
          </a:xfrm>
        </p:grpSpPr>
        <p:sp>
          <p:nvSpPr>
            <p:cNvPr id="14" name="椭圆 13"/>
            <p:cNvSpPr/>
            <p:nvPr/>
          </p:nvSpPr>
          <p:spPr>
            <a:xfrm>
              <a:off x="4730759" y="3112477"/>
              <a:ext cx="2199011" cy="2199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pic>
          <p:nvPicPr>
            <p:cNvPr id="23" name="图片 22" descr="卡通人物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7" r="21879" b="154"/>
            <a:stretch>
              <a:fillRect/>
            </a:stretch>
          </p:blipFill>
          <p:spPr>
            <a:xfrm>
              <a:off x="4821330" y="3112477"/>
              <a:ext cx="2119592" cy="2199012"/>
            </a:xfrm>
            <a:custGeom>
              <a:avLst/>
              <a:gdLst>
                <a:gd name="connsiteX0" fmla="*/ 1020086 w 2119592"/>
                <a:gd name="connsiteY0" fmla="*/ 0 h 2199012"/>
                <a:gd name="connsiteX1" fmla="*/ 2119592 w 2119592"/>
                <a:gd name="connsiteY1" fmla="*/ 1099506 h 2199012"/>
                <a:gd name="connsiteX2" fmla="*/ 1020086 w 2119592"/>
                <a:gd name="connsiteY2" fmla="*/ 2199012 h 2199012"/>
                <a:gd name="connsiteX3" fmla="*/ 6985 w 2119592"/>
                <a:gd name="connsiteY3" fmla="*/ 1527483 h 2199012"/>
                <a:gd name="connsiteX4" fmla="*/ 0 w 2119592"/>
                <a:gd name="connsiteY4" fmla="*/ 1508399 h 2199012"/>
                <a:gd name="connsiteX5" fmla="*/ 0 w 2119592"/>
                <a:gd name="connsiteY5" fmla="*/ 690614 h 2199012"/>
                <a:gd name="connsiteX6" fmla="*/ 6985 w 2119592"/>
                <a:gd name="connsiteY6" fmla="*/ 671529 h 2199012"/>
                <a:gd name="connsiteX7" fmla="*/ 1020086 w 2119592"/>
                <a:gd name="connsiteY7" fmla="*/ 0 h 219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9592" h="2199012">
                  <a:moveTo>
                    <a:pt x="1020086" y="0"/>
                  </a:moveTo>
                  <a:cubicBezTo>
                    <a:pt x="1627326" y="0"/>
                    <a:pt x="2119592" y="492266"/>
                    <a:pt x="2119592" y="1099506"/>
                  </a:cubicBezTo>
                  <a:cubicBezTo>
                    <a:pt x="2119592" y="1706746"/>
                    <a:pt x="1627326" y="2199012"/>
                    <a:pt x="1020086" y="2199012"/>
                  </a:cubicBezTo>
                  <a:cubicBezTo>
                    <a:pt x="564656" y="2199012"/>
                    <a:pt x="173899" y="1922113"/>
                    <a:pt x="6985" y="1527483"/>
                  </a:cubicBezTo>
                  <a:lnTo>
                    <a:pt x="0" y="1508399"/>
                  </a:lnTo>
                  <a:lnTo>
                    <a:pt x="0" y="690614"/>
                  </a:lnTo>
                  <a:lnTo>
                    <a:pt x="6985" y="671529"/>
                  </a:lnTo>
                  <a:cubicBezTo>
                    <a:pt x="173899" y="276900"/>
                    <a:pt x="564656" y="0"/>
                    <a:pt x="1020086" y="0"/>
                  </a:cubicBezTo>
                  <a:close/>
                </a:path>
              </a:pathLst>
            </a:custGeom>
          </p:spPr>
        </p:pic>
        <p:pic>
          <p:nvPicPr>
            <p:cNvPr id="24" name="图片 23" descr="卡通人物&#10;&#10;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02"/>
            <a:stretch>
              <a:fillRect/>
            </a:stretch>
          </p:blipFill>
          <p:spPr>
            <a:xfrm>
              <a:off x="4821330" y="2435321"/>
              <a:ext cx="2713217" cy="2549274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1057625" y="4574093"/>
            <a:ext cx="2169184" cy="1001455"/>
            <a:chOff x="1324492" y="4176303"/>
            <a:chExt cx="2169184" cy="1001455"/>
          </a:xfrm>
        </p:grpSpPr>
        <p:sp>
          <p:nvSpPr>
            <p:cNvPr id="26" name="矩形: 圆角 25"/>
            <p:cNvSpPr/>
            <p:nvPr/>
          </p:nvSpPr>
          <p:spPr>
            <a:xfrm>
              <a:off x="1324492" y="4176303"/>
              <a:ext cx="1139452" cy="516077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宗旨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324492" y="4808426"/>
              <a:ext cx="2169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关爱生命  奉献社会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57625" y="2551825"/>
            <a:ext cx="3079596" cy="1675475"/>
            <a:chOff x="1324492" y="4176303"/>
            <a:chExt cx="3079596" cy="1675475"/>
          </a:xfrm>
        </p:grpSpPr>
        <p:sp>
          <p:nvSpPr>
            <p:cNvPr id="30" name="矩形: 圆角 29"/>
            <p:cNvSpPr/>
            <p:nvPr/>
          </p:nvSpPr>
          <p:spPr>
            <a:xfrm>
              <a:off x="1324492" y="4176303"/>
              <a:ext cx="1139452" cy="516077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精神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324492" y="4774560"/>
              <a:ext cx="30795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孜孜不倦的学习精神、敢为人先的创新精神 、不竞声华的实干精神、爱岗敬业的奉献精神、齐心协力的团队精神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01539" y="1400898"/>
            <a:ext cx="3245926" cy="1227925"/>
            <a:chOff x="1917158" y="4165276"/>
            <a:chExt cx="3245926" cy="1227925"/>
          </a:xfrm>
        </p:grpSpPr>
        <p:sp>
          <p:nvSpPr>
            <p:cNvPr id="63" name="矩形: 圆角 62"/>
            <p:cNvSpPr/>
            <p:nvPr/>
          </p:nvSpPr>
          <p:spPr>
            <a:xfrm>
              <a:off x="2963389" y="4165276"/>
              <a:ext cx="1139452" cy="516077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愿景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917158" y="4808426"/>
              <a:ext cx="32459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地区条件最好、员工及老百姓最认可的现代化肿瘤医院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053873" y="4574093"/>
            <a:ext cx="3044423" cy="1001455"/>
            <a:chOff x="1324492" y="4176303"/>
            <a:chExt cx="3044423" cy="1001455"/>
          </a:xfrm>
        </p:grpSpPr>
        <p:sp>
          <p:nvSpPr>
            <p:cNvPr id="66" name="矩形: 圆角 65"/>
            <p:cNvSpPr/>
            <p:nvPr/>
          </p:nvSpPr>
          <p:spPr>
            <a:xfrm>
              <a:off x="1324492" y="4176303"/>
              <a:ext cx="1738674" cy="516077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核心价值观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324492" y="4808426"/>
              <a:ext cx="3044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厚德   精医  创新  和谐 利民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053873" y="2551825"/>
            <a:ext cx="3079597" cy="1216898"/>
            <a:chOff x="1324492" y="4176303"/>
            <a:chExt cx="3079597" cy="1216898"/>
          </a:xfrm>
        </p:grpSpPr>
        <p:sp>
          <p:nvSpPr>
            <p:cNvPr id="69" name="矩形: 圆角 68"/>
            <p:cNvSpPr/>
            <p:nvPr/>
          </p:nvSpPr>
          <p:spPr>
            <a:xfrm>
              <a:off x="1324492" y="4176303"/>
              <a:ext cx="1139452" cy="516077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目标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324493" y="4808426"/>
              <a:ext cx="3079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创建患者满意、社会满意、政府满意、员工满意的品牌医院。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4970" y="49921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我们的定位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8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54328" y="1973178"/>
            <a:ext cx="4497797" cy="3517107"/>
            <a:chOff x="1943084" y="1989220"/>
            <a:chExt cx="4497797" cy="3517107"/>
          </a:xfrm>
        </p:grpSpPr>
        <p:sp>
          <p:nvSpPr>
            <p:cNvPr id="11" name="矩形: 圆角 10"/>
            <p:cNvSpPr/>
            <p:nvPr/>
          </p:nvSpPr>
          <p:spPr>
            <a:xfrm>
              <a:off x="2923774" y="1989220"/>
              <a:ext cx="3517107" cy="351710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>
              <a:noFill/>
            </a:ln>
            <a:effectLst>
              <a:reflection blurRad="25400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  <a:cs typeface="+mn-ea"/>
                  <a:sym typeface="+mn-lt"/>
                </a:rPr>
                <a:t>学会与父母沟通</a:t>
              </a: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1943084" y="1989220"/>
              <a:ext cx="3517107" cy="351710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>
              <a:noFill/>
            </a:ln>
            <a:effectLst>
              <a:reflection blurRad="25400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  <a:cs typeface="+mn-ea"/>
                  <a:sym typeface="+mn-lt"/>
                </a:rPr>
                <a:t>学会与父母沟通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567" y="1566835"/>
            <a:ext cx="4329792" cy="4329792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2211869" y="1973178"/>
            <a:ext cx="3517107" cy="351710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  <a:reflection blurRad="25400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  <a:sym typeface="+mn-lt"/>
              </a:rPr>
              <a:t>先进的治疗技术和理念</a:t>
            </a: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  <a:sym typeface="+mn-lt"/>
              </a:rPr>
              <a:t>对患者全面人文关怀和健康呵护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1434423" y="1948721"/>
            <a:ext cx="2156521" cy="7097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  02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84523" y="2889992"/>
            <a:ext cx="5760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医院新员工必备主要职业意识</a:t>
            </a:r>
          </a:p>
        </p:txBody>
      </p:sp>
      <p:sp>
        <p:nvSpPr>
          <p:cNvPr id="32" name="椭圆 31"/>
          <p:cNvSpPr/>
          <p:nvPr/>
        </p:nvSpPr>
        <p:spPr>
          <a:xfrm>
            <a:off x="-588499" y="-1067299"/>
            <a:ext cx="2134598" cy="213459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515752" y="532528"/>
            <a:ext cx="8168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  <a:sym typeface="+mn-lt"/>
              </a:rPr>
              <a:t>EDUCATION SUMMARY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>
            <a:off x="11189926" y="1152427"/>
            <a:ext cx="157627" cy="698036"/>
            <a:chOff x="8290832" y="4887686"/>
            <a:chExt cx="296617" cy="1313542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35" name="组合 34"/>
            <p:cNvGrpSpPr/>
            <p:nvPr/>
          </p:nvGrpSpPr>
          <p:grpSpPr>
            <a:xfrm>
              <a:off x="8452757" y="50400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42" name="等腰三角形 41"/>
              <p:cNvSpPr/>
              <p:nvPr/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等腰三角形 44"/>
              <p:cNvSpPr/>
              <p:nvPr/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290832" y="48876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37" name="等腰三角形 36"/>
              <p:cNvSpPr/>
              <p:nvPr/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等腰三角形 39"/>
              <p:cNvSpPr/>
              <p:nvPr/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7" name="任意多边形: 形状 46"/>
          <p:cNvSpPr/>
          <p:nvPr/>
        </p:nvSpPr>
        <p:spPr>
          <a:xfrm>
            <a:off x="1430812" y="5029210"/>
            <a:ext cx="1079292" cy="82436"/>
          </a:xfrm>
          <a:custGeom>
            <a:avLst/>
            <a:gdLst>
              <a:gd name="connsiteX0" fmla="*/ 1698881 w 1766337"/>
              <a:gd name="connsiteY0" fmla="*/ 0 h 134912"/>
              <a:gd name="connsiteX1" fmla="*/ 1766337 w 1766337"/>
              <a:gd name="connsiteY1" fmla="*/ 67456 h 134912"/>
              <a:gd name="connsiteX2" fmla="*/ 1698881 w 1766337"/>
              <a:gd name="connsiteY2" fmla="*/ 134912 h 134912"/>
              <a:gd name="connsiteX3" fmla="*/ 1631425 w 1766337"/>
              <a:gd name="connsiteY3" fmla="*/ 67456 h 134912"/>
              <a:gd name="connsiteX4" fmla="*/ 1698881 w 1766337"/>
              <a:gd name="connsiteY4" fmla="*/ 0 h 134912"/>
              <a:gd name="connsiteX5" fmla="*/ 1372596 w 1766337"/>
              <a:gd name="connsiteY5" fmla="*/ 0 h 134912"/>
              <a:gd name="connsiteX6" fmla="*/ 1440052 w 1766337"/>
              <a:gd name="connsiteY6" fmla="*/ 67456 h 134912"/>
              <a:gd name="connsiteX7" fmla="*/ 1372596 w 1766337"/>
              <a:gd name="connsiteY7" fmla="*/ 134912 h 134912"/>
              <a:gd name="connsiteX8" fmla="*/ 1305140 w 1766337"/>
              <a:gd name="connsiteY8" fmla="*/ 67456 h 134912"/>
              <a:gd name="connsiteX9" fmla="*/ 1372596 w 1766337"/>
              <a:gd name="connsiteY9" fmla="*/ 0 h 134912"/>
              <a:gd name="connsiteX10" fmla="*/ 1046311 w 1766337"/>
              <a:gd name="connsiteY10" fmla="*/ 0 h 134912"/>
              <a:gd name="connsiteX11" fmla="*/ 1113767 w 1766337"/>
              <a:gd name="connsiteY11" fmla="*/ 67456 h 134912"/>
              <a:gd name="connsiteX12" fmla="*/ 1046311 w 1766337"/>
              <a:gd name="connsiteY12" fmla="*/ 134912 h 134912"/>
              <a:gd name="connsiteX13" fmla="*/ 978855 w 1766337"/>
              <a:gd name="connsiteY13" fmla="*/ 67456 h 134912"/>
              <a:gd name="connsiteX14" fmla="*/ 1046311 w 1766337"/>
              <a:gd name="connsiteY14" fmla="*/ 0 h 134912"/>
              <a:gd name="connsiteX15" fmla="*/ 720026 w 1766337"/>
              <a:gd name="connsiteY15" fmla="*/ 0 h 134912"/>
              <a:gd name="connsiteX16" fmla="*/ 787482 w 1766337"/>
              <a:gd name="connsiteY16" fmla="*/ 67456 h 134912"/>
              <a:gd name="connsiteX17" fmla="*/ 720026 w 1766337"/>
              <a:gd name="connsiteY17" fmla="*/ 134912 h 134912"/>
              <a:gd name="connsiteX18" fmla="*/ 652570 w 1766337"/>
              <a:gd name="connsiteY18" fmla="*/ 67456 h 134912"/>
              <a:gd name="connsiteX19" fmla="*/ 720026 w 1766337"/>
              <a:gd name="connsiteY19" fmla="*/ 0 h 134912"/>
              <a:gd name="connsiteX20" fmla="*/ 393741 w 1766337"/>
              <a:gd name="connsiteY20" fmla="*/ 0 h 134912"/>
              <a:gd name="connsiteX21" fmla="*/ 461197 w 1766337"/>
              <a:gd name="connsiteY21" fmla="*/ 67456 h 134912"/>
              <a:gd name="connsiteX22" fmla="*/ 393741 w 1766337"/>
              <a:gd name="connsiteY22" fmla="*/ 134912 h 134912"/>
              <a:gd name="connsiteX23" fmla="*/ 326285 w 1766337"/>
              <a:gd name="connsiteY23" fmla="*/ 67456 h 134912"/>
              <a:gd name="connsiteX24" fmla="*/ 393741 w 1766337"/>
              <a:gd name="connsiteY24" fmla="*/ 0 h 134912"/>
              <a:gd name="connsiteX25" fmla="*/ 67456 w 1766337"/>
              <a:gd name="connsiteY25" fmla="*/ 0 h 134912"/>
              <a:gd name="connsiteX26" fmla="*/ 134912 w 1766337"/>
              <a:gd name="connsiteY26" fmla="*/ 67456 h 134912"/>
              <a:gd name="connsiteX27" fmla="*/ 67456 w 1766337"/>
              <a:gd name="connsiteY27" fmla="*/ 134912 h 134912"/>
              <a:gd name="connsiteX28" fmla="*/ 0 w 1766337"/>
              <a:gd name="connsiteY28" fmla="*/ 67456 h 134912"/>
              <a:gd name="connsiteX29" fmla="*/ 67456 w 1766337"/>
              <a:gd name="connsiteY29" fmla="*/ 0 h 13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66337" h="134912">
                <a:moveTo>
                  <a:pt x="1698881" y="0"/>
                </a:moveTo>
                <a:cubicBezTo>
                  <a:pt x="1736136" y="0"/>
                  <a:pt x="1766337" y="30201"/>
                  <a:pt x="1766337" y="67456"/>
                </a:cubicBezTo>
                <a:cubicBezTo>
                  <a:pt x="1766337" y="104711"/>
                  <a:pt x="1736136" y="134912"/>
                  <a:pt x="1698881" y="134912"/>
                </a:cubicBezTo>
                <a:cubicBezTo>
                  <a:pt x="1661626" y="134912"/>
                  <a:pt x="1631425" y="104711"/>
                  <a:pt x="1631425" y="67456"/>
                </a:cubicBezTo>
                <a:cubicBezTo>
                  <a:pt x="1631425" y="30201"/>
                  <a:pt x="1661626" y="0"/>
                  <a:pt x="1698881" y="0"/>
                </a:cubicBezTo>
                <a:close/>
                <a:moveTo>
                  <a:pt x="1372596" y="0"/>
                </a:moveTo>
                <a:cubicBezTo>
                  <a:pt x="1409851" y="0"/>
                  <a:pt x="1440052" y="30201"/>
                  <a:pt x="1440052" y="67456"/>
                </a:cubicBezTo>
                <a:cubicBezTo>
                  <a:pt x="1440052" y="104711"/>
                  <a:pt x="1409851" y="134912"/>
                  <a:pt x="1372596" y="134912"/>
                </a:cubicBezTo>
                <a:cubicBezTo>
                  <a:pt x="1335341" y="134912"/>
                  <a:pt x="1305140" y="104711"/>
                  <a:pt x="1305140" y="67456"/>
                </a:cubicBezTo>
                <a:cubicBezTo>
                  <a:pt x="1305140" y="30201"/>
                  <a:pt x="1335341" y="0"/>
                  <a:pt x="1372596" y="0"/>
                </a:cubicBezTo>
                <a:close/>
                <a:moveTo>
                  <a:pt x="1046311" y="0"/>
                </a:moveTo>
                <a:cubicBezTo>
                  <a:pt x="1083566" y="0"/>
                  <a:pt x="1113767" y="30201"/>
                  <a:pt x="1113767" y="67456"/>
                </a:cubicBezTo>
                <a:cubicBezTo>
                  <a:pt x="1113767" y="104711"/>
                  <a:pt x="1083566" y="134912"/>
                  <a:pt x="1046311" y="134912"/>
                </a:cubicBezTo>
                <a:cubicBezTo>
                  <a:pt x="1009056" y="134912"/>
                  <a:pt x="978855" y="104711"/>
                  <a:pt x="978855" y="67456"/>
                </a:cubicBezTo>
                <a:cubicBezTo>
                  <a:pt x="978855" y="30201"/>
                  <a:pt x="1009056" y="0"/>
                  <a:pt x="1046311" y="0"/>
                </a:cubicBezTo>
                <a:close/>
                <a:moveTo>
                  <a:pt x="720026" y="0"/>
                </a:moveTo>
                <a:cubicBezTo>
                  <a:pt x="757281" y="0"/>
                  <a:pt x="787482" y="30201"/>
                  <a:pt x="787482" y="67456"/>
                </a:cubicBezTo>
                <a:cubicBezTo>
                  <a:pt x="787482" y="104711"/>
                  <a:pt x="757281" y="134912"/>
                  <a:pt x="720026" y="134912"/>
                </a:cubicBezTo>
                <a:cubicBezTo>
                  <a:pt x="682771" y="134912"/>
                  <a:pt x="652570" y="104711"/>
                  <a:pt x="652570" y="67456"/>
                </a:cubicBezTo>
                <a:cubicBezTo>
                  <a:pt x="652570" y="30201"/>
                  <a:pt x="682771" y="0"/>
                  <a:pt x="720026" y="0"/>
                </a:cubicBezTo>
                <a:close/>
                <a:moveTo>
                  <a:pt x="393741" y="0"/>
                </a:moveTo>
                <a:cubicBezTo>
                  <a:pt x="430996" y="0"/>
                  <a:pt x="461197" y="30201"/>
                  <a:pt x="461197" y="67456"/>
                </a:cubicBezTo>
                <a:cubicBezTo>
                  <a:pt x="461197" y="104711"/>
                  <a:pt x="430996" y="134912"/>
                  <a:pt x="393741" y="134912"/>
                </a:cubicBezTo>
                <a:cubicBezTo>
                  <a:pt x="356486" y="134912"/>
                  <a:pt x="326285" y="104711"/>
                  <a:pt x="326285" y="67456"/>
                </a:cubicBezTo>
                <a:cubicBezTo>
                  <a:pt x="326285" y="30201"/>
                  <a:pt x="356486" y="0"/>
                  <a:pt x="393741" y="0"/>
                </a:cubicBezTo>
                <a:close/>
                <a:moveTo>
                  <a:pt x="67456" y="0"/>
                </a:moveTo>
                <a:cubicBezTo>
                  <a:pt x="104711" y="0"/>
                  <a:pt x="134912" y="30201"/>
                  <a:pt x="134912" y="67456"/>
                </a:cubicBezTo>
                <a:cubicBezTo>
                  <a:pt x="134912" y="104711"/>
                  <a:pt x="104711" y="134912"/>
                  <a:pt x="67456" y="134912"/>
                </a:cubicBezTo>
                <a:cubicBezTo>
                  <a:pt x="30201" y="134912"/>
                  <a:pt x="0" y="104711"/>
                  <a:pt x="0" y="67456"/>
                </a:cubicBezTo>
                <a:cubicBezTo>
                  <a:pt x="0" y="30201"/>
                  <a:pt x="30201" y="0"/>
                  <a:pt x="674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 descr="穿白色衣服的人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94" y="1948720"/>
            <a:ext cx="3754935" cy="4909279"/>
          </a:xfrm>
          <a:prstGeom prst="rect">
            <a:avLst/>
          </a:prstGeo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454970" y="499214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医院新员工必备主要职业意识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24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5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02942" y="1954962"/>
            <a:ext cx="5067569" cy="912687"/>
            <a:chOff x="1383789" y="1949047"/>
            <a:chExt cx="5067569" cy="912687"/>
          </a:xfrm>
        </p:grpSpPr>
        <p:sp>
          <p:nvSpPr>
            <p:cNvPr id="26" name="矩形: 圆角 25"/>
            <p:cNvSpPr/>
            <p:nvPr/>
          </p:nvSpPr>
          <p:spPr>
            <a:xfrm>
              <a:off x="1383789" y="1964267"/>
              <a:ext cx="1058066" cy="897467"/>
            </a:xfrm>
            <a:prstGeom prst="roundRect">
              <a:avLst/>
            </a:prstGeom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爱岗敬业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2491358" y="1949047"/>
              <a:ext cx="3960000" cy="89746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珍惜岗位，努力拼搏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02942" y="2999738"/>
            <a:ext cx="5067569" cy="912687"/>
            <a:chOff x="1383789" y="1949047"/>
            <a:chExt cx="5067569" cy="912687"/>
          </a:xfrm>
        </p:grpSpPr>
        <p:sp>
          <p:nvSpPr>
            <p:cNvPr id="34" name="矩形: 圆角 33"/>
            <p:cNvSpPr/>
            <p:nvPr/>
          </p:nvSpPr>
          <p:spPr>
            <a:xfrm>
              <a:off x="1383789" y="1964267"/>
              <a:ext cx="1058066" cy="897467"/>
            </a:xfrm>
            <a:prstGeom prst="roundRect">
              <a:avLst/>
            </a:prstGeom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病患至上</a:t>
              </a: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2491358" y="1949047"/>
              <a:ext cx="3960000" cy="89746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医院没病人，一切工作等于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0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002942" y="4044514"/>
            <a:ext cx="5067569" cy="912687"/>
            <a:chOff x="1383789" y="1949047"/>
            <a:chExt cx="5067569" cy="912687"/>
          </a:xfrm>
        </p:grpSpPr>
        <p:sp>
          <p:nvSpPr>
            <p:cNvPr id="37" name="矩形: 圆角 36"/>
            <p:cNvSpPr/>
            <p:nvPr/>
          </p:nvSpPr>
          <p:spPr>
            <a:xfrm>
              <a:off x="1383789" y="1964267"/>
              <a:ext cx="1058066" cy="897467"/>
            </a:xfrm>
            <a:prstGeom prst="roundRect">
              <a:avLst/>
            </a:prstGeom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换位思考</a:t>
              </a: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2491358" y="1949047"/>
              <a:ext cx="3960000" cy="89746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以病人需要、满意为导向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002942" y="5089291"/>
            <a:ext cx="5067569" cy="912687"/>
            <a:chOff x="1383789" y="1949047"/>
            <a:chExt cx="5067569" cy="912687"/>
          </a:xfrm>
        </p:grpSpPr>
        <p:sp>
          <p:nvSpPr>
            <p:cNvPr id="40" name="矩形: 圆角 39"/>
            <p:cNvSpPr/>
            <p:nvPr/>
          </p:nvSpPr>
          <p:spPr>
            <a:xfrm>
              <a:off x="1383789" y="1964267"/>
              <a:ext cx="1058066" cy="897467"/>
            </a:xfrm>
            <a:prstGeom prst="roundRect">
              <a:avLst/>
            </a:prstGeom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责任意识</a:t>
              </a:r>
            </a:p>
          </p:txBody>
        </p:sp>
        <p:sp>
          <p:nvSpPr>
            <p:cNvPr id="41" name="矩形: 圆角 40"/>
            <p:cNvSpPr/>
            <p:nvPr/>
          </p:nvSpPr>
          <p:spPr>
            <a:xfrm>
              <a:off x="2491358" y="1949047"/>
              <a:ext cx="3960000" cy="89746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敢于担当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421609" y="1954962"/>
            <a:ext cx="5067569" cy="912687"/>
            <a:chOff x="1383789" y="1949047"/>
            <a:chExt cx="5067569" cy="912687"/>
          </a:xfrm>
        </p:grpSpPr>
        <p:sp>
          <p:nvSpPr>
            <p:cNvPr id="43" name="矩形: 圆角 42"/>
            <p:cNvSpPr/>
            <p:nvPr/>
          </p:nvSpPr>
          <p:spPr>
            <a:xfrm>
              <a:off x="1383789" y="1964267"/>
              <a:ext cx="1058066" cy="897467"/>
            </a:xfrm>
            <a:prstGeom prst="roundRect">
              <a:avLst/>
            </a:prstGeom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团队意识</a:t>
              </a:r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2491358" y="1949047"/>
              <a:ext cx="3960000" cy="89746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是大局意识、协作精神和服务精神的集中体现，核心是协同合作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421609" y="2999738"/>
            <a:ext cx="5067569" cy="912687"/>
            <a:chOff x="1383789" y="1949047"/>
            <a:chExt cx="5067569" cy="912687"/>
          </a:xfrm>
        </p:grpSpPr>
        <p:sp>
          <p:nvSpPr>
            <p:cNvPr id="46" name="矩形: 圆角 45"/>
            <p:cNvSpPr/>
            <p:nvPr/>
          </p:nvSpPr>
          <p:spPr>
            <a:xfrm>
              <a:off x="1383789" y="1964267"/>
              <a:ext cx="1058066" cy="897467"/>
            </a:xfrm>
            <a:prstGeom prst="roundRect">
              <a:avLst/>
            </a:prstGeom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沟通意识</a:t>
              </a:r>
            </a:p>
          </p:txBody>
        </p:sp>
        <p:sp>
          <p:nvSpPr>
            <p:cNvPr id="47" name="矩形: 圆角 46"/>
            <p:cNvSpPr/>
            <p:nvPr/>
          </p:nvSpPr>
          <p:spPr>
            <a:xfrm>
              <a:off x="2491358" y="1949047"/>
              <a:ext cx="3960000" cy="89746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沟通就是商量，要学会协商做事，不能我行我素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421609" y="4044514"/>
            <a:ext cx="5067569" cy="912687"/>
            <a:chOff x="1383789" y="1949047"/>
            <a:chExt cx="5067569" cy="912687"/>
          </a:xfrm>
        </p:grpSpPr>
        <p:sp>
          <p:nvSpPr>
            <p:cNvPr id="49" name="矩形: 圆角 48"/>
            <p:cNvSpPr/>
            <p:nvPr/>
          </p:nvSpPr>
          <p:spPr>
            <a:xfrm>
              <a:off x="1383789" y="1964267"/>
              <a:ext cx="1058066" cy="897467"/>
            </a:xfrm>
            <a:prstGeom prst="roundRect">
              <a:avLst/>
            </a:prstGeom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持续改进</a:t>
              </a:r>
            </a:p>
          </p:txBody>
        </p:sp>
        <p:sp>
          <p:nvSpPr>
            <p:cNvPr id="50" name="矩形: 圆角 49"/>
            <p:cNvSpPr/>
            <p:nvPr/>
          </p:nvSpPr>
          <p:spPr>
            <a:xfrm>
              <a:off x="2491358" y="1949047"/>
              <a:ext cx="3960000" cy="89746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要有“今日是之，他日非之”的哲学观念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4970" y="499214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医院新员工必备主要职业意识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50061" y="532998"/>
            <a:ext cx="679705" cy="455653"/>
            <a:chOff x="382905" y="356234"/>
            <a:chExt cx="787156" cy="527685"/>
          </a:xfrm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grpSpPr>
        <p:sp>
          <p:nvSpPr>
            <p:cNvPr id="10" name="圆角矩形 49"/>
            <p:cNvSpPr/>
            <p:nvPr/>
          </p:nvSpPr>
          <p:spPr>
            <a:xfrm rot="2700000">
              <a:off x="382905" y="356234"/>
              <a:ext cx="527685" cy="527685"/>
            </a:xfrm>
            <a:prstGeom prst="roundRect">
              <a:avLst>
                <a:gd name="adj" fmla="val 75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" name="圆角矩形 50"/>
            <p:cNvSpPr/>
            <p:nvPr/>
          </p:nvSpPr>
          <p:spPr>
            <a:xfrm rot="2700000">
              <a:off x="747451" y="409092"/>
              <a:ext cx="422610" cy="422610"/>
            </a:xfrm>
            <a:prstGeom prst="roundRect">
              <a:avLst>
                <a:gd name="adj" fmla="val 84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2" name="矩形: 圆角 11"/>
          <p:cNvSpPr/>
          <p:nvPr/>
        </p:nvSpPr>
        <p:spPr>
          <a:xfrm>
            <a:off x="1160639" y="1878922"/>
            <a:ext cx="2022828" cy="648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爱岗敬业</a:t>
            </a:r>
          </a:p>
        </p:txBody>
      </p:sp>
      <p:pic>
        <p:nvPicPr>
          <p:cNvPr id="13" name="图片 12" descr="卡通人物&#10;&#10;低可信度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34" y="2075923"/>
            <a:ext cx="3950208" cy="3950208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1160639" y="2590802"/>
            <a:ext cx="5832827" cy="12530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爱岗敬业：认真对待自己的岗位，对自己的岗位职责负责到底，无论在任何时候，都尊重自己的岗位的职责，对自己岗位勤奋有加。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1141171" y="4109931"/>
            <a:ext cx="2022828" cy="648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爱岗敬业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1141171" y="4821812"/>
            <a:ext cx="5832827" cy="8493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爱岗敬业是人类社会最为普遍的奉献精神，它看似平凡，实则伟大。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heme/theme1.xml><?xml version="1.0" encoding="utf-8"?>
<a:theme xmlns:a="http://schemas.openxmlformats.org/drawingml/2006/main" name="第一PPT，www.1ppt.com">
  <a:themeElements>
    <a:clrScheme name="自定义">
      <a:dk1>
        <a:srgbClr val="000000"/>
      </a:dk1>
      <a:lt1>
        <a:srgbClr val="FFFFFF"/>
      </a:lt1>
      <a:dk2>
        <a:srgbClr val="2D3847"/>
      </a:dk2>
      <a:lt2>
        <a:srgbClr val="262626"/>
      </a:lt2>
      <a:accent1>
        <a:srgbClr val="CA2C29"/>
      </a:accent1>
      <a:accent2>
        <a:srgbClr val="CA2C29"/>
      </a:accent2>
      <a:accent3>
        <a:srgbClr val="1887FC"/>
      </a:accent3>
      <a:accent4>
        <a:srgbClr val="FEB547"/>
      </a:accent4>
      <a:accent5>
        <a:srgbClr val="62DBD8"/>
      </a:accent5>
      <a:accent6>
        <a:srgbClr val="FD9348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Arial"/>
      </a:majorFont>
      <a:minorFont>
        <a:latin typeface="思源黑体 CN Medium"/>
        <a:ea typeface="思源黑体 CN Medium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1652</Words>
  <Application>Microsoft Office PowerPoint</Application>
  <PresentationFormat>宽屏</PresentationFormat>
  <Paragraphs>166</Paragraphs>
  <Slides>32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Meiryo</vt:lpstr>
      <vt:lpstr>阿里巴巴普惠体</vt:lpstr>
      <vt:lpstr>阿里巴巴普惠体 R</vt:lpstr>
      <vt:lpstr>方正正大黑简体</vt:lpstr>
      <vt:lpstr>思源黑体 CN Medium</vt:lpstr>
      <vt:lpstr>宋体</vt:lpstr>
      <vt:lpstr>微软雅黑</vt:lpstr>
      <vt:lpstr>Arial</vt:lpstr>
      <vt:lpstr>Calibri</vt:lpstr>
      <vt:lpstr>Calibri Light</vt:lpstr>
      <vt:lpstr>第一PPT，www.1ppt.com</vt:lpstr>
      <vt:lpstr>第一PPT，www.1ppt.com 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4</cp:revision>
  <dcterms:created xsi:type="dcterms:W3CDTF">2023-05-16T06:59:00Z</dcterms:created>
  <dcterms:modified xsi:type="dcterms:W3CDTF">2024-10-15T00:30:39Z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63E90018B95449E8AC6CF0304C55AE61_12</vt:lpwstr>
  </property>
  <property fmtid="{D5CDD505-2E9C-101B-9397-08002B2CF9AE}" pid="3" name="KSOProductBuildVer">
    <vt:lpwstr>2052-12.1.0.17147</vt:lpwstr>
  </property>
</Properties>
</file>