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56" r:id="rId3"/>
  </p:sldMasterIdLst>
  <p:notesMasterIdLst>
    <p:notesMasterId r:id="rId26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546" y="78"/>
      </p:cViewPr>
      <p:guideLst>
        <p:guide orient="horz" pos="2160"/>
        <p:guide pos="7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1567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038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577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792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ABD-5428-4472-991A-283107715013}" type="datetimeFigureOut">
              <a:rPr lang="zh-CN" altLang="en-US" smtClean="0"/>
              <a:t>2024/10/12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8F2E-490A-47C7-B0C3-861882F80D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9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2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79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0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752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93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91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5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6305550"/>
            <a:ext cx="12306300" cy="552450"/>
          </a:xfrm>
          <a:prstGeom prst="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t="24167" r="24722" b="12222"/>
          <a:stretch>
            <a:fillRect/>
          </a:stretch>
        </p:blipFill>
        <p:spPr>
          <a:xfrm flipH="1">
            <a:off x="10458450" y="5199384"/>
            <a:ext cx="1571624" cy="177291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71450" y="6457950"/>
            <a:ext cx="10020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  <p:sp>
        <p:nvSpPr>
          <p:cNvPr id="12" name="十字形 11"/>
          <p:cNvSpPr/>
          <p:nvPr userDrawn="1"/>
        </p:nvSpPr>
        <p:spPr>
          <a:xfrm>
            <a:off x="198473" y="1913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PA-文本框 53"/>
          <p:cNvSpPr txBox="1"/>
          <p:nvPr userDrawn="1">
            <p:custDataLst>
              <p:tags r:id="rId1"/>
            </p:custDataLst>
          </p:nvPr>
        </p:nvSpPr>
        <p:spPr>
          <a:xfrm>
            <a:off x="571500" y="165016"/>
            <a:ext cx="219127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36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rPr>
              <a:t>病例介绍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0" y="6305550"/>
            <a:ext cx="12306300" cy="552450"/>
          </a:xfrm>
          <a:prstGeom prst="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t="24167" r="24722" b="12222"/>
          <a:stretch>
            <a:fillRect/>
          </a:stretch>
        </p:blipFill>
        <p:spPr>
          <a:xfrm flipH="1">
            <a:off x="10458450" y="5199384"/>
            <a:ext cx="1571624" cy="1772916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71450" y="6457950"/>
            <a:ext cx="10020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  <p:sp>
        <p:nvSpPr>
          <p:cNvPr id="12" name="十字形 11"/>
          <p:cNvSpPr/>
          <p:nvPr userDrawn="1"/>
        </p:nvSpPr>
        <p:spPr>
          <a:xfrm>
            <a:off x="198473" y="1913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PA-文本框 53"/>
          <p:cNvSpPr txBox="1"/>
          <p:nvPr userDrawn="1">
            <p:custDataLst>
              <p:tags r:id="rId1"/>
            </p:custDataLst>
          </p:nvPr>
        </p:nvSpPr>
        <p:spPr>
          <a:xfrm>
            <a:off x="609983" y="206652"/>
            <a:ext cx="271378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algn="dist">
              <a:defRPr sz="3600" spc="30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defRPr>
            </a:lvl1pPr>
          </a:lstStyle>
          <a:p>
            <a:pPr lvl="0"/>
            <a:r>
              <a:rPr lang="zh-CN" altLang="en-US" dirty="0"/>
              <a:t>检查与诊断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CE38865A-C354-4769-893C-54C015D39BAC}" type="datetimeFigureOut">
              <a:rPr lang="zh-CN" altLang="en-US" smtClean="0"/>
              <a:t>2024/10/12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D42C266-146E-40DD-9553-3714E4FCD41E}"/>
              </a:ext>
            </a:extLst>
          </p:cNvPr>
          <p:cNvSpPr txBox="1"/>
          <p:nvPr/>
        </p:nvSpPr>
        <p:spPr>
          <a:xfrm>
            <a:off x="2965031" y="336744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="" xmlns:a16="http://schemas.microsoft.com/office/drawing/2014/main" id="{8ABF0448-C2A9-4989-8E5C-58E8D06CC1AC}"/>
              </a:ext>
            </a:extLst>
          </p:cNvPr>
          <p:cNvSpPr txBox="1"/>
          <p:nvPr/>
        </p:nvSpPr>
        <p:spPr>
          <a:xfrm>
            <a:off x="7509627" y="2215277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B58C0CB9-EC48-4663-A57D-52B6BB64C11A}"/>
              </a:ext>
            </a:extLst>
          </p:cNvPr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>
            <a:extLst>
              <a:ext uri="{FF2B5EF4-FFF2-40B4-BE49-F238E27FC236}">
                <a16:creationId xmlns="" xmlns:a16="http://schemas.microsoft.com/office/drawing/2014/main" id="{8B476D33-15A6-46E7-A15D-86FC866CCDFF}"/>
              </a:ext>
            </a:extLst>
          </p:cNvPr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3">
            <a:extLst>
              <a:ext uri="{FF2B5EF4-FFF2-40B4-BE49-F238E27FC236}">
                <a16:creationId xmlns="" xmlns:a16="http://schemas.microsoft.com/office/drawing/2014/main" id="{E7BC5362-962B-465C-9816-C98E2439075D}"/>
              </a:ext>
            </a:extLst>
          </p:cNvPr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文本占位符 4">
            <a:extLst>
              <a:ext uri="{FF2B5EF4-FFF2-40B4-BE49-F238E27FC236}">
                <a16:creationId xmlns="" xmlns:a16="http://schemas.microsoft.com/office/drawing/2014/main" id="{1F1C820A-80DB-4F70-A2B3-B76429A53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内容占位符 5">
            <a:extLst>
              <a:ext uri="{FF2B5EF4-FFF2-40B4-BE49-F238E27FC236}">
                <a16:creationId xmlns="" xmlns:a16="http://schemas.microsoft.com/office/drawing/2014/main" id="{34D8441D-5ACC-42AB-B892-05E611893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2" name="页脚占位符 7">
            <a:extLst>
              <a:ext uri="{FF2B5EF4-FFF2-40B4-BE49-F238E27FC236}">
                <a16:creationId xmlns="" xmlns:a16="http://schemas.microsoft.com/office/drawing/2014/main" id="{7AE7ED0D-1B32-4055-BD7E-C11E1593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8">
            <a:extLst>
              <a:ext uri="{FF2B5EF4-FFF2-40B4-BE49-F238E27FC236}">
                <a16:creationId xmlns="" xmlns:a16="http://schemas.microsoft.com/office/drawing/2014/main" id="{AE41202D-A65C-4658-8915-A0231B7C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305550"/>
            <a:ext cx="12306300" cy="552450"/>
          </a:xfrm>
          <a:prstGeom prst="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t="24167" r="24722" b="12222"/>
          <a:stretch>
            <a:fillRect/>
          </a:stretch>
        </p:blipFill>
        <p:spPr>
          <a:xfrm flipH="1">
            <a:off x="10458450" y="5199384"/>
            <a:ext cx="1571624" cy="1772916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171450" y="6457950"/>
            <a:ext cx="10020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  <p:sp>
        <p:nvSpPr>
          <p:cNvPr id="11" name="十字形 10"/>
          <p:cNvSpPr/>
          <p:nvPr userDrawn="1"/>
        </p:nvSpPr>
        <p:spPr>
          <a:xfrm>
            <a:off x="198473" y="1913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PA-文本框 53"/>
          <p:cNvSpPr txBox="1"/>
          <p:nvPr userDrawn="1">
            <p:custDataLst>
              <p:tags r:id="rId1"/>
            </p:custDataLst>
          </p:nvPr>
        </p:nvSpPr>
        <p:spPr>
          <a:xfrm>
            <a:off x="609983" y="206652"/>
            <a:ext cx="1204303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algn="dist">
              <a:defRPr sz="3600" spc="30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defRPr>
            </a:lvl1pPr>
          </a:lstStyle>
          <a:p>
            <a:pPr lvl="0"/>
            <a:r>
              <a:rPr lang="zh-CN" altLang="en-US" dirty="0"/>
              <a:t>治疗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4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8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AABD-5428-4472-991A-283107715013}" type="datetimeFigureOut">
              <a:rPr lang="zh-CN" altLang="en-US" smtClean="0"/>
              <a:t>2024/10/12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8F2E-490A-47C7-B0C3-861882F80D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2" r:id="rId5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2024/10/12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image" Target="../media/image5.png"/><Relationship Id="rId4" Type="http://schemas.openxmlformats.org/officeDocument/2006/relationships/tags" Target="../tags/tag14.xml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2" name="组合 91"/>
          <p:cNvGrpSpPr/>
          <p:nvPr/>
        </p:nvGrpSpPr>
        <p:grpSpPr>
          <a:xfrm>
            <a:off x="6191250" y="-19050"/>
            <a:ext cx="6096000" cy="6896100"/>
            <a:chOff x="6191250" y="-19050"/>
            <a:chExt cx="6096000" cy="6896100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50" t="812" r="3044" b="1505"/>
            <a:stretch>
              <a:fillRect/>
            </a:stretch>
          </p:blipFill>
          <p:spPr>
            <a:xfrm>
              <a:off x="6191250" y="0"/>
              <a:ext cx="6096000" cy="6877050"/>
            </a:xfrm>
            <a:custGeom>
              <a:avLst/>
              <a:gdLst>
                <a:gd name="connsiteX0" fmla="*/ 2995613 w 6096000"/>
                <a:gd name="connsiteY0" fmla="*/ 0 h 6877050"/>
                <a:gd name="connsiteX1" fmla="*/ 6096000 w 6096000"/>
                <a:gd name="connsiteY1" fmla="*/ 0 h 6877050"/>
                <a:gd name="connsiteX2" fmla="*/ 4471988 w 6096000"/>
                <a:gd name="connsiteY2" fmla="*/ 6877050 h 6877050"/>
                <a:gd name="connsiteX3" fmla="*/ 3578672 w 6096000"/>
                <a:gd name="connsiteY3" fmla="*/ 6866140 h 6877050"/>
                <a:gd name="connsiteX4" fmla="*/ 3581400 w 6096000"/>
                <a:gd name="connsiteY4" fmla="*/ 6877050 h 6877050"/>
                <a:gd name="connsiteX5" fmla="*/ 0 w 6096000"/>
                <a:gd name="connsiteY5" fmla="*/ 6877050 h 6877050"/>
                <a:gd name="connsiteX6" fmla="*/ 523875 w 6096000"/>
                <a:gd name="connsiteY6" fmla="*/ 4781550 h 6877050"/>
                <a:gd name="connsiteX7" fmla="*/ 1846842 w 6096000"/>
                <a:gd name="connsiteY7" fmla="*/ 4781550 h 687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6000" h="6877050">
                  <a:moveTo>
                    <a:pt x="2995613" y="0"/>
                  </a:moveTo>
                  <a:lnTo>
                    <a:pt x="6096000" y="0"/>
                  </a:lnTo>
                  <a:lnTo>
                    <a:pt x="4471988" y="6877050"/>
                  </a:lnTo>
                  <a:lnTo>
                    <a:pt x="3578672" y="6866140"/>
                  </a:lnTo>
                  <a:lnTo>
                    <a:pt x="3581400" y="6877050"/>
                  </a:lnTo>
                  <a:lnTo>
                    <a:pt x="0" y="6877050"/>
                  </a:lnTo>
                  <a:lnTo>
                    <a:pt x="523875" y="4781550"/>
                  </a:lnTo>
                  <a:lnTo>
                    <a:pt x="1846842" y="4781550"/>
                  </a:lnTo>
                  <a:close/>
                </a:path>
              </a:pathLst>
            </a:custGeom>
          </p:spPr>
        </p:pic>
        <p:sp>
          <p:nvSpPr>
            <p:cNvPr id="27" name="任意多边形: 形状 26"/>
            <p:cNvSpPr/>
            <p:nvPr/>
          </p:nvSpPr>
          <p:spPr>
            <a:xfrm>
              <a:off x="6191250" y="-19050"/>
              <a:ext cx="6096000" cy="6877050"/>
            </a:xfrm>
            <a:custGeom>
              <a:avLst/>
              <a:gdLst>
                <a:gd name="connsiteX0" fmla="*/ 2995613 w 6096000"/>
                <a:gd name="connsiteY0" fmla="*/ 0 h 6877050"/>
                <a:gd name="connsiteX1" fmla="*/ 6096000 w 6096000"/>
                <a:gd name="connsiteY1" fmla="*/ 0 h 6877050"/>
                <a:gd name="connsiteX2" fmla="*/ 4471988 w 6096000"/>
                <a:gd name="connsiteY2" fmla="*/ 6877050 h 6877050"/>
                <a:gd name="connsiteX3" fmla="*/ 3578672 w 6096000"/>
                <a:gd name="connsiteY3" fmla="*/ 6866140 h 6877050"/>
                <a:gd name="connsiteX4" fmla="*/ 3581400 w 6096000"/>
                <a:gd name="connsiteY4" fmla="*/ 6877050 h 6877050"/>
                <a:gd name="connsiteX5" fmla="*/ 0 w 6096000"/>
                <a:gd name="connsiteY5" fmla="*/ 6877050 h 6877050"/>
                <a:gd name="connsiteX6" fmla="*/ 523875 w 6096000"/>
                <a:gd name="connsiteY6" fmla="*/ 4781550 h 6877050"/>
                <a:gd name="connsiteX7" fmla="*/ 1846842 w 6096000"/>
                <a:gd name="connsiteY7" fmla="*/ 4781550 h 687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6000" h="6877050">
                  <a:moveTo>
                    <a:pt x="2995613" y="0"/>
                  </a:moveTo>
                  <a:lnTo>
                    <a:pt x="6096000" y="0"/>
                  </a:lnTo>
                  <a:lnTo>
                    <a:pt x="4471988" y="6877050"/>
                  </a:lnTo>
                  <a:lnTo>
                    <a:pt x="3578672" y="6866140"/>
                  </a:lnTo>
                  <a:lnTo>
                    <a:pt x="3581400" y="6877050"/>
                  </a:lnTo>
                  <a:lnTo>
                    <a:pt x="0" y="6877050"/>
                  </a:lnTo>
                  <a:lnTo>
                    <a:pt x="523875" y="4781550"/>
                  </a:lnTo>
                  <a:lnTo>
                    <a:pt x="1846842" y="4781550"/>
                  </a:lnTo>
                  <a:close/>
                </a:path>
              </a:pathLst>
            </a:custGeom>
            <a:solidFill>
              <a:srgbClr val="00BFD5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任意多边形: 形状 59"/>
          <p:cNvSpPr/>
          <p:nvPr/>
        </p:nvSpPr>
        <p:spPr>
          <a:xfrm>
            <a:off x="-19050" y="4457700"/>
            <a:ext cx="9144000" cy="1624012"/>
          </a:xfrm>
          <a:custGeom>
            <a:avLst/>
            <a:gdLst>
              <a:gd name="connsiteX0" fmla="*/ 0 w 9029700"/>
              <a:gd name="connsiteY0" fmla="*/ 0 h 1624012"/>
              <a:gd name="connsiteX1" fmla="*/ 9029700 w 9029700"/>
              <a:gd name="connsiteY1" fmla="*/ 0 h 1624012"/>
              <a:gd name="connsiteX2" fmla="*/ 8805863 w 9029700"/>
              <a:gd name="connsiteY2" fmla="*/ 1090408 h 1624012"/>
              <a:gd name="connsiteX3" fmla="*/ 6443663 w 9029700"/>
              <a:gd name="connsiteY3" fmla="*/ 1090408 h 1624012"/>
              <a:gd name="connsiteX4" fmla="*/ 6334125 w 9029700"/>
              <a:gd name="connsiteY4" fmla="*/ 1624012 h 1624012"/>
              <a:gd name="connsiteX5" fmla="*/ 0 w 9029700"/>
              <a:gd name="connsiteY5" fmla="*/ 1624012 h 162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9700" h="1624012">
                <a:moveTo>
                  <a:pt x="0" y="0"/>
                </a:moveTo>
                <a:lnTo>
                  <a:pt x="9029700" y="0"/>
                </a:lnTo>
                <a:lnTo>
                  <a:pt x="8805863" y="1090408"/>
                </a:lnTo>
                <a:lnTo>
                  <a:pt x="6443663" y="1090408"/>
                </a:lnTo>
                <a:lnTo>
                  <a:pt x="6334125" y="1624012"/>
                </a:lnTo>
                <a:lnTo>
                  <a:pt x="0" y="1624012"/>
                </a:lnTo>
                <a:close/>
              </a:path>
            </a:pathLst>
          </a:custGeom>
          <a:solidFill>
            <a:srgbClr val="D0E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75" y="1181100"/>
            <a:ext cx="7229475" cy="7229475"/>
          </a:xfrm>
          <a:custGeom>
            <a:avLst/>
            <a:gdLst>
              <a:gd name="connsiteX0" fmla="*/ 5849216 w 7553325"/>
              <a:gd name="connsiteY0" fmla="*/ 1817834 h 7553325"/>
              <a:gd name="connsiteX1" fmla="*/ 4699615 w 7553325"/>
              <a:gd name="connsiteY1" fmla="*/ 6576801 h 7553325"/>
              <a:gd name="connsiteX2" fmla="*/ 5672861 w 7553325"/>
              <a:gd name="connsiteY2" fmla="*/ 6811903 h 7553325"/>
              <a:gd name="connsiteX3" fmla="*/ 6822462 w 7553325"/>
              <a:gd name="connsiteY3" fmla="*/ 2052936 h 7553325"/>
              <a:gd name="connsiteX4" fmla="*/ 0 w 7553325"/>
              <a:gd name="connsiteY4" fmla="*/ 0 h 7553325"/>
              <a:gd name="connsiteX5" fmla="*/ 7553325 w 7553325"/>
              <a:gd name="connsiteY5" fmla="*/ 0 h 7553325"/>
              <a:gd name="connsiteX6" fmla="*/ 7553325 w 7553325"/>
              <a:gd name="connsiteY6" fmla="*/ 7553325 h 7553325"/>
              <a:gd name="connsiteX7" fmla="*/ 0 w 7553325"/>
              <a:gd name="connsiteY7" fmla="*/ 7553325 h 75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3325" h="7553325">
                <a:moveTo>
                  <a:pt x="5849216" y="1817834"/>
                </a:moveTo>
                <a:lnTo>
                  <a:pt x="4699615" y="6576801"/>
                </a:lnTo>
                <a:lnTo>
                  <a:pt x="5672861" y="6811903"/>
                </a:lnTo>
                <a:lnTo>
                  <a:pt x="6822462" y="2052936"/>
                </a:lnTo>
                <a:close/>
                <a:moveTo>
                  <a:pt x="0" y="0"/>
                </a:moveTo>
                <a:lnTo>
                  <a:pt x="7553325" y="0"/>
                </a:lnTo>
                <a:lnTo>
                  <a:pt x="7553325" y="7553325"/>
                </a:lnTo>
                <a:lnTo>
                  <a:pt x="0" y="7553325"/>
                </a:lnTo>
                <a:close/>
              </a:path>
            </a:pathLst>
          </a:custGeom>
        </p:spPr>
      </p:pic>
      <p:sp>
        <p:nvSpPr>
          <p:cNvPr id="54" name="PA-文本框 53"/>
          <p:cNvSpPr txBox="1"/>
          <p:nvPr>
            <p:custDataLst>
              <p:tags r:id="rId1"/>
            </p:custDataLst>
          </p:nvPr>
        </p:nvSpPr>
        <p:spPr>
          <a:xfrm>
            <a:off x="143828" y="1697415"/>
            <a:ext cx="789876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9600" spc="300" dirty="0">
                <a:solidFill>
                  <a:srgbClr val="00BFD5"/>
                </a:solidFill>
                <a:effectLst/>
                <a:latin typeface="钉钉进步体" panose="00020600040101010101" pitchFamily="18" charset="-122"/>
                <a:ea typeface="钉钉进步体" panose="00020600040101010101" pitchFamily="18" charset="-122"/>
              </a:rPr>
              <a:t>发热</a:t>
            </a:r>
            <a:r>
              <a:rPr lang="zh-CN" altLang="en-US" sz="9600" spc="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钉钉进步体" panose="00020600040101010101" pitchFamily="18" charset="-122"/>
                <a:ea typeface="钉钉进步体" panose="00020600040101010101" pitchFamily="18" charset="-122"/>
              </a:rPr>
              <a:t>病例讨论</a:t>
            </a:r>
          </a:p>
        </p:txBody>
      </p:sp>
      <p:sp>
        <p:nvSpPr>
          <p:cNvPr id="56" name="十字形 55"/>
          <p:cNvSpPr/>
          <p:nvPr/>
        </p:nvSpPr>
        <p:spPr>
          <a:xfrm>
            <a:off x="11677650" y="6305550"/>
            <a:ext cx="401003" cy="400050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190500" y="190500"/>
            <a:ext cx="1733550" cy="361950"/>
            <a:chOff x="190500" y="190500"/>
            <a:chExt cx="1733550" cy="361950"/>
          </a:xfrm>
        </p:grpSpPr>
        <p:sp>
          <p:nvSpPr>
            <p:cNvPr id="55" name="十字形 54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551080" y="213980"/>
              <a:ext cx="137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293220" y="1415968"/>
            <a:ext cx="751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字魂105号-简雅黑" panose="00000500000000000000" pitchFamily="2" charset="-122"/>
                <a:sym typeface="字魂105号-简雅黑" panose="00000500000000000000" pitchFamily="2" charset="-122"/>
              </a:rPr>
              <a:t>FEVER CASE DISCUSSION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字魂105号-简雅黑" panose="00000500000000000000" pitchFamily="2" charset="-122"/>
              <a:sym typeface="字魂105号-简雅黑" panose="00000500000000000000" pitchFamily="2" charset="-122"/>
            </a:endParaRPr>
          </a:p>
        </p:txBody>
      </p:sp>
      <p:cxnSp>
        <p:nvCxnSpPr>
          <p:cNvPr id="62" name="直接箭头连接符 61"/>
          <p:cNvCxnSpPr/>
          <p:nvPr/>
        </p:nvCxnSpPr>
        <p:spPr>
          <a:xfrm>
            <a:off x="369420" y="3267075"/>
            <a:ext cx="732678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A_文本框 57"/>
          <p:cNvSpPr txBox="1"/>
          <p:nvPr>
            <p:custDataLst>
              <p:tags r:id="rId2"/>
            </p:custDataLst>
          </p:nvPr>
        </p:nvSpPr>
        <p:spPr>
          <a:xfrm>
            <a:off x="307974" y="3390900"/>
            <a:ext cx="7616826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 a summary report dream need to work out a need to work out a summary report summary A dream need to work out a dream need to work out a need to work</a:t>
            </a:r>
          </a:p>
        </p:txBody>
      </p:sp>
      <p:sp>
        <p:nvSpPr>
          <p:cNvPr id="64" name="十字形 63"/>
          <p:cNvSpPr/>
          <p:nvPr/>
        </p:nvSpPr>
        <p:spPr>
          <a:xfrm>
            <a:off x="6724650" y="319691"/>
            <a:ext cx="571501" cy="603251"/>
          </a:xfrm>
          <a:prstGeom prst="plus">
            <a:avLst>
              <a:gd name="adj" fmla="val 37903"/>
            </a:avLst>
          </a:prstGeom>
          <a:solidFill>
            <a:srgbClr val="00BFD5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: 圆角 64"/>
          <p:cNvSpPr/>
          <p:nvPr/>
        </p:nvSpPr>
        <p:spPr>
          <a:xfrm>
            <a:off x="895350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376455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医院案例</a:t>
            </a:r>
            <a:endParaRPr lang="zh-CN" altLang="en-US" sz="1600" b="1" spc="30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PA_文本框 57"/>
          <p:cNvSpPr txBox="1"/>
          <p:nvPr>
            <p:custDataLst>
              <p:tags r:id="rId3"/>
            </p:custDataLst>
          </p:nvPr>
        </p:nvSpPr>
        <p:spPr>
          <a:xfrm>
            <a:off x="307289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0" name="矩形: 圆角 79"/>
          <p:cNvSpPr/>
          <p:nvPr/>
        </p:nvSpPr>
        <p:spPr>
          <a:xfrm>
            <a:off x="2390775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1871880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发热病历</a:t>
            </a:r>
            <a:endParaRPr lang="zh-CN" altLang="en-US" sz="1600" b="1" spc="3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" name="PA_文本框 57"/>
          <p:cNvSpPr txBox="1"/>
          <p:nvPr>
            <p:custDataLst>
              <p:tags r:id="rId4"/>
            </p:custDataLst>
          </p:nvPr>
        </p:nvSpPr>
        <p:spPr>
          <a:xfrm>
            <a:off x="1802714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4" name="矩形: 圆角 83"/>
          <p:cNvSpPr/>
          <p:nvPr/>
        </p:nvSpPr>
        <p:spPr>
          <a:xfrm>
            <a:off x="3901465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3382570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护理查房</a:t>
            </a:r>
            <a:endParaRPr lang="zh-CN" altLang="en-US" sz="1600" b="1" spc="3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PA_文本框 57"/>
          <p:cNvSpPr txBox="1"/>
          <p:nvPr>
            <p:custDataLst>
              <p:tags r:id="rId5"/>
            </p:custDataLst>
          </p:nvPr>
        </p:nvSpPr>
        <p:spPr>
          <a:xfrm>
            <a:off x="3313404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8" name="矩形: 圆角 87"/>
          <p:cNvSpPr/>
          <p:nvPr/>
        </p:nvSpPr>
        <p:spPr>
          <a:xfrm>
            <a:off x="5388661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4869766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病历讨论</a:t>
            </a:r>
            <a:endParaRPr lang="zh-CN" altLang="en-US" sz="1600" b="1" spc="3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PA_文本框 57"/>
          <p:cNvSpPr txBox="1"/>
          <p:nvPr>
            <p:custDataLst>
              <p:tags r:id="rId6"/>
            </p:custDataLst>
          </p:nvPr>
        </p:nvSpPr>
        <p:spPr>
          <a:xfrm>
            <a:off x="4800600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4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0" presetClass="entr" presetSubtype="0" dur="75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875"/>
                            </p:stCondLst>
                            <p:childTnLst>
                              <p:par>
                                <p:cTn id="41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625"/>
                            </p:stCondLst>
                            <p:childTnLst>
                              <p:par>
                                <p:cTn id="48" presetID="42" presetClass="entr" presetSubtype="0" dur="75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4" grpId="2"/>
      <p:bldP spid="56" grpId="0" animBg="1"/>
      <p:bldP spid="58" grpId="0"/>
      <p:bldP spid="63" grpId="2"/>
      <p:bldP spid="6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110163" y="594944"/>
            <a:ext cx="2095500" cy="1943100"/>
          </a:xfrm>
          <a:prstGeom prst="ellipse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014663" y="2480894"/>
            <a:ext cx="6076950" cy="1057275"/>
            <a:chOff x="2895600" y="1971675"/>
            <a:chExt cx="6076950" cy="1057275"/>
          </a:xfrm>
        </p:grpSpPr>
        <p:cxnSp>
          <p:nvCxnSpPr>
            <p:cNvPr id="4" name="直接连接符 3"/>
            <p:cNvCxnSpPr/>
            <p:nvPr/>
          </p:nvCxnSpPr>
          <p:spPr>
            <a:xfrm flipH="1">
              <a:off x="6019800" y="1971675"/>
              <a:ext cx="0" cy="1019175"/>
            </a:xfrm>
            <a:prstGeom prst="line">
              <a:avLst/>
            </a:prstGeom>
            <a:ln>
              <a:solidFill>
                <a:srgbClr val="00BF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2895600" y="2457450"/>
              <a:ext cx="6076950" cy="0"/>
            </a:xfrm>
            <a:prstGeom prst="line">
              <a:avLst/>
            </a:prstGeom>
            <a:ln>
              <a:solidFill>
                <a:srgbClr val="00BF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 flipH="1">
              <a:off x="2895600" y="2438400"/>
              <a:ext cx="0" cy="552450"/>
            </a:xfrm>
            <a:prstGeom prst="straightConnector1">
              <a:avLst/>
            </a:prstGeom>
            <a:ln>
              <a:solidFill>
                <a:srgbClr val="00BFD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 flipH="1">
              <a:off x="8972550" y="2476500"/>
              <a:ext cx="0" cy="552450"/>
            </a:xfrm>
            <a:prstGeom prst="straightConnector1">
              <a:avLst/>
            </a:prstGeom>
            <a:ln>
              <a:solidFill>
                <a:srgbClr val="00BFD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5570540" y="1190921"/>
            <a:ext cx="1749424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入院诊断</a:t>
            </a:r>
          </a:p>
        </p:txBody>
      </p:sp>
      <p:sp>
        <p:nvSpPr>
          <p:cNvPr id="9" name="矩形 8"/>
          <p:cNvSpPr/>
          <p:nvPr/>
        </p:nvSpPr>
        <p:spPr>
          <a:xfrm>
            <a:off x="2032000" y="3562717"/>
            <a:ext cx="23145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发热查因：</a:t>
            </a:r>
          </a:p>
        </p:txBody>
      </p:sp>
      <p:sp>
        <p:nvSpPr>
          <p:cNvPr id="16" name="矩形 15"/>
          <p:cNvSpPr/>
          <p:nvPr/>
        </p:nvSpPr>
        <p:spPr>
          <a:xfrm>
            <a:off x="1724025" y="4114624"/>
            <a:ext cx="2314575" cy="12899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en-US" altLang="zh-CN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1</a:t>
            </a:r>
            <a:r>
              <a:rPr lang="zh-CN" altLang="en-US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）感染性发热：细菌性？病毒性？结核？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2</a:t>
            </a:r>
            <a:r>
              <a:rPr lang="zh-CN" altLang="en-US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）非感染性发热</a:t>
            </a:r>
          </a:p>
        </p:txBody>
      </p:sp>
      <p:sp>
        <p:nvSpPr>
          <p:cNvPr id="17" name="矩形 16"/>
          <p:cNvSpPr/>
          <p:nvPr/>
        </p:nvSpPr>
        <p:spPr>
          <a:xfrm>
            <a:off x="4941888" y="3581767"/>
            <a:ext cx="2314575" cy="11350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慢性支气管炎  急性发作</a:t>
            </a:r>
          </a:p>
        </p:txBody>
      </p:sp>
      <p:sp>
        <p:nvSpPr>
          <p:cNvPr id="19" name="矩形 18"/>
          <p:cNvSpPr/>
          <p:nvPr/>
        </p:nvSpPr>
        <p:spPr>
          <a:xfrm>
            <a:off x="7934325" y="3581767"/>
            <a:ext cx="231457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字魂58号-创中黑" panose="00000500000000000000" charset="-122"/>
              </a:rPr>
              <a:t>肝功能异常？ 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1"/>
      <p:bldP spid="16" grpId="1"/>
      <p:bldP spid="17" grpId="1"/>
      <p:bldP spid="1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29498" y="1891857"/>
            <a:ext cx="7923653" cy="361685"/>
            <a:chOff x="176531" y="3699063"/>
            <a:chExt cx="7923653" cy="361685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3" name="组合 2"/>
            <p:cNvGrpSpPr/>
            <p:nvPr/>
          </p:nvGrpSpPr>
          <p:grpSpPr>
            <a:xfrm>
              <a:off x="451223" y="3886762"/>
              <a:ext cx="7648961" cy="173986"/>
              <a:chOff x="1456841" y="4682325"/>
              <a:chExt cx="7648961" cy="173986"/>
            </a:xfrm>
            <a:grpFill/>
          </p:grpSpPr>
          <p:cxnSp>
            <p:nvCxnSpPr>
              <p:cNvPr id="5" name="直接连接符 4"/>
              <p:cNvCxnSpPr/>
              <p:nvPr/>
            </p:nvCxnSpPr>
            <p:spPr>
              <a:xfrm flipV="1">
                <a:off x="1456841" y="4769774"/>
                <a:ext cx="7474975" cy="1"/>
              </a:xfrm>
              <a:prstGeom prst="line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圆: 空心 54"/>
              <p:cNvSpPr/>
              <p:nvPr/>
            </p:nvSpPr>
            <p:spPr>
              <a:xfrm>
                <a:off x="8931816" y="4682325"/>
                <a:ext cx="173986" cy="173986"/>
              </a:xfrm>
              <a:prstGeom prst="donut">
                <a:avLst/>
              </a:pr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254000" dist="101600" dir="5400000" algn="ctr" rotWithShape="0">
                  <a:srgbClr val="C30F0F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ln w="190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cxnSp>
          <p:nvCxnSpPr>
            <p:cNvPr id="4" name="直接连接符 3"/>
            <p:cNvCxnSpPr/>
            <p:nvPr/>
          </p:nvCxnSpPr>
          <p:spPr>
            <a:xfrm>
              <a:off x="176531" y="3699063"/>
              <a:ext cx="274692" cy="274692"/>
            </a:xfrm>
            <a:prstGeom prst="line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弧形 6"/>
          <p:cNvSpPr/>
          <p:nvPr/>
        </p:nvSpPr>
        <p:spPr>
          <a:xfrm>
            <a:off x="743402" y="970200"/>
            <a:ext cx="1843314" cy="1843314"/>
          </a:xfrm>
          <a:prstGeom prst="arc">
            <a:avLst>
              <a:gd name="adj1" fmla="val 13337330"/>
              <a:gd name="adj2" fmla="val 8932735"/>
            </a:avLst>
          </a:prstGeom>
          <a:ln w="92075">
            <a:solidFill>
              <a:srgbClr val="00BF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94690" y="1492825"/>
            <a:ext cx="80243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入院辅助检查</a:t>
            </a:r>
          </a:p>
        </p:txBody>
      </p: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2994690" y="2241759"/>
            <a:ext cx="4676140" cy="514036"/>
          </a:xfrm>
          <a:prstGeom prst="rect">
            <a:avLst/>
          </a:prstGeom>
        </p:spPr>
        <p:txBody>
          <a:bodyPr wrap="square" tIns="0">
            <a:noAutofit/>
          </a:bodyPr>
          <a:lstStyle>
            <a:defPPr>
              <a:defRPr lang="zh-CN"/>
            </a:defPPr>
            <a:lvl1pPr>
              <a:defRPr>
                <a:solidFill>
                  <a:srgbClr val="E7E6E6">
                    <a:lumMod val="25000"/>
                  </a:srgbClr>
                </a:solidFill>
              </a:defRPr>
            </a:lvl1pPr>
          </a:lstStyle>
          <a:p>
            <a:pPr marL="285750" lvl="0" indent="-285750" algn="just">
              <a:lnSpc>
                <a:spcPct val="180000"/>
              </a:lnSpc>
              <a:buSzTx/>
              <a:buFont typeface="Arial" panose="020B0604020202020204" pitchFamily="34" charset="0"/>
              <a:buChar char="•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202X-2-25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日</a:t>
            </a:r>
          </a:p>
          <a:p>
            <a:pPr marL="285750" lvl="0" indent="-285750" algn="just">
              <a:lnSpc>
                <a:spcPct val="18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心电图示正常心电图。</a:t>
            </a:r>
          </a:p>
          <a:p>
            <a:pPr marL="285750" lvl="0" indent="-285750" algn="just">
              <a:lnSpc>
                <a:spcPct val="18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腹部及心脏彩超示：脂肪肝声像，左室舒张功能减退。</a:t>
            </a:r>
          </a:p>
          <a:p>
            <a:pPr marL="285750" lvl="0" indent="-285750" algn="just">
              <a:lnSpc>
                <a:spcPct val="18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胸部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CT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示：考虑右中肺炎症，建议抗炎后复查；</a:t>
            </a:r>
          </a:p>
          <a:p>
            <a:pPr marL="285750" lvl="0" indent="-285750" algn="just">
              <a:lnSpc>
                <a:spcPct val="180000"/>
              </a:lnSpc>
              <a:buSzTx/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血气分析大致正常；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1" y="1200150"/>
            <a:ext cx="1940827" cy="137061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979922" y="1586754"/>
            <a:ext cx="10030978" cy="3879482"/>
          </a:xfrm>
          <a:prstGeom prst="roundRect">
            <a:avLst>
              <a:gd name="adj" fmla="val 7505"/>
            </a:avLst>
          </a:prstGeom>
          <a:solidFill>
            <a:srgbClr val="00BFD5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009650" y="1690743"/>
            <a:ext cx="9821428" cy="3332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202X-2-26</a:t>
            </a:r>
          </a:p>
          <a:p>
            <a:pPr algn="r"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查粪便常规及隐血试验、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ESR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、结核杆菌抗体、尿沉渣、凝血常规、肾功能、血常规、输血常规未见明显异常。肺炎支原体试验（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  <a:p>
            <a:pPr algn="r"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肝功能：谷草转氨酶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63.00 U/L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、谷丙转氨酶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142.00 U/L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  <a:p>
            <a:pPr algn="r">
              <a:lnSpc>
                <a:spcPct val="200000"/>
              </a:lnSpc>
            </a:pP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C-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反应蛋白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9.93 mg/L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，降钙素原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1.57 ng/ml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；</a:t>
            </a:r>
          </a:p>
          <a:p>
            <a:pPr algn="r"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电解质：钠测定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133.10 mmol/L ↓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、氯测定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93.20 mmol/L ↓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8667750" y="829877"/>
            <a:ext cx="2038350" cy="581057"/>
          </a:xfrm>
          <a:prstGeom prst="rect">
            <a:avLst/>
          </a:prstGeom>
        </p:spPr>
        <p:txBody>
          <a:bodyPr wrap="square" lIns="91440" tIns="45720" rIns="91440" bIns="45720" rtlCol="0">
            <a:spAutoFit/>
          </a:bodyPr>
          <a:lstStyle/>
          <a:p>
            <a:pPr lvl="0" algn="dist" defTabSz="1218565" fontAlgn="base">
              <a:lnSpc>
                <a:spcPct val="150000"/>
              </a:lnSpc>
              <a:buClr>
                <a:srgbClr val="C00000"/>
              </a:buClr>
              <a:buSzTx/>
              <a:buFont typeface="宋体" panose="02010600030101010101" pitchFamily="2" charset="-122"/>
              <a:defRPr/>
            </a:pPr>
            <a:r>
              <a:rPr lang="zh-CN" altLang="en-US" sz="2400" b="1" kern="100" spc="1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辅助检查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85512" y="1525854"/>
            <a:ext cx="4310234" cy="3750996"/>
            <a:chOff x="1631634" y="2035017"/>
            <a:chExt cx="4310234" cy="1561446"/>
          </a:xfrm>
        </p:grpSpPr>
        <p:sp>
          <p:nvSpPr>
            <p:cNvPr id="3" name="Rectangle: Rounded Corners 3"/>
            <p:cNvSpPr/>
            <p:nvPr/>
          </p:nvSpPr>
          <p:spPr>
            <a:xfrm>
              <a:off x="1631634" y="2035017"/>
              <a:ext cx="4076050" cy="1561446"/>
            </a:xfrm>
            <a:prstGeom prst="roundRect">
              <a:avLst/>
            </a:prstGeom>
            <a:solidFill>
              <a:schemeClr val="bg1">
                <a:alpha val="34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" name="Freeform: Shape 13"/>
            <p:cNvSpPr/>
            <p:nvPr/>
          </p:nvSpPr>
          <p:spPr>
            <a:xfrm>
              <a:off x="1650683" y="2227863"/>
              <a:ext cx="4076051" cy="179094"/>
            </a:xfrm>
            <a:prstGeom prst="rect">
              <a:avLst/>
            </a:prstGeom>
            <a:solidFill>
              <a:srgbClr val="00BFD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314907" y="2505011"/>
              <a:ext cx="3626961" cy="8540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250000"/>
                </a:lnSpc>
              </a:pP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、社区获得性肺炎  </a:t>
              </a:r>
            </a:p>
            <a:p>
              <a:pPr>
                <a:lnSpc>
                  <a:spcPct val="250000"/>
                </a:lnSpc>
              </a:pP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、慢性支气管炎  急性发作 </a:t>
              </a:r>
            </a:p>
            <a:p>
              <a:pPr>
                <a:lnSpc>
                  <a:spcPct val="250000"/>
                </a:lnSpc>
              </a:pP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、肝功能损害。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3250558" y="2207488"/>
              <a:ext cx="1773974" cy="20728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诊断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205162" y="1525854"/>
            <a:ext cx="4095100" cy="3750996"/>
            <a:chOff x="1631634" y="2035017"/>
            <a:chExt cx="4095100" cy="1561446"/>
          </a:xfrm>
        </p:grpSpPr>
        <p:sp>
          <p:nvSpPr>
            <p:cNvPr id="8" name="Rectangle: Rounded Corners 3"/>
            <p:cNvSpPr/>
            <p:nvPr/>
          </p:nvSpPr>
          <p:spPr>
            <a:xfrm>
              <a:off x="1631634" y="2035017"/>
              <a:ext cx="4076050" cy="1561446"/>
            </a:xfrm>
            <a:prstGeom prst="roundRect">
              <a:avLst/>
            </a:prstGeom>
            <a:solidFill>
              <a:schemeClr val="bg1">
                <a:alpha val="34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: Shape 13"/>
            <p:cNvSpPr/>
            <p:nvPr/>
          </p:nvSpPr>
          <p:spPr>
            <a:xfrm>
              <a:off x="1650683" y="2227863"/>
              <a:ext cx="4076051" cy="179094"/>
            </a:xfrm>
            <a:prstGeom prst="rect">
              <a:avLst/>
            </a:prstGeom>
            <a:solidFill>
              <a:srgbClr val="00BFD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952957" y="2489151"/>
              <a:ext cx="3626961" cy="8540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250000"/>
                </a:lnSpc>
              </a:pP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202X-2-27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纤支镜检查示支气管粘膜炎症。</a:t>
              </a:r>
            </a:p>
            <a:p>
              <a:pPr>
                <a:lnSpc>
                  <a:spcPct val="250000"/>
                </a:lnSpc>
              </a:pP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202X-2-28-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两次痰培养示（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-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）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3098158" y="2207488"/>
              <a:ext cx="1773974" cy="20728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辅助检查</a:t>
              </a:r>
            </a:p>
          </p:txBody>
        </p:sp>
      </p:grp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" accel="10000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" accel="10000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33600" y="1181100"/>
            <a:ext cx="7772400" cy="1295400"/>
            <a:chOff x="1905000" y="1638300"/>
            <a:chExt cx="7772400" cy="1295400"/>
          </a:xfrm>
        </p:grpSpPr>
        <p:grpSp>
          <p:nvGrpSpPr>
            <p:cNvPr id="3" name="组合 2"/>
            <p:cNvGrpSpPr/>
            <p:nvPr/>
          </p:nvGrpSpPr>
          <p:grpSpPr>
            <a:xfrm>
              <a:off x="1905000" y="1638300"/>
              <a:ext cx="7772400" cy="1295400"/>
              <a:chOff x="1905000" y="1638300"/>
              <a:chExt cx="7772400" cy="1295400"/>
            </a:xfrm>
          </p:grpSpPr>
          <p:sp>
            <p:nvSpPr>
              <p:cNvPr id="6" name="矩形: 圆角 5"/>
              <p:cNvSpPr/>
              <p:nvPr/>
            </p:nvSpPr>
            <p:spPr>
              <a:xfrm>
                <a:off x="1905000" y="1638300"/>
                <a:ext cx="7772400" cy="1295400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rgbClr val="00BF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矩形: 圆角 6"/>
              <p:cNvSpPr/>
              <p:nvPr/>
            </p:nvSpPr>
            <p:spPr>
              <a:xfrm>
                <a:off x="1905000" y="2495550"/>
                <a:ext cx="7772400" cy="438150"/>
              </a:xfrm>
              <a:prstGeom prst="roundRect">
                <a:avLst>
                  <a:gd name="adj" fmla="val 0"/>
                </a:avLst>
              </a:prstGeom>
              <a:solidFill>
                <a:srgbClr val="00BFD5"/>
              </a:solidFill>
              <a:ln>
                <a:solidFill>
                  <a:srgbClr val="00BF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705350" y="1815585"/>
              <a:ext cx="23038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辅助检查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2077688" y="2561450"/>
              <a:ext cx="750446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202X-3-01</a:t>
              </a:r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颅脑</a:t>
              </a:r>
              <a:r>
                <a:rPr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+</a:t>
              </a:r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颈椎</a:t>
              </a:r>
              <a:r>
                <a:rPr lang="en-US" altLang="zh-CN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MRI</a:t>
              </a:r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：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1600200" y="3069590"/>
            <a:ext cx="5943600" cy="1987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1. 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颅脑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MRI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平扫目前未见明显异常，</a:t>
            </a:r>
          </a:p>
          <a:p>
            <a:pPr algn="just" fontAlgn="auto">
              <a:lnSpc>
                <a:spcPct val="200000"/>
              </a:lnSpc>
            </a:pP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2. 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双侧筛窦炎，</a:t>
            </a:r>
          </a:p>
          <a:p>
            <a:pPr algn="just" fontAlgn="auto">
              <a:lnSpc>
                <a:spcPct val="200000"/>
              </a:lnSpc>
            </a:pP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3. C3/4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、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C4/5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、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C5/6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、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C6/7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椎间盘突出，</a:t>
            </a:r>
          </a:p>
          <a:p>
            <a:pPr algn="just" fontAlgn="auto">
              <a:lnSpc>
                <a:spcPct val="200000"/>
              </a:lnSpc>
            </a:pPr>
            <a:r>
              <a:rPr lang="en-US" altLang="zh-CN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4. 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</a:rPr>
              <a:t>颈椎退行性改变。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00" y="2705100"/>
            <a:ext cx="3352800" cy="335280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flipH="1">
            <a:off x="6153150" y="942975"/>
            <a:ext cx="3314700" cy="971550"/>
            <a:chOff x="1638300" y="2514600"/>
            <a:chExt cx="3314700" cy="971550"/>
          </a:xfrm>
        </p:grpSpPr>
        <p:sp>
          <p:nvSpPr>
            <p:cNvPr id="3" name="箭头: 燕尾形 2"/>
            <p:cNvSpPr/>
            <p:nvPr/>
          </p:nvSpPr>
          <p:spPr>
            <a:xfrm>
              <a:off x="1638300" y="2514600"/>
              <a:ext cx="3314700" cy="971550"/>
            </a:xfrm>
            <a:prstGeom prst="notchedRightArrow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2115788" y="2770094"/>
              <a:ext cx="22085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辅助检查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714374" y="1424043"/>
            <a:ext cx="11001376" cy="499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202X-3-2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复查</a:t>
            </a:r>
          </a:p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红细胞沉降率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(ESR) 48.00 mm/h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血常规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：中性粒细胞数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8.81×10^9/L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、中性粒细胞比率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79.14 %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、血小板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508.10×10^9/L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、白细胞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11.13×10^9/L ↑</a:t>
            </a:r>
          </a:p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降钙素原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1.04 ng/ml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肝功能常规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：谷草转氨酶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58.00 U/L ↑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、谷丙转氨酶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96.00 U/L ↑</a:t>
            </a:r>
          </a:p>
          <a:p>
            <a:pPr>
              <a:lnSpc>
                <a:spcPct val="200000"/>
              </a:lnSpc>
            </a:pPr>
            <a:r>
              <a:rPr lang="zh-CN" altLang="en-US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电解质常规</a:t>
            </a:r>
            <a:r>
              <a:rPr lang="en-US" altLang="zh-CN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加</a:t>
            </a:r>
            <a:r>
              <a:rPr lang="en-US" altLang="zh-CN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AB)(</a:t>
            </a:r>
            <a:r>
              <a:rPr lang="zh-CN" altLang="en-US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静脉血</a:t>
            </a:r>
            <a:r>
              <a:rPr lang="en-US" altLang="zh-CN" spc="400" dirty="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)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：钠测定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132.80 mmol/L ↓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、氯测定 </a:t>
            </a:r>
            <a:r>
              <a:rPr lang="en-US" altLang="zh-CN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96.10 mmol/L ↓</a:t>
            </a:r>
            <a:r>
              <a:rPr lang="zh-CN" altLang="en-US" spc="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>
              <a:lnSpc>
                <a:spcPct val="200000"/>
              </a:lnSpc>
            </a:pPr>
            <a:endParaRPr lang="zh-CN" altLang="en-US" spc="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7090" y="2795905"/>
            <a:ext cx="3582035" cy="1014095"/>
            <a:chOff x="1170940" y="1310005"/>
            <a:chExt cx="3582035" cy="1014095"/>
          </a:xfrm>
        </p:grpSpPr>
        <p:sp>
          <p:nvSpPr>
            <p:cNvPr id="3" name="矩形 2"/>
            <p:cNvSpPr/>
            <p:nvPr>
              <p:custDataLst>
                <p:tags r:id="rId1"/>
              </p:custDataLst>
            </p:nvPr>
          </p:nvSpPr>
          <p:spPr>
            <a:xfrm>
              <a:off x="1170940" y="1310005"/>
              <a:ext cx="3582035" cy="1014095"/>
            </a:xfrm>
            <a:prstGeom prst="rect">
              <a:avLst/>
            </a:prstGeom>
            <a:solidFill>
              <a:srgbClr val="00BFD5"/>
            </a:solidFill>
          </p:spPr>
          <p:txBody>
            <a:bodyPr rot="0" spcFirstLastPara="0" vertOverflow="overflow" horzOverflow="overflow" vert="horz" wrap="square" lIns="91440" tIns="45720" rIns="396000" bIns="45720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da-DK" altLang="zh-CN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4" name="矩形 3"/>
            <p:cNvSpPr/>
            <p:nvPr>
              <p:custDataLst>
                <p:tags r:id="rId2"/>
              </p:custDataLst>
            </p:nvPr>
          </p:nvSpPr>
          <p:spPr>
            <a:xfrm>
              <a:off x="1879600" y="1477577"/>
              <a:ext cx="2101850" cy="581057"/>
            </a:xfrm>
            <a:prstGeom prst="rect">
              <a:avLst/>
            </a:prstGeom>
          </p:spPr>
          <p:txBody>
            <a:bodyPr wrap="square" lIns="91440" tIns="45720" rIns="91440" bIns="45720" rtlCol="0">
              <a:spAutoFit/>
            </a:bodyPr>
            <a:lstStyle/>
            <a:p>
              <a:pPr lvl="0" algn="dist" defTabSz="1218565" fontAlgn="base">
                <a:lnSpc>
                  <a:spcPct val="150000"/>
                </a:lnSpc>
                <a:buClr>
                  <a:srgbClr val="C00000"/>
                </a:buClr>
                <a:buSzTx/>
                <a:buFont typeface="宋体" panose="02010600030101010101" pitchFamily="2" charset="-122"/>
                <a:defRPr/>
              </a:pPr>
              <a:r>
                <a:rPr lang="zh-CN" altLang="en-US" sz="2400" b="1" kern="100" spc="1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+mn-ea"/>
                </a:rPr>
                <a:t>辅助检查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5809614" y="1254704"/>
            <a:ext cx="5563236" cy="499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202X-3-3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复查</a:t>
            </a:r>
          </a:p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rgbClr val="00BFD5"/>
                </a:solidFill>
                <a:latin typeface="微软雅黑" panose="020B0503020204020204" charset="-122"/>
                <a:ea typeface="微软雅黑" panose="020B0503020204020204" charset="-122"/>
              </a:rPr>
              <a:t>心肌酶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：乳酸脱氢酶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336.00 U/L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</a:p>
          <a:p>
            <a:pPr>
              <a:lnSpc>
                <a:spcPct val="200000"/>
              </a:lnSpc>
            </a:pP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C-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反应蛋白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8.63 mg/L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红细胞沉降率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(ESR) 48.00 mm/h ↑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电解质常规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加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AB)(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静脉血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)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：钠测定 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134.90 mmol/L ↓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肾功能、免疫全套无异常。</a:t>
            </a:r>
          </a:p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肥达氏反应待追踪。</a:t>
            </a:r>
          </a:p>
          <a:p>
            <a:pPr>
              <a:lnSpc>
                <a:spcPct val="200000"/>
              </a:lnSpc>
            </a:pPr>
            <a:endParaRPr lang="zh-CN" altLang="en-US" spc="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 flipV="1">
            <a:off x="4752975" y="3432319"/>
            <a:ext cx="752475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3352800"/>
            <a:ext cx="12306300" cy="3505200"/>
          </a:xfrm>
          <a:prstGeom prst="rect">
            <a:avLst/>
          </a:prstGeom>
          <a:solidFill>
            <a:srgbClr val="D0E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00450" y="1828800"/>
            <a:ext cx="7677150" cy="3238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BFD5"/>
            </a:solidFill>
          </a:ln>
          <a:effectLst>
            <a:outerShdw blurRad="76200" dist="127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85850" y="590550"/>
            <a:ext cx="6800850" cy="680085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247650" y="247650"/>
            <a:ext cx="1733550" cy="361950"/>
            <a:chOff x="190500" y="190500"/>
            <a:chExt cx="1733550" cy="361950"/>
          </a:xfrm>
        </p:grpSpPr>
        <p:sp>
          <p:nvSpPr>
            <p:cNvPr id="11" name="十字形 10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51080" y="213980"/>
              <a:ext cx="137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886450" y="1485900"/>
            <a:ext cx="3467100" cy="685800"/>
            <a:chOff x="5905500" y="1485900"/>
            <a:chExt cx="3467100" cy="685800"/>
          </a:xfrm>
        </p:grpSpPr>
        <p:sp>
          <p:nvSpPr>
            <p:cNvPr id="6" name="矩形: 圆角 5"/>
            <p:cNvSpPr/>
            <p:nvPr/>
          </p:nvSpPr>
          <p:spPr>
            <a:xfrm>
              <a:off x="5905500" y="1485900"/>
              <a:ext cx="3067050" cy="685800"/>
            </a:xfrm>
            <a:prstGeom prst="roundRect">
              <a:avLst>
                <a:gd name="adj" fmla="val 50000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PA-文本框 53"/>
            <p:cNvSpPr txBox="1"/>
            <p:nvPr>
              <p:custDataLst>
                <p:tags r:id="rId3"/>
              </p:custDataLst>
            </p:nvPr>
          </p:nvSpPr>
          <p:spPr>
            <a:xfrm>
              <a:off x="5932833" y="1548354"/>
              <a:ext cx="34397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spc="30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</a:rPr>
                <a:t>PART THREE</a:t>
              </a:r>
              <a:endParaRPr lang="zh-CN" altLang="en-US" sz="3200" b="1" spc="3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" name="PA-文本框 53"/>
          <p:cNvSpPr txBox="1"/>
          <p:nvPr>
            <p:custDataLst>
              <p:tags r:id="rId1"/>
            </p:custDataLst>
          </p:nvPr>
        </p:nvSpPr>
        <p:spPr>
          <a:xfrm>
            <a:off x="6248783" y="2530752"/>
            <a:ext cx="251421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rPr>
              <a:t>治疗</a:t>
            </a:r>
          </a:p>
        </p:txBody>
      </p:sp>
      <p:sp>
        <p:nvSpPr>
          <p:cNvPr id="16" name="PA_文本框 57"/>
          <p:cNvSpPr txBox="1"/>
          <p:nvPr>
            <p:custDataLst>
              <p:tags r:id="rId2"/>
            </p:custDataLst>
          </p:nvPr>
        </p:nvSpPr>
        <p:spPr>
          <a:xfrm>
            <a:off x="3981449" y="3723989"/>
            <a:ext cx="6889129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 a summary report dream need to work out a need to work out a summary report summary A dream need to work out a dream need to work out a need to work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63000" y="4914899"/>
            <a:ext cx="2412517" cy="2412517"/>
          </a:xfrm>
          <a:prstGeom prst="rect">
            <a:avLst/>
          </a:prstGeom>
        </p:spPr>
      </p:pic>
      <p:sp>
        <p:nvSpPr>
          <p:cNvPr id="19" name="十字形 18"/>
          <p:cNvSpPr/>
          <p:nvPr/>
        </p:nvSpPr>
        <p:spPr>
          <a:xfrm>
            <a:off x="10275923" y="10295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十字形 19"/>
          <p:cNvSpPr/>
          <p:nvPr/>
        </p:nvSpPr>
        <p:spPr>
          <a:xfrm>
            <a:off x="4010025" y="-134705"/>
            <a:ext cx="1009650" cy="980093"/>
          </a:xfrm>
          <a:prstGeom prst="plus">
            <a:avLst>
              <a:gd name="adj" fmla="val 37903"/>
            </a:avLst>
          </a:prstGeom>
          <a:solidFill>
            <a:srgbClr val="00BFD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十字形 21"/>
          <p:cNvSpPr/>
          <p:nvPr/>
        </p:nvSpPr>
        <p:spPr>
          <a:xfrm>
            <a:off x="6182762" y="5785810"/>
            <a:ext cx="560938" cy="576890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991350" y="196334"/>
            <a:ext cx="5200650" cy="318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6"/>
          <p:cNvSpPr txBox="1"/>
          <p:nvPr/>
        </p:nvSpPr>
        <p:spPr>
          <a:xfrm>
            <a:off x="5108945" y="1694521"/>
            <a:ext cx="6297993" cy="3794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202X-2-25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头孢哌酮舒巴坦钠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1.5g+ 0.9%NS100ml bid  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至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03-03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改左氧氟沙星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0.6g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阿奇霉素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0.5g+5%GS 250ml Qd 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至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03-02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停用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氨溴索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30mg+ 0.9%NS100ml bid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氨茶碱注射液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0.25g+5%GS 250ml Qd qd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还原性谷胱甘肽注射液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1.8g+ 0.9%NS100ml Qd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202X-3-2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至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3-3 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甘露醇注射液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</a:rPr>
              <a:t>125ml ivgtt 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197939" y="1034278"/>
            <a:ext cx="1415772" cy="532745"/>
            <a:chOff x="762025" y="1875556"/>
            <a:chExt cx="1415772" cy="532745"/>
          </a:xfrm>
        </p:grpSpPr>
        <p:sp>
          <p:nvSpPr>
            <p:cNvPr id="4" name="TextBox 27"/>
            <p:cNvSpPr txBox="1"/>
            <p:nvPr/>
          </p:nvSpPr>
          <p:spPr>
            <a:xfrm>
              <a:off x="762025" y="187555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治疗阶段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799103" y="2408301"/>
              <a:ext cx="1340594" cy="0"/>
            </a:xfrm>
            <a:prstGeom prst="line">
              <a:avLst/>
            </a:prstGeom>
            <a:ln w="28575">
              <a:solidFill>
                <a:srgbClr val="00BF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1771650"/>
            <a:ext cx="3162300" cy="316230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466851" y="1544638"/>
            <a:ext cx="2590799" cy="512762"/>
            <a:chOff x="1466851" y="1544638"/>
            <a:chExt cx="2590799" cy="512762"/>
          </a:xfrm>
        </p:grpSpPr>
        <p:sp>
          <p:nvSpPr>
            <p:cNvPr id="2" name="矩形 1"/>
            <p:cNvSpPr/>
            <p:nvPr/>
          </p:nvSpPr>
          <p:spPr>
            <a:xfrm>
              <a:off x="1466851" y="1562099"/>
              <a:ext cx="1809750" cy="452223"/>
            </a:xfrm>
            <a:prstGeom prst="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" name="PA-文本框 49"/>
            <p:cNvSpPr txBox="1"/>
            <p:nvPr>
              <p:custDataLst>
                <p:tags r:id="rId1"/>
              </p:custDataLst>
            </p:nvPr>
          </p:nvSpPr>
          <p:spPr>
            <a:xfrm>
              <a:off x="1568088" y="1552658"/>
              <a:ext cx="1556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治疗阶段</a:t>
              </a:r>
            </a:p>
          </p:txBody>
        </p:sp>
        <p:sp>
          <p:nvSpPr>
            <p:cNvPr id="4" name="箭头: V 形 3"/>
            <p:cNvSpPr/>
            <p:nvPr/>
          </p:nvSpPr>
          <p:spPr>
            <a:xfrm>
              <a:off x="3524250" y="1544638"/>
              <a:ext cx="266700" cy="512762"/>
            </a:xfrm>
            <a:prstGeom prst="chevron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箭头: V 形 4"/>
            <p:cNvSpPr/>
            <p:nvPr/>
          </p:nvSpPr>
          <p:spPr>
            <a:xfrm>
              <a:off x="3790950" y="1544638"/>
              <a:ext cx="266700" cy="512762"/>
            </a:xfrm>
            <a:prstGeom prst="chevron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4234527" y="1472684"/>
            <a:ext cx="5976273" cy="3886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患者入院经治疗后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202X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年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25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日、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26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日未出现发热，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27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日下午最高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38.5℃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28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日未发热，</a:t>
            </a:r>
            <a:endParaRPr lang="en-US" altLang="zh-CN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思源黑体 CN Normal" panose="020B0400000000000000" charset="-122"/>
              <a:sym typeface="+mn-ea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endParaRPr lang="en-US" altLang="zh-CN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思源黑体 CN Normal" panose="020B0400000000000000" charset="-122"/>
              <a:sym typeface="+mn-ea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日晚至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日清晨最高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38.5℃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202X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年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月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日下午最高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39.0℃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日晚上最高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39.1℃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。今晨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38.1℃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，上述发热患者均无明显畏寒、寒战，口服布洛芬后体温均能降至正常。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781300"/>
            <a:ext cx="2495550" cy="249555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28801"/>
            <a:ext cx="12306300" cy="4143374"/>
          </a:xfrm>
          <a:prstGeom prst="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5600" y="1085850"/>
            <a:ext cx="5943599" cy="5943599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4" name="组合 13"/>
          <p:cNvGrpSpPr/>
          <p:nvPr/>
        </p:nvGrpSpPr>
        <p:grpSpPr>
          <a:xfrm>
            <a:off x="1261136" y="1176437"/>
            <a:ext cx="2723950" cy="1291678"/>
            <a:chOff x="1261136" y="1176437"/>
            <a:chExt cx="2723950" cy="1291678"/>
          </a:xfrm>
        </p:grpSpPr>
        <p:sp>
          <p:nvSpPr>
            <p:cNvPr id="11" name="文本框 10"/>
            <p:cNvSpPr txBox="1"/>
            <p:nvPr>
              <p:custDataLst>
                <p:tags r:id="rId5"/>
              </p:custDataLst>
            </p:nvPr>
          </p:nvSpPr>
          <p:spPr>
            <a:xfrm>
              <a:off x="1265421" y="1828801"/>
              <a:ext cx="2687517" cy="639314"/>
            </a:xfrm>
            <a:custGeom>
              <a:avLst/>
              <a:gdLst/>
              <a:ahLst/>
              <a:cxnLst/>
              <a:rect l="l" t="t" r="r" b="b"/>
              <a:pathLst>
                <a:path w="2687517" h="639314">
                  <a:moveTo>
                    <a:pt x="2282381" y="285184"/>
                  </a:moveTo>
                  <a:lnTo>
                    <a:pt x="2508266" y="285184"/>
                  </a:lnTo>
                  <a:cubicBezTo>
                    <a:pt x="2517010" y="306558"/>
                    <a:pt x="2527940" y="332062"/>
                    <a:pt x="2541056" y="361694"/>
                  </a:cubicBezTo>
                  <a:cubicBezTo>
                    <a:pt x="2554172" y="391326"/>
                    <a:pt x="2568745" y="422416"/>
                    <a:pt x="2584776" y="454963"/>
                  </a:cubicBezTo>
                  <a:cubicBezTo>
                    <a:pt x="2600806" y="487510"/>
                    <a:pt x="2617566" y="519814"/>
                    <a:pt x="2635053" y="551875"/>
                  </a:cubicBezTo>
                  <a:cubicBezTo>
                    <a:pt x="2652541" y="583936"/>
                    <a:pt x="2670029" y="613083"/>
                    <a:pt x="2687517" y="639314"/>
                  </a:cubicBezTo>
                  <a:lnTo>
                    <a:pt x="2442686" y="639314"/>
                  </a:lnTo>
                  <a:cubicBezTo>
                    <a:pt x="2427141" y="615026"/>
                    <a:pt x="2412083" y="588065"/>
                    <a:pt x="2397509" y="558433"/>
                  </a:cubicBezTo>
                  <a:cubicBezTo>
                    <a:pt x="2382936" y="528800"/>
                    <a:pt x="2368848" y="498440"/>
                    <a:pt x="2355247" y="467350"/>
                  </a:cubicBezTo>
                  <a:cubicBezTo>
                    <a:pt x="2341645" y="436260"/>
                    <a:pt x="2328529" y="404928"/>
                    <a:pt x="2315899" y="373353"/>
                  </a:cubicBezTo>
                  <a:cubicBezTo>
                    <a:pt x="2303269" y="341777"/>
                    <a:pt x="2292096" y="312388"/>
                    <a:pt x="2282381" y="285184"/>
                  </a:cubicBezTo>
                  <a:close/>
                  <a:moveTo>
                    <a:pt x="1622212" y="285184"/>
                  </a:moveTo>
                  <a:lnTo>
                    <a:pt x="1848098" y="285184"/>
                  </a:lnTo>
                  <a:cubicBezTo>
                    <a:pt x="1838382" y="311416"/>
                    <a:pt x="1827209" y="340077"/>
                    <a:pt x="1814579" y="371166"/>
                  </a:cubicBezTo>
                  <a:cubicBezTo>
                    <a:pt x="1801949" y="402256"/>
                    <a:pt x="1788348" y="433832"/>
                    <a:pt x="1773774" y="465893"/>
                  </a:cubicBezTo>
                  <a:cubicBezTo>
                    <a:pt x="1759201" y="497954"/>
                    <a:pt x="1743899" y="529043"/>
                    <a:pt x="1727868" y="559161"/>
                  </a:cubicBezTo>
                  <a:cubicBezTo>
                    <a:pt x="1711838" y="589279"/>
                    <a:pt x="1695565" y="615997"/>
                    <a:pt x="1679048" y="639314"/>
                  </a:cubicBezTo>
                  <a:lnTo>
                    <a:pt x="1435675" y="639314"/>
                  </a:lnTo>
                  <a:cubicBezTo>
                    <a:pt x="1455106" y="611139"/>
                    <a:pt x="1474294" y="581021"/>
                    <a:pt x="1493239" y="548960"/>
                  </a:cubicBezTo>
                  <a:cubicBezTo>
                    <a:pt x="1512184" y="516899"/>
                    <a:pt x="1529672" y="485081"/>
                    <a:pt x="1545703" y="453505"/>
                  </a:cubicBezTo>
                  <a:cubicBezTo>
                    <a:pt x="1561733" y="421930"/>
                    <a:pt x="1576307" y="391569"/>
                    <a:pt x="1589422" y="362423"/>
                  </a:cubicBezTo>
                  <a:cubicBezTo>
                    <a:pt x="1602538" y="333276"/>
                    <a:pt x="1613468" y="307530"/>
                    <a:pt x="1622212" y="285184"/>
                  </a:cubicBezTo>
                  <a:close/>
                  <a:moveTo>
                    <a:pt x="208398" y="266239"/>
                  </a:moveTo>
                  <a:lnTo>
                    <a:pt x="208398" y="476094"/>
                  </a:lnTo>
                  <a:lnTo>
                    <a:pt x="921030" y="476094"/>
                  </a:lnTo>
                  <a:lnTo>
                    <a:pt x="921030" y="266239"/>
                  </a:lnTo>
                  <a:close/>
                  <a:moveTo>
                    <a:pt x="2422284" y="2463"/>
                  </a:moveTo>
                  <a:lnTo>
                    <a:pt x="2648169" y="2463"/>
                  </a:lnTo>
                  <a:cubicBezTo>
                    <a:pt x="2637482" y="17036"/>
                    <a:pt x="2625823" y="34524"/>
                    <a:pt x="2613193" y="54927"/>
                  </a:cubicBezTo>
                  <a:cubicBezTo>
                    <a:pt x="2600563" y="75329"/>
                    <a:pt x="2587933" y="96704"/>
                    <a:pt x="2575303" y="119049"/>
                  </a:cubicBezTo>
                  <a:cubicBezTo>
                    <a:pt x="2562673" y="141395"/>
                    <a:pt x="2550771" y="163741"/>
                    <a:pt x="2539598" y="186086"/>
                  </a:cubicBezTo>
                  <a:cubicBezTo>
                    <a:pt x="2528426" y="208432"/>
                    <a:pt x="2518467" y="228349"/>
                    <a:pt x="2509723" y="245836"/>
                  </a:cubicBezTo>
                  <a:lnTo>
                    <a:pt x="2275094" y="245836"/>
                  </a:lnTo>
                  <a:cubicBezTo>
                    <a:pt x="2283838" y="227377"/>
                    <a:pt x="2294525" y="206974"/>
                    <a:pt x="2307155" y="184629"/>
                  </a:cubicBezTo>
                  <a:cubicBezTo>
                    <a:pt x="2319785" y="162283"/>
                    <a:pt x="2332901" y="139938"/>
                    <a:pt x="2346503" y="117592"/>
                  </a:cubicBezTo>
                  <a:cubicBezTo>
                    <a:pt x="2360104" y="95246"/>
                    <a:pt x="2373464" y="73872"/>
                    <a:pt x="2386579" y="53470"/>
                  </a:cubicBezTo>
                  <a:cubicBezTo>
                    <a:pt x="2399695" y="33067"/>
                    <a:pt x="2411597" y="16065"/>
                    <a:pt x="2422284" y="2463"/>
                  </a:cubicBezTo>
                  <a:close/>
                  <a:moveTo>
                    <a:pt x="1483766" y="2463"/>
                  </a:moveTo>
                  <a:lnTo>
                    <a:pt x="1708195" y="2463"/>
                  </a:lnTo>
                  <a:cubicBezTo>
                    <a:pt x="1733455" y="31610"/>
                    <a:pt x="1758715" y="67800"/>
                    <a:pt x="1783975" y="111034"/>
                  </a:cubicBezTo>
                  <a:cubicBezTo>
                    <a:pt x="1809236" y="154268"/>
                    <a:pt x="1832553" y="199202"/>
                    <a:pt x="1853927" y="245836"/>
                  </a:cubicBezTo>
                  <a:lnTo>
                    <a:pt x="1620755" y="245836"/>
                  </a:lnTo>
                  <a:cubicBezTo>
                    <a:pt x="1612983" y="230292"/>
                    <a:pt x="1603996" y="212318"/>
                    <a:pt x="1593794" y="191915"/>
                  </a:cubicBezTo>
                  <a:cubicBezTo>
                    <a:pt x="1583593" y="171513"/>
                    <a:pt x="1572663" y="150382"/>
                    <a:pt x="1561005" y="128522"/>
                  </a:cubicBezTo>
                  <a:cubicBezTo>
                    <a:pt x="1549346" y="106662"/>
                    <a:pt x="1536716" y="84802"/>
                    <a:pt x="1523114" y="62942"/>
                  </a:cubicBezTo>
                  <a:cubicBezTo>
                    <a:pt x="1509512" y="41082"/>
                    <a:pt x="1496396" y="20923"/>
                    <a:pt x="1483766" y="2463"/>
                  </a:cubicBezTo>
                  <a:close/>
                  <a:moveTo>
                    <a:pt x="1963226" y="0"/>
                  </a:moveTo>
                  <a:lnTo>
                    <a:pt x="2175996" y="0"/>
                  </a:lnTo>
                  <a:lnTo>
                    <a:pt x="2175996" y="309959"/>
                  </a:lnTo>
                  <a:cubicBezTo>
                    <a:pt x="2175996" y="398370"/>
                    <a:pt x="2168709" y="468807"/>
                    <a:pt x="2154136" y="521271"/>
                  </a:cubicBezTo>
                  <a:cubicBezTo>
                    <a:pt x="2139563" y="573735"/>
                    <a:pt x="2121589" y="613083"/>
                    <a:pt x="2100215" y="639314"/>
                  </a:cubicBezTo>
                  <a:lnTo>
                    <a:pt x="1840811" y="639314"/>
                  </a:lnTo>
                  <a:cubicBezTo>
                    <a:pt x="1876758" y="604338"/>
                    <a:pt x="1906148" y="561105"/>
                    <a:pt x="1928979" y="509612"/>
                  </a:cubicBezTo>
                  <a:cubicBezTo>
                    <a:pt x="1951811" y="458120"/>
                    <a:pt x="1963226" y="391569"/>
                    <a:pt x="1963226" y="309959"/>
                  </a:cubicBezTo>
                  <a:close/>
                  <a:moveTo>
                    <a:pt x="0" y="0"/>
                  </a:moveTo>
                  <a:lnTo>
                    <a:pt x="208398" y="0"/>
                  </a:lnTo>
                  <a:lnTo>
                    <a:pt x="208398" y="103019"/>
                  </a:lnTo>
                  <a:lnTo>
                    <a:pt x="921030" y="103019"/>
                  </a:lnTo>
                  <a:lnTo>
                    <a:pt x="921030" y="0"/>
                  </a:lnTo>
                  <a:lnTo>
                    <a:pt x="1130884" y="0"/>
                  </a:lnTo>
                  <a:lnTo>
                    <a:pt x="1130884" y="639314"/>
                  </a:lnTo>
                  <a:lnTo>
                    <a:pt x="0" y="6393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sz="11500" spc="300" dirty="0">
                <a:solidFill>
                  <a:schemeClr val="bg1"/>
                </a:solidFill>
                <a:effectLst/>
                <a:latin typeface="钉钉进步体" panose="00020600040101010101" pitchFamily="18" charset="-122"/>
                <a:ea typeface="钉钉进步体" panose="00020600040101010101" pitchFamily="18" charset="-122"/>
              </a:endParaRPr>
            </a:p>
          </p:txBody>
        </p:sp>
        <p:sp>
          <p:nvSpPr>
            <p:cNvPr id="13" name="文本框 12"/>
            <p:cNvSpPr txBox="1"/>
            <p:nvPr>
              <p:custDataLst>
                <p:tags r:id="rId6"/>
              </p:custDataLst>
            </p:nvPr>
          </p:nvSpPr>
          <p:spPr>
            <a:xfrm>
              <a:off x="1261136" y="1176437"/>
              <a:ext cx="2723950" cy="652364"/>
            </a:xfrm>
            <a:custGeom>
              <a:avLst/>
              <a:gdLst/>
              <a:ahLst/>
              <a:cxnLst/>
              <a:rect l="l" t="t" r="r" b="b"/>
              <a:pathLst>
                <a:path w="2723950" h="652364">
                  <a:moveTo>
                    <a:pt x="208398" y="170507"/>
                  </a:moveTo>
                  <a:lnTo>
                    <a:pt x="208398" y="386191"/>
                  </a:lnTo>
                  <a:lnTo>
                    <a:pt x="921030" y="386191"/>
                  </a:lnTo>
                  <a:lnTo>
                    <a:pt x="921030" y="170507"/>
                  </a:lnTo>
                  <a:close/>
                  <a:moveTo>
                    <a:pt x="0" y="4372"/>
                  </a:moveTo>
                  <a:lnTo>
                    <a:pt x="1130884" y="4372"/>
                  </a:lnTo>
                  <a:lnTo>
                    <a:pt x="1130884" y="652364"/>
                  </a:lnTo>
                  <a:lnTo>
                    <a:pt x="921030" y="652364"/>
                  </a:lnTo>
                  <a:lnTo>
                    <a:pt x="921030" y="549411"/>
                  </a:lnTo>
                  <a:lnTo>
                    <a:pt x="208398" y="549411"/>
                  </a:lnTo>
                  <a:lnTo>
                    <a:pt x="208398" y="652364"/>
                  </a:lnTo>
                  <a:lnTo>
                    <a:pt x="0" y="652364"/>
                  </a:lnTo>
                  <a:close/>
                  <a:moveTo>
                    <a:pt x="1467736" y="0"/>
                  </a:moveTo>
                  <a:lnTo>
                    <a:pt x="2589876" y="0"/>
                  </a:lnTo>
                  <a:lnTo>
                    <a:pt x="2556358" y="453228"/>
                  </a:lnTo>
                  <a:lnTo>
                    <a:pt x="2723950" y="453228"/>
                  </a:lnTo>
                  <a:lnTo>
                    <a:pt x="2723950" y="612076"/>
                  </a:lnTo>
                  <a:lnTo>
                    <a:pt x="2175996" y="612076"/>
                  </a:lnTo>
                  <a:lnTo>
                    <a:pt x="2175996" y="652364"/>
                  </a:lnTo>
                  <a:lnTo>
                    <a:pt x="1963226" y="652364"/>
                  </a:lnTo>
                  <a:lnTo>
                    <a:pt x="1963226" y="612076"/>
                  </a:lnTo>
                  <a:lnTo>
                    <a:pt x="1397784" y="612076"/>
                  </a:lnTo>
                  <a:lnTo>
                    <a:pt x="1397784" y="453228"/>
                  </a:lnTo>
                  <a:lnTo>
                    <a:pt x="2352332" y="453228"/>
                  </a:lnTo>
                  <a:lnTo>
                    <a:pt x="2361076" y="365788"/>
                  </a:lnTo>
                  <a:lnTo>
                    <a:pt x="1505626" y="365788"/>
                  </a:lnTo>
                  <a:lnTo>
                    <a:pt x="1505626" y="233172"/>
                  </a:lnTo>
                  <a:lnTo>
                    <a:pt x="2374192" y="233172"/>
                  </a:lnTo>
                  <a:lnTo>
                    <a:pt x="2382936" y="147189"/>
                  </a:lnTo>
                  <a:lnTo>
                    <a:pt x="1467736" y="147189"/>
                  </a:lnTo>
                  <a:close/>
                </a:path>
              </a:pathLst>
            </a:custGeom>
            <a:solidFill>
              <a:srgbClr val="00BFD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sz="11500" spc="300" dirty="0">
                <a:solidFill>
                  <a:srgbClr val="00BFD5"/>
                </a:solidFill>
                <a:effectLst/>
                <a:latin typeface="钉钉进步体" panose="00020600040101010101" pitchFamily="18" charset="-122"/>
                <a:ea typeface="钉钉进步体" panose="00020600040101010101" pitchFamily="18" charset="-122"/>
              </a:endParaRPr>
            </a:p>
          </p:txBody>
        </p:sp>
      </p:grpSp>
      <p:sp>
        <p:nvSpPr>
          <p:cNvPr id="15" name="PA-文本框 53"/>
          <p:cNvSpPr txBox="1"/>
          <p:nvPr>
            <p:custDataLst>
              <p:tags r:id="rId1"/>
            </p:custDataLst>
          </p:nvPr>
        </p:nvSpPr>
        <p:spPr>
          <a:xfrm>
            <a:off x="4027833" y="2052726"/>
            <a:ext cx="399221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sz="2800" b="1" spc="3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CONTANTS</a:t>
            </a:r>
            <a:endParaRPr lang="zh-CN" altLang="en-US" sz="2800" b="1" spc="300" dirty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 flipH="1">
            <a:off x="10287000" y="361950"/>
            <a:ext cx="1733550" cy="361950"/>
            <a:chOff x="190500" y="190500"/>
            <a:chExt cx="1733550" cy="361950"/>
          </a:xfrm>
        </p:grpSpPr>
        <p:sp>
          <p:nvSpPr>
            <p:cNvPr id="17" name="十字形 16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51080" y="213980"/>
              <a:ext cx="137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sp>
        <p:nvSpPr>
          <p:cNvPr id="19" name="十字形 18"/>
          <p:cNvSpPr/>
          <p:nvPr/>
        </p:nvSpPr>
        <p:spPr>
          <a:xfrm>
            <a:off x="7029450" y="305783"/>
            <a:ext cx="1009650" cy="980093"/>
          </a:xfrm>
          <a:prstGeom prst="plus">
            <a:avLst>
              <a:gd name="adj" fmla="val 37903"/>
            </a:avLst>
          </a:prstGeom>
          <a:solidFill>
            <a:srgbClr val="00BFD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十字形 19"/>
          <p:cNvSpPr/>
          <p:nvPr/>
        </p:nvSpPr>
        <p:spPr>
          <a:xfrm>
            <a:off x="3085724" y="-114731"/>
            <a:ext cx="537644" cy="576361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14400" y="6444734"/>
            <a:ext cx="66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074829" y="2906265"/>
            <a:ext cx="3325721" cy="785168"/>
            <a:chOff x="941479" y="3020565"/>
            <a:chExt cx="3325721" cy="785168"/>
          </a:xfrm>
        </p:grpSpPr>
        <p:grpSp>
          <p:nvGrpSpPr>
            <p:cNvPr id="27" name="组合 26"/>
            <p:cNvGrpSpPr/>
            <p:nvPr/>
          </p:nvGrpSpPr>
          <p:grpSpPr>
            <a:xfrm>
              <a:off x="941479" y="3020565"/>
              <a:ext cx="696821" cy="728092"/>
              <a:chOff x="941479" y="3020565"/>
              <a:chExt cx="696821" cy="72809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941479" y="3109343"/>
                <a:ext cx="639314" cy="6393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2894" y="3020565"/>
                <a:ext cx="695406" cy="695406"/>
              </a:xfrm>
              <a:prstGeom prst="rect">
                <a:avLst/>
              </a:prstGeom>
            </p:spPr>
          </p:pic>
        </p:grpSp>
        <p:sp>
          <p:nvSpPr>
            <p:cNvPr id="28" name="PA-文本框 53"/>
            <p:cNvSpPr txBox="1"/>
            <p:nvPr>
              <p:custDataLst>
                <p:tags r:id="rId4"/>
              </p:custDataLst>
            </p:nvPr>
          </p:nvSpPr>
          <p:spPr>
            <a:xfrm>
              <a:off x="1684137" y="3159402"/>
              <a:ext cx="2583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3600" spc="300" dirty="0">
                  <a:solidFill>
                    <a:schemeClr val="bg1"/>
                  </a:solidFill>
                  <a:latin typeface="钉钉进步体" panose="00020600040101010101" pitchFamily="18" charset="-122"/>
                  <a:ea typeface="钉钉进步体" panose="00020600040101010101" pitchFamily="18" charset="-122"/>
                </a:rPr>
                <a:t>病例介绍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74829" y="3820665"/>
            <a:ext cx="4354421" cy="785168"/>
            <a:chOff x="941479" y="3020565"/>
            <a:chExt cx="4354421" cy="785168"/>
          </a:xfrm>
        </p:grpSpPr>
        <p:grpSp>
          <p:nvGrpSpPr>
            <p:cNvPr id="31" name="组合 30"/>
            <p:cNvGrpSpPr/>
            <p:nvPr/>
          </p:nvGrpSpPr>
          <p:grpSpPr>
            <a:xfrm>
              <a:off x="941479" y="3020565"/>
              <a:ext cx="696821" cy="728092"/>
              <a:chOff x="941479" y="3020565"/>
              <a:chExt cx="696821" cy="728092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941479" y="3109343"/>
                <a:ext cx="639314" cy="6393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2894" y="3020565"/>
                <a:ext cx="695406" cy="695406"/>
              </a:xfrm>
              <a:prstGeom prst="rect">
                <a:avLst/>
              </a:prstGeom>
            </p:spPr>
          </p:pic>
        </p:grpSp>
        <p:sp>
          <p:nvSpPr>
            <p:cNvPr id="32" name="PA-文本框 53"/>
            <p:cNvSpPr txBox="1"/>
            <p:nvPr>
              <p:custDataLst>
                <p:tags r:id="rId3"/>
              </p:custDataLst>
            </p:nvPr>
          </p:nvSpPr>
          <p:spPr>
            <a:xfrm>
              <a:off x="1684137" y="3159402"/>
              <a:ext cx="36117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3600" spc="300" dirty="0">
                  <a:solidFill>
                    <a:schemeClr val="bg1"/>
                  </a:solidFill>
                  <a:latin typeface="钉钉进步体" panose="00020600040101010101" pitchFamily="18" charset="-122"/>
                  <a:ea typeface="钉钉进步体" panose="00020600040101010101" pitchFamily="18" charset="-122"/>
                </a:rPr>
                <a:t>检查与诊断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074829" y="4735066"/>
            <a:ext cx="2144621" cy="785168"/>
            <a:chOff x="941479" y="3020565"/>
            <a:chExt cx="2144621" cy="785168"/>
          </a:xfrm>
        </p:grpSpPr>
        <p:grpSp>
          <p:nvGrpSpPr>
            <p:cNvPr id="36" name="组合 35"/>
            <p:cNvGrpSpPr/>
            <p:nvPr/>
          </p:nvGrpSpPr>
          <p:grpSpPr>
            <a:xfrm>
              <a:off x="941479" y="3020565"/>
              <a:ext cx="696821" cy="728092"/>
              <a:chOff x="941479" y="3020565"/>
              <a:chExt cx="696821" cy="728092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941479" y="3109343"/>
                <a:ext cx="639314" cy="6393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39" name="图片 38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2894" y="3020565"/>
                <a:ext cx="695406" cy="695406"/>
              </a:xfrm>
              <a:prstGeom prst="rect">
                <a:avLst/>
              </a:prstGeom>
            </p:spPr>
          </p:pic>
        </p:grpSp>
        <p:sp>
          <p:nvSpPr>
            <p:cNvPr id="37" name="PA-文本框 53"/>
            <p:cNvSpPr txBox="1"/>
            <p:nvPr>
              <p:custDataLst>
                <p:tags r:id="rId2"/>
              </p:custDataLst>
            </p:nvPr>
          </p:nvSpPr>
          <p:spPr>
            <a:xfrm>
              <a:off x="1684137" y="3159402"/>
              <a:ext cx="14019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zh-CN" altLang="en-US" sz="3600" spc="300" dirty="0">
                  <a:solidFill>
                    <a:schemeClr val="bg1"/>
                  </a:solidFill>
                  <a:latin typeface="钉钉进步体" panose="00020600040101010101" pitchFamily="18" charset="-122"/>
                  <a:ea typeface="钉钉进步体" panose="00020600040101010101" pitchFamily="18" charset="-122"/>
                </a:rPr>
                <a:t>治疗</a:t>
              </a:r>
            </a:p>
          </p:txBody>
        </p:sp>
      </p:grpSp>
      <p:sp>
        <p:nvSpPr>
          <p:cNvPr id="40" name="十字形 39"/>
          <p:cNvSpPr/>
          <p:nvPr/>
        </p:nvSpPr>
        <p:spPr>
          <a:xfrm>
            <a:off x="5942671" y="3209925"/>
            <a:ext cx="408717" cy="438150"/>
          </a:xfrm>
          <a:prstGeom prst="plus">
            <a:avLst>
              <a:gd name="adj" fmla="val 37903"/>
            </a:avLst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">
            <a:extLst>
              <a:ext uri="{FF2B5EF4-FFF2-40B4-BE49-F238E27FC236}">
                <a16:creationId xmlns="" xmlns:a16="http://schemas.microsoft.com/office/drawing/2014/main" id="{DA19E3CE-BAE3-4F3A-AD4C-89096641FE49}"/>
              </a:ext>
            </a:extLst>
          </p:cNvPr>
          <p:cNvSpPr txBox="1"/>
          <p:nvPr/>
        </p:nvSpPr>
        <p:spPr>
          <a:xfrm>
            <a:off x="0" y="5"/>
            <a:ext cx="604867" cy="1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模板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http://www.1ppt.com/hangye/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00550" y="532660"/>
            <a:ext cx="13965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BFBFB"/>
                </a:solidFill>
              </a:rPr>
              <a:t>https://www.ypppt.com/</a:t>
            </a:r>
            <a:endParaRPr lang="zh-CN" altLang="en-US" sz="800" dirty="0">
              <a:solidFill>
                <a:srgbClr val="FBFBFB"/>
              </a:solidFill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4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2" presetID="22" presetClass="entr" presetSubtype="8" dur="75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1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1"/>
      <p:bldP spid="19" grpId="0" animBg="1"/>
      <p:bldP spid="20" grpId="0" animBg="1"/>
      <p:bldP spid="21" grpId="0"/>
      <p:bldP spid="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"/>
          <p:cNvSpPr/>
          <p:nvPr/>
        </p:nvSpPr>
        <p:spPr bwMode="auto">
          <a:xfrm>
            <a:off x="1211057" y="1159133"/>
            <a:ext cx="2046493" cy="726510"/>
          </a:xfrm>
          <a:custGeom>
            <a:avLst/>
            <a:gdLst>
              <a:gd name="T0" fmla="*/ 0 w 1362"/>
              <a:gd name="T1" fmla="*/ 0 h 342"/>
              <a:gd name="T2" fmla="*/ 1362 w 1362"/>
              <a:gd name="T3" fmla="*/ 0 h 342"/>
              <a:gd name="T4" fmla="*/ 1191 w 1362"/>
              <a:gd name="T5" fmla="*/ 171 h 342"/>
              <a:gd name="T6" fmla="*/ 1362 w 1362"/>
              <a:gd name="T7" fmla="*/ 342 h 342"/>
              <a:gd name="T8" fmla="*/ 67 w 1362"/>
              <a:gd name="T9" fmla="*/ 342 h 342"/>
              <a:gd name="T10" fmla="*/ 0 w 1362"/>
              <a:gd name="T11" fmla="*/ 276 h 342"/>
              <a:gd name="T12" fmla="*/ 0 w 1362"/>
              <a:gd name="T13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2" h="342">
                <a:moveTo>
                  <a:pt x="0" y="0"/>
                </a:moveTo>
                <a:cubicBezTo>
                  <a:pt x="1362" y="0"/>
                  <a:pt x="1362" y="0"/>
                  <a:pt x="1362" y="0"/>
                </a:cubicBezTo>
                <a:cubicBezTo>
                  <a:pt x="1267" y="0"/>
                  <a:pt x="1191" y="76"/>
                  <a:pt x="1191" y="171"/>
                </a:cubicBezTo>
                <a:cubicBezTo>
                  <a:pt x="1191" y="265"/>
                  <a:pt x="1267" y="342"/>
                  <a:pt x="1362" y="342"/>
                </a:cubicBezTo>
                <a:cubicBezTo>
                  <a:pt x="67" y="342"/>
                  <a:pt x="67" y="342"/>
                  <a:pt x="67" y="342"/>
                </a:cubicBezTo>
                <a:cubicBezTo>
                  <a:pt x="30" y="342"/>
                  <a:pt x="0" y="312"/>
                  <a:pt x="0" y="276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BFD5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defRPr/>
            </a:pPr>
            <a:r>
              <a:rPr lang="zh-CN" altLang="en-US" sz="2400" b="1" kern="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治疗阶段</a:t>
            </a:r>
          </a:p>
        </p:txBody>
      </p:sp>
      <p:sp>
        <p:nvSpPr>
          <p:cNvPr id="8" name="文本框 2"/>
          <p:cNvSpPr txBox="1"/>
          <p:nvPr/>
        </p:nvSpPr>
        <p:spPr>
          <a:xfrm>
            <a:off x="1207027" y="1981200"/>
            <a:ext cx="9194273" cy="6742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  <a:defRPr/>
            </a:pPr>
            <a:r>
              <a:rPr lang="zh-CN" alt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患者病程一直伴随有头痛不适，以整个头部胀痛为主，程度一般，无明显恶心、呕吐，患者自述出汗后头痛能明显减轻。</a:t>
            </a:r>
          </a:p>
        </p:txBody>
      </p:sp>
      <p:sp>
        <p:nvSpPr>
          <p:cNvPr id="9" name="矩形"/>
          <p:cNvSpPr/>
          <p:nvPr/>
        </p:nvSpPr>
        <p:spPr bwMode="auto">
          <a:xfrm>
            <a:off x="1192007" y="3349883"/>
            <a:ext cx="2046493" cy="726510"/>
          </a:xfrm>
          <a:custGeom>
            <a:avLst/>
            <a:gdLst>
              <a:gd name="T0" fmla="*/ 0 w 1362"/>
              <a:gd name="T1" fmla="*/ 0 h 342"/>
              <a:gd name="T2" fmla="*/ 1362 w 1362"/>
              <a:gd name="T3" fmla="*/ 0 h 342"/>
              <a:gd name="T4" fmla="*/ 1191 w 1362"/>
              <a:gd name="T5" fmla="*/ 171 h 342"/>
              <a:gd name="T6" fmla="*/ 1362 w 1362"/>
              <a:gd name="T7" fmla="*/ 342 h 342"/>
              <a:gd name="T8" fmla="*/ 67 w 1362"/>
              <a:gd name="T9" fmla="*/ 342 h 342"/>
              <a:gd name="T10" fmla="*/ 0 w 1362"/>
              <a:gd name="T11" fmla="*/ 276 h 342"/>
              <a:gd name="T12" fmla="*/ 0 w 1362"/>
              <a:gd name="T13" fmla="*/ 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2" h="342">
                <a:moveTo>
                  <a:pt x="0" y="0"/>
                </a:moveTo>
                <a:cubicBezTo>
                  <a:pt x="1362" y="0"/>
                  <a:pt x="1362" y="0"/>
                  <a:pt x="1362" y="0"/>
                </a:cubicBezTo>
                <a:cubicBezTo>
                  <a:pt x="1267" y="0"/>
                  <a:pt x="1191" y="76"/>
                  <a:pt x="1191" y="171"/>
                </a:cubicBezTo>
                <a:cubicBezTo>
                  <a:pt x="1191" y="265"/>
                  <a:pt x="1267" y="342"/>
                  <a:pt x="1362" y="342"/>
                </a:cubicBezTo>
                <a:cubicBezTo>
                  <a:pt x="67" y="342"/>
                  <a:pt x="67" y="342"/>
                  <a:pt x="67" y="342"/>
                </a:cubicBezTo>
                <a:cubicBezTo>
                  <a:pt x="30" y="342"/>
                  <a:pt x="0" y="312"/>
                  <a:pt x="0" y="276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BFD5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defRPr/>
            </a:pPr>
            <a:r>
              <a:rPr lang="zh-CN" altLang="en-US" sz="2400" b="1" ker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讨论</a:t>
            </a:r>
          </a:p>
        </p:txBody>
      </p:sp>
      <p:sp>
        <p:nvSpPr>
          <p:cNvPr id="10" name="文本框 2"/>
          <p:cNvSpPr txBox="1"/>
          <p:nvPr/>
        </p:nvSpPr>
        <p:spPr>
          <a:xfrm>
            <a:off x="1130827" y="4076700"/>
            <a:ext cx="9194273" cy="6742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  <a:defRPr/>
            </a:pPr>
            <a:r>
              <a:rPr lang="en-US" altLang="zh-CN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1.</a:t>
            </a:r>
            <a:r>
              <a:rPr lang="zh-CN" alt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患者反复发热病因及头痛原因？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  <a:defRPr/>
            </a:pPr>
            <a:r>
              <a:rPr lang="en-US" altLang="zh-CN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2.</a:t>
            </a:r>
            <a:r>
              <a:rPr lang="zh-CN" alt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目前诊断？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  <a:defRPr/>
            </a:pPr>
            <a:r>
              <a:rPr lang="en-US" altLang="zh-CN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3.</a:t>
            </a:r>
            <a:r>
              <a:rPr lang="zh-CN" alt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  <a:sym typeface="+mn-lt"/>
              </a:rPr>
              <a:t>需进一步治疗及完善哪些相关检查？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163" y="3166049"/>
            <a:ext cx="2712554" cy="249555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2" name="组合 91"/>
          <p:cNvGrpSpPr/>
          <p:nvPr/>
        </p:nvGrpSpPr>
        <p:grpSpPr>
          <a:xfrm>
            <a:off x="6191250" y="-19050"/>
            <a:ext cx="6096000" cy="6896100"/>
            <a:chOff x="6191250" y="-19050"/>
            <a:chExt cx="6096000" cy="6896100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250" t="812" r="3044" b="1505"/>
            <a:stretch>
              <a:fillRect/>
            </a:stretch>
          </p:blipFill>
          <p:spPr>
            <a:xfrm>
              <a:off x="6191250" y="0"/>
              <a:ext cx="6096000" cy="6877050"/>
            </a:xfrm>
            <a:custGeom>
              <a:avLst/>
              <a:gdLst>
                <a:gd name="connsiteX0" fmla="*/ 2995613 w 6096000"/>
                <a:gd name="connsiteY0" fmla="*/ 0 h 6877050"/>
                <a:gd name="connsiteX1" fmla="*/ 6096000 w 6096000"/>
                <a:gd name="connsiteY1" fmla="*/ 0 h 6877050"/>
                <a:gd name="connsiteX2" fmla="*/ 4471988 w 6096000"/>
                <a:gd name="connsiteY2" fmla="*/ 6877050 h 6877050"/>
                <a:gd name="connsiteX3" fmla="*/ 3578672 w 6096000"/>
                <a:gd name="connsiteY3" fmla="*/ 6866140 h 6877050"/>
                <a:gd name="connsiteX4" fmla="*/ 3581400 w 6096000"/>
                <a:gd name="connsiteY4" fmla="*/ 6877050 h 6877050"/>
                <a:gd name="connsiteX5" fmla="*/ 0 w 6096000"/>
                <a:gd name="connsiteY5" fmla="*/ 6877050 h 6877050"/>
                <a:gd name="connsiteX6" fmla="*/ 523875 w 6096000"/>
                <a:gd name="connsiteY6" fmla="*/ 4781550 h 6877050"/>
                <a:gd name="connsiteX7" fmla="*/ 1846842 w 6096000"/>
                <a:gd name="connsiteY7" fmla="*/ 4781550 h 687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6000" h="6877050">
                  <a:moveTo>
                    <a:pt x="2995613" y="0"/>
                  </a:moveTo>
                  <a:lnTo>
                    <a:pt x="6096000" y="0"/>
                  </a:lnTo>
                  <a:lnTo>
                    <a:pt x="4471988" y="6877050"/>
                  </a:lnTo>
                  <a:lnTo>
                    <a:pt x="3578672" y="6866140"/>
                  </a:lnTo>
                  <a:lnTo>
                    <a:pt x="3581400" y="6877050"/>
                  </a:lnTo>
                  <a:lnTo>
                    <a:pt x="0" y="6877050"/>
                  </a:lnTo>
                  <a:lnTo>
                    <a:pt x="523875" y="4781550"/>
                  </a:lnTo>
                  <a:lnTo>
                    <a:pt x="1846842" y="4781550"/>
                  </a:lnTo>
                  <a:close/>
                </a:path>
              </a:pathLst>
            </a:custGeom>
          </p:spPr>
        </p:pic>
        <p:sp>
          <p:nvSpPr>
            <p:cNvPr id="27" name="任意多边形: 形状 26"/>
            <p:cNvSpPr/>
            <p:nvPr/>
          </p:nvSpPr>
          <p:spPr>
            <a:xfrm>
              <a:off x="6191250" y="-19050"/>
              <a:ext cx="6096000" cy="6877050"/>
            </a:xfrm>
            <a:custGeom>
              <a:avLst/>
              <a:gdLst>
                <a:gd name="connsiteX0" fmla="*/ 2995613 w 6096000"/>
                <a:gd name="connsiteY0" fmla="*/ 0 h 6877050"/>
                <a:gd name="connsiteX1" fmla="*/ 6096000 w 6096000"/>
                <a:gd name="connsiteY1" fmla="*/ 0 h 6877050"/>
                <a:gd name="connsiteX2" fmla="*/ 4471988 w 6096000"/>
                <a:gd name="connsiteY2" fmla="*/ 6877050 h 6877050"/>
                <a:gd name="connsiteX3" fmla="*/ 3578672 w 6096000"/>
                <a:gd name="connsiteY3" fmla="*/ 6866140 h 6877050"/>
                <a:gd name="connsiteX4" fmla="*/ 3581400 w 6096000"/>
                <a:gd name="connsiteY4" fmla="*/ 6877050 h 6877050"/>
                <a:gd name="connsiteX5" fmla="*/ 0 w 6096000"/>
                <a:gd name="connsiteY5" fmla="*/ 6877050 h 6877050"/>
                <a:gd name="connsiteX6" fmla="*/ 523875 w 6096000"/>
                <a:gd name="connsiteY6" fmla="*/ 4781550 h 6877050"/>
                <a:gd name="connsiteX7" fmla="*/ 1846842 w 6096000"/>
                <a:gd name="connsiteY7" fmla="*/ 4781550 h 687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6000" h="6877050">
                  <a:moveTo>
                    <a:pt x="2995613" y="0"/>
                  </a:moveTo>
                  <a:lnTo>
                    <a:pt x="6096000" y="0"/>
                  </a:lnTo>
                  <a:lnTo>
                    <a:pt x="4471988" y="6877050"/>
                  </a:lnTo>
                  <a:lnTo>
                    <a:pt x="3578672" y="6866140"/>
                  </a:lnTo>
                  <a:lnTo>
                    <a:pt x="3581400" y="6877050"/>
                  </a:lnTo>
                  <a:lnTo>
                    <a:pt x="0" y="6877050"/>
                  </a:lnTo>
                  <a:lnTo>
                    <a:pt x="523875" y="4781550"/>
                  </a:lnTo>
                  <a:lnTo>
                    <a:pt x="1846842" y="4781550"/>
                  </a:lnTo>
                  <a:close/>
                </a:path>
              </a:pathLst>
            </a:custGeom>
            <a:solidFill>
              <a:srgbClr val="00BFD5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任意多边形: 形状 59"/>
          <p:cNvSpPr/>
          <p:nvPr/>
        </p:nvSpPr>
        <p:spPr>
          <a:xfrm>
            <a:off x="-19050" y="4457700"/>
            <a:ext cx="9144000" cy="1624012"/>
          </a:xfrm>
          <a:custGeom>
            <a:avLst/>
            <a:gdLst>
              <a:gd name="connsiteX0" fmla="*/ 0 w 9029700"/>
              <a:gd name="connsiteY0" fmla="*/ 0 h 1624012"/>
              <a:gd name="connsiteX1" fmla="*/ 9029700 w 9029700"/>
              <a:gd name="connsiteY1" fmla="*/ 0 h 1624012"/>
              <a:gd name="connsiteX2" fmla="*/ 8805863 w 9029700"/>
              <a:gd name="connsiteY2" fmla="*/ 1090408 h 1624012"/>
              <a:gd name="connsiteX3" fmla="*/ 6443663 w 9029700"/>
              <a:gd name="connsiteY3" fmla="*/ 1090408 h 1624012"/>
              <a:gd name="connsiteX4" fmla="*/ 6334125 w 9029700"/>
              <a:gd name="connsiteY4" fmla="*/ 1624012 h 1624012"/>
              <a:gd name="connsiteX5" fmla="*/ 0 w 9029700"/>
              <a:gd name="connsiteY5" fmla="*/ 1624012 h 162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9700" h="1624012">
                <a:moveTo>
                  <a:pt x="0" y="0"/>
                </a:moveTo>
                <a:lnTo>
                  <a:pt x="9029700" y="0"/>
                </a:lnTo>
                <a:lnTo>
                  <a:pt x="8805863" y="1090408"/>
                </a:lnTo>
                <a:lnTo>
                  <a:pt x="6443663" y="1090408"/>
                </a:lnTo>
                <a:lnTo>
                  <a:pt x="6334125" y="1624012"/>
                </a:lnTo>
                <a:lnTo>
                  <a:pt x="0" y="1624012"/>
                </a:lnTo>
                <a:close/>
              </a:path>
            </a:pathLst>
          </a:custGeom>
          <a:solidFill>
            <a:srgbClr val="D0E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75" y="1181100"/>
            <a:ext cx="7229475" cy="7229475"/>
          </a:xfrm>
          <a:custGeom>
            <a:avLst/>
            <a:gdLst>
              <a:gd name="connsiteX0" fmla="*/ 5849216 w 7553325"/>
              <a:gd name="connsiteY0" fmla="*/ 1817834 h 7553325"/>
              <a:gd name="connsiteX1" fmla="*/ 4699615 w 7553325"/>
              <a:gd name="connsiteY1" fmla="*/ 6576801 h 7553325"/>
              <a:gd name="connsiteX2" fmla="*/ 5672861 w 7553325"/>
              <a:gd name="connsiteY2" fmla="*/ 6811903 h 7553325"/>
              <a:gd name="connsiteX3" fmla="*/ 6822462 w 7553325"/>
              <a:gd name="connsiteY3" fmla="*/ 2052936 h 7553325"/>
              <a:gd name="connsiteX4" fmla="*/ 0 w 7553325"/>
              <a:gd name="connsiteY4" fmla="*/ 0 h 7553325"/>
              <a:gd name="connsiteX5" fmla="*/ 7553325 w 7553325"/>
              <a:gd name="connsiteY5" fmla="*/ 0 h 7553325"/>
              <a:gd name="connsiteX6" fmla="*/ 7553325 w 7553325"/>
              <a:gd name="connsiteY6" fmla="*/ 7553325 h 7553325"/>
              <a:gd name="connsiteX7" fmla="*/ 0 w 7553325"/>
              <a:gd name="connsiteY7" fmla="*/ 7553325 h 75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3325" h="7553325">
                <a:moveTo>
                  <a:pt x="5849216" y="1817834"/>
                </a:moveTo>
                <a:lnTo>
                  <a:pt x="4699615" y="6576801"/>
                </a:lnTo>
                <a:lnTo>
                  <a:pt x="5672861" y="6811903"/>
                </a:lnTo>
                <a:lnTo>
                  <a:pt x="6822462" y="2052936"/>
                </a:lnTo>
                <a:close/>
                <a:moveTo>
                  <a:pt x="0" y="0"/>
                </a:moveTo>
                <a:lnTo>
                  <a:pt x="7553325" y="0"/>
                </a:lnTo>
                <a:lnTo>
                  <a:pt x="7553325" y="7553325"/>
                </a:lnTo>
                <a:lnTo>
                  <a:pt x="0" y="7553325"/>
                </a:lnTo>
                <a:close/>
              </a:path>
            </a:pathLst>
          </a:custGeom>
        </p:spPr>
      </p:pic>
      <p:sp>
        <p:nvSpPr>
          <p:cNvPr id="54" name="PA-文本框 53"/>
          <p:cNvSpPr txBox="1"/>
          <p:nvPr>
            <p:custDataLst>
              <p:tags r:id="rId1"/>
            </p:custDataLst>
          </p:nvPr>
        </p:nvSpPr>
        <p:spPr>
          <a:xfrm>
            <a:off x="143828" y="1697415"/>
            <a:ext cx="789876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9600" spc="3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钉钉进步体" panose="00020600040101010101" pitchFamily="18" charset="-122"/>
                <a:ea typeface="钉钉进步体" panose="00020600040101010101" pitchFamily="18" charset="-122"/>
              </a:rPr>
              <a:t>感谢您的欣赏</a:t>
            </a:r>
          </a:p>
        </p:txBody>
      </p:sp>
      <p:sp>
        <p:nvSpPr>
          <p:cNvPr id="56" name="十字形 55"/>
          <p:cNvSpPr/>
          <p:nvPr/>
        </p:nvSpPr>
        <p:spPr>
          <a:xfrm>
            <a:off x="11677650" y="6305550"/>
            <a:ext cx="401003" cy="400050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190500" y="190500"/>
            <a:ext cx="1733550" cy="361950"/>
            <a:chOff x="190500" y="190500"/>
            <a:chExt cx="1733550" cy="361950"/>
          </a:xfrm>
        </p:grpSpPr>
        <p:sp>
          <p:nvSpPr>
            <p:cNvPr id="55" name="十字形 54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551080" y="213980"/>
              <a:ext cx="137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293220" y="1415968"/>
            <a:ext cx="751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字魂105号-简雅黑" panose="00000500000000000000" pitchFamily="2" charset="-122"/>
                <a:sym typeface="字魂105号-简雅黑" panose="00000500000000000000" pitchFamily="2" charset="-122"/>
              </a:rPr>
              <a:t>FEVER CASE DISCUSSION</a:t>
            </a:r>
            <a:endParaRPr lang="zh-CN" altLang="en-US" sz="12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字魂105号-简雅黑" panose="00000500000000000000" pitchFamily="2" charset="-122"/>
              <a:sym typeface="字魂105号-简雅黑" panose="00000500000000000000" pitchFamily="2" charset="-122"/>
            </a:endParaRPr>
          </a:p>
        </p:txBody>
      </p:sp>
      <p:cxnSp>
        <p:nvCxnSpPr>
          <p:cNvPr id="62" name="直接箭头连接符 61"/>
          <p:cNvCxnSpPr/>
          <p:nvPr/>
        </p:nvCxnSpPr>
        <p:spPr>
          <a:xfrm>
            <a:off x="369420" y="3267075"/>
            <a:ext cx="7326780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A_文本框 57"/>
          <p:cNvSpPr txBox="1"/>
          <p:nvPr>
            <p:custDataLst>
              <p:tags r:id="rId2"/>
            </p:custDataLst>
          </p:nvPr>
        </p:nvSpPr>
        <p:spPr>
          <a:xfrm>
            <a:off x="307974" y="3390900"/>
            <a:ext cx="7616826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 a summary report dream need to work out a need to work out a summary report summary A dream need to work out a dream need to work out a need to work</a:t>
            </a:r>
          </a:p>
        </p:txBody>
      </p:sp>
      <p:sp>
        <p:nvSpPr>
          <p:cNvPr id="64" name="十字形 63"/>
          <p:cNvSpPr/>
          <p:nvPr/>
        </p:nvSpPr>
        <p:spPr>
          <a:xfrm>
            <a:off x="6724650" y="319691"/>
            <a:ext cx="571501" cy="603251"/>
          </a:xfrm>
          <a:prstGeom prst="plus">
            <a:avLst>
              <a:gd name="adj" fmla="val 37903"/>
            </a:avLst>
          </a:prstGeom>
          <a:solidFill>
            <a:srgbClr val="00BFD5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: 圆角 64"/>
          <p:cNvSpPr/>
          <p:nvPr/>
        </p:nvSpPr>
        <p:spPr>
          <a:xfrm>
            <a:off x="895350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376455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医院案例</a:t>
            </a:r>
            <a:endParaRPr lang="zh-CN" altLang="en-US" sz="1600" b="1" spc="30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PA_文本框 57"/>
          <p:cNvSpPr txBox="1"/>
          <p:nvPr>
            <p:custDataLst>
              <p:tags r:id="rId3"/>
            </p:custDataLst>
          </p:nvPr>
        </p:nvSpPr>
        <p:spPr>
          <a:xfrm>
            <a:off x="307289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0" name="矩形: 圆角 79"/>
          <p:cNvSpPr/>
          <p:nvPr/>
        </p:nvSpPr>
        <p:spPr>
          <a:xfrm>
            <a:off x="2390775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1871880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发热病历</a:t>
            </a:r>
            <a:endParaRPr lang="zh-CN" altLang="en-US" sz="1600" b="1" spc="3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" name="PA_文本框 57"/>
          <p:cNvSpPr txBox="1"/>
          <p:nvPr>
            <p:custDataLst>
              <p:tags r:id="rId4"/>
            </p:custDataLst>
          </p:nvPr>
        </p:nvSpPr>
        <p:spPr>
          <a:xfrm>
            <a:off x="1802714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4" name="矩形: 圆角 83"/>
          <p:cNvSpPr/>
          <p:nvPr/>
        </p:nvSpPr>
        <p:spPr>
          <a:xfrm>
            <a:off x="3901465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3382570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护理查房</a:t>
            </a:r>
            <a:endParaRPr lang="zh-CN" altLang="en-US" sz="1600" b="1" spc="30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6" name="PA_文本框 57"/>
          <p:cNvSpPr txBox="1"/>
          <p:nvPr>
            <p:custDataLst>
              <p:tags r:id="rId5"/>
            </p:custDataLst>
          </p:nvPr>
        </p:nvSpPr>
        <p:spPr>
          <a:xfrm>
            <a:off x="3313404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  <p:sp>
        <p:nvSpPr>
          <p:cNvPr id="88" name="矩形: 圆角 87"/>
          <p:cNvSpPr/>
          <p:nvPr/>
        </p:nvSpPr>
        <p:spPr>
          <a:xfrm>
            <a:off x="5388661" y="4886325"/>
            <a:ext cx="285750" cy="276225"/>
          </a:xfrm>
          <a:prstGeom prst="roundRect">
            <a:avLst/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4869766" y="5254257"/>
            <a:ext cx="134507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600" b="1" spc="3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病历讨论</a:t>
            </a:r>
            <a:endParaRPr lang="zh-CN" altLang="en-US" sz="1600" b="1" spc="300"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0" name="PA_文本框 57"/>
          <p:cNvSpPr txBox="1"/>
          <p:nvPr>
            <p:custDataLst>
              <p:tags r:id="rId6"/>
            </p:custDataLst>
          </p:nvPr>
        </p:nvSpPr>
        <p:spPr>
          <a:xfrm>
            <a:off x="4800600" y="5485606"/>
            <a:ext cx="1559611" cy="30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8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</a:t>
            </a: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4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16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0" presetClass="entr" presetSubtype="0" dur="75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-#ppt_h/2*cos(ppt_r/180*pi)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8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875"/>
                            </p:stCondLst>
                            <p:childTnLst>
                              <p:par>
                                <p:cTn id="41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625"/>
                            </p:stCondLst>
                            <p:childTnLst>
                              <p:par>
                                <p:cTn id="48" presetID="42" presetClass="entr" presetSubtype="0" dur="75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4" grpId="1"/>
      <p:bldP spid="56" grpId="0" animBg="1"/>
      <p:bldP spid="58" grpId="0"/>
      <p:bldP spid="63" grpId="1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38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3352800"/>
            <a:ext cx="12306300" cy="3505200"/>
          </a:xfrm>
          <a:prstGeom prst="rect">
            <a:avLst/>
          </a:prstGeom>
          <a:solidFill>
            <a:srgbClr val="D0E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00450" y="1828800"/>
            <a:ext cx="7677150" cy="3238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BFD5"/>
            </a:solidFill>
          </a:ln>
          <a:effectLst>
            <a:outerShdw blurRad="76200" dist="127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85850" y="590550"/>
            <a:ext cx="6800850" cy="680085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247650" y="214478"/>
            <a:ext cx="2397474" cy="646331"/>
            <a:chOff x="190500" y="157328"/>
            <a:chExt cx="2397474" cy="646331"/>
          </a:xfrm>
        </p:grpSpPr>
        <p:sp>
          <p:nvSpPr>
            <p:cNvPr id="11" name="十字形 10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50501" y="157328"/>
              <a:ext cx="2137473" cy="646331"/>
            </a:xfrm>
            <a:prstGeom prst="rect">
              <a:avLst/>
            </a:prstGeom>
            <a:noFill/>
          </p:spPr>
          <p:txBody>
            <a:bodyPr wrap="none" lIns="288000" rIns="0" rtlCol="0">
              <a:spAutoFit/>
            </a:bodyPr>
            <a:lstStyle/>
            <a:p>
              <a:pPr algn="r"/>
              <a:r>
                <a:rPr lang="zh-CN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钉钉进步体" panose="00020600040101010101" pitchFamily="18" charset="-122"/>
                  <a:ea typeface="钉钉进步体" panose="00020600040101010101" pitchFamily="18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886450" y="1485900"/>
            <a:ext cx="3105150" cy="689735"/>
            <a:chOff x="5905500" y="1485900"/>
            <a:chExt cx="3105150" cy="689735"/>
          </a:xfrm>
        </p:grpSpPr>
        <p:sp>
          <p:nvSpPr>
            <p:cNvPr id="6" name="矩形: 圆角 5"/>
            <p:cNvSpPr/>
            <p:nvPr/>
          </p:nvSpPr>
          <p:spPr>
            <a:xfrm>
              <a:off x="5905500" y="1485900"/>
              <a:ext cx="3067050" cy="685800"/>
            </a:xfrm>
            <a:prstGeom prst="roundRect">
              <a:avLst>
                <a:gd name="adj" fmla="val 50000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PA-文本框 53"/>
            <p:cNvSpPr txBox="1"/>
            <p:nvPr>
              <p:custDataLst>
                <p:tags r:id="rId3"/>
              </p:custDataLst>
            </p:nvPr>
          </p:nvSpPr>
          <p:spPr>
            <a:xfrm>
              <a:off x="6028083" y="1529304"/>
              <a:ext cx="29825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600" b="1" spc="300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</a:rPr>
                <a:t>PART ONE</a:t>
              </a:r>
              <a:endParaRPr lang="zh-CN" altLang="en-US" sz="3600" b="1" spc="300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" name="PA-文本框 53"/>
          <p:cNvSpPr txBox="1"/>
          <p:nvPr>
            <p:custDataLst>
              <p:tags r:id="rId1"/>
            </p:custDataLst>
          </p:nvPr>
        </p:nvSpPr>
        <p:spPr>
          <a:xfrm>
            <a:off x="4800982" y="2568852"/>
            <a:ext cx="5250063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rPr>
              <a:t>病例介绍</a:t>
            </a:r>
          </a:p>
        </p:txBody>
      </p:sp>
      <p:sp>
        <p:nvSpPr>
          <p:cNvPr id="16" name="PA_文本框 57"/>
          <p:cNvSpPr txBox="1"/>
          <p:nvPr>
            <p:custDataLst>
              <p:tags r:id="rId2"/>
            </p:custDataLst>
          </p:nvPr>
        </p:nvSpPr>
        <p:spPr>
          <a:xfrm>
            <a:off x="3981449" y="3723989"/>
            <a:ext cx="6889129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 a summary report dream need to work out a need to work out a summary report summary A dream need to work out a dream need to work out a need to work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63000" y="4914899"/>
            <a:ext cx="2412517" cy="2412517"/>
          </a:xfrm>
          <a:prstGeom prst="rect">
            <a:avLst/>
          </a:prstGeom>
        </p:spPr>
      </p:pic>
      <p:sp>
        <p:nvSpPr>
          <p:cNvPr id="19" name="十字形 18"/>
          <p:cNvSpPr/>
          <p:nvPr/>
        </p:nvSpPr>
        <p:spPr>
          <a:xfrm>
            <a:off x="10275923" y="10295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十字形 19"/>
          <p:cNvSpPr/>
          <p:nvPr/>
        </p:nvSpPr>
        <p:spPr>
          <a:xfrm>
            <a:off x="4010025" y="-134705"/>
            <a:ext cx="1009650" cy="980093"/>
          </a:xfrm>
          <a:prstGeom prst="plus">
            <a:avLst>
              <a:gd name="adj" fmla="val 37903"/>
            </a:avLst>
          </a:prstGeom>
          <a:solidFill>
            <a:srgbClr val="00BFD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十字形 21"/>
          <p:cNvSpPr/>
          <p:nvPr/>
        </p:nvSpPr>
        <p:spPr>
          <a:xfrm>
            <a:off x="6182762" y="5785810"/>
            <a:ext cx="560938" cy="576890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991350" y="196334"/>
            <a:ext cx="5200650" cy="318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219700" y="899081"/>
            <a:ext cx="1973325" cy="5121275"/>
            <a:chOff x="1238250" y="1013381"/>
            <a:chExt cx="1973325" cy="5121275"/>
          </a:xfrm>
        </p:grpSpPr>
        <p:sp>
          <p:nvSpPr>
            <p:cNvPr id="3" name="Freeform 7"/>
            <p:cNvSpPr/>
            <p:nvPr/>
          </p:nvSpPr>
          <p:spPr bwMode="auto">
            <a:xfrm>
              <a:off x="2873809" y="1013381"/>
              <a:ext cx="119063" cy="5121275"/>
            </a:xfrm>
            <a:custGeom>
              <a:avLst/>
              <a:gdLst>
                <a:gd name="T0" fmla="*/ 0 w 31"/>
                <a:gd name="T1" fmla="*/ 0 h 1344"/>
                <a:gd name="T2" fmla="*/ 0 w 31"/>
                <a:gd name="T3" fmla="*/ 1344 h 1344"/>
                <a:gd name="T4" fmla="*/ 31 w 31"/>
                <a:gd name="T5" fmla="*/ 672 h 1344"/>
                <a:gd name="T6" fmla="*/ 0 w 31"/>
                <a:gd name="T7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344">
                  <a:moveTo>
                    <a:pt x="0" y="0"/>
                  </a:moveTo>
                  <a:cubicBezTo>
                    <a:pt x="0" y="1344"/>
                    <a:pt x="0" y="1344"/>
                    <a:pt x="0" y="1344"/>
                  </a:cubicBezTo>
                  <a:cubicBezTo>
                    <a:pt x="17" y="1344"/>
                    <a:pt x="31" y="1043"/>
                    <a:pt x="31" y="672"/>
                  </a:cubicBezTo>
                  <a:cubicBezTo>
                    <a:pt x="31" y="301"/>
                    <a:pt x="17" y="0"/>
                    <a:pt x="0" y="0"/>
                  </a:cubicBezTo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/>
                </a:gs>
                <a:gs pos="34000">
                  <a:srgbClr val="DCDADA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4" name="Freeform 8"/>
            <p:cNvSpPr/>
            <p:nvPr/>
          </p:nvSpPr>
          <p:spPr bwMode="auto">
            <a:xfrm>
              <a:off x="2957841" y="2493855"/>
              <a:ext cx="248592" cy="33944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rgbClr val="008B9A"/>
            </a:solidFill>
            <a:ln>
              <a:noFill/>
            </a:ln>
            <a:effectLst>
              <a:outerShdw blurRad="254000" dist="101600" dir="5400000" algn="ctr" rotWithShape="0">
                <a:srgbClr val="C30F0F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  <p:sp>
          <p:nvSpPr>
            <p:cNvPr id="5" name="Freeform 9"/>
            <p:cNvSpPr/>
            <p:nvPr/>
          </p:nvSpPr>
          <p:spPr bwMode="auto">
            <a:xfrm>
              <a:off x="1238250" y="1803724"/>
              <a:ext cx="1973325" cy="964082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7 w 487"/>
                <a:gd name="T15" fmla="*/ 234 h 318"/>
                <a:gd name="T16" fmla="*/ 0 w 487"/>
                <a:gd name="T17" fmla="*/ 117 h 318"/>
                <a:gd name="T18" fmla="*/ 117 w 487"/>
                <a:gd name="T19" fmla="*/ 0 h 318"/>
                <a:gd name="T20" fmla="*/ 117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solidFill>
              <a:srgbClr val="00BFD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>
                <a:ln w="19050">
                  <a:noFill/>
                </a:ln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  <p:sp>
          <p:nvSpPr>
            <p:cNvPr id="6" name="Rectangle 27"/>
            <p:cNvSpPr>
              <a:spLocks noChangeArrowheads="1"/>
            </p:cNvSpPr>
            <p:nvPr/>
          </p:nvSpPr>
          <p:spPr bwMode="auto">
            <a:xfrm>
              <a:off x="1371601" y="1856601"/>
              <a:ext cx="1733550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ln w="19050">
                    <a:noFill/>
                  </a:ln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病人介绍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000500" y="2685969"/>
            <a:ext cx="2588059" cy="222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患者中年男性，摩托车出租司机，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47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岁，于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202X-2-25 09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点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26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分入院。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648700" y="975281"/>
            <a:ext cx="2171701" cy="5121275"/>
            <a:chOff x="1238250" y="1013381"/>
            <a:chExt cx="2171701" cy="5121275"/>
          </a:xfrm>
        </p:grpSpPr>
        <p:sp>
          <p:nvSpPr>
            <p:cNvPr id="9" name="Freeform 7"/>
            <p:cNvSpPr/>
            <p:nvPr/>
          </p:nvSpPr>
          <p:spPr bwMode="auto">
            <a:xfrm>
              <a:off x="2873809" y="1013381"/>
              <a:ext cx="119063" cy="5121275"/>
            </a:xfrm>
            <a:custGeom>
              <a:avLst/>
              <a:gdLst>
                <a:gd name="T0" fmla="*/ 0 w 31"/>
                <a:gd name="T1" fmla="*/ 0 h 1344"/>
                <a:gd name="T2" fmla="*/ 0 w 31"/>
                <a:gd name="T3" fmla="*/ 1344 h 1344"/>
                <a:gd name="T4" fmla="*/ 31 w 31"/>
                <a:gd name="T5" fmla="*/ 672 h 1344"/>
                <a:gd name="T6" fmla="*/ 0 w 31"/>
                <a:gd name="T7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344">
                  <a:moveTo>
                    <a:pt x="0" y="0"/>
                  </a:moveTo>
                  <a:cubicBezTo>
                    <a:pt x="0" y="1344"/>
                    <a:pt x="0" y="1344"/>
                    <a:pt x="0" y="1344"/>
                  </a:cubicBezTo>
                  <a:cubicBezTo>
                    <a:pt x="17" y="1344"/>
                    <a:pt x="31" y="1043"/>
                    <a:pt x="31" y="672"/>
                  </a:cubicBezTo>
                  <a:cubicBezTo>
                    <a:pt x="31" y="301"/>
                    <a:pt x="17" y="0"/>
                    <a:pt x="0" y="0"/>
                  </a:cubicBezTo>
                </a:path>
              </a:pathLst>
            </a:custGeom>
            <a:gradFill>
              <a:gsLst>
                <a:gs pos="100000">
                  <a:schemeClr val="bg1"/>
                </a:gs>
                <a:gs pos="0">
                  <a:schemeClr val="bg1"/>
                </a:gs>
                <a:gs pos="34000">
                  <a:srgbClr val="DCDADA"/>
                </a:gs>
              </a:gsLst>
              <a:lin ang="54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/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957841" y="2493855"/>
              <a:ext cx="248592" cy="33944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rgbClr val="008B9A"/>
            </a:solidFill>
            <a:ln>
              <a:noFill/>
            </a:ln>
            <a:effectLst>
              <a:outerShdw blurRad="254000" dist="101600" dir="5400000" algn="ctr" rotWithShape="0">
                <a:srgbClr val="C30F0F">
                  <a:alpha val="2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238250" y="1803724"/>
              <a:ext cx="1973325" cy="964082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7 w 487"/>
                <a:gd name="T15" fmla="*/ 234 h 318"/>
                <a:gd name="T16" fmla="*/ 0 w 487"/>
                <a:gd name="T17" fmla="*/ 117 h 318"/>
                <a:gd name="T18" fmla="*/ 117 w 487"/>
                <a:gd name="T19" fmla="*/ 0 h 318"/>
                <a:gd name="T20" fmla="*/ 117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solidFill>
              <a:srgbClr val="00BFD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sz="2400">
                <a:ln w="19050">
                  <a:noFill/>
                </a:ln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1676401" y="1875651"/>
              <a:ext cx="1733550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ln w="19050">
                    <a:noFill/>
                  </a:ln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主述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410450" y="2895519"/>
            <a:ext cx="2588059" cy="562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发热、咳嗽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天。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1" y="1458087"/>
            <a:ext cx="3733730" cy="373373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72435" y="596385"/>
            <a:ext cx="847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b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思源黑体 CN Normal" panose="020B0400000000000000" charset="-122"/>
                <a:sym typeface="+mn-ea"/>
              </a:rPr>
              <a:t>主述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000249" y="1333500"/>
            <a:ext cx="8052955" cy="654050"/>
            <a:chOff x="1733549" y="2667000"/>
            <a:chExt cx="8052955" cy="654050"/>
          </a:xfrm>
        </p:grpSpPr>
        <p:grpSp>
          <p:nvGrpSpPr>
            <p:cNvPr id="4" name="组合 3"/>
            <p:cNvGrpSpPr/>
            <p:nvPr/>
          </p:nvGrpSpPr>
          <p:grpSpPr>
            <a:xfrm>
              <a:off x="1733549" y="2667000"/>
              <a:ext cx="8052955" cy="654050"/>
              <a:chOff x="2247899" y="2667000"/>
              <a:chExt cx="8052955" cy="654050"/>
            </a:xfrm>
          </p:grpSpPr>
          <p:sp>
            <p:nvSpPr>
              <p:cNvPr id="6" name="矩形: 圆角 5"/>
              <p:cNvSpPr/>
              <p:nvPr/>
            </p:nvSpPr>
            <p:spPr>
              <a:xfrm>
                <a:off x="2247899" y="2781300"/>
                <a:ext cx="8052955" cy="438150"/>
              </a:xfrm>
              <a:prstGeom prst="roundRect">
                <a:avLst/>
              </a:prstGeom>
              <a:solidFill>
                <a:srgbClr val="008B9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2388176" y="2667000"/>
                <a:ext cx="7772400" cy="654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>
                <a:outerShdw blurRad="76200" sx="102000" sy="102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2079625" y="2791767"/>
              <a:ext cx="73882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000">
                  <a:solidFill>
                    <a:srgbClr val="008B9A"/>
                  </a:solidFill>
                  <a:latin typeface="微软雅黑" panose="020B0503020204020204" charset="-122"/>
                  <a:ea typeface="微软雅黑" panose="020B0503020204020204" charset="-122"/>
                  <a:cs typeface="思源黑体 CN Normal" panose="020B0400000000000000" charset="-122"/>
                  <a:sym typeface="+mn-ea"/>
                </a:rPr>
                <a:t>起病来，患者精神、食纳、睡眠欠佳，大小便可。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76250" y="2127251"/>
            <a:ext cx="11372850" cy="1289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患者</a:t>
            </a:r>
            <a:r>
              <a:rPr lang="en-US" altLang="zh-CN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天前受凉后出现发热、咳嗽，</a:t>
            </a:r>
            <a:r>
              <a:rPr lang="en-US" altLang="zh-CN" spc="400" err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Tmax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不详，无畏寒、寒战、抽搐，发热无明显时间段区分，有阵发性连声咳，较剧，有白色脓痰，偶为黄白色，无血丝及特殊臭味，量较多，伴有头痛，无头晕、恶心、呕吐，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95300" y="3689351"/>
            <a:ext cx="11372850" cy="17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当地诊所输液治疗</a:t>
            </a:r>
            <a:r>
              <a:rPr lang="en-US" altLang="zh-CN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天（具体不详）后仍有反复发热，无盗汗，无尿频、尿急、尿痛及肉眼血尿，无恶心、呕吐，无腹痛、腹胀，后在我院门诊行相关检查，继续输液治疗</a:t>
            </a:r>
            <a:r>
              <a:rPr lang="en-US" altLang="zh-CN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天（阿莫西林克拉维酸钾</a:t>
            </a:r>
            <a:r>
              <a:rPr lang="en-US" altLang="zh-CN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1.2g bid + 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炎琥宁 </a:t>
            </a:r>
            <a:r>
              <a:rPr lang="en-US" altLang="zh-CN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160mg qd</a:t>
            </a:r>
            <a:r>
              <a:rPr lang="zh-CN" altLang="en-US" spc="400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</a:rPr>
              <a:t>），仍有反复发热，为求进一步诊治遂入住我科住院治疗。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427175" y="2390921"/>
            <a:ext cx="2208546" cy="1876853"/>
            <a:chOff x="953754" y="1952771"/>
            <a:chExt cx="2856246" cy="1876853"/>
          </a:xfrm>
        </p:grpSpPr>
        <p:sp>
          <p:nvSpPr>
            <p:cNvPr id="3" name="矩形: 圆角 2"/>
            <p:cNvSpPr/>
            <p:nvPr/>
          </p:nvSpPr>
          <p:spPr>
            <a:xfrm>
              <a:off x="953754" y="1952771"/>
              <a:ext cx="2856246" cy="1533379"/>
            </a:xfrm>
            <a:prstGeom prst="roundRect">
              <a:avLst>
                <a:gd name="adj" fmla="val 7778"/>
              </a:avLst>
            </a:prstGeom>
            <a:noFill/>
            <a:ln w="22225">
              <a:gradFill flip="none" rotWithShape="1">
                <a:gsLst>
                  <a:gs pos="6000">
                    <a:schemeClr val="accent1">
                      <a:lumMod val="5000"/>
                      <a:lumOff val="95000"/>
                      <a:alpha val="0"/>
                    </a:schemeClr>
                  </a:gs>
                  <a:gs pos="74000">
                    <a:srgbClr val="00BFD5"/>
                  </a:gs>
                  <a:gs pos="100000">
                    <a:srgbClr val="00BFD5"/>
                  </a:gs>
                </a:gsLst>
                <a:lin ang="162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19803" y="2124221"/>
              <a:ext cx="2724150" cy="17054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既往有“慢性支气管炎”病史，无药物及食物过敏史。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6037597" y="1580425"/>
            <a:ext cx="1220453" cy="664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既往史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8437075" y="2390921"/>
            <a:ext cx="2233676" cy="2593550"/>
            <a:chOff x="953754" y="1952771"/>
            <a:chExt cx="2888746" cy="2593550"/>
          </a:xfrm>
        </p:grpSpPr>
        <p:sp>
          <p:nvSpPr>
            <p:cNvPr id="7" name="矩形: 圆角 6"/>
            <p:cNvSpPr/>
            <p:nvPr/>
          </p:nvSpPr>
          <p:spPr>
            <a:xfrm>
              <a:off x="953754" y="1952771"/>
              <a:ext cx="2856246" cy="1533379"/>
            </a:xfrm>
            <a:prstGeom prst="roundRect">
              <a:avLst>
                <a:gd name="adj" fmla="val 7778"/>
              </a:avLst>
            </a:prstGeom>
            <a:noFill/>
            <a:ln w="22225">
              <a:gradFill flip="none" rotWithShape="1">
                <a:gsLst>
                  <a:gs pos="6000">
                    <a:schemeClr val="accent1">
                      <a:lumMod val="5000"/>
                      <a:lumOff val="95000"/>
                      <a:alpha val="0"/>
                    </a:schemeClr>
                  </a:gs>
                  <a:gs pos="74000">
                    <a:srgbClr val="00BFD5"/>
                  </a:gs>
                  <a:gs pos="100000">
                    <a:srgbClr val="00BFD5"/>
                  </a:gs>
                </a:gsLst>
                <a:lin ang="162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118350" y="2009921"/>
              <a:ext cx="2724150" cy="25364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吸烟</a:t>
              </a:r>
              <a:r>
                <a:rPr lang="en-US" altLang="zh-CN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en-US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年，每天约</a:t>
              </a:r>
              <a:r>
                <a:rPr lang="en-US" altLang="zh-CN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pc="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包，无饮酒史，无毒物及疫水接触史，近期无家禽接触史。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9047497" y="1580425"/>
            <a:ext cx="1220453" cy="664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b="1" kern="1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个人史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371600"/>
            <a:ext cx="3981450" cy="3981450"/>
          </a:xfrm>
          <a:prstGeom prst="rect">
            <a:avLst/>
          </a:prstGeom>
        </p:spPr>
      </p:pic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dur="5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306300" cy="6858000"/>
          </a:xfrm>
          <a:prstGeom prst="rect">
            <a:avLst/>
          </a:prstGeom>
          <a:solidFill>
            <a:srgbClr val="FBFBF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3352800"/>
            <a:ext cx="12306300" cy="3505200"/>
          </a:xfrm>
          <a:prstGeom prst="rect">
            <a:avLst/>
          </a:prstGeom>
          <a:solidFill>
            <a:srgbClr val="D0E7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00450" y="1828800"/>
            <a:ext cx="7677150" cy="3238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BFD5"/>
            </a:solidFill>
          </a:ln>
          <a:effectLst>
            <a:outerShdw blurRad="76200" dist="127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085850" y="590550"/>
            <a:ext cx="6800850" cy="680085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247650" y="247650"/>
            <a:ext cx="1733550" cy="361950"/>
            <a:chOff x="190500" y="190500"/>
            <a:chExt cx="1733550" cy="361950"/>
          </a:xfrm>
        </p:grpSpPr>
        <p:sp>
          <p:nvSpPr>
            <p:cNvPr id="11" name="十字形 10"/>
            <p:cNvSpPr/>
            <p:nvPr/>
          </p:nvSpPr>
          <p:spPr>
            <a:xfrm>
              <a:off x="190500" y="190500"/>
              <a:ext cx="342900" cy="361950"/>
            </a:xfrm>
            <a:prstGeom prst="plus">
              <a:avLst>
                <a:gd name="adj" fmla="val 37903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51080" y="213980"/>
              <a:ext cx="1372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字魂105号-简雅黑" panose="00000500000000000000" pitchFamily="2" charset="-122"/>
                  <a:sym typeface="字魂105号-简雅黑" panose="00000500000000000000" pitchFamily="2" charset="-122"/>
                </a:rPr>
                <a:t>医院科室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886450" y="1485900"/>
            <a:ext cx="3200400" cy="689735"/>
            <a:chOff x="5905500" y="1485900"/>
            <a:chExt cx="3200400" cy="689735"/>
          </a:xfrm>
        </p:grpSpPr>
        <p:sp>
          <p:nvSpPr>
            <p:cNvPr id="6" name="矩形: 圆角 5"/>
            <p:cNvSpPr/>
            <p:nvPr/>
          </p:nvSpPr>
          <p:spPr>
            <a:xfrm>
              <a:off x="5905500" y="1485900"/>
              <a:ext cx="3067050" cy="685800"/>
            </a:xfrm>
            <a:prstGeom prst="roundRect">
              <a:avLst>
                <a:gd name="adj" fmla="val 50000"/>
              </a:avLst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PA-文本框 53"/>
            <p:cNvSpPr txBox="1"/>
            <p:nvPr>
              <p:custDataLst>
                <p:tags r:id="rId3"/>
              </p:custDataLst>
            </p:nvPr>
          </p:nvSpPr>
          <p:spPr>
            <a:xfrm>
              <a:off x="5989983" y="1529304"/>
              <a:ext cx="31159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600" b="1" spc="30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</a:rPr>
                <a:t>PART TWO</a:t>
              </a:r>
              <a:endParaRPr lang="zh-CN" altLang="en-US" sz="3600" b="1" spc="30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" name="PA-文本框 53"/>
          <p:cNvSpPr txBox="1"/>
          <p:nvPr>
            <p:custDataLst>
              <p:tags r:id="rId1"/>
            </p:custDataLst>
          </p:nvPr>
        </p:nvSpPr>
        <p:spPr>
          <a:xfrm>
            <a:off x="4591432" y="2568852"/>
            <a:ext cx="580986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钉钉进步体" panose="00020600040101010101" pitchFamily="18" charset="-122"/>
                <a:ea typeface="钉钉进步体" panose="00020600040101010101" pitchFamily="18" charset="-122"/>
              </a:rPr>
              <a:t>检查与诊断</a:t>
            </a:r>
          </a:p>
        </p:txBody>
      </p:sp>
      <p:sp>
        <p:nvSpPr>
          <p:cNvPr id="16" name="PA_文本框 57"/>
          <p:cNvSpPr txBox="1"/>
          <p:nvPr>
            <p:custDataLst>
              <p:tags r:id="rId2"/>
            </p:custDataLst>
          </p:nvPr>
        </p:nvSpPr>
        <p:spPr>
          <a:xfrm>
            <a:off x="3981449" y="3723989"/>
            <a:ext cx="6889129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  <a:alpha val="82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j-lt"/>
              </a:rPr>
              <a:t>A dream need to work out a summary report dream need to work out a need to work out a summary report summary A dream need to work out a dream need to work out a need to work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63000" y="4914899"/>
            <a:ext cx="2412517" cy="2412517"/>
          </a:xfrm>
          <a:prstGeom prst="rect">
            <a:avLst/>
          </a:prstGeom>
        </p:spPr>
      </p:pic>
      <p:sp>
        <p:nvSpPr>
          <p:cNvPr id="19" name="十字形 18"/>
          <p:cNvSpPr/>
          <p:nvPr/>
        </p:nvSpPr>
        <p:spPr>
          <a:xfrm>
            <a:off x="10275923" y="1029565"/>
            <a:ext cx="373027" cy="376998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十字形 19"/>
          <p:cNvSpPr/>
          <p:nvPr/>
        </p:nvSpPr>
        <p:spPr>
          <a:xfrm>
            <a:off x="4010025" y="-134705"/>
            <a:ext cx="1009650" cy="980093"/>
          </a:xfrm>
          <a:prstGeom prst="plus">
            <a:avLst>
              <a:gd name="adj" fmla="val 37903"/>
            </a:avLst>
          </a:prstGeom>
          <a:solidFill>
            <a:srgbClr val="00BFD5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十字形 21"/>
          <p:cNvSpPr/>
          <p:nvPr/>
        </p:nvSpPr>
        <p:spPr>
          <a:xfrm>
            <a:off x="6182762" y="5785810"/>
            <a:ext cx="560938" cy="576890"/>
          </a:xfrm>
          <a:prstGeom prst="plus">
            <a:avLst>
              <a:gd name="adj" fmla="val 37903"/>
            </a:avLst>
          </a:prstGeom>
          <a:solidFill>
            <a:srgbClr val="00B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991350" y="196334"/>
            <a:ext cx="5200650" cy="318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思源黑体" panose="020B0800000000000000" charset="-122"/>
                <a:sym typeface="微软雅黑" panose="020B0503020204020204" charset="-122"/>
              </a:rPr>
              <a:t>适用于医院案例，发热病历，护理查房，病历讨论等</a:t>
            </a: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75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6761" y="1213007"/>
            <a:ext cx="10744201" cy="2558892"/>
            <a:chOff x="723899" y="844864"/>
            <a:chExt cx="10744201" cy="2558892"/>
          </a:xfrm>
        </p:grpSpPr>
        <p:sp>
          <p:nvSpPr>
            <p:cNvPr id="3" name="矩形: 圆角 2"/>
            <p:cNvSpPr/>
            <p:nvPr/>
          </p:nvSpPr>
          <p:spPr>
            <a:xfrm>
              <a:off x="723899" y="1042935"/>
              <a:ext cx="10744201" cy="2360821"/>
            </a:xfrm>
            <a:prstGeom prst="roundRect">
              <a:avLst>
                <a:gd name="adj" fmla="val 9328"/>
              </a:avLst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323975" y="844864"/>
              <a:ext cx="3295651" cy="461665"/>
              <a:chOff x="1371599" y="1454464"/>
              <a:chExt cx="3295651" cy="461665"/>
            </a:xfrm>
          </p:grpSpPr>
          <p:sp>
            <p:nvSpPr>
              <p:cNvPr id="5" name="矩形 4"/>
              <p:cNvSpPr/>
              <p:nvPr/>
            </p:nvSpPr>
            <p:spPr>
              <a:xfrm flipV="1">
                <a:off x="1371599" y="1479677"/>
                <a:ext cx="3295651" cy="400110"/>
              </a:xfrm>
              <a:prstGeom prst="rect">
                <a:avLst/>
              </a:prstGeom>
              <a:solidFill>
                <a:srgbClr val="00BF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1581149" y="1454464"/>
                <a:ext cx="2805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入院体格检查</a:t>
                </a: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1419224" y="1805043"/>
            <a:ext cx="9115425" cy="16707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神清，睑结膜稍充血，巩膜轻微黄染，口唇无发绀，咽部无充血，扁桃体无肿大，颈软，双肺呼吸音粗，未闻及明显干湿性啰音，心腹（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），双下肢无水肿，四肢肌力、肌张力可，病理征（</a:t>
            </a:r>
            <a:r>
              <a:rPr lang="en-US" altLang="zh-CN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14387" y="4224393"/>
            <a:ext cx="2062163" cy="785757"/>
            <a:chOff x="1138237" y="4300593"/>
            <a:chExt cx="2062163" cy="785757"/>
          </a:xfrm>
        </p:grpSpPr>
        <p:sp>
          <p:nvSpPr>
            <p:cNvPr id="8" name="矩形: 圆角 7"/>
            <p:cNvSpPr/>
            <p:nvPr/>
          </p:nvSpPr>
          <p:spPr>
            <a:xfrm>
              <a:off x="1138237" y="4457700"/>
              <a:ext cx="2062163" cy="628650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52525" y="4300593"/>
              <a:ext cx="1952626" cy="719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T 37.6℃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078162" y="4224393"/>
            <a:ext cx="2259806" cy="785757"/>
            <a:chOff x="1095375" y="4300593"/>
            <a:chExt cx="2259806" cy="785757"/>
          </a:xfrm>
        </p:grpSpPr>
        <p:sp>
          <p:nvSpPr>
            <p:cNvPr id="12" name="矩形: 圆角 11"/>
            <p:cNvSpPr/>
            <p:nvPr/>
          </p:nvSpPr>
          <p:spPr>
            <a:xfrm>
              <a:off x="1138237" y="4457700"/>
              <a:ext cx="2062163" cy="628650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095375" y="4300593"/>
              <a:ext cx="2259806" cy="719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P 101</a:t>
              </a:r>
              <a:r>
                <a:rPr lang="zh-CN" altLang="en-US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次</a:t>
              </a: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分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539580" y="4224393"/>
            <a:ext cx="2331244" cy="785757"/>
            <a:chOff x="1138237" y="4300593"/>
            <a:chExt cx="2331244" cy="785757"/>
          </a:xfrm>
        </p:grpSpPr>
        <p:sp>
          <p:nvSpPr>
            <p:cNvPr id="15" name="矩形: 圆角 14"/>
            <p:cNvSpPr/>
            <p:nvPr/>
          </p:nvSpPr>
          <p:spPr>
            <a:xfrm>
              <a:off x="1138237" y="4457700"/>
              <a:ext cx="2062163" cy="628650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209675" y="4300593"/>
              <a:ext cx="2259806" cy="719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R 24</a:t>
              </a:r>
              <a:r>
                <a:rPr lang="zh-CN" altLang="en-US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次</a:t>
              </a: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/</a:t>
              </a:r>
              <a:r>
                <a:rPr lang="zh-CN" altLang="en-US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分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072436" y="4243443"/>
            <a:ext cx="4367214" cy="766707"/>
            <a:chOff x="1133475" y="4319643"/>
            <a:chExt cx="4367214" cy="766707"/>
          </a:xfrm>
        </p:grpSpPr>
        <p:sp>
          <p:nvSpPr>
            <p:cNvPr id="18" name="矩形: 圆角 17"/>
            <p:cNvSpPr/>
            <p:nvPr/>
          </p:nvSpPr>
          <p:spPr>
            <a:xfrm>
              <a:off x="1138237" y="4457700"/>
              <a:ext cx="3562352" cy="628650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133475" y="4319643"/>
              <a:ext cx="4367214" cy="719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400" b="1" spc="40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BP 110/71mmHg</a:t>
              </a:r>
            </a:p>
          </p:txBody>
        </p:sp>
      </p:grp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39170" y="1619250"/>
            <a:ext cx="2453553" cy="4302579"/>
            <a:chOff x="1028701" y="1504950"/>
            <a:chExt cx="2453553" cy="4302579"/>
          </a:xfrm>
        </p:grpSpPr>
        <p:cxnSp>
          <p:nvCxnSpPr>
            <p:cNvPr id="3" name="直接箭头连接符 2"/>
            <p:cNvCxnSpPr/>
            <p:nvPr/>
          </p:nvCxnSpPr>
          <p:spPr>
            <a:xfrm flipH="1">
              <a:off x="1371601" y="1504950"/>
              <a:ext cx="0" cy="4302579"/>
            </a:xfrm>
            <a:prstGeom prst="straightConnector1">
              <a:avLst/>
            </a:prstGeom>
            <a:ln>
              <a:solidFill>
                <a:srgbClr val="40404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矩形: 圆角 3"/>
            <p:cNvSpPr/>
            <p:nvPr/>
          </p:nvSpPr>
          <p:spPr>
            <a:xfrm>
              <a:off x="1028701" y="3333833"/>
              <a:ext cx="1889780" cy="438067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1028701" y="2205019"/>
              <a:ext cx="1832630" cy="486927"/>
              <a:chOff x="419101" y="4049486"/>
              <a:chExt cx="1832630" cy="486927"/>
            </a:xfrm>
          </p:grpSpPr>
          <p:sp>
            <p:nvSpPr>
              <p:cNvPr id="7" name="矩形: 圆角 6"/>
              <p:cNvSpPr/>
              <p:nvPr/>
            </p:nvSpPr>
            <p:spPr>
              <a:xfrm>
                <a:off x="419101" y="4049486"/>
                <a:ext cx="1832630" cy="461981"/>
              </a:xfrm>
              <a:prstGeom prst="roundRect">
                <a:avLst/>
              </a:prstGeom>
              <a:solidFill>
                <a:srgbClr val="00BFD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857477" y="4074748"/>
                <a:ext cx="8418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2400" b="1">
                    <a:solidFill>
                      <a:srgbClr val="FFFFFF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胸片</a:t>
                </a: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1238477" y="3330957"/>
              <a:ext cx="1451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血常规</a:t>
              </a:r>
            </a:p>
          </p:txBody>
        </p:sp>
        <p:sp>
          <p:nvSpPr>
            <p:cNvPr id="22" name="矩形: 圆角 21"/>
            <p:cNvSpPr/>
            <p:nvPr/>
          </p:nvSpPr>
          <p:spPr>
            <a:xfrm flipH="1">
              <a:off x="1028701" y="4438734"/>
              <a:ext cx="2453550" cy="438066"/>
            </a:xfrm>
            <a:prstGeom prst="roundRect">
              <a:avLst/>
            </a:prstGeom>
            <a:solidFill>
              <a:srgbClr val="00BF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1135507" y="4432219"/>
              <a:ext cx="23467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超敏</a:t>
              </a:r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</a:t>
              </a:r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反应蛋白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3224914" y="2262055"/>
            <a:ext cx="5023736" cy="458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两肺纹理稍多（</a:t>
            </a: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DR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号：</a:t>
            </a: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243249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）；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64940" y="1131693"/>
            <a:ext cx="5608320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  <a:spcBef>
                <a:spcPts val="800"/>
              </a:spcBef>
              <a:buSzTx/>
              <a:buFont typeface="+mj-lt"/>
            </a:pPr>
            <a:r>
              <a:rPr lang="zh-CN" altLang="en-US" sz="2400" b="1" spc="15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+mn-ea"/>
              </a:rPr>
              <a:t>辅助检查</a:t>
            </a:r>
            <a:r>
              <a:rPr lang="en-US" altLang="zh-CN" sz="2400" b="1" spc="15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+mn-ea"/>
              </a:rPr>
              <a:t>202X-02-22  </a:t>
            </a:r>
            <a:r>
              <a:rPr lang="zh-CN" altLang="en-US" sz="2400" b="1" spc="15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字魂58号-创中黑" panose="00000500000000000000" charset="-122"/>
                <a:sym typeface="+mn-ea"/>
              </a:rPr>
              <a:t>院门诊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267069" y="3230187"/>
            <a:ext cx="5023736" cy="873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WBC  10.75x10^9/L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，</a:t>
            </a: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N  68.9%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，</a:t>
            </a: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PLT  402x10^9/L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762369" y="4458871"/>
            <a:ext cx="5023736" cy="458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15.6mg/l</a:t>
            </a:r>
            <a:r>
              <a:rPr lang="zh-CN" altLang="en-US" spc="30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；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8248650" y="2465176"/>
            <a:ext cx="2613669" cy="918600"/>
            <a:chOff x="8362950" y="2084176"/>
            <a:chExt cx="2613669" cy="918600"/>
          </a:xfrm>
        </p:grpSpPr>
        <p:sp>
          <p:nvSpPr>
            <p:cNvPr id="25" name="矩形: 圆角 24"/>
            <p:cNvSpPr/>
            <p:nvPr/>
          </p:nvSpPr>
          <p:spPr>
            <a:xfrm>
              <a:off x="8362950" y="2128819"/>
              <a:ext cx="2613669" cy="873957"/>
            </a:xfrm>
            <a:prstGeom prst="roundRect">
              <a:avLst/>
            </a:prstGeom>
            <a:noFill/>
            <a:ln w="19050">
              <a:solidFill>
                <a:srgbClr val="00BF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629651" y="2084176"/>
              <a:ext cx="2266949" cy="873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甲型</a:t>
              </a:r>
              <a:r>
                <a:rPr lang="en-US" altLang="zh-CN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/</a:t>
              </a:r>
              <a:r>
                <a:rPr lang="zh-CN" altLang="en-US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乙型流感病毒抗原检测（</a:t>
              </a:r>
              <a:r>
                <a:rPr lang="en-US" altLang="zh-CN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-</a:t>
              </a:r>
              <a:r>
                <a:rPr lang="zh-CN" altLang="en-US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）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248650" y="4068043"/>
            <a:ext cx="2613669" cy="918600"/>
            <a:chOff x="8362950" y="2084176"/>
            <a:chExt cx="2613669" cy="918600"/>
          </a:xfrm>
        </p:grpSpPr>
        <p:sp>
          <p:nvSpPr>
            <p:cNvPr id="29" name="矩形: 圆角 28"/>
            <p:cNvSpPr/>
            <p:nvPr/>
          </p:nvSpPr>
          <p:spPr>
            <a:xfrm>
              <a:off x="8362950" y="2128819"/>
              <a:ext cx="2613669" cy="873957"/>
            </a:xfrm>
            <a:prstGeom prst="roundRect">
              <a:avLst/>
            </a:prstGeom>
            <a:noFill/>
            <a:ln w="19050">
              <a:solidFill>
                <a:srgbClr val="00BFD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8629651" y="2084176"/>
              <a:ext cx="2266949" cy="873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H7N9</a:t>
              </a:r>
              <a:r>
                <a:rPr lang="zh-CN" altLang="en-US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抗原检测（</a:t>
              </a:r>
              <a:r>
                <a:rPr lang="en-US" altLang="zh-CN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-</a:t>
              </a:r>
              <a:r>
                <a:rPr lang="zh-CN" altLang="en-US" spc="30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rPr>
                <a:t>）</a:t>
              </a:r>
            </a:p>
          </p:txBody>
        </p:sp>
      </p:grp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FULL_TEXT_BEAUTIFY_COPY_ID" val="331"/>
  <p:tag name="KSO_WM_TAG_VERSION" val="1.0"/>
  <p:tag name="KSO_WM_TEMPLATE_CATEGORY" val="diagram"/>
  <p:tag name="KSO_WM_TEMPLATE_INDEX" val="20170599"/>
  <p:tag name="KSO_WM_UNIT_COMPATIBLE" val="0"/>
  <p:tag name="KSO_WM_UNIT_DIAGRAM_ISNUMVISUAL" val="0"/>
  <p:tag name="KSO_WM_UNIT_DIAGRAM_ISREFERUNIT" val="0"/>
  <p:tag name="KSO_WM_UNIT_DIAGRAM_MODELTYPE" val="stripeEnum"/>
  <p:tag name="KSO_WM_UNIT_HIGHLIGHT" val="0"/>
  <p:tag name="KSO_WM_UNIT_ID" val="diagram20170599_2*l_h_f*1_1_2"/>
  <p:tag name="KSO_WM_UNIT_INDEX" val="1_1_2"/>
  <p:tag name="KSO_WM_UNIT_LAYERLEVEL" val="1_1_1"/>
  <p:tag name="KSO_WM_UNIT_NOCLEAR" val="0"/>
  <p:tag name="KSO_WM_UNIT_PRESET_TEXT" val="单击此处添加文本具体内容，简明扼要的阐述您的观点。根据需要可酌情增减文字，以便观者准确的理解您传达的思想。"/>
  <p:tag name="KSO_WM_UNIT_SUBTYPE" val="a"/>
  <p:tag name="KSO_WM_UNIT_TEXT_FILL_FORE_SCHEMECOLOR_INDEX" val="14"/>
  <p:tag name="KSO_WM_UNIT_TEXT_FILL_TYPE" val="1"/>
  <p:tag name="KSO_WM_UNIT_TYPE" val="l_h_f"/>
  <p:tag name="KSO_WM_UNIT_USESOURCEFORMAT_APPLY" val="0"/>
  <p:tag name="KSO_WM_UNIT_VALUE" val="9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30178638"/>
  <p:tag name="KSO_WM_UNIT_COLOR_SCHEME_PARENT_PAGE" val="0_1"/>
  <p:tag name="KSO_WM_UNIT_COLOR_SCHEME_SHAPE_ID" val="48"/>
  <p:tag name="KSO_WM_UNIT_COMPATIBLE" val="0"/>
  <p:tag name="KSO_WM_UNIT_DIAGRAM_ISNUMVISUAL" val="0"/>
  <p:tag name="KSO_WM_UNIT_DIAGRAM_ISREFERUNIT" val="0"/>
  <p:tag name="KSO_WM_UNIT_HIGHLIGHT" val="0"/>
  <p:tag name="KSO_WM_UNIT_ID" val="diagram30178638_1*f*1"/>
  <p:tag name="KSO_WM_UNIT_INDEX" val="1"/>
  <p:tag name="KSO_WM_UNIT_LAYERLEVEL" val="1"/>
  <p:tag name="KSO_WM_UNIT_PRESET_TEXT" val="点击此处添加正文，文字是您思想的提炼，为了最终演示发布的良好效果，请尽量言简意赅的阐述观点。"/>
  <p:tag name="KSO_WM_UNIT_TEXT_PART_ID" val="4-a"/>
  <p:tag name="KSO_WM_UNIT_TEXT_PART_ID_V2" val="d-4-1"/>
  <p:tag name="KSO_WM_UNIT_TEXT_PART_SIZE" val="24.96*854.5"/>
  <p:tag name="KSO_WM_UNIT_TYPE" val="f"/>
  <p:tag name="KSO_WM_UNIT_VALUE" val="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n1-1"/>
  <p:tag name="KSO_WM_TAG_VERSION" val="1.0"/>
  <p:tag name="KSO_WM_TEMPLATE_CATEGORY" val="diagram"/>
  <p:tag name="KSO_WM_TEMPLATE_INDEX" val="160564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-0.05"/>
  <p:tag name="KSO_WM_UNIT_FILL_TYPE" val="1"/>
  <p:tag name="KSO_WM_UNIT_HIGHLIGHT" val="0"/>
  <p:tag name="KSO_WM_UNIT_ID" val="diagram160564_2*n_h_i*1_1_1"/>
  <p:tag name="KSO_WM_UNIT_INDEX" val="1_1_1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n_h_i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30178638"/>
  <p:tag name="KSO_WM_UNIT_COLOR_SCHEME_PARENT_PAGE" val="0_1"/>
  <p:tag name="KSO_WM_UNIT_COLOR_SCHEME_SHAPE_ID" val="48"/>
  <p:tag name="KSO_WM_UNIT_COMPATIBLE" val="0"/>
  <p:tag name="KSO_WM_UNIT_DIAGRAM_ISNUMVISUAL" val="0"/>
  <p:tag name="KSO_WM_UNIT_DIAGRAM_ISREFERUNIT" val="0"/>
  <p:tag name="KSO_WM_UNIT_HIGHLIGHT" val="0"/>
  <p:tag name="KSO_WM_UNIT_ID" val="diagram30178638_1*f*1"/>
  <p:tag name="KSO_WM_UNIT_INDEX" val="1"/>
  <p:tag name="KSO_WM_UNIT_LAYERLEVEL" val="1"/>
  <p:tag name="KSO_WM_UNIT_PRESET_TEXT" val="点击此处添加正文，文字是您思想的提炼，为了最终演示发布的良好效果，请尽量言简意赅的阐述观点。"/>
  <p:tag name="KSO_WM_UNIT_TEXT_PART_ID" val="4-a"/>
  <p:tag name="KSO_WM_UNIT_TEXT_PART_ID_V2" val="d-4-1"/>
  <p:tag name="KSO_WM_UNIT_TEXT_PART_SIZE" val="24.96*854.5"/>
  <p:tag name="KSO_WM_UNIT_TYPE" val="f"/>
  <p:tag name="KSO_WM_UNIT_VALUE" val="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0"/>
  <p:tag name="RESOURCELIBID_ANIM" val="45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17</TotalTime>
  <Words>1403</Words>
  <Application>Microsoft Office PowerPoint</Application>
  <PresentationFormat>宽屏</PresentationFormat>
  <Paragraphs>147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Meiryo</vt:lpstr>
      <vt:lpstr>等线</vt:lpstr>
      <vt:lpstr>等线 Light</vt:lpstr>
      <vt:lpstr>钉钉进步体</vt:lpstr>
      <vt:lpstr>思源黑体</vt:lpstr>
      <vt:lpstr>思源黑体 CN Light</vt:lpstr>
      <vt:lpstr>思源黑体 CN Normal</vt:lpstr>
      <vt:lpstr>思源宋体 CN Heavy</vt:lpstr>
      <vt:lpstr>宋体</vt:lpstr>
      <vt:lpstr>微软雅黑</vt:lpstr>
      <vt:lpstr>字魂105号-简雅黑</vt:lpstr>
      <vt:lpstr>字魂58号-创中黑</vt:lpstr>
      <vt:lpstr>Arial</vt:lpstr>
      <vt:lpstr>Calibri</vt:lpstr>
      <vt:lpstr>Calibri Light</vt:lpstr>
      <vt:lpstr>Wingdings</vt:lpstr>
      <vt:lpstr>第一PPT，www.1ppt.com</vt:lpstr>
      <vt:lpstr>第一PPT，www.1ppt.com 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23</cp:revision>
  <dcterms:created xsi:type="dcterms:W3CDTF">2022-04-02T03:56:00Z</dcterms:created>
  <dcterms:modified xsi:type="dcterms:W3CDTF">2024-10-12T11:44:18Z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2B8FEAF97CE74E619697F98F34477CBC_12</vt:lpwstr>
  </property>
  <property fmtid="{D5CDD505-2E9C-101B-9397-08002B2CF9AE}" pid="3" name="KSOProductBuildVer">
    <vt:lpwstr>2052-12.1.0.17133</vt:lpwstr>
  </property>
</Properties>
</file>