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3" r:id="rId3"/>
  </p:sldMasterIdLst>
  <p:notesMasterIdLst>
    <p:notesMasterId r:id="rId24"/>
  </p:notesMasterIdLst>
  <p:sldIdLst>
    <p:sldId id="551" r:id="rId4"/>
    <p:sldId id="257" r:id="rId5"/>
    <p:sldId id="533" r:id="rId6"/>
    <p:sldId id="541" r:id="rId7"/>
    <p:sldId id="535" r:id="rId8"/>
    <p:sldId id="539" r:id="rId9"/>
    <p:sldId id="540" r:id="rId10"/>
    <p:sldId id="542" r:id="rId11"/>
    <p:sldId id="543" r:id="rId12"/>
    <p:sldId id="545" r:id="rId13"/>
    <p:sldId id="544" r:id="rId14"/>
    <p:sldId id="546" r:id="rId15"/>
    <p:sldId id="547" r:id="rId16"/>
    <p:sldId id="534" r:id="rId17"/>
    <p:sldId id="536" r:id="rId18"/>
    <p:sldId id="537" r:id="rId19"/>
    <p:sldId id="538" r:id="rId20"/>
    <p:sldId id="548" r:id="rId21"/>
    <p:sldId id="552" r:id="rId22"/>
    <p:sldId id="553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058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852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1411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212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2CB507C5-6FCE-4FF5-BC84-3067C56F520C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2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74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65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2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7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435-0B3E-4AF0-BAB2-12026533B866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2BAE-EB5B-4AF5-BCC3-DD2DB01DD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/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4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9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1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8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5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7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52435-0B3E-4AF0-BAB2-12026533B866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72BAE-EB5B-4AF5-BCC3-DD2DB01DD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/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7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34" y="1383683"/>
            <a:ext cx="5453106" cy="54531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0" y="5695919"/>
            <a:ext cx="2261418" cy="99731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761540" y="3794745"/>
            <a:ext cx="6660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医学百科之血液循环知识讲座汇报宣传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35893" y="4560666"/>
            <a:ext cx="5511908" cy="36830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汇报人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：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优品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PPT 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           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时间：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20XX.XX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钉钉进步体" panose="00020600040101010101" pitchFamily="18" charset="-122"/>
              <a:ea typeface="钉钉进步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57673" y="320014"/>
            <a:ext cx="6238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400" spc="1600" dirty="0">
                <a:ln w="381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医疗宣传汇报</a:t>
            </a:r>
            <a:r>
              <a:rPr lang="en-US" altLang="zh-CN" sz="1400" spc="1600" dirty="0">
                <a:ln w="381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——</a:t>
            </a:r>
            <a:r>
              <a:rPr lang="zh-CN" altLang="en-US" sz="1400" spc="1600" dirty="0">
                <a:ln w="381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血液循环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0934" y="1383683"/>
            <a:ext cx="7544074" cy="2212355"/>
            <a:chOff x="0" y="1386657"/>
            <a:chExt cx="7544074" cy="2212355"/>
          </a:xfrm>
        </p:grpSpPr>
        <p:grpSp>
          <p:nvGrpSpPr>
            <p:cNvPr id="22" name="组合 21"/>
            <p:cNvGrpSpPr/>
            <p:nvPr/>
          </p:nvGrpSpPr>
          <p:grpSpPr>
            <a:xfrm>
              <a:off x="639620" y="1659677"/>
              <a:ext cx="6904454" cy="1939335"/>
              <a:chOff x="609142" y="1814230"/>
              <a:chExt cx="6904454" cy="1939335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956311" y="3753565"/>
                <a:ext cx="621011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20"/>
              <p:cNvSpPr txBox="1"/>
              <p:nvPr/>
            </p:nvSpPr>
            <p:spPr>
              <a:xfrm>
                <a:off x="609142" y="1814230"/>
                <a:ext cx="6904454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1500" spc="1600" dirty="0">
                    <a:ln w="381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钉钉进步体" panose="00020600040101010101" pitchFamily="18" charset="-122"/>
                    <a:ea typeface="钉钉进步体" panose="00020600040101010101" pitchFamily="18" charset="-122"/>
                    <a:sym typeface="Arial" panose="020B0604020202020204" pitchFamily="34" charset="0"/>
                  </a:rPr>
                  <a:t>血液循环</a:t>
                </a:r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86657"/>
              <a:ext cx="1798320" cy="179832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9560" y="304800"/>
            <a:ext cx="11673840" cy="6294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74702" y="534822"/>
            <a:ext cx="3321726" cy="623551"/>
            <a:chOff x="1724382" y="1738782"/>
            <a:chExt cx="3321726" cy="623551"/>
          </a:xfrm>
        </p:grpSpPr>
        <p:sp>
          <p:nvSpPr>
            <p:cNvPr id="13" name="TextBox 13"/>
            <p:cNvSpPr txBox="1"/>
            <p:nvPr/>
          </p:nvSpPr>
          <p:spPr>
            <a:xfrm>
              <a:off x="2347933" y="1825295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8000" b="1" spc="0">
                  <a:ln w="38100">
                    <a:solidFill>
                      <a:schemeClr val="bg1"/>
                    </a:solidFill>
                    <a:prstDash val="solid"/>
                  </a:ln>
                  <a:solidFill>
                    <a:srgbClr val="54C4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9000101010101" pitchFamily="2" charset="-122"/>
                  <a:ea typeface="汉仪综艺体简" panose="02010609000101010101" pitchFamily="2" charset="-122"/>
                </a:defRPr>
              </a:lvl1pPr>
            </a:lstStyle>
            <a:p>
              <a:r>
                <a:rPr lang="zh-CN" altLang="en-US" sz="2800" b="0" dirty="0">
                  <a:ln w="38100">
                    <a:noFill/>
                    <a:prstDash val="solid"/>
                  </a:ln>
                  <a:solidFill>
                    <a:srgbClr val="0070C0"/>
                  </a:solidFill>
                  <a:effectLst/>
                  <a:latin typeface="钉钉进步体" panose="00020600040101010101" pitchFamily="18" charset="-122"/>
                  <a:ea typeface="钉钉进步体" panose="00020600040101010101" pitchFamily="18" charset="-122"/>
                  <a:sym typeface="Arial" panose="020B0604020202020204" pitchFamily="34" charset="0"/>
                </a:rPr>
                <a:t>认识心脏和血管</a:t>
              </a:r>
              <a:endParaRPr lang="en-US" altLang="zh-CN" sz="2800" b="0" dirty="0">
                <a:ln w="38100">
                  <a:noFill/>
                  <a:prstDash val="solid"/>
                </a:ln>
                <a:solidFill>
                  <a:srgbClr val="0070C0"/>
                </a:solidFill>
                <a:effectLst/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382" y="1738782"/>
              <a:ext cx="623551" cy="623551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1098253" y="2004078"/>
            <a:ext cx="9738360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心脏分为哪几个腔</a:t>
            </a:r>
            <a:r>
              <a:rPr kumimoji="1"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?   </a:t>
            </a:r>
            <a:r>
              <a:rPr kumimoji="1"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各腔上连着什么血管？各血管内流的是什么血？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98253" y="2824861"/>
            <a:ext cx="6096000" cy="2120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A72823"/>
              </a:buClr>
            </a:pPr>
            <a:r>
              <a:rPr kumimoji="1"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左心房：连肺静脉，内流动脉血。</a:t>
            </a:r>
            <a:endParaRPr kumimoji="1" lang="en-US" altLang="zh-CN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A72823"/>
              </a:buClr>
            </a:pPr>
            <a:r>
              <a:rPr kumimoji="1"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左心室：连主动脉，内流动脉血。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A72823"/>
              </a:buClr>
            </a:pPr>
            <a:r>
              <a:rPr kumimoji="1"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右心房：连上下腔静脉，内流静脉血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A72823"/>
              </a:buClr>
            </a:pPr>
            <a:r>
              <a:rPr kumimoji="1"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右心室：连肺动脉，内流静脉血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98253" y="5240286"/>
            <a:ext cx="636270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思考：心脏结构分哪几个腔？各腔上连着什么血管？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93" y="2177605"/>
            <a:ext cx="4338180" cy="3991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9560" y="304800"/>
            <a:ext cx="11673840" cy="6294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74702" y="534822"/>
            <a:ext cx="3321726" cy="623551"/>
            <a:chOff x="1724382" y="1738782"/>
            <a:chExt cx="3321726" cy="623551"/>
          </a:xfrm>
        </p:grpSpPr>
        <p:sp>
          <p:nvSpPr>
            <p:cNvPr id="13" name="TextBox 13"/>
            <p:cNvSpPr txBox="1"/>
            <p:nvPr/>
          </p:nvSpPr>
          <p:spPr>
            <a:xfrm>
              <a:off x="2347933" y="1825295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8000" b="1" spc="0">
                  <a:ln w="38100">
                    <a:solidFill>
                      <a:schemeClr val="bg1"/>
                    </a:solidFill>
                    <a:prstDash val="solid"/>
                  </a:ln>
                  <a:solidFill>
                    <a:srgbClr val="54C4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9000101010101" pitchFamily="2" charset="-122"/>
                  <a:ea typeface="汉仪综艺体简" panose="02010609000101010101" pitchFamily="2" charset="-122"/>
                </a:defRPr>
              </a:lvl1pPr>
            </a:lstStyle>
            <a:p>
              <a:r>
                <a:rPr lang="zh-CN" altLang="en-US" sz="2800" b="0" dirty="0">
                  <a:ln w="38100">
                    <a:noFill/>
                    <a:prstDash val="solid"/>
                  </a:ln>
                  <a:solidFill>
                    <a:srgbClr val="0070C0"/>
                  </a:solidFill>
                  <a:effectLst/>
                  <a:latin typeface="钉钉进步体" panose="00020600040101010101" pitchFamily="18" charset="-122"/>
                  <a:ea typeface="钉钉进步体" panose="00020600040101010101" pitchFamily="18" charset="-122"/>
                  <a:sym typeface="Arial" panose="020B0604020202020204" pitchFamily="34" charset="0"/>
                </a:rPr>
                <a:t>认识心脏和血管</a:t>
              </a:r>
              <a:endParaRPr lang="en-US" altLang="zh-CN" sz="2800" b="0" dirty="0">
                <a:ln w="38100">
                  <a:noFill/>
                  <a:prstDash val="solid"/>
                </a:ln>
                <a:solidFill>
                  <a:srgbClr val="0070C0"/>
                </a:solidFill>
                <a:effectLst/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382" y="1738782"/>
              <a:ext cx="623551" cy="623551"/>
            </a:xfrm>
            <a:prstGeom prst="rect">
              <a:avLst/>
            </a:prstGeom>
          </p:spPr>
        </p:pic>
      </p:grpSp>
      <p:sp>
        <p:nvSpPr>
          <p:cNvPr id="7" name="Shape 121"/>
          <p:cNvSpPr/>
          <p:nvPr/>
        </p:nvSpPr>
        <p:spPr>
          <a:xfrm>
            <a:off x="1632584" y="3399557"/>
            <a:ext cx="772389" cy="789958"/>
          </a:xfrm>
          <a:prstGeom prst="rect">
            <a:avLst/>
          </a:prstGeom>
          <a:ln w="12700">
            <a:miter lim="400000"/>
          </a:ln>
        </p:spPr>
        <p:txBody>
          <a:bodyPr wrap="none" lIns="25399" tIns="25399" rIns="25399" bIns="25399" anchor="ctr">
            <a:spAutoFit/>
          </a:bodyPr>
          <a:lstStyle/>
          <a:p>
            <a:pPr defTabSz="412750" hangingPunct="0">
              <a:defRPr sz="12400" cap="all">
                <a:solidFill>
                  <a:srgbClr val="343E47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sz="4800" b="1" kern="0" cap="all" spc="-15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sz="4800" b="1" kern="0" cap="all" spc="-15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8" name="Straight Connector 4"/>
          <p:cNvCxnSpPr/>
          <p:nvPr/>
        </p:nvCxnSpPr>
        <p:spPr>
          <a:xfrm>
            <a:off x="1645814" y="4266447"/>
            <a:ext cx="263640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121"/>
          <p:cNvSpPr/>
          <p:nvPr/>
        </p:nvSpPr>
        <p:spPr>
          <a:xfrm>
            <a:off x="5058897" y="3399557"/>
            <a:ext cx="772389" cy="789958"/>
          </a:xfrm>
          <a:prstGeom prst="rect">
            <a:avLst/>
          </a:prstGeom>
          <a:ln w="12700">
            <a:miter lim="400000"/>
          </a:ln>
        </p:spPr>
        <p:txBody>
          <a:bodyPr wrap="none" lIns="25399" tIns="25399" rIns="25399" bIns="25399" anchor="ctr">
            <a:spAutoFit/>
          </a:bodyPr>
          <a:lstStyle/>
          <a:p>
            <a:pPr defTabSz="412750" hangingPunct="0">
              <a:defRPr sz="12400" cap="all">
                <a:solidFill>
                  <a:srgbClr val="343E47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sz="4800" b="1" kern="0" cap="all" spc="-15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sz="4800" b="1" kern="0" cap="all" spc="-15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0" name="Straight Connector 17"/>
          <p:cNvCxnSpPr/>
          <p:nvPr/>
        </p:nvCxnSpPr>
        <p:spPr>
          <a:xfrm>
            <a:off x="5072127" y="4266447"/>
            <a:ext cx="263640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121"/>
          <p:cNvSpPr/>
          <p:nvPr/>
        </p:nvSpPr>
        <p:spPr>
          <a:xfrm>
            <a:off x="8428079" y="3399557"/>
            <a:ext cx="772389" cy="789958"/>
          </a:xfrm>
          <a:prstGeom prst="rect">
            <a:avLst/>
          </a:prstGeom>
          <a:ln w="12700">
            <a:miter lim="400000"/>
          </a:ln>
        </p:spPr>
        <p:txBody>
          <a:bodyPr wrap="none" lIns="25399" tIns="25399" rIns="25399" bIns="25399" anchor="ctr">
            <a:spAutoFit/>
          </a:bodyPr>
          <a:lstStyle/>
          <a:p>
            <a:pPr defTabSz="412750" hangingPunct="0">
              <a:defRPr sz="12400" cap="all">
                <a:solidFill>
                  <a:srgbClr val="343E47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sz="4800" b="1" kern="0" cap="all" spc="-15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sz="4800" b="1" kern="0" cap="all" spc="-15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5" name="Straight Connector 21"/>
          <p:cNvCxnSpPr/>
          <p:nvPr/>
        </p:nvCxnSpPr>
        <p:spPr>
          <a:xfrm>
            <a:off x="8441307" y="4266447"/>
            <a:ext cx="263640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9"/>
          <p:cNvSpPr txBox="1"/>
          <p:nvPr/>
        </p:nvSpPr>
        <p:spPr>
          <a:xfrm>
            <a:off x="2651385" y="3669643"/>
            <a:ext cx="80021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动脉</a:t>
            </a:r>
          </a:p>
        </p:txBody>
      </p:sp>
      <p:sp>
        <p:nvSpPr>
          <p:cNvPr id="17" name="矩形 16"/>
          <p:cNvSpPr/>
          <p:nvPr/>
        </p:nvSpPr>
        <p:spPr>
          <a:xfrm>
            <a:off x="1614324" y="4442368"/>
            <a:ext cx="2597137" cy="96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与心室相通运送血液离开心脏的血管</a:t>
            </a:r>
          </a:p>
        </p:txBody>
      </p:sp>
      <p:sp>
        <p:nvSpPr>
          <p:cNvPr id="18" name="标题 9"/>
          <p:cNvSpPr txBox="1"/>
          <p:nvPr/>
        </p:nvSpPr>
        <p:spPr>
          <a:xfrm>
            <a:off x="6161676" y="3669643"/>
            <a:ext cx="80021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静脉</a:t>
            </a:r>
          </a:p>
        </p:txBody>
      </p:sp>
      <p:sp>
        <p:nvSpPr>
          <p:cNvPr id="19" name="矩形 18"/>
          <p:cNvSpPr/>
          <p:nvPr/>
        </p:nvSpPr>
        <p:spPr>
          <a:xfrm>
            <a:off x="5124619" y="4442368"/>
            <a:ext cx="2597137" cy="96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与心房相通，运送血液回心脏的血管</a:t>
            </a:r>
          </a:p>
        </p:txBody>
      </p:sp>
      <p:sp>
        <p:nvSpPr>
          <p:cNvPr id="20" name="标题 9"/>
          <p:cNvSpPr txBox="1"/>
          <p:nvPr/>
        </p:nvSpPr>
        <p:spPr>
          <a:xfrm>
            <a:off x="9293446" y="3669643"/>
            <a:ext cx="141577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毛细血管</a:t>
            </a:r>
          </a:p>
        </p:txBody>
      </p:sp>
      <p:sp>
        <p:nvSpPr>
          <p:cNvPr id="21" name="矩形 20"/>
          <p:cNvSpPr/>
          <p:nvPr/>
        </p:nvSpPr>
        <p:spPr>
          <a:xfrm>
            <a:off x="8564162" y="4442368"/>
            <a:ext cx="25971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连接小动脉和小静脉的血管，是体内物质交换的场所。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35" y="1779475"/>
            <a:ext cx="1543150" cy="15431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93" y="1783090"/>
            <a:ext cx="1543150" cy="141969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85" y="1666228"/>
            <a:ext cx="1543150" cy="1543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5" presetClass="entr" presetSubtype="0" dur="50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dur="1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ur="500" fill="hold" grpId="2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5" presetID="16" presetClass="entr" presetSubtype="37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6" presetID="45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2" presetID="45" presetClass="entr" presetSubtype="0" dur="50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dur="1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8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dur="500" fill="hold" grpId="2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52" presetID="16" presetClass="entr" presetSubtype="37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6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3" presetID="45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9" presetID="45" presetClass="entr" presetSubtype="0" dur="50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mph" presetSubtype="0" dur="1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5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dur="500" fill="hold" grpId="2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79" presetID="16" presetClass="entr" presetSubtype="37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83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6" grpId="0"/>
      <p:bldP spid="16" grpId="1"/>
      <p:bldP spid="16" grpId="2"/>
      <p:bldP spid="17" grpId="0"/>
      <p:bldP spid="18" grpId="0"/>
      <p:bldP spid="18" grpId="1"/>
      <p:bldP spid="18" grpId="2"/>
      <p:bldP spid="19" grpId="0"/>
      <p:bldP spid="20" grpId="0"/>
      <p:bldP spid="20" grpId="1"/>
      <p:bldP spid="20" grpId="2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9560" y="304800"/>
            <a:ext cx="11673840" cy="6294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74702" y="534822"/>
            <a:ext cx="3321726" cy="623551"/>
            <a:chOff x="1724382" y="1738782"/>
            <a:chExt cx="3321726" cy="623551"/>
          </a:xfrm>
        </p:grpSpPr>
        <p:sp>
          <p:nvSpPr>
            <p:cNvPr id="13" name="TextBox 13"/>
            <p:cNvSpPr txBox="1"/>
            <p:nvPr/>
          </p:nvSpPr>
          <p:spPr>
            <a:xfrm>
              <a:off x="2347933" y="1825295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8000" b="1" spc="0">
                  <a:ln w="38100">
                    <a:solidFill>
                      <a:schemeClr val="bg1"/>
                    </a:solidFill>
                    <a:prstDash val="solid"/>
                  </a:ln>
                  <a:solidFill>
                    <a:srgbClr val="54C4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9000101010101" pitchFamily="2" charset="-122"/>
                  <a:ea typeface="汉仪综艺体简" panose="02010609000101010101" pitchFamily="2" charset="-122"/>
                </a:defRPr>
              </a:lvl1pPr>
            </a:lstStyle>
            <a:p>
              <a:r>
                <a:rPr lang="zh-CN" altLang="en-US" sz="2800" b="0" dirty="0">
                  <a:ln w="38100">
                    <a:noFill/>
                    <a:prstDash val="solid"/>
                  </a:ln>
                  <a:solidFill>
                    <a:srgbClr val="0070C0"/>
                  </a:solidFill>
                  <a:effectLst/>
                  <a:latin typeface="钉钉进步体" panose="00020600040101010101" pitchFamily="18" charset="-122"/>
                  <a:ea typeface="钉钉进步体" panose="00020600040101010101" pitchFamily="18" charset="-122"/>
                  <a:sym typeface="Arial" panose="020B0604020202020204" pitchFamily="34" charset="0"/>
                </a:rPr>
                <a:t>认识心脏和血管</a:t>
              </a:r>
              <a:endParaRPr lang="en-US" altLang="zh-CN" sz="2800" b="0" dirty="0">
                <a:ln w="38100">
                  <a:noFill/>
                  <a:prstDash val="solid"/>
                </a:ln>
                <a:solidFill>
                  <a:srgbClr val="0070C0"/>
                </a:solidFill>
                <a:effectLst/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382" y="1738782"/>
              <a:ext cx="623551" cy="623551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4205059" y="1991360"/>
            <a:ext cx="7487069" cy="3796648"/>
            <a:chOff x="1602742" y="864935"/>
            <a:chExt cx="6483851" cy="3287922"/>
          </a:xfrm>
        </p:grpSpPr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1726946" y="968472"/>
              <a:ext cx="5455150" cy="3642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135" b="1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 血管名称               结构特点                     功能</a:t>
              </a:r>
            </a:p>
          </p:txBody>
        </p:sp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1655662" y="864935"/>
              <a:ext cx="6157086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135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Line 4"/>
            <p:cNvSpPr>
              <a:spLocks noChangeShapeType="1"/>
            </p:cNvSpPr>
            <p:nvPr/>
          </p:nvSpPr>
          <p:spPr bwMode="auto">
            <a:xfrm flipH="1">
              <a:off x="1602742" y="864936"/>
              <a:ext cx="1151" cy="3287921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135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1655662" y="1386078"/>
              <a:ext cx="6157086" cy="1151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135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 flipH="1">
              <a:off x="3012015" y="864936"/>
              <a:ext cx="0" cy="3287921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135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flipH="1">
              <a:off x="5830562" y="864935"/>
              <a:ext cx="0" cy="3235001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135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 flipH="1">
              <a:off x="7812748" y="864936"/>
              <a:ext cx="0" cy="3287921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135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1602743" y="2169519"/>
              <a:ext cx="6210006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135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1602743" y="4152856"/>
              <a:ext cx="6210006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135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 flipV="1">
              <a:off x="1602743" y="2951810"/>
              <a:ext cx="6210006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135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1936590" y="1595575"/>
              <a:ext cx="835210" cy="3642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135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动脉</a:t>
              </a:r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3311895" y="1595575"/>
              <a:ext cx="2556249" cy="3642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135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管壁较厚，弹性大</a:t>
              </a: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6143091" y="1595457"/>
              <a:ext cx="1669269" cy="3642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135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送血出心脏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1936590" y="2325978"/>
              <a:ext cx="835210" cy="3642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135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静脉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6143091" y="2377746"/>
              <a:ext cx="1669269" cy="3642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135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送血回心脏</a:t>
              </a: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1715920" y="3323768"/>
              <a:ext cx="1199896" cy="3642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135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毛细血管</a:t>
              </a: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6156176" y="3232016"/>
              <a:ext cx="1930417" cy="64846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135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是进行物质</a:t>
              </a:r>
            </a:p>
            <a:p>
              <a:r>
                <a:rPr lang="zh-CN" altLang="en-US" sz="2135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交换的场所</a:t>
              </a: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3203848" y="3219822"/>
              <a:ext cx="2557400" cy="64846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135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数量大、分布广、管壁薄、血流速度慢</a:t>
              </a:r>
            </a:p>
          </p:txBody>
        </p:sp>
        <p:sp>
          <p:nvSpPr>
            <p:cNvPr id="44" name="Text Box 22"/>
            <p:cNvSpPr txBox="1">
              <a:spLocks noChangeArrowheads="1"/>
            </p:cNvSpPr>
            <p:nvPr/>
          </p:nvSpPr>
          <p:spPr bwMode="auto">
            <a:xfrm>
              <a:off x="2960247" y="2221288"/>
              <a:ext cx="2922085" cy="64846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135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管壁较薄，弹性小</a:t>
              </a:r>
              <a:r>
                <a:rPr lang="en-US" altLang="zh-CN" sz="2135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135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大静脉管腔内有静脉瓣</a:t>
              </a: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5" y="1809971"/>
            <a:ext cx="4743229" cy="4743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9560" y="304800"/>
            <a:ext cx="11673840" cy="6294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74702" y="534822"/>
            <a:ext cx="3321726" cy="623551"/>
            <a:chOff x="1724382" y="1738782"/>
            <a:chExt cx="3321726" cy="623551"/>
          </a:xfrm>
        </p:grpSpPr>
        <p:sp>
          <p:nvSpPr>
            <p:cNvPr id="13" name="TextBox 13"/>
            <p:cNvSpPr txBox="1"/>
            <p:nvPr/>
          </p:nvSpPr>
          <p:spPr>
            <a:xfrm>
              <a:off x="2347933" y="1825295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8000" b="1" spc="0">
                  <a:ln w="38100">
                    <a:solidFill>
                      <a:schemeClr val="bg1"/>
                    </a:solidFill>
                    <a:prstDash val="solid"/>
                  </a:ln>
                  <a:solidFill>
                    <a:srgbClr val="54C4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9000101010101" pitchFamily="2" charset="-122"/>
                  <a:ea typeface="汉仪综艺体简" panose="02010609000101010101" pitchFamily="2" charset="-122"/>
                </a:defRPr>
              </a:lvl1pPr>
            </a:lstStyle>
            <a:p>
              <a:r>
                <a:rPr lang="zh-CN" altLang="en-US" sz="2800" b="0" dirty="0">
                  <a:ln w="38100">
                    <a:noFill/>
                    <a:prstDash val="solid"/>
                  </a:ln>
                  <a:solidFill>
                    <a:srgbClr val="0070C0"/>
                  </a:solidFill>
                  <a:effectLst/>
                  <a:latin typeface="钉钉进步体" panose="00020600040101010101" pitchFamily="18" charset="-122"/>
                  <a:ea typeface="钉钉进步体" panose="00020600040101010101" pitchFamily="18" charset="-122"/>
                  <a:sym typeface="Arial" panose="020B0604020202020204" pitchFamily="34" charset="0"/>
                </a:rPr>
                <a:t>认识心脏和血管</a:t>
              </a:r>
              <a:endParaRPr lang="en-US" altLang="zh-CN" sz="2800" b="0" dirty="0">
                <a:ln w="38100">
                  <a:noFill/>
                  <a:prstDash val="solid"/>
                </a:ln>
                <a:solidFill>
                  <a:srgbClr val="0070C0"/>
                </a:solidFill>
                <a:effectLst/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382" y="1738782"/>
              <a:ext cx="623551" cy="623551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098253" y="1864666"/>
            <a:ext cx="8473440" cy="4041779"/>
            <a:chOff x="1219200" y="1939092"/>
            <a:chExt cx="8473440" cy="4041779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219200" y="1939092"/>
              <a:ext cx="5913120" cy="46166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动脉</a:t>
              </a:r>
              <a:r>
                <a:rPr kumimoji="1"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-</a:t>
              </a:r>
              <a:r>
                <a:rPr kumimoji="1"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毛细血管</a:t>
              </a:r>
              <a:r>
                <a:rPr kumimoji="1"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-</a:t>
              </a:r>
              <a:r>
                <a:rPr kumimoji="1"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静脉，三者的关系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19200" y="2577903"/>
              <a:ext cx="6096000" cy="960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血液从动脉流入毛细血管，再流入静脉的过程中，发生了物质交换。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19200" y="3734102"/>
              <a:ext cx="8473440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r>
                <a:rPr kumimoji="1"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、什么叫动脉？</a:t>
              </a:r>
              <a:endParaRPr kumimoji="1"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kumimoji="1"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    与心室相通，运送血液离开心脏的血管。</a:t>
              </a:r>
            </a:p>
            <a:p>
              <a:r>
                <a:rPr kumimoji="1"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r>
                <a:rPr kumimoji="1"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、什么叫静脉？</a:t>
              </a:r>
              <a:endParaRPr kumimoji="1"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kumimoji="1"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    与心房相通，运送血液回心脏的血管。</a:t>
              </a:r>
            </a:p>
            <a:p>
              <a:r>
                <a:rPr kumimoji="1"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r>
                <a:rPr kumimoji="1"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、毛细血管有什么功能</a:t>
              </a:r>
              <a:r>
                <a:rPr kumimoji="1"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?</a:t>
              </a:r>
              <a:r>
                <a:rPr kumimoji="1"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有哪些特点是与功能相适应的？</a:t>
              </a:r>
            </a:p>
            <a:p>
              <a:r>
                <a:rPr kumimoji="1"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     </a:t>
              </a:r>
              <a:r>
                <a:rPr kumimoji="1"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功能：是进行物质交换的场所。</a:t>
              </a:r>
              <a:endParaRPr kumimoji="1"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kumimoji="1"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     特点：是进行物质交换的场所。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38" y="1346238"/>
            <a:ext cx="5206962" cy="5206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223778" y="257359"/>
            <a:ext cx="6238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spc="1600">
                <a:ln w="381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医疗宣传汇报</a:t>
            </a:r>
            <a:r>
              <a:rPr lang="en-US" altLang="zh-CN" sz="1400" b="1" spc="1600">
                <a:ln w="381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400" b="1" spc="1600">
                <a:ln w="381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血液循环</a:t>
            </a:r>
          </a:p>
        </p:txBody>
      </p:sp>
      <p:sp>
        <p:nvSpPr>
          <p:cNvPr id="4" name="TextBox 13"/>
          <p:cNvSpPr txBox="1"/>
          <p:nvPr/>
        </p:nvSpPr>
        <p:spPr>
          <a:xfrm>
            <a:off x="809051" y="3062221"/>
            <a:ext cx="7366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9600" b="1" spc="1600">
                <a:ln w="38100">
                  <a:solidFill>
                    <a:schemeClr val="bg1"/>
                  </a:solidFill>
                  <a:prstDash val="solid"/>
                </a:ln>
                <a:solidFill>
                  <a:srgbClr val="54C4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综艺体简" panose="02010609000101010101" pitchFamily="2" charset="-122"/>
                <a:ea typeface="汉仪综艺体简" panose="02010609000101010101" pitchFamily="2" charset="-122"/>
              </a:defRPr>
            </a:lvl1pPr>
          </a:lstStyle>
          <a:p>
            <a:pPr algn="l"/>
            <a:r>
              <a:rPr lang="zh-CN" altLang="en-US" sz="8000" spc="0" dirty="0">
                <a:solidFill>
                  <a:srgbClr val="0070C0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心脏的血液循环</a:t>
            </a:r>
            <a:endParaRPr lang="en-US" altLang="zh-CN" sz="8000" spc="0" dirty="0">
              <a:solidFill>
                <a:srgbClr val="0070C0"/>
              </a:solidFill>
              <a:latin typeface="钉钉进步体" panose="00020600040101010101" pitchFamily="18" charset="-122"/>
              <a:ea typeface="钉钉进步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1889" y="4540467"/>
            <a:ext cx="7000445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735" dirty="0">
                <a:solidFill>
                  <a:schemeClr val="bg1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blood circulation in medical encyclopedia blood circulation in medical encyclopedia blood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91889" y="1738782"/>
            <a:ext cx="5644397" cy="1323439"/>
            <a:chOff x="991889" y="1738782"/>
            <a:chExt cx="5644397" cy="1323439"/>
          </a:xfrm>
        </p:grpSpPr>
        <p:sp>
          <p:nvSpPr>
            <p:cNvPr id="6" name="TextBox 13"/>
            <p:cNvSpPr txBox="1"/>
            <p:nvPr/>
          </p:nvSpPr>
          <p:spPr>
            <a:xfrm>
              <a:off x="2347933" y="1738782"/>
              <a:ext cx="428835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8000" b="1" spc="0">
                  <a:ln w="38100">
                    <a:solidFill>
                      <a:schemeClr val="bg1"/>
                    </a:solidFill>
                    <a:prstDash val="solid"/>
                  </a:ln>
                  <a:solidFill>
                    <a:srgbClr val="54C4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9000101010101" pitchFamily="2" charset="-122"/>
                  <a:ea typeface="汉仪综艺体简" panose="02010609000101010101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0070C0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sym typeface="Arial" panose="020B0604020202020204" pitchFamily="34" charset="0"/>
                </a:rPr>
                <a:t>第二部分</a:t>
              </a:r>
              <a:endParaRPr lang="en-US" altLang="zh-CN" dirty="0">
                <a:solidFill>
                  <a:srgbClr val="0070C0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889" y="1751983"/>
              <a:ext cx="1297036" cy="1297036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5053" y="769502"/>
            <a:ext cx="5908876" cy="5908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9560" y="304800"/>
            <a:ext cx="11673840" cy="6294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74702" y="534822"/>
            <a:ext cx="3321726" cy="623551"/>
            <a:chOff x="1724382" y="1738782"/>
            <a:chExt cx="3321726" cy="623551"/>
          </a:xfrm>
        </p:grpSpPr>
        <p:sp>
          <p:nvSpPr>
            <p:cNvPr id="13" name="TextBox 13"/>
            <p:cNvSpPr txBox="1"/>
            <p:nvPr/>
          </p:nvSpPr>
          <p:spPr>
            <a:xfrm>
              <a:off x="2347933" y="1825295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8000" b="1" spc="0">
                  <a:ln w="38100">
                    <a:solidFill>
                      <a:schemeClr val="bg1"/>
                    </a:solidFill>
                    <a:prstDash val="solid"/>
                  </a:ln>
                  <a:solidFill>
                    <a:srgbClr val="54C4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9000101010101" pitchFamily="2" charset="-122"/>
                  <a:ea typeface="汉仪综艺体简" panose="02010609000101010101" pitchFamily="2" charset="-122"/>
                </a:defRPr>
              </a:lvl1pPr>
            </a:lstStyle>
            <a:p>
              <a:r>
                <a:rPr lang="zh-CN" altLang="en-US" sz="2800" b="0" dirty="0">
                  <a:ln w="38100">
                    <a:noFill/>
                    <a:prstDash val="solid"/>
                  </a:ln>
                  <a:solidFill>
                    <a:srgbClr val="0070C0"/>
                  </a:solidFill>
                  <a:effectLst/>
                  <a:latin typeface="钉钉进步体" panose="00020600040101010101" pitchFamily="18" charset="-122"/>
                  <a:ea typeface="钉钉进步体" panose="00020600040101010101" pitchFamily="18" charset="-122"/>
                  <a:sym typeface="Arial" panose="020B0604020202020204" pitchFamily="34" charset="0"/>
                </a:rPr>
                <a:t>心脏的血液循环</a:t>
              </a:r>
              <a:endParaRPr lang="en-US" altLang="zh-CN" sz="2800" b="0" dirty="0">
                <a:ln w="38100">
                  <a:noFill/>
                  <a:prstDash val="solid"/>
                </a:ln>
                <a:solidFill>
                  <a:srgbClr val="0070C0"/>
                </a:solidFill>
                <a:effectLst/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382" y="1738782"/>
              <a:ext cx="623551" cy="623551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289560" y="1388395"/>
            <a:ext cx="11155679" cy="2170987"/>
            <a:chOff x="289560" y="1775942"/>
            <a:chExt cx="11155679" cy="2170987"/>
          </a:xfrm>
        </p:grpSpPr>
        <p:grpSp>
          <p:nvGrpSpPr>
            <p:cNvPr id="3" name="组合 2"/>
            <p:cNvGrpSpPr/>
            <p:nvPr/>
          </p:nvGrpSpPr>
          <p:grpSpPr>
            <a:xfrm>
              <a:off x="289560" y="1775942"/>
              <a:ext cx="5806440" cy="1035933"/>
              <a:chOff x="289560" y="1669262"/>
              <a:chExt cx="5806440" cy="1035933"/>
            </a:xfrm>
          </p:grpSpPr>
          <p:sp>
            <p:nvSpPr>
              <p:cNvPr id="7" name="TextBox 8"/>
              <p:cNvSpPr txBox="1"/>
              <p:nvPr/>
            </p:nvSpPr>
            <p:spPr>
              <a:xfrm>
                <a:off x="1325493" y="1917699"/>
                <a:ext cx="47705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体循环：动脉血→静脉血</a:t>
                </a: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560" y="1669262"/>
                <a:ext cx="1035933" cy="1035933"/>
              </a:xfrm>
              <a:prstGeom prst="rect">
                <a:avLst/>
              </a:prstGeom>
            </p:spPr>
          </p:pic>
        </p:grpSp>
        <p:sp>
          <p:nvSpPr>
            <p:cNvPr id="11" name="文本框 10"/>
            <p:cNvSpPr txBox="1"/>
            <p:nvPr/>
          </p:nvSpPr>
          <p:spPr>
            <a:xfrm>
              <a:off x="786476" y="2811875"/>
              <a:ext cx="10658763" cy="1135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左心室动脉血</a:t>
              </a: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主动脉</a:t>
              </a: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各级动脉</a:t>
              </a: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全身毛细血管</a:t>
              </a: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各级静脉</a:t>
              </a: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上下腔静脉</a:t>
              </a: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右心房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89560" y="3847658"/>
            <a:ext cx="7208521" cy="1866930"/>
            <a:chOff x="289560" y="1775942"/>
            <a:chExt cx="7208521" cy="1866930"/>
          </a:xfrm>
        </p:grpSpPr>
        <p:grpSp>
          <p:nvGrpSpPr>
            <p:cNvPr id="17" name="组合 16"/>
            <p:cNvGrpSpPr/>
            <p:nvPr/>
          </p:nvGrpSpPr>
          <p:grpSpPr>
            <a:xfrm>
              <a:off x="289560" y="1775942"/>
              <a:ext cx="5806440" cy="1035933"/>
              <a:chOff x="289560" y="1669262"/>
              <a:chExt cx="5806440" cy="1035933"/>
            </a:xfrm>
          </p:grpSpPr>
          <p:sp>
            <p:nvSpPr>
              <p:cNvPr id="19" name="TextBox 8"/>
              <p:cNvSpPr txBox="1"/>
              <p:nvPr/>
            </p:nvSpPr>
            <p:spPr>
              <a:xfrm>
                <a:off x="1325493" y="1917699"/>
                <a:ext cx="47705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肺循环：静脉血→动脉血</a:t>
                </a: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560" y="1669262"/>
                <a:ext cx="1035933" cy="1035933"/>
              </a:xfrm>
              <a:prstGeom prst="rect">
                <a:avLst/>
              </a:prstGeom>
            </p:spPr>
          </p:pic>
        </p:grpSp>
        <p:sp>
          <p:nvSpPr>
            <p:cNvPr id="18" name="文本框 17"/>
            <p:cNvSpPr txBox="1"/>
            <p:nvPr/>
          </p:nvSpPr>
          <p:spPr>
            <a:xfrm>
              <a:off x="786477" y="2811875"/>
              <a:ext cx="671160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右心房</a:t>
              </a: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静脉血</a:t>
              </a: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肺动脉</a:t>
              </a: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物质交换</a:t>
              </a: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肺毛细血管</a:t>
              </a: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肺静脉</a:t>
              </a: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左心房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909" y="3366760"/>
            <a:ext cx="3033662" cy="3033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9560" y="304800"/>
            <a:ext cx="11673840" cy="6294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74702" y="534822"/>
            <a:ext cx="3321726" cy="623551"/>
            <a:chOff x="1724382" y="1738782"/>
            <a:chExt cx="3321726" cy="623551"/>
          </a:xfrm>
        </p:grpSpPr>
        <p:sp>
          <p:nvSpPr>
            <p:cNvPr id="13" name="TextBox 13"/>
            <p:cNvSpPr txBox="1"/>
            <p:nvPr/>
          </p:nvSpPr>
          <p:spPr>
            <a:xfrm>
              <a:off x="2347933" y="1825295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8000" b="1" spc="0">
                  <a:ln w="38100">
                    <a:solidFill>
                      <a:schemeClr val="bg1"/>
                    </a:solidFill>
                    <a:prstDash val="solid"/>
                  </a:ln>
                  <a:solidFill>
                    <a:srgbClr val="54C4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9000101010101" pitchFamily="2" charset="-122"/>
                  <a:ea typeface="汉仪综艺体简" panose="02010609000101010101" pitchFamily="2" charset="-122"/>
                </a:defRPr>
              </a:lvl1pPr>
            </a:lstStyle>
            <a:p>
              <a:r>
                <a:rPr lang="zh-CN" altLang="en-US" sz="2800" b="0" dirty="0">
                  <a:ln w="38100">
                    <a:noFill/>
                    <a:prstDash val="solid"/>
                  </a:ln>
                  <a:solidFill>
                    <a:srgbClr val="0070C0"/>
                  </a:solidFill>
                  <a:effectLst/>
                  <a:latin typeface="钉钉进步体" panose="00020600040101010101" pitchFamily="18" charset="-122"/>
                  <a:ea typeface="钉钉进步体" panose="00020600040101010101" pitchFamily="18" charset="-122"/>
                  <a:sym typeface="Arial" panose="020B0604020202020204" pitchFamily="34" charset="0"/>
                </a:rPr>
                <a:t>心脏的血液循环</a:t>
              </a:r>
              <a:endParaRPr lang="en-US" altLang="zh-CN" sz="2800" b="0" dirty="0">
                <a:ln w="38100">
                  <a:noFill/>
                  <a:prstDash val="solid"/>
                </a:ln>
                <a:solidFill>
                  <a:srgbClr val="0070C0"/>
                </a:solidFill>
                <a:effectLst/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382" y="1738782"/>
              <a:ext cx="623551" cy="623551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786477" y="1827959"/>
            <a:ext cx="5673535" cy="4087556"/>
            <a:chOff x="1541562" y="412301"/>
            <a:chExt cx="6067290" cy="4371241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592388" y="2080075"/>
              <a:ext cx="747758" cy="3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左心房</a:t>
              </a: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4592388" y="2692263"/>
              <a:ext cx="747758" cy="3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左心室</a:t>
              </a: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633589" y="2080075"/>
              <a:ext cx="747758" cy="3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右心房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633589" y="2683263"/>
              <a:ext cx="747758" cy="3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右心室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3838402" y="1046080"/>
              <a:ext cx="1298034" cy="3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肺部毛细血管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3722492" y="3745364"/>
              <a:ext cx="1664884" cy="3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全身各处毛细血管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2521745" y="1046080"/>
              <a:ext cx="747758" cy="3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肺动脉</a:t>
              </a: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6237652" y="1024699"/>
              <a:ext cx="747758" cy="3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肺静脉</a:t>
              </a: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541562" y="2233123"/>
              <a:ext cx="1114609" cy="3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上下腔静脉</a:t>
              </a: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1786889" y="3673355"/>
              <a:ext cx="931183" cy="3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各级静脉</a:t>
              </a: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6631524" y="3736361"/>
              <a:ext cx="931183" cy="3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各级动脉</a:t>
              </a: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6861094" y="2488576"/>
              <a:ext cx="747758" cy="3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主动脉</a:t>
              </a: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4093858" y="4465444"/>
              <a:ext cx="931183" cy="3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组织细胞</a:t>
              </a: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4093858" y="412301"/>
              <a:ext cx="931183" cy="3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3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外界空气</a:t>
              </a: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3582948" y="1978792"/>
              <a:ext cx="1990745" cy="0"/>
            </a:xfrm>
            <a:prstGeom prst="line">
              <a:avLst/>
            </a:prstGeom>
            <a:noFill/>
            <a:ln w="12700">
              <a:solidFill>
                <a:srgbClr val="54C4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3582948" y="3152533"/>
              <a:ext cx="1990745" cy="0"/>
            </a:xfrm>
            <a:prstGeom prst="line">
              <a:avLst/>
            </a:prstGeom>
            <a:noFill/>
            <a:ln w="12700">
              <a:solidFill>
                <a:srgbClr val="54C4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H="1">
              <a:off x="3582948" y="1978793"/>
              <a:ext cx="0" cy="408503"/>
            </a:xfrm>
            <a:prstGeom prst="line">
              <a:avLst/>
            </a:prstGeom>
            <a:noFill/>
            <a:ln w="12700">
              <a:solidFill>
                <a:srgbClr val="54C4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H="1">
              <a:off x="5573693" y="1978793"/>
              <a:ext cx="0" cy="408503"/>
            </a:xfrm>
            <a:prstGeom prst="line">
              <a:avLst/>
            </a:prstGeom>
            <a:noFill/>
            <a:ln w="12700">
              <a:solidFill>
                <a:srgbClr val="54C4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 flipH="1">
              <a:off x="3582948" y="2744031"/>
              <a:ext cx="0" cy="408503"/>
            </a:xfrm>
            <a:prstGeom prst="line">
              <a:avLst/>
            </a:prstGeom>
            <a:noFill/>
            <a:ln w="12700">
              <a:solidFill>
                <a:srgbClr val="54C4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 flipH="1">
              <a:off x="5573693" y="2744031"/>
              <a:ext cx="0" cy="408503"/>
            </a:xfrm>
            <a:prstGeom prst="line">
              <a:avLst/>
            </a:prstGeom>
            <a:noFill/>
            <a:ln w="12700">
              <a:solidFill>
                <a:srgbClr val="54C4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 flipH="1">
              <a:off x="4553000" y="1978793"/>
              <a:ext cx="0" cy="1173741"/>
            </a:xfrm>
            <a:prstGeom prst="line">
              <a:avLst/>
            </a:prstGeom>
            <a:noFill/>
            <a:ln w="12700">
              <a:solidFill>
                <a:srgbClr val="54C4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 flipH="1">
              <a:off x="3582948" y="2488577"/>
              <a:ext cx="0" cy="1530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 flipH="1">
              <a:off x="5573693" y="2488577"/>
              <a:ext cx="0" cy="1530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>
              <a:off x="3582948" y="2590983"/>
              <a:ext cx="2048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>
              <a:off x="5368880" y="2590983"/>
              <a:ext cx="2048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>
              <a:off x="4093858" y="2590983"/>
              <a:ext cx="867646" cy="0"/>
            </a:xfrm>
            <a:prstGeom prst="line">
              <a:avLst/>
            </a:prstGeom>
            <a:noFill/>
            <a:ln w="12700">
              <a:solidFill>
                <a:srgbClr val="54C4C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 flipH="1">
              <a:off x="3940809" y="2437935"/>
              <a:ext cx="0" cy="306095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 flipH="1">
              <a:off x="5114550" y="2437935"/>
              <a:ext cx="0" cy="306095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>
              <a:off x="2715304" y="2437935"/>
              <a:ext cx="1072459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Line 31"/>
            <p:cNvSpPr>
              <a:spLocks noChangeShapeType="1"/>
            </p:cNvSpPr>
            <p:nvPr/>
          </p:nvSpPr>
          <p:spPr bwMode="auto">
            <a:xfrm flipH="1">
              <a:off x="3073164" y="2693390"/>
              <a:ext cx="714597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Line 32"/>
            <p:cNvSpPr>
              <a:spLocks noChangeShapeType="1"/>
            </p:cNvSpPr>
            <p:nvPr/>
          </p:nvSpPr>
          <p:spPr bwMode="auto">
            <a:xfrm flipH="1" flipV="1">
              <a:off x="3073164" y="1314836"/>
              <a:ext cx="0" cy="1378555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3327494" y="1228387"/>
              <a:ext cx="460268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>
              <a:off x="5420646" y="1228387"/>
              <a:ext cx="817004" cy="0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rou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Line 35"/>
            <p:cNvSpPr>
              <a:spLocks noChangeShapeType="1"/>
            </p:cNvSpPr>
            <p:nvPr/>
          </p:nvSpPr>
          <p:spPr bwMode="auto">
            <a:xfrm flipH="1">
              <a:off x="5471286" y="2437935"/>
              <a:ext cx="1021818" cy="0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Line 36"/>
            <p:cNvSpPr>
              <a:spLocks noChangeShapeType="1"/>
            </p:cNvSpPr>
            <p:nvPr/>
          </p:nvSpPr>
          <p:spPr bwMode="auto">
            <a:xfrm flipH="1">
              <a:off x="6493104" y="1314836"/>
              <a:ext cx="0" cy="1123100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Line 37"/>
            <p:cNvSpPr>
              <a:spLocks noChangeShapeType="1"/>
            </p:cNvSpPr>
            <p:nvPr/>
          </p:nvSpPr>
          <p:spPr bwMode="auto">
            <a:xfrm>
              <a:off x="5267598" y="2693390"/>
              <a:ext cx="1582243" cy="0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Line 38"/>
            <p:cNvSpPr>
              <a:spLocks noChangeShapeType="1"/>
            </p:cNvSpPr>
            <p:nvPr/>
          </p:nvSpPr>
          <p:spPr bwMode="auto">
            <a:xfrm flipH="1">
              <a:off x="7258342" y="2846439"/>
              <a:ext cx="0" cy="881901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 flipH="1">
              <a:off x="5624333" y="3898411"/>
              <a:ext cx="1021818" cy="0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 flipH="1">
              <a:off x="2868351" y="3878169"/>
              <a:ext cx="867645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Line 41"/>
            <p:cNvSpPr>
              <a:spLocks noChangeShapeType="1"/>
            </p:cNvSpPr>
            <p:nvPr/>
          </p:nvSpPr>
          <p:spPr bwMode="auto">
            <a:xfrm flipH="1" flipV="1">
              <a:off x="2153753" y="2641624"/>
              <a:ext cx="0" cy="1053152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 flipH="1">
              <a:off x="4808455" y="4074915"/>
              <a:ext cx="0" cy="4298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Line 43"/>
            <p:cNvSpPr>
              <a:spLocks noChangeShapeType="1"/>
            </p:cNvSpPr>
            <p:nvPr/>
          </p:nvSpPr>
          <p:spPr bwMode="auto">
            <a:xfrm flipH="1" flipV="1">
              <a:off x="4502359" y="4074915"/>
              <a:ext cx="0" cy="4298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Line 44"/>
            <p:cNvSpPr>
              <a:spLocks noChangeShapeType="1"/>
            </p:cNvSpPr>
            <p:nvPr/>
          </p:nvSpPr>
          <p:spPr bwMode="auto">
            <a:xfrm flipH="1">
              <a:off x="4655407" y="718398"/>
              <a:ext cx="0" cy="327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Line 45"/>
            <p:cNvSpPr>
              <a:spLocks noChangeShapeType="1"/>
            </p:cNvSpPr>
            <p:nvPr/>
          </p:nvSpPr>
          <p:spPr bwMode="auto">
            <a:xfrm flipH="1" flipV="1">
              <a:off x="4450593" y="718396"/>
              <a:ext cx="0" cy="327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3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Text Box 46"/>
            <p:cNvSpPr txBox="1">
              <a:spLocks noChangeArrowheads="1"/>
            </p:cNvSpPr>
            <p:nvPr/>
          </p:nvSpPr>
          <p:spPr bwMode="auto">
            <a:xfrm>
              <a:off x="3976820" y="4089575"/>
              <a:ext cx="534573" cy="296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CO2</a:t>
              </a:r>
            </a:p>
          </p:txBody>
        </p:sp>
        <p:sp>
          <p:nvSpPr>
            <p:cNvPr id="56" name="Text Box 47"/>
            <p:cNvSpPr txBox="1">
              <a:spLocks noChangeArrowheads="1"/>
            </p:cNvSpPr>
            <p:nvPr/>
          </p:nvSpPr>
          <p:spPr bwMode="auto">
            <a:xfrm>
              <a:off x="4896232" y="4083919"/>
              <a:ext cx="427192" cy="296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O2</a:t>
              </a:r>
            </a:p>
          </p:txBody>
        </p:sp>
        <p:sp>
          <p:nvSpPr>
            <p:cNvPr id="57" name="Text Box 48"/>
            <p:cNvSpPr txBox="1">
              <a:spLocks noChangeArrowheads="1"/>
            </p:cNvSpPr>
            <p:nvPr/>
          </p:nvSpPr>
          <p:spPr bwMode="auto">
            <a:xfrm>
              <a:off x="3926180" y="772413"/>
              <a:ext cx="534573" cy="296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CO2</a:t>
              </a:r>
            </a:p>
          </p:txBody>
        </p:sp>
        <p:sp>
          <p:nvSpPr>
            <p:cNvPr id="58" name="Text Box 49"/>
            <p:cNvSpPr txBox="1">
              <a:spLocks noChangeArrowheads="1"/>
            </p:cNvSpPr>
            <p:nvPr/>
          </p:nvSpPr>
          <p:spPr bwMode="auto">
            <a:xfrm>
              <a:off x="4655407" y="772413"/>
              <a:ext cx="427192" cy="296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O2</a:t>
              </a:r>
            </a:p>
          </p:txBody>
        </p:sp>
        <p:sp>
          <p:nvSpPr>
            <p:cNvPr id="59" name="Text Box 50"/>
            <p:cNvSpPr txBox="1">
              <a:spLocks noChangeArrowheads="1"/>
            </p:cNvSpPr>
            <p:nvPr/>
          </p:nvSpPr>
          <p:spPr bwMode="auto">
            <a:xfrm>
              <a:off x="4163369" y="3291830"/>
              <a:ext cx="840678" cy="3180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3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体循环</a:t>
              </a:r>
            </a:p>
          </p:txBody>
        </p:sp>
        <p:sp>
          <p:nvSpPr>
            <p:cNvPr id="60" name="Text Box 51"/>
            <p:cNvSpPr txBox="1">
              <a:spLocks noChangeArrowheads="1"/>
            </p:cNvSpPr>
            <p:nvPr/>
          </p:nvSpPr>
          <p:spPr bwMode="auto">
            <a:xfrm>
              <a:off x="5719281" y="2795796"/>
              <a:ext cx="867644" cy="3180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3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动脉血</a:t>
              </a:r>
            </a:p>
          </p:txBody>
        </p:sp>
        <p:sp>
          <p:nvSpPr>
            <p:cNvPr id="61" name="Text Box 52"/>
            <p:cNvSpPr txBox="1">
              <a:spLocks noChangeArrowheads="1"/>
            </p:cNvSpPr>
            <p:nvPr/>
          </p:nvSpPr>
          <p:spPr bwMode="auto">
            <a:xfrm>
              <a:off x="2918992" y="4035562"/>
              <a:ext cx="867644" cy="3180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3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静脉血</a:t>
              </a:r>
            </a:p>
          </p:txBody>
        </p:sp>
        <p:sp>
          <p:nvSpPr>
            <p:cNvPr id="62" name="Text Box 53"/>
            <p:cNvSpPr txBox="1">
              <a:spLocks noChangeArrowheads="1"/>
            </p:cNvSpPr>
            <p:nvPr/>
          </p:nvSpPr>
          <p:spPr bwMode="auto">
            <a:xfrm>
              <a:off x="4144497" y="1585124"/>
              <a:ext cx="817006" cy="3180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3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肺循环</a:t>
              </a:r>
            </a:p>
          </p:txBody>
        </p: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5649" y="1547266"/>
            <a:ext cx="5304187" cy="5304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9560" y="304800"/>
            <a:ext cx="11673840" cy="6294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74702" y="534822"/>
            <a:ext cx="3321726" cy="623551"/>
            <a:chOff x="1724382" y="1738782"/>
            <a:chExt cx="3321726" cy="623551"/>
          </a:xfrm>
        </p:grpSpPr>
        <p:sp>
          <p:nvSpPr>
            <p:cNvPr id="13" name="TextBox 13"/>
            <p:cNvSpPr txBox="1"/>
            <p:nvPr/>
          </p:nvSpPr>
          <p:spPr>
            <a:xfrm>
              <a:off x="2347933" y="1825295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8000" b="1" spc="0">
                  <a:ln w="38100">
                    <a:solidFill>
                      <a:schemeClr val="bg1"/>
                    </a:solidFill>
                    <a:prstDash val="solid"/>
                  </a:ln>
                  <a:solidFill>
                    <a:srgbClr val="54C4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9000101010101" pitchFamily="2" charset="-122"/>
                  <a:ea typeface="汉仪综艺体简" panose="02010609000101010101" pitchFamily="2" charset="-122"/>
                </a:defRPr>
              </a:lvl1pPr>
            </a:lstStyle>
            <a:p>
              <a:r>
                <a:rPr lang="zh-CN" altLang="en-US" sz="2800" b="0" dirty="0">
                  <a:ln w="38100">
                    <a:noFill/>
                    <a:prstDash val="solid"/>
                  </a:ln>
                  <a:solidFill>
                    <a:srgbClr val="0070C0"/>
                  </a:solidFill>
                  <a:effectLst/>
                  <a:latin typeface="钉钉进步体" panose="00020600040101010101" pitchFamily="18" charset="-122"/>
                  <a:ea typeface="钉钉进步体" panose="00020600040101010101" pitchFamily="18" charset="-122"/>
                  <a:sym typeface="Arial" panose="020B0604020202020204" pitchFamily="34" charset="0"/>
                </a:rPr>
                <a:t>心脏的血液循环</a:t>
              </a:r>
              <a:endParaRPr lang="en-US" altLang="zh-CN" sz="2800" b="0" dirty="0">
                <a:ln w="38100">
                  <a:noFill/>
                  <a:prstDash val="solid"/>
                </a:ln>
                <a:solidFill>
                  <a:srgbClr val="0070C0"/>
                </a:solidFill>
                <a:effectLst/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382" y="1738782"/>
              <a:ext cx="623551" cy="623551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833864" y="1634354"/>
            <a:ext cx="1012369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体循环和肺循环是同时进行的，在心脏处汇合在一起，组成一条完整的循环途径。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3864" y="2310053"/>
            <a:ext cx="10524270" cy="3269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动脉血：</a:t>
            </a:r>
            <a:r>
              <a:rPr kumimoji="1"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P137     </a:t>
            </a:r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含氧量高，颜色鲜红的血，静脉血：</a:t>
            </a:r>
            <a:r>
              <a:rPr kumimoji="1"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P137     </a:t>
            </a:r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含氧量低，颜色暗红的血，血液循环的功能：</a:t>
            </a:r>
            <a:r>
              <a:rPr kumimoji="1"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P137</a:t>
            </a:r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，运去氧气、养料、激素给组织细胞，运走细胞产生的二氧化碳等代谢废物</a:t>
            </a:r>
            <a:endParaRPr kumimoji="1" lang="en-US" altLang="zh-CN" sz="20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心率：</a:t>
            </a:r>
            <a:r>
              <a:rPr kumimoji="1"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P137 </a:t>
            </a:r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kumimoji="1"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、心脏每分钟跳动的次数。     </a:t>
            </a:r>
            <a:endParaRPr kumimoji="1" lang="en-US" altLang="zh-CN" sz="20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、正常值：</a:t>
            </a:r>
            <a:r>
              <a:rPr kumimoji="1"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75</a:t>
            </a:r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次</a:t>
            </a:r>
            <a:r>
              <a:rPr kumimoji="1"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分（健康的成年人）</a:t>
            </a:r>
            <a:endParaRPr kumimoji="1" lang="en-US" altLang="zh-CN" sz="20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脉搏：</a:t>
            </a:r>
            <a:r>
              <a:rPr kumimoji="1"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P137</a:t>
            </a:r>
            <a:endParaRPr kumimoji="1"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195" y="3149096"/>
            <a:ext cx="3579364" cy="3579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9560" y="304800"/>
            <a:ext cx="11673840" cy="6294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74702" y="534822"/>
            <a:ext cx="3321726" cy="623551"/>
            <a:chOff x="1724382" y="1738782"/>
            <a:chExt cx="3321726" cy="623551"/>
          </a:xfrm>
        </p:grpSpPr>
        <p:sp>
          <p:nvSpPr>
            <p:cNvPr id="13" name="TextBox 13"/>
            <p:cNvSpPr txBox="1"/>
            <p:nvPr/>
          </p:nvSpPr>
          <p:spPr>
            <a:xfrm>
              <a:off x="2347933" y="1825295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8000" b="1" spc="0">
                  <a:ln w="38100">
                    <a:solidFill>
                      <a:schemeClr val="bg1"/>
                    </a:solidFill>
                    <a:prstDash val="solid"/>
                  </a:ln>
                  <a:solidFill>
                    <a:srgbClr val="54C4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9000101010101" pitchFamily="2" charset="-122"/>
                  <a:ea typeface="汉仪综艺体简" panose="02010609000101010101" pitchFamily="2" charset="-122"/>
                </a:defRPr>
              </a:lvl1pPr>
            </a:lstStyle>
            <a:p>
              <a:r>
                <a:rPr lang="zh-CN" altLang="en-US" sz="2800" b="0" dirty="0">
                  <a:ln w="38100">
                    <a:noFill/>
                    <a:prstDash val="solid"/>
                  </a:ln>
                  <a:solidFill>
                    <a:srgbClr val="0070C0"/>
                  </a:solidFill>
                  <a:effectLst/>
                  <a:latin typeface="钉钉进步体" panose="00020600040101010101" pitchFamily="18" charset="-122"/>
                  <a:ea typeface="钉钉进步体" panose="00020600040101010101" pitchFamily="18" charset="-122"/>
                  <a:sym typeface="Arial" panose="020B0604020202020204" pitchFamily="34" charset="0"/>
                </a:rPr>
                <a:t>心脏的血液循环</a:t>
              </a:r>
              <a:endParaRPr lang="en-US" altLang="zh-CN" sz="2800" b="0" dirty="0">
                <a:ln w="38100">
                  <a:noFill/>
                  <a:prstDash val="solid"/>
                </a:ln>
                <a:solidFill>
                  <a:srgbClr val="0070C0"/>
                </a:solidFill>
                <a:effectLst/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382" y="1738782"/>
              <a:ext cx="623551" cy="623551"/>
            </a:xfrm>
            <a:prstGeom prst="rect">
              <a:avLst/>
            </a:prstGeom>
          </p:spPr>
        </p:pic>
      </p:grpSp>
      <p:sp>
        <p:nvSpPr>
          <p:cNvPr id="7" name="矩形 83"/>
          <p:cNvSpPr>
            <a:spLocks noChangeArrowheads="1"/>
          </p:cNvSpPr>
          <p:nvPr/>
        </p:nvSpPr>
        <p:spPr bwMode="auto">
          <a:xfrm>
            <a:off x="814783" y="1554278"/>
            <a:ext cx="10332819" cy="2185668"/>
          </a:xfrm>
          <a:prstGeom prst="roundRect">
            <a:avLst>
              <a:gd name="adj" fmla="val 5783"/>
            </a:avLst>
          </a:prstGeom>
          <a:solidFill>
            <a:srgbClr val="0070C0"/>
          </a:solidFill>
          <a:ln w="9525">
            <a:solidFill>
              <a:srgbClr val="0070C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ea typeface="仿宋_GB2312" panose="02010609030101010101" pitchFamily="49" charset="-122"/>
                <a:cs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8253" y="1773895"/>
            <a:ext cx="9573605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血压  </a:t>
            </a:r>
            <a:r>
              <a:rPr kumimoji="1"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P138</a:t>
            </a:r>
            <a:r>
              <a:rPr kumimoji="1"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：是指血液向前流动时对血管壁的压强，正常值：收缩压为</a:t>
            </a:r>
            <a:r>
              <a:rPr kumimoji="1"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12—18.7</a:t>
            </a:r>
            <a:r>
              <a:rPr kumimoji="1"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千帕，舒张压为</a:t>
            </a:r>
            <a:r>
              <a:rPr kumimoji="1"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8——12</a:t>
            </a:r>
            <a:r>
              <a:rPr kumimoji="1"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千帕 ，测量：用血压计在上臂肱动脉处测得。高血压：舒张压持续高于</a:t>
            </a:r>
            <a:r>
              <a:rPr kumimoji="1"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12</a:t>
            </a:r>
            <a:r>
              <a:rPr kumimoji="1"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千帕，低血压：收缩压持续低于</a:t>
            </a:r>
            <a:r>
              <a:rPr kumimoji="1"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12</a:t>
            </a:r>
            <a:r>
              <a:rPr kumimoji="1"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千帕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6477" y="3722273"/>
            <a:ext cx="7778196" cy="5804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42900" lvl="0" indent="-342900">
              <a:lnSpc>
                <a:spcPct val="150000"/>
              </a:lnSpc>
              <a:buFont typeface="Wingdings" panose="05000000000000000000" pitchFamily="2" charset="2"/>
              <a:buChar char="l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kumimoji="1"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小结</a:t>
            </a:r>
            <a:r>
              <a:rPr kumimoji="1"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kumimoji="1"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体内物质的运输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86477" y="4424464"/>
            <a:ext cx="65151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种类：动脉血、静脉血，成分：血浆（水</a:t>
            </a:r>
            <a:r>
              <a:rPr kumimoji="1" lang="en-US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r>
              <a:rPr kumimoji="1"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蛋白质</a:t>
            </a:r>
            <a:r>
              <a:rPr kumimoji="1" lang="en-US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r>
              <a:rPr kumimoji="1"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无机盐</a:t>
            </a:r>
            <a:r>
              <a:rPr kumimoji="1" lang="en-US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r>
              <a:rPr kumimoji="1"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葡萄糖）；血细胞</a:t>
            </a:r>
            <a:r>
              <a:rPr kumimoji="1" lang="en-US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: </a:t>
            </a:r>
            <a:r>
              <a:rPr kumimoji="1"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红细胞、白细胞、血小板</a:t>
            </a:r>
          </a:p>
          <a:p>
            <a:r>
              <a:rPr kumimoji="1"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心壁 、 四个心腔  、瓣膜</a:t>
            </a:r>
          </a:p>
          <a:p>
            <a:r>
              <a:rPr kumimoji="1"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体循环、肺循环</a:t>
            </a:r>
          </a:p>
          <a:p>
            <a:r>
              <a:rPr kumimoji="1"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动脉、静脉、毛细血管</a:t>
            </a:r>
          </a:p>
          <a:p>
            <a:r>
              <a:rPr kumimoji="1"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收缩压、舒张压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39" y="2632478"/>
            <a:ext cx="4355062" cy="4355062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34" y="1383683"/>
            <a:ext cx="5453106" cy="54531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0" y="5695919"/>
            <a:ext cx="2261418" cy="99731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761540" y="3794745"/>
            <a:ext cx="6660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医学百科之血液循环知识讲座汇报宣传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35893" y="4560666"/>
            <a:ext cx="5511908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汇报人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：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优品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PPT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           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时间：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20XX.XX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钉钉进步体" panose="00020600040101010101" pitchFamily="18" charset="-122"/>
              <a:ea typeface="钉钉进步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57673" y="320014"/>
            <a:ext cx="6238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400" spc="1600" dirty="0">
                <a:ln w="381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医疗宣传汇报</a:t>
            </a:r>
            <a:r>
              <a:rPr lang="en-US" altLang="zh-CN" sz="1400" spc="1600" dirty="0">
                <a:ln w="381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——</a:t>
            </a:r>
            <a:r>
              <a:rPr lang="zh-CN" altLang="en-US" sz="1400" spc="1600" dirty="0">
                <a:ln w="381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血液循环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0934" y="1383683"/>
            <a:ext cx="7544074" cy="2212355"/>
            <a:chOff x="0" y="1386657"/>
            <a:chExt cx="7544074" cy="2212355"/>
          </a:xfrm>
        </p:grpSpPr>
        <p:grpSp>
          <p:nvGrpSpPr>
            <p:cNvPr id="22" name="组合 21"/>
            <p:cNvGrpSpPr/>
            <p:nvPr/>
          </p:nvGrpSpPr>
          <p:grpSpPr>
            <a:xfrm>
              <a:off x="639620" y="1659677"/>
              <a:ext cx="6904454" cy="1939335"/>
              <a:chOff x="609142" y="1814230"/>
              <a:chExt cx="6904454" cy="1939335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956311" y="3753565"/>
                <a:ext cx="621011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20"/>
              <p:cNvSpPr txBox="1"/>
              <p:nvPr/>
            </p:nvSpPr>
            <p:spPr>
              <a:xfrm>
                <a:off x="609142" y="1814230"/>
                <a:ext cx="6904454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1500" spc="1600" dirty="0">
                    <a:ln w="381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钉钉进步体" panose="00020600040101010101" pitchFamily="18" charset="-122"/>
                    <a:ea typeface="钉钉进步体" panose="00020600040101010101" pitchFamily="18" charset="-122"/>
                    <a:sym typeface="Arial" panose="020B0604020202020204" pitchFamily="34" charset="0"/>
                  </a:rPr>
                  <a:t>血液循环</a:t>
                </a:r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86657"/>
              <a:ext cx="1798320" cy="179832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23778" y="257359"/>
            <a:ext cx="6238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spc="1600" dirty="0">
                <a:ln w="381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医疗宣传汇报</a:t>
            </a:r>
            <a:r>
              <a:rPr lang="en-US" altLang="zh-CN" sz="1400" b="1" spc="1600" dirty="0">
                <a:ln w="381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400" b="1" spc="1600" dirty="0">
                <a:ln w="381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血液循环</a:t>
            </a:r>
          </a:p>
        </p:txBody>
      </p:sp>
      <p:sp>
        <p:nvSpPr>
          <p:cNvPr id="2" name="矩形: 圆角 1"/>
          <p:cNvSpPr/>
          <p:nvPr/>
        </p:nvSpPr>
        <p:spPr>
          <a:xfrm>
            <a:off x="1935480" y="1054725"/>
            <a:ext cx="9281160" cy="5166360"/>
          </a:xfrm>
          <a:prstGeom prst="roundRect">
            <a:avLst>
              <a:gd name="adj" fmla="val 11947"/>
            </a:avLst>
          </a:prstGeom>
          <a:solidFill>
            <a:schemeClr val="bg1"/>
          </a:solidFill>
          <a:ln>
            <a:solidFill>
              <a:srgbClr val="54C4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钉钉进步体" panose="00020600040101010101" pitchFamily="18" charset="-122"/>
              <a:ea typeface="钉钉进步体" panose="00020600040101010101" pitchFamily="18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700" y="909480"/>
            <a:ext cx="6858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588" y="257359"/>
            <a:ext cx="1858903" cy="1858903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096000" y="1619861"/>
            <a:ext cx="3426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0070C0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rPr>
              <a:t>目  录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431406" y="3072905"/>
            <a:ext cx="5556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0070C0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01:</a:t>
            </a:r>
            <a:r>
              <a:rPr lang="zh-CN" altLang="en-US" sz="4400" dirty="0">
                <a:solidFill>
                  <a:srgbClr val="0070C0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认识心脏和血管</a:t>
            </a:r>
            <a:endParaRPr lang="en-US" altLang="zh-CN" sz="4400" dirty="0">
              <a:solidFill>
                <a:srgbClr val="0070C0"/>
              </a:solidFill>
              <a:latin typeface="钉钉进步体" panose="00020600040101010101" pitchFamily="18" charset="-122"/>
              <a:ea typeface="钉钉进步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431406" y="4366915"/>
            <a:ext cx="5785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0070C0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02:</a:t>
            </a:r>
            <a:r>
              <a:rPr lang="zh-CN" altLang="en-US" sz="4400" dirty="0">
                <a:solidFill>
                  <a:srgbClr val="0070C0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心脏的血液循环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6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25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53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23778" y="257359"/>
            <a:ext cx="6238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spc="1600">
                <a:ln w="381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医疗宣传汇报</a:t>
            </a:r>
            <a:r>
              <a:rPr lang="en-US" altLang="zh-CN" sz="1400" b="1" spc="1600">
                <a:ln w="381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400" b="1" spc="1600">
                <a:ln w="381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血液循环</a:t>
            </a:r>
          </a:p>
        </p:txBody>
      </p:sp>
      <p:sp>
        <p:nvSpPr>
          <p:cNvPr id="4" name="TextBox 13"/>
          <p:cNvSpPr txBox="1"/>
          <p:nvPr/>
        </p:nvSpPr>
        <p:spPr>
          <a:xfrm>
            <a:off x="809051" y="3062221"/>
            <a:ext cx="7366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9600" b="1" spc="1600">
                <a:ln w="38100">
                  <a:solidFill>
                    <a:schemeClr val="bg1"/>
                  </a:solidFill>
                  <a:prstDash val="solid"/>
                </a:ln>
                <a:solidFill>
                  <a:srgbClr val="54C4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综艺体简" panose="02010609000101010101" pitchFamily="2" charset="-122"/>
                <a:ea typeface="汉仪综艺体简" panose="02010609000101010101" pitchFamily="2" charset="-122"/>
              </a:defRPr>
            </a:lvl1pPr>
          </a:lstStyle>
          <a:p>
            <a:pPr algn="l"/>
            <a:r>
              <a:rPr lang="zh-CN" altLang="en-US" sz="8000" spc="0" dirty="0">
                <a:solidFill>
                  <a:srgbClr val="0070C0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认识心脏和血管</a:t>
            </a:r>
            <a:endParaRPr lang="en-US" altLang="zh-CN" sz="8000" spc="0" dirty="0">
              <a:solidFill>
                <a:srgbClr val="0070C0"/>
              </a:solidFill>
              <a:latin typeface="钉钉进步体" panose="00020600040101010101" pitchFamily="18" charset="-122"/>
              <a:ea typeface="钉钉进步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1889" y="4540467"/>
            <a:ext cx="7000445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735" dirty="0">
                <a:solidFill>
                  <a:schemeClr val="bg1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blood circulation in medical encyclopedia blood circulation in medical encyclopedia blood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91889" y="1738782"/>
            <a:ext cx="5644397" cy="1323439"/>
            <a:chOff x="991889" y="1738782"/>
            <a:chExt cx="5644397" cy="1323439"/>
          </a:xfrm>
        </p:grpSpPr>
        <p:sp>
          <p:nvSpPr>
            <p:cNvPr id="6" name="TextBox 13"/>
            <p:cNvSpPr txBox="1"/>
            <p:nvPr/>
          </p:nvSpPr>
          <p:spPr>
            <a:xfrm>
              <a:off x="2347933" y="1738782"/>
              <a:ext cx="428835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8000" b="1" spc="0">
                  <a:ln w="38100">
                    <a:solidFill>
                      <a:schemeClr val="bg1"/>
                    </a:solidFill>
                    <a:prstDash val="solid"/>
                  </a:ln>
                  <a:solidFill>
                    <a:srgbClr val="54C4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9000101010101" pitchFamily="2" charset="-122"/>
                  <a:ea typeface="汉仪综艺体简" panose="02010609000101010101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0070C0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sym typeface="Arial" panose="020B0604020202020204" pitchFamily="34" charset="0"/>
                </a:rPr>
                <a:t>第一部分</a:t>
              </a:r>
              <a:endParaRPr lang="en-US" altLang="zh-CN" dirty="0">
                <a:solidFill>
                  <a:srgbClr val="0070C0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889" y="1751983"/>
              <a:ext cx="1297036" cy="1297036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5053" y="769502"/>
            <a:ext cx="5908876" cy="5908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9560" y="304800"/>
            <a:ext cx="11673840" cy="6294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74702" y="534822"/>
            <a:ext cx="3321726" cy="623551"/>
            <a:chOff x="1724382" y="1738782"/>
            <a:chExt cx="3321726" cy="623551"/>
          </a:xfrm>
        </p:grpSpPr>
        <p:sp>
          <p:nvSpPr>
            <p:cNvPr id="13" name="TextBox 13"/>
            <p:cNvSpPr txBox="1"/>
            <p:nvPr/>
          </p:nvSpPr>
          <p:spPr>
            <a:xfrm>
              <a:off x="2347933" y="1825295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8000" b="1" spc="0">
                  <a:ln w="38100">
                    <a:solidFill>
                      <a:schemeClr val="bg1"/>
                    </a:solidFill>
                    <a:prstDash val="solid"/>
                  </a:ln>
                  <a:solidFill>
                    <a:srgbClr val="54C4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9000101010101" pitchFamily="2" charset="-122"/>
                  <a:ea typeface="汉仪综艺体简" panose="02010609000101010101" pitchFamily="2" charset="-122"/>
                </a:defRPr>
              </a:lvl1pPr>
            </a:lstStyle>
            <a:p>
              <a:r>
                <a:rPr lang="zh-CN" altLang="en-US" sz="2800" b="0" dirty="0">
                  <a:ln w="38100">
                    <a:noFill/>
                    <a:prstDash val="solid"/>
                  </a:ln>
                  <a:solidFill>
                    <a:srgbClr val="0070C0"/>
                  </a:solidFill>
                  <a:effectLst/>
                  <a:latin typeface="钉钉进步体" panose="00020600040101010101" pitchFamily="18" charset="-122"/>
                  <a:ea typeface="钉钉进步体" panose="00020600040101010101" pitchFamily="18" charset="-122"/>
                  <a:sym typeface="Arial" panose="020B0604020202020204" pitchFamily="34" charset="0"/>
                </a:rPr>
                <a:t>认识心脏和血管</a:t>
              </a:r>
              <a:endParaRPr lang="en-US" altLang="zh-CN" sz="2800" b="0" dirty="0">
                <a:ln w="38100">
                  <a:noFill/>
                  <a:prstDash val="solid"/>
                </a:ln>
                <a:solidFill>
                  <a:srgbClr val="0070C0"/>
                </a:solidFill>
                <a:effectLst/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382" y="1738782"/>
              <a:ext cx="623551" cy="623551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5739133" y="2456545"/>
            <a:ext cx="5492620" cy="1018230"/>
            <a:chOff x="5499923" y="1662289"/>
            <a:chExt cx="5492620" cy="1018230"/>
          </a:xfrm>
        </p:grpSpPr>
        <p:grpSp>
          <p:nvGrpSpPr>
            <p:cNvPr id="7" name="组合 6"/>
            <p:cNvGrpSpPr/>
            <p:nvPr/>
          </p:nvGrpSpPr>
          <p:grpSpPr>
            <a:xfrm>
              <a:off x="5499923" y="1662289"/>
              <a:ext cx="675445" cy="665861"/>
              <a:chOff x="5522785" y="1820755"/>
              <a:chExt cx="1011408" cy="997057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522785" y="2079623"/>
                <a:ext cx="738189" cy="738189"/>
              </a:xfrm>
              <a:prstGeom prst="rect">
                <a:avLst/>
              </a:pr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" name="draw-check-mark_17153"/>
              <p:cNvSpPr>
                <a:spLocks noChangeAspect="1"/>
              </p:cNvSpPr>
              <p:nvPr/>
            </p:nvSpPr>
            <p:spPr bwMode="auto">
              <a:xfrm>
                <a:off x="5522785" y="1820755"/>
                <a:ext cx="1011408" cy="971657"/>
              </a:xfrm>
              <a:custGeom>
                <a:avLst/>
                <a:gdLst>
                  <a:gd name="T0" fmla="*/ 114 w 276"/>
                  <a:gd name="T1" fmla="*/ 257 h 265"/>
                  <a:gd name="T2" fmla="*/ 143 w 276"/>
                  <a:gd name="T3" fmla="*/ 249 h 265"/>
                  <a:gd name="T4" fmla="*/ 263 w 276"/>
                  <a:gd name="T5" fmla="*/ 35 h 265"/>
                  <a:gd name="T6" fmla="*/ 234 w 276"/>
                  <a:gd name="T7" fmla="*/ 17 h 265"/>
                  <a:gd name="T8" fmla="*/ 117 w 276"/>
                  <a:gd name="T9" fmla="*/ 210 h 265"/>
                  <a:gd name="T10" fmla="*/ 42 w 276"/>
                  <a:gd name="T11" fmla="*/ 140 h 265"/>
                  <a:gd name="T12" fmla="*/ 18 w 276"/>
                  <a:gd name="T13" fmla="*/ 164 h 265"/>
                  <a:gd name="T14" fmla="*/ 114 w 276"/>
                  <a:gd name="T15" fmla="*/ 25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6" h="265">
                    <a:moveTo>
                      <a:pt x="114" y="257"/>
                    </a:moveTo>
                    <a:cubicBezTo>
                      <a:pt x="123" y="265"/>
                      <a:pt x="141" y="262"/>
                      <a:pt x="143" y="249"/>
                    </a:cubicBezTo>
                    <a:cubicBezTo>
                      <a:pt x="155" y="168"/>
                      <a:pt x="217" y="99"/>
                      <a:pt x="263" y="35"/>
                    </a:cubicBezTo>
                    <a:cubicBezTo>
                      <a:pt x="276" y="17"/>
                      <a:pt x="246" y="0"/>
                      <a:pt x="234" y="17"/>
                    </a:cubicBezTo>
                    <a:cubicBezTo>
                      <a:pt x="191" y="77"/>
                      <a:pt x="138" y="139"/>
                      <a:pt x="117" y="210"/>
                    </a:cubicBezTo>
                    <a:cubicBezTo>
                      <a:pt x="93" y="186"/>
                      <a:pt x="69" y="162"/>
                      <a:pt x="42" y="140"/>
                    </a:cubicBezTo>
                    <a:cubicBezTo>
                      <a:pt x="25" y="126"/>
                      <a:pt x="0" y="150"/>
                      <a:pt x="18" y="164"/>
                    </a:cubicBezTo>
                    <a:cubicBezTo>
                      <a:pt x="53" y="192"/>
                      <a:pt x="83" y="225"/>
                      <a:pt x="114" y="25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304446" y="1733739"/>
              <a:ext cx="4688097" cy="946780"/>
              <a:chOff x="6335502" y="1864988"/>
              <a:chExt cx="4688097" cy="94678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6335502" y="2442436"/>
                <a:ext cx="4688097" cy="3693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6350"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心脏的位置：胸部的中部偏左下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335502" y="1864988"/>
                <a:ext cx="4089233" cy="4616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6350"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输送血液的泵</a:t>
                </a:r>
                <a:r>
                  <a:rPr kumimoji="1"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—</a:t>
                </a:r>
                <a:r>
                  <a:rPr kumimoji="1"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心脏</a:t>
                </a:r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" y="1420712"/>
            <a:ext cx="5702507" cy="524630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739133" y="4222598"/>
            <a:ext cx="5492620" cy="1055420"/>
            <a:chOff x="5499923" y="1662289"/>
            <a:chExt cx="5492620" cy="1055420"/>
          </a:xfrm>
        </p:grpSpPr>
        <p:grpSp>
          <p:nvGrpSpPr>
            <p:cNvPr id="21" name="组合 20"/>
            <p:cNvGrpSpPr/>
            <p:nvPr/>
          </p:nvGrpSpPr>
          <p:grpSpPr>
            <a:xfrm>
              <a:off x="5499923" y="1662289"/>
              <a:ext cx="675445" cy="665861"/>
              <a:chOff x="5522785" y="1820755"/>
              <a:chExt cx="1011408" cy="99705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5522785" y="2079623"/>
                <a:ext cx="738189" cy="738189"/>
              </a:xfrm>
              <a:prstGeom prst="rect">
                <a:avLst/>
              </a:pr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draw-check-mark_17153"/>
              <p:cNvSpPr>
                <a:spLocks noChangeAspect="1"/>
              </p:cNvSpPr>
              <p:nvPr/>
            </p:nvSpPr>
            <p:spPr bwMode="auto">
              <a:xfrm>
                <a:off x="5522785" y="1820755"/>
                <a:ext cx="1011408" cy="971657"/>
              </a:xfrm>
              <a:custGeom>
                <a:avLst/>
                <a:gdLst>
                  <a:gd name="T0" fmla="*/ 114 w 276"/>
                  <a:gd name="T1" fmla="*/ 257 h 265"/>
                  <a:gd name="T2" fmla="*/ 143 w 276"/>
                  <a:gd name="T3" fmla="*/ 249 h 265"/>
                  <a:gd name="T4" fmla="*/ 263 w 276"/>
                  <a:gd name="T5" fmla="*/ 35 h 265"/>
                  <a:gd name="T6" fmla="*/ 234 w 276"/>
                  <a:gd name="T7" fmla="*/ 17 h 265"/>
                  <a:gd name="T8" fmla="*/ 117 w 276"/>
                  <a:gd name="T9" fmla="*/ 210 h 265"/>
                  <a:gd name="T10" fmla="*/ 42 w 276"/>
                  <a:gd name="T11" fmla="*/ 140 h 265"/>
                  <a:gd name="T12" fmla="*/ 18 w 276"/>
                  <a:gd name="T13" fmla="*/ 164 h 265"/>
                  <a:gd name="T14" fmla="*/ 114 w 276"/>
                  <a:gd name="T15" fmla="*/ 25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6" h="265">
                    <a:moveTo>
                      <a:pt x="114" y="257"/>
                    </a:moveTo>
                    <a:cubicBezTo>
                      <a:pt x="123" y="265"/>
                      <a:pt x="141" y="262"/>
                      <a:pt x="143" y="249"/>
                    </a:cubicBezTo>
                    <a:cubicBezTo>
                      <a:pt x="155" y="168"/>
                      <a:pt x="217" y="99"/>
                      <a:pt x="263" y="35"/>
                    </a:cubicBezTo>
                    <a:cubicBezTo>
                      <a:pt x="276" y="17"/>
                      <a:pt x="246" y="0"/>
                      <a:pt x="234" y="17"/>
                    </a:cubicBezTo>
                    <a:cubicBezTo>
                      <a:pt x="191" y="77"/>
                      <a:pt x="138" y="139"/>
                      <a:pt x="117" y="210"/>
                    </a:cubicBezTo>
                    <a:cubicBezTo>
                      <a:pt x="93" y="186"/>
                      <a:pt x="69" y="162"/>
                      <a:pt x="42" y="140"/>
                    </a:cubicBezTo>
                    <a:cubicBezTo>
                      <a:pt x="25" y="126"/>
                      <a:pt x="0" y="150"/>
                      <a:pt x="18" y="164"/>
                    </a:cubicBezTo>
                    <a:cubicBezTo>
                      <a:pt x="53" y="192"/>
                      <a:pt x="83" y="225"/>
                      <a:pt x="114" y="25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304446" y="1733739"/>
              <a:ext cx="4688097" cy="983970"/>
              <a:chOff x="6335502" y="1864988"/>
              <a:chExt cx="4688097" cy="98397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6335502" y="2442436"/>
                <a:ext cx="4688097" cy="40652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6350"/>
              </a:bodyPr>
              <a:lstStyle/>
              <a:p>
                <a:pPr>
                  <a:lnSpc>
                    <a:spcPts val="2665"/>
                  </a:lnSpc>
                  <a:spcBef>
                    <a:spcPct val="50000"/>
                  </a:spcBef>
                </a:pPr>
                <a:r>
                  <a:rPr kumimoji="1" lang="zh-CN" altLang="en-US" sz="18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冠状动脉：为心脏提供营养物质和氧气。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335502" y="1864988"/>
                <a:ext cx="4089233" cy="4616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6350"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心脏的形状</a:t>
                </a: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5228948" y="941033"/>
            <a:ext cx="13147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9560" y="304800"/>
            <a:ext cx="11673840" cy="6294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74702" y="534822"/>
            <a:ext cx="3321726" cy="623551"/>
            <a:chOff x="1724382" y="1738782"/>
            <a:chExt cx="3321726" cy="623551"/>
          </a:xfrm>
        </p:grpSpPr>
        <p:sp>
          <p:nvSpPr>
            <p:cNvPr id="13" name="TextBox 13"/>
            <p:cNvSpPr txBox="1"/>
            <p:nvPr/>
          </p:nvSpPr>
          <p:spPr>
            <a:xfrm>
              <a:off x="2347933" y="1825295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8000" b="1" spc="0">
                  <a:ln w="38100">
                    <a:solidFill>
                      <a:schemeClr val="bg1"/>
                    </a:solidFill>
                    <a:prstDash val="solid"/>
                  </a:ln>
                  <a:solidFill>
                    <a:srgbClr val="54C4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9000101010101" pitchFamily="2" charset="-122"/>
                  <a:ea typeface="汉仪综艺体简" panose="02010609000101010101" pitchFamily="2" charset="-122"/>
                </a:defRPr>
              </a:lvl1pPr>
            </a:lstStyle>
            <a:p>
              <a:r>
                <a:rPr lang="zh-CN" altLang="en-US" sz="2800" b="0" dirty="0">
                  <a:ln w="38100">
                    <a:noFill/>
                    <a:prstDash val="solid"/>
                  </a:ln>
                  <a:solidFill>
                    <a:srgbClr val="0070C0"/>
                  </a:solidFill>
                  <a:effectLst/>
                  <a:latin typeface="钉钉进步体" panose="00020600040101010101" pitchFamily="18" charset="-122"/>
                  <a:ea typeface="钉钉进步体" panose="00020600040101010101" pitchFamily="18" charset="-122"/>
                  <a:sym typeface="Arial" panose="020B0604020202020204" pitchFamily="34" charset="0"/>
                </a:rPr>
                <a:t>认识心脏和血管</a:t>
              </a:r>
              <a:endParaRPr lang="en-US" altLang="zh-CN" sz="2800" b="0" dirty="0">
                <a:ln w="38100">
                  <a:noFill/>
                  <a:prstDash val="solid"/>
                </a:ln>
                <a:solidFill>
                  <a:srgbClr val="0070C0"/>
                </a:solidFill>
                <a:effectLst/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382" y="1738782"/>
              <a:ext cx="623551" cy="623551"/>
            </a:xfrm>
            <a:prstGeom prst="rect">
              <a:avLst/>
            </a:prstGeom>
          </p:spPr>
        </p:pic>
      </p:grp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992881" y="1349230"/>
            <a:ext cx="4023360" cy="584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 algn="dist">
              <a:spcBef>
                <a:spcPct val="50000"/>
              </a:spcBef>
            </a:pPr>
            <a:r>
              <a:rPr kumimoji="1"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心脏的外部结构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812800" y="2131532"/>
            <a:ext cx="10185077" cy="3859374"/>
            <a:chOff x="812800" y="2131532"/>
            <a:chExt cx="10185077" cy="3859374"/>
          </a:xfrm>
        </p:grpSpPr>
        <p:grpSp>
          <p:nvGrpSpPr>
            <p:cNvPr id="44" name="组合 43"/>
            <p:cNvGrpSpPr/>
            <p:nvPr/>
          </p:nvGrpSpPr>
          <p:grpSpPr>
            <a:xfrm>
              <a:off x="812800" y="2131532"/>
              <a:ext cx="3487582" cy="3752852"/>
              <a:chOff x="812800" y="2131532"/>
              <a:chExt cx="3487582" cy="3752852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12800" y="2131532"/>
                <a:ext cx="2235200" cy="3752852"/>
                <a:chOff x="2362199" y="1594350"/>
                <a:chExt cx="972500" cy="2814639"/>
              </a:xfrm>
              <a:noFill/>
            </p:grpSpPr>
            <p:sp>
              <p:nvSpPr>
                <p:cNvPr id="1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362201" y="2005748"/>
                  <a:ext cx="972498" cy="34624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zh-CN" altLang="en-US" sz="24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上腔静脉</a:t>
                  </a:r>
                </a:p>
              </p:txBody>
            </p:sp>
            <p:sp>
              <p:nvSpPr>
                <p:cNvPr id="1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362201" y="1594350"/>
                  <a:ext cx="972498" cy="34624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zh-CN" altLang="en-US" sz="24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肺动脉</a:t>
                  </a:r>
                </a:p>
              </p:txBody>
            </p:sp>
            <p:sp>
              <p:nvSpPr>
                <p:cNvPr id="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362200" y="4062740"/>
                  <a:ext cx="972499" cy="34624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zh-CN" altLang="en-US" sz="24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下腔静脉</a:t>
                  </a:r>
                </a:p>
              </p:txBody>
            </p:sp>
            <p:sp>
              <p:nvSpPr>
                <p:cNvPr id="2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362200" y="3651340"/>
                  <a:ext cx="972499" cy="34624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zh-CN" altLang="en-US" sz="24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右心室</a:t>
                  </a:r>
                </a:p>
              </p:txBody>
            </p:sp>
            <p:sp>
              <p:nvSpPr>
                <p:cNvPr id="2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62200" y="3239942"/>
                  <a:ext cx="972499" cy="34624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zh-CN" altLang="en-US" sz="24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右心房</a:t>
                  </a:r>
                </a:p>
              </p:txBody>
            </p:sp>
            <p:sp>
              <p:nvSpPr>
                <p:cNvPr id="2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362199" y="2417146"/>
                  <a:ext cx="972499" cy="34624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zh-CN" altLang="en-US" sz="24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肺动脉</a:t>
                  </a:r>
                </a:p>
              </p:txBody>
            </p:sp>
            <p:sp>
              <p:nvSpPr>
                <p:cNvPr id="2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362199" y="2828544"/>
                  <a:ext cx="972499" cy="34624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zh-CN" altLang="en-US" sz="24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肺静脉</a:t>
                  </a:r>
                </a:p>
              </p:txBody>
            </p:sp>
          </p:grpSp>
          <p:cxnSp>
            <p:nvCxnSpPr>
              <p:cNvPr id="10" name="直接连接符 9"/>
              <p:cNvCxnSpPr/>
              <p:nvPr/>
            </p:nvCxnSpPr>
            <p:spPr>
              <a:xfrm>
                <a:off x="2621280" y="2377440"/>
                <a:ext cx="1569719" cy="43884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2621280" y="2850787"/>
                <a:ext cx="1569719" cy="2671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2644305" y="3491152"/>
                <a:ext cx="1605279" cy="237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536586" y="3860305"/>
                <a:ext cx="1712998" cy="9215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V="1">
                <a:off x="2536586" y="4531535"/>
                <a:ext cx="1712998" cy="9215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V="1">
                <a:off x="2514080" y="5059680"/>
                <a:ext cx="1753120" cy="11167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2547262" y="5551506"/>
                <a:ext cx="1753120" cy="11167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组合 52"/>
            <p:cNvGrpSpPr/>
            <p:nvPr/>
          </p:nvGrpSpPr>
          <p:grpSpPr>
            <a:xfrm>
              <a:off x="4190999" y="2188075"/>
              <a:ext cx="6806878" cy="3802831"/>
              <a:chOff x="4190999" y="2188075"/>
              <a:chExt cx="6806878" cy="3802831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90999" y="2251839"/>
                <a:ext cx="2905439" cy="3675305"/>
              </a:xfrm>
              <a:prstGeom prst="rect">
                <a:avLst/>
              </a:prstGeom>
            </p:spPr>
          </p:pic>
          <p:grpSp>
            <p:nvGrpSpPr>
              <p:cNvPr id="52" name="组合 51"/>
              <p:cNvGrpSpPr/>
              <p:nvPr/>
            </p:nvGrpSpPr>
            <p:grpSpPr>
              <a:xfrm>
                <a:off x="6885780" y="2188075"/>
                <a:ext cx="4112097" cy="3802831"/>
                <a:chOff x="6885780" y="2188075"/>
                <a:chExt cx="4112097" cy="3802831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8737277" y="2188075"/>
                  <a:ext cx="2260600" cy="3802831"/>
                  <a:chOff x="6723700" y="1598649"/>
                  <a:chExt cx="972500" cy="2852123"/>
                </a:xfrm>
                <a:noFill/>
              </p:grpSpPr>
              <p:sp>
                <p:nvSpPr>
                  <p:cNvPr id="25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3701" y="4104523"/>
                    <a:ext cx="972499" cy="346249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zh-CN" altLang="en-US" sz="240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左心室</a:t>
                    </a:r>
                  </a:p>
                </p:txBody>
              </p:sp>
              <p:sp>
                <p:nvSpPr>
                  <p:cNvPr id="27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3701" y="3478053"/>
                    <a:ext cx="972499" cy="346249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zh-CN" altLang="en-US" sz="240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左心房</a:t>
                    </a:r>
                  </a:p>
                </p:txBody>
              </p:sp>
              <p:sp>
                <p:nvSpPr>
                  <p:cNvPr id="28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3701" y="2225117"/>
                    <a:ext cx="972499" cy="346249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zh-CN" altLang="en-US" sz="240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肺动脉</a:t>
                    </a:r>
                  </a:p>
                </p:txBody>
              </p:sp>
              <p:sp>
                <p:nvSpPr>
                  <p:cNvPr id="29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3701" y="2851585"/>
                    <a:ext cx="972499" cy="346249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zh-CN" altLang="en-US" sz="240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肺静脉</a:t>
                    </a:r>
                  </a:p>
                </p:txBody>
              </p:sp>
              <p:sp>
                <p:nvSpPr>
                  <p:cNvPr id="30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3700" y="1598649"/>
                    <a:ext cx="972499" cy="346249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zh-CN" altLang="en-US" sz="240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主动脉</a:t>
                    </a:r>
                  </a:p>
                </p:txBody>
              </p:sp>
            </p:grpSp>
            <p:cxnSp>
              <p:nvCxnSpPr>
                <p:cNvPr id="45" name="直接连接符 44"/>
                <p:cNvCxnSpPr/>
                <p:nvPr/>
              </p:nvCxnSpPr>
              <p:spPr>
                <a:xfrm flipV="1">
                  <a:off x="7096438" y="2418907"/>
                  <a:ext cx="2260922" cy="118216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 flipV="1">
                  <a:off x="6994515" y="3278455"/>
                  <a:ext cx="2260922" cy="118216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6994515" y="3688694"/>
                  <a:ext cx="2260922" cy="21768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6949439" y="4669406"/>
                  <a:ext cx="2260922" cy="21768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6885780" y="5460412"/>
                  <a:ext cx="2260922" cy="21768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9560" y="304800"/>
            <a:ext cx="11673840" cy="6294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74702" y="534822"/>
            <a:ext cx="3321726" cy="623551"/>
            <a:chOff x="1724382" y="1738782"/>
            <a:chExt cx="3321726" cy="623551"/>
          </a:xfrm>
        </p:grpSpPr>
        <p:sp>
          <p:nvSpPr>
            <p:cNvPr id="13" name="TextBox 13"/>
            <p:cNvSpPr txBox="1"/>
            <p:nvPr/>
          </p:nvSpPr>
          <p:spPr>
            <a:xfrm>
              <a:off x="2347933" y="1825295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8000" b="1" spc="0">
                  <a:ln w="38100">
                    <a:solidFill>
                      <a:schemeClr val="bg1"/>
                    </a:solidFill>
                    <a:prstDash val="solid"/>
                  </a:ln>
                  <a:solidFill>
                    <a:srgbClr val="54C4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9000101010101" pitchFamily="2" charset="-122"/>
                  <a:ea typeface="汉仪综艺体简" panose="02010609000101010101" pitchFamily="2" charset="-122"/>
                </a:defRPr>
              </a:lvl1pPr>
            </a:lstStyle>
            <a:p>
              <a:r>
                <a:rPr lang="zh-CN" altLang="en-US" sz="2800" b="0" dirty="0">
                  <a:ln w="38100">
                    <a:noFill/>
                    <a:prstDash val="solid"/>
                  </a:ln>
                  <a:solidFill>
                    <a:srgbClr val="0070C0"/>
                  </a:solidFill>
                  <a:effectLst/>
                  <a:latin typeface="钉钉进步体" panose="00020600040101010101" pitchFamily="18" charset="-122"/>
                  <a:ea typeface="钉钉进步体" panose="00020600040101010101" pitchFamily="18" charset="-122"/>
                  <a:sym typeface="Arial" panose="020B0604020202020204" pitchFamily="34" charset="0"/>
                </a:rPr>
                <a:t>认识心脏和血管</a:t>
              </a:r>
              <a:endParaRPr lang="en-US" altLang="zh-CN" sz="2800" b="0" dirty="0">
                <a:ln w="38100">
                  <a:noFill/>
                  <a:prstDash val="solid"/>
                </a:ln>
                <a:solidFill>
                  <a:srgbClr val="0070C0"/>
                </a:solidFill>
                <a:effectLst/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382" y="1738782"/>
              <a:ext cx="623551" cy="623551"/>
            </a:xfrm>
            <a:prstGeom prst="rect">
              <a:avLst/>
            </a:prstGeom>
          </p:spPr>
        </p:pic>
      </p:grp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98253" y="1962638"/>
            <a:ext cx="28110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心脏的内部结构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862" y="1144555"/>
            <a:ext cx="5301258" cy="530125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36702" y="2782035"/>
            <a:ext cx="60960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kumimoji="1"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右心房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kumimoji="1"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三尖瓣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kumimoji="1"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肺动脉瓣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kumimoji="1"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主动脉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kumimoji="1"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心脏瓣膜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p"/>
            </a:pPr>
            <a:endParaRPr kumimoji="1"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39480" y="2811003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kumimoji="1"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二尖瓣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kumimoji="1"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主动脉瓣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kumimoji="1"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左心室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kumimoji="1"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肺动脉干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kumimoji="1"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左心房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9560" y="304800"/>
            <a:ext cx="11673840" cy="6294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74702" y="534822"/>
            <a:ext cx="3321726" cy="623551"/>
            <a:chOff x="1724382" y="1738782"/>
            <a:chExt cx="3321726" cy="623551"/>
          </a:xfrm>
        </p:grpSpPr>
        <p:sp>
          <p:nvSpPr>
            <p:cNvPr id="13" name="TextBox 13"/>
            <p:cNvSpPr txBox="1"/>
            <p:nvPr/>
          </p:nvSpPr>
          <p:spPr>
            <a:xfrm>
              <a:off x="2347933" y="1825295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8000" b="1" spc="0">
                  <a:ln w="38100">
                    <a:solidFill>
                      <a:schemeClr val="bg1"/>
                    </a:solidFill>
                    <a:prstDash val="solid"/>
                  </a:ln>
                  <a:solidFill>
                    <a:srgbClr val="54C4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9000101010101" pitchFamily="2" charset="-122"/>
                  <a:ea typeface="汉仪综艺体简" panose="02010609000101010101" pitchFamily="2" charset="-122"/>
                </a:defRPr>
              </a:lvl1pPr>
            </a:lstStyle>
            <a:p>
              <a:r>
                <a:rPr lang="zh-CN" altLang="en-US" sz="2800" b="0" dirty="0">
                  <a:ln w="38100">
                    <a:noFill/>
                    <a:prstDash val="solid"/>
                  </a:ln>
                  <a:solidFill>
                    <a:srgbClr val="0070C0"/>
                  </a:solidFill>
                  <a:effectLst/>
                  <a:latin typeface="钉钉进步体" panose="00020600040101010101" pitchFamily="18" charset="-122"/>
                  <a:ea typeface="钉钉进步体" panose="00020600040101010101" pitchFamily="18" charset="-122"/>
                  <a:sym typeface="Arial" panose="020B0604020202020204" pitchFamily="34" charset="0"/>
                </a:rPr>
                <a:t>认识心脏和血管</a:t>
              </a:r>
              <a:endParaRPr lang="en-US" altLang="zh-CN" sz="2800" b="0" dirty="0">
                <a:ln w="38100">
                  <a:noFill/>
                  <a:prstDash val="solid"/>
                </a:ln>
                <a:solidFill>
                  <a:srgbClr val="0070C0"/>
                </a:solidFill>
                <a:effectLst/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382" y="1738782"/>
              <a:ext cx="623551" cy="623551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131537" y="1867346"/>
            <a:ext cx="44821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kumimoji="1" lang="zh-CN" altLang="en-US" sz="28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心壁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31536" y="2353259"/>
            <a:ext cx="5589303" cy="752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65"/>
              </a:lnSpc>
              <a:spcBef>
                <a:spcPct val="50000"/>
              </a:spcBef>
            </a:pPr>
            <a:r>
              <a:rPr kumimoji="1"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主要是由心肌构成心室壁比心房壁厚左心室壁比右心室壁厚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38519" y="5154488"/>
            <a:ext cx="49574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房室瓣：只能朝向心室开</a:t>
            </a:r>
          </a:p>
          <a:p>
            <a:pPr>
              <a:spcBef>
                <a:spcPct val="50000"/>
              </a:spcBef>
            </a:pPr>
            <a:r>
              <a:rPr kumimoji="1"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动脉瓣：只能朝向动脉开</a:t>
            </a:r>
          </a:p>
          <a:p>
            <a:pPr>
              <a:spcBef>
                <a:spcPct val="50000"/>
              </a:spcBef>
            </a:pPr>
            <a:r>
              <a:rPr kumimoji="1"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保证血液按一定的方向流动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31537" y="3777880"/>
            <a:ext cx="5589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左心房：与肺静脉连通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左心室：与主动脉连通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右心房：与上下腔静脉连通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右心室：与上下腔静脉连通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31537" y="3198167"/>
            <a:ext cx="44821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kumimoji="1" lang="zh-CN" altLang="en-US" sz="28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四个腔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131536" y="4512142"/>
            <a:ext cx="44821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瓣膜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1821923"/>
            <a:ext cx="4338180" cy="4338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dur="5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dur="5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dur="5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9" grpId="0"/>
      <p:bldP spid="10" grpId="0"/>
      <p:bldP spid="11" grpId="1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9560" y="304800"/>
            <a:ext cx="11673840" cy="6294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74702" y="534822"/>
            <a:ext cx="3321726" cy="623551"/>
            <a:chOff x="1724382" y="1738782"/>
            <a:chExt cx="3321726" cy="623551"/>
          </a:xfrm>
        </p:grpSpPr>
        <p:sp>
          <p:nvSpPr>
            <p:cNvPr id="13" name="TextBox 13"/>
            <p:cNvSpPr txBox="1"/>
            <p:nvPr/>
          </p:nvSpPr>
          <p:spPr>
            <a:xfrm>
              <a:off x="2347933" y="1825295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8000" b="1" spc="0">
                  <a:ln w="38100">
                    <a:solidFill>
                      <a:schemeClr val="bg1"/>
                    </a:solidFill>
                    <a:prstDash val="solid"/>
                  </a:ln>
                  <a:solidFill>
                    <a:srgbClr val="54C4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9000101010101" pitchFamily="2" charset="-122"/>
                  <a:ea typeface="汉仪综艺体简" panose="02010609000101010101" pitchFamily="2" charset="-122"/>
                </a:defRPr>
              </a:lvl1pPr>
            </a:lstStyle>
            <a:p>
              <a:r>
                <a:rPr lang="zh-CN" altLang="en-US" sz="2800" b="0" dirty="0">
                  <a:ln w="38100">
                    <a:noFill/>
                    <a:prstDash val="solid"/>
                  </a:ln>
                  <a:solidFill>
                    <a:srgbClr val="0070C0"/>
                  </a:solidFill>
                  <a:effectLst/>
                  <a:latin typeface="钉钉进步体" panose="00020600040101010101" pitchFamily="18" charset="-122"/>
                  <a:ea typeface="钉钉进步体" panose="00020600040101010101" pitchFamily="18" charset="-122"/>
                  <a:sym typeface="Arial" panose="020B0604020202020204" pitchFamily="34" charset="0"/>
                </a:rPr>
                <a:t>认识心脏和血管</a:t>
              </a:r>
              <a:endParaRPr lang="en-US" altLang="zh-CN" sz="2800" b="0" dirty="0">
                <a:ln w="38100">
                  <a:noFill/>
                  <a:prstDash val="solid"/>
                </a:ln>
                <a:solidFill>
                  <a:srgbClr val="0070C0"/>
                </a:solidFill>
                <a:effectLst/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382" y="1738782"/>
              <a:ext cx="623551" cy="623551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335">
            <a:off x="3589139" y="388315"/>
            <a:ext cx="7529676" cy="560015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58190" y="2374553"/>
            <a:ext cx="6183824" cy="30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35"/>
              </a:lnSpc>
              <a:spcBef>
                <a:spcPct val="50000"/>
              </a:spcBef>
            </a:pPr>
            <a:r>
              <a:rPr kumimoji="1"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左右两个“泵”同时协同工作，两个“泵”的中间由一层厚厚的肌肉壁分隔开。左侧收集来自肺部的血液，并将这些血液泵至全身；右侧收集来自全身其他部分的血液，并将这些血液泵至肺。左右心房收缩，分别将血液压入左右心室；左右心室收缩，分别将血液压入主动脉和肺动脉；全心舒张，血液经静脉被吸进心房。过渡：两个部分泵出的血液有没有什么内在的联系呢？血液成分的变化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412180" y="1420287"/>
            <a:ext cx="2742361" cy="682868"/>
            <a:chOff x="2076724" y="2244231"/>
            <a:chExt cx="3547428" cy="883336"/>
          </a:xfrm>
          <a:solidFill>
            <a:srgbClr val="0070C0"/>
          </a:solidFill>
        </p:grpSpPr>
        <p:sp>
          <p:nvSpPr>
            <p:cNvPr id="10" name="圆角矩形 1"/>
            <p:cNvSpPr/>
            <p:nvPr/>
          </p:nvSpPr>
          <p:spPr>
            <a:xfrm>
              <a:off x="2247998" y="2244231"/>
              <a:ext cx="3204884" cy="88333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076724" y="2403183"/>
              <a:ext cx="3547428" cy="676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心脏工作过程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80" y="1820206"/>
            <a:ext cx="4389120" cy="4389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9560" y="304800"/>
            <a:ext cx="11673840" cy="6294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74702" y="534822"/>
            <a:ext cx="3321726" cy="623551"/>
            <a:chOff x="1724382" y="1738782"/>
            <a:chExt cx="3321726" cy="623551"/>
          </a:xfrm>
        </p:grpSpPr>
        <p:sp>
          <p:nvSpPr>
            <p:cNvPr id="13" name="TextBox 13"/>
            <p:cNvSpPr txBox="1"/>
            <p:nvPr/>
          </p:nvSpPr>
          <p:spPr>
            <a:xfrm>
              <a:off x="2347933" y="1825295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8000" b="1" spc="0">
                  <a:ln w="38100">
                    <a:solidFill>
                      <a:schemeClr val="bg1"/>
                    </a:solidFill>
                    <a:prstDash val="solid"/>
                  </a:ln>
                  <a:solidFill>
                    <a:srgbClr val="54C4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9000101010101" pitchFamily="2" charset="-122"/>
                  <a:ea typeface="汉仪综艺体简" panose="02010609000101010101" pitchFamily="2" charset="-122"/>
                </a:defRPr>
              </a:lvl1pPr>
            </a:lstStyle>
            <a:p>
              <a:r>
                <a:rPr lang="zh-CN" altLang="en-US" sz="2800" b="0" dirty="0">
                  <a:ln w="38100">
                    <a:noFill/>
                    <a:prstDash val="solid"/>
                  </a:ln>
                  <a:solidFill>
                    <a:srgbClr val="0070C0"/>
                  </a:solidFill>
                  <a:effectLst/>
                  <a:latin typeface="钉钉进步体" panose="00020600040101010101" pitchFamily="18" charset="-122"/>
                  <a:ea typeface="钉钉进步体" panose="00020600040101010101" pitchFamily="18" charset="-122"/>
                  <a:sym typeface="Arial" panose="020B0604020202020204" pitchFamily="34" charset="0"/>
                </a:rPr>
                <a:t>认识心脏和血管</a:t>
              </a:r>
              <a:endParaRPr lang="en-US" altLang="zh-CN" sz="2800" b="0" dirty="0">
                <a:ln w="38100">
                  <a:noFill/>
                  <a:prstDash val="solid"/>
                </a:ln>
                <a:solidFill>
                  <a:srgbClr val="0070C0"/>
                </a:solidFill>
                <a:effectLst/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382" y="1738782"/>
              <a:ext cx="623551" cy="623551"/>
            </a:xfrm>
            <a:prstGeom prst="rect">
              <a:avLst/>
            </a:prstGeom>
          </p:spPr>
        </p:pic>
      </p:grp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14401" y="1859170"/>
            <a:ext cx="10119359" cy="584775"/>
          </a:xfrm>
          <a:prstGeom prst="rect">
            <a:avLst/>
          </a:prstGeom>
          <a:solidFill>
            <a:srgbClr val="0070C0"/>
          </a:solidFill>
          <a:ln>
            <a:solidFill>
              <a:srgbClr val="54C4C0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心脏为什么总在不停地跳动而不知疲倦呢？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14401" y="2703025"/>
            <a:ext cx="5349239" cy="345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心脏跳动包括心房的收缩、舒张，心室的收缩、舒张。如果心脏每分钟跳动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75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次，则心房的收缩期为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0.1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秒，舒张期为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0.7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秒，心室的收缩期为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0.3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秒，舒张期为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0.5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秒，不论心室还是心房舒张期都有比收缩期长，所以可使血液充分流回心脏，使心脏有充分的休息时间。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2159233"/>
            <a:ext cx="4724400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</TotalTime>
  <Words>1121</Words>
  <Application>Microsoft Office PowerPoint</Application>
  <PresentationFormat>宽屏</PresentationFormat>
  <Paragraphs>159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Meiryo</vt:lpstr>
      <vt:lpstr>等线</vt:lpstr>
      <vt:lpstr>等线 Light</vt:lpstr>
      <vt:lpstr>钉钉进步体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第一PPT，www.1ppt.com 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20</cp:revision>
  <dcterms:created xsi:type="dcterms:W3CDTF">2021-03-22T15:04:00Z</dcterms:created>
  <dcterms:modified xsi:type="dcterms:W3CDTF">2024-10-08T10:30:09Z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1EBE7F866A274E39826F2E751391D389_12</vt:lpwstr>
  </property>
  <property fmtid="{D5CDD505-2E9C-101B-9397-08002B2CF9AE}" pid="3" name="KSOProductBuildVer">
    <vt:lpwstr>2052-12.1.0.17147</vt:lpwstr>
  </property>
</Properties>
</file>