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7.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9.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20.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21.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 id="2147483656" r:id="rId4"/>
  </p:sldMasterIdLst>
  <p:notesMasterIdLst>
    <p:notesMasterId r:id="rId28"/>
  </p:notesMasterIdLst>
  <p:handoutMasterIdLst>
    <p:handoutMasterId r:id="rId29"/>
  </p:handout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71" r:id="rId18"/>
    <p:sldId id="270" r:id="rId19"/>
    <p:sldId id="272" r:id="rId20"/>
    <p:sldId id="273" r:id="rId21"/>
    <p:sldId id="274" r:id="rId22"/>
    <p:sldId id="276" r:id="rId23"/>
    <p:sldId id="275" r:id="rId24"/>
    <p:sldId id="277" r:id="rId25"/>
    <p:sldId id="278" r:id="rId26"/>
    <p:sldId id="27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38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6314" autoAdjust="0"/>
  </p:normalViewPr>
  <p:slideViewPr>
    <p:cSldViewPr snapToGrid="0" showGuides="1">
      <p:cViewPr varScale="1">
        <p:scale>
          <a:sx n="108" d="100"/>
          <a:sy n="108" d="100"/>
        </p:scale>
        <p:origin x="606" y="114"/>
      </p:cViewPr>
      <p:guideLst>
        <p:guide orient="horz" pos="2165"/>
        <p:guide pos="380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822132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1324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29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327794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466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03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3438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051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9901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1589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019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810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50548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8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4497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199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2754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5816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902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406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20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038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925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429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2024/10/3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91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92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598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09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087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103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099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9B845195-84DF-440D-B07D-92A8A8014419}" type="datetimeFigureOut">
              <a:rPr lang="zh-CN" altLang="en-US" smtClean="0"/>
              <a:t>2024/10/3</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charset="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charset="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charset="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charset="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charset="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charset="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70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046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34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243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tags" Target="../tags/tag7.xml"/><Relationship Id="rId4" Type="http://schemas.openxmlformats.org/officeDocument/2006/relationships/theme" Target="../theme/theme1.xml"/><Relationship Id="rId9"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2024/10/3</a:t>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spTree>
    <p:custDataLst>
      <p:tags r:id="rId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Normal" panose="020B0400000000000000" pitchFamily="34" charset="-122"/>
          <a:ea typeface="思源黑体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Normal" panose="020B0400000000000000" pitchFamily="34" charset="-122"/>
          <a:ea typeface="思源黑体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Normal" panose="020B0400000000000000" pitchFamily="34" charset="-122"/>
          <a:ea typeface="思源黑体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pitchFamily="34" charset="-122"/>
          <a:ea typeface="思源黑体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pitchFamily="34" charset="-122"/>
          <a:ea typeface="思源黑体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2024/10/3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34811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1.xml"/><Relationship Id="rId1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3.png"/><Relationship Id="rId2" Type="http://schemas.openxmlformats.org/officeDocument/2006/relationships/tags" Target="../tags/tag19.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1.png"/><Relationship Id="rId10" Type="http://schemas.openxmlformats.org/officeDocument/2006/relationships/tags" Target="../tags/tag27.xml"/><Relationship Id="rId19" Type="http://schemas.openxmlformats.org/officeDocument/2006/relationships/image" Target="../media/image5.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21.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15.png"/><Relationship Id="rId5" Type="http://schemas.openxmlformats.org/officeDocument/2006/relationships/tags" Target="../tags/tag123.xml"/><Relationship Id="rId10" Type="http://schemas.openxmlformats.org/officeDocument/2006/relationships/image" Target="../media/image1.png"/><Relationship Id="rId4" Type="http://schemas.openxmlformats.org/officeDocument/2006/relationships/tags" Target="../tags/tag12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28.xml"/><Relationship Id="rId7" Type="http://schemas.openxmlformats.org/officeDocument/2006/relationships/slideLayout" Target="../slideLayouts/slideLayout3.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22.png"/><Relationship Id="rId5" Type="http://schemas.openxmlformats.org/officeDocument/2006/relationships/tags" Target="../tags/tag130.xml"/><Relationship Id="rId10" Type="http://schemas.openxmlformats.org/officeDocument/2006/relationships/image" Target="../media/image15.png"/><Relationship Id="rId4" Type="http://schemas.openxmlformats.org/officeDocument/2006/relationships/tags" Target="../tags/tag129.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slideLayout" Target="../slideLayouts/slideLayout3.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image" Target="../media/image23.png"/><Relationship Id="rId2" Type="http://schemas.openxmlformats.org/officeDocument/2006/relationships/tags" Target="../tags/tag133.xml"/><Relationship Id="rId16" Type="http://schemas.openxmlformats.org/officeDocument/2006/relationships/image" Target="../media/image15.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image" Target="../media/image1.png"/><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image" Target="../media/image15.png"/><Relationship Id="rId21" Type="http://schemas.openxmlformats.org/officeDocument/2006/relationships/tags" Target="../tags/tag164.xml"/><Relationship Id="rId34" Type="http://schemas.openxmlformats.org/officeDocument/2006/relationships/tags" Target="../tags/tag177.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image" Target="../media/image1.png"/><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notesSlide" Target="../notesSlides/notesSlide13.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slideLayout" Target="../slideLayouts/slideLayout3.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8" Type="http://schemas.openxmlformats.org/officeDocument/2006/relationships/tags" Target="../tags/tag151.xml"/><Relationship Id="rId3" Type="http://schemas.openxmlformats.org/officeDocument/2006/relationships/tags" Target="../tags/tag146.xml"/></Relationships>
</file>

<file path=ppt/slides/_rels/slide14.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image" Target="../media/image2.png"/><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png"/><Relationship Id="rId2" Type="http://schemas.openxmlformats.org/officeDocument/2006/relationships/tags" Target="../tags/tag180.xml"/><Relationship Id="rId16" Type="http://schemas.openxmlformats.org/officeDocument/2006/relationships/image" Target="../media/image14.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notesSlide" Target="../notesSlides/notesSlide14.xml"/><Relationship Id="rId5" Type="http://schemas.openxmlformats.org/officeDocument/2006/relationships/tags" Target="../tags/tag183.xml"/><Relationship Id="rId15" Type="http://schemas.openxmlformats.org/officeDocument/2006/relationships/image" Target="../media/image13.png"/><Relationship Id="rId10" Type="http://schemas.openxmlformats.org/officeDocument/2006/relationships/slideLayout" Target="../slideLayouts/slideLayout1.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image" Target="../media/image15.png"/><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image" Target="../media/image1.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notesSlide" Target="../notesSlides/notesSlide15.xml"/><Relationship Id="rId5" Type="http://schemas.openxmlformats.org/officeDocument/2006/relationships/tags" Target="../tags/tag192.xml"/><Relationship Id="rId10" Type="http://schemas.openxmlformats.org/officeDocument/2006/relationships/slideLayout" Target="../slideLayouts/slideLayout3.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99.xml"/><Relationship Id="rId7" Type="http://schemas.openxmlformats.org/officeDocument/2006/relationships/slideLayout" Target="../slideLayouts/slideLayout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25.png"/><Relationship Id="rId5" Type="http://schemas.openxmlformats.org/officeDocument/2006/relationships/tags" Target="../tags/tag201.xml"/><Relationship Id="rId10" Type="http://schemas.openxmlformats.org/officeDocument/2006/relationships/image" Target="../media/image15.png"/><Relationship Id="rId4" Type="http://schemas.openxmlformats.org/officeDocument/2006/relationships/tags" Target="../tags/tag200.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image" Target="../media/image1.pn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notesSlide" Target="../notesSlides/notesSlide17.xml"/><Relationship Id="rId2" Type="http://schemas.openxmlformats.org/officeDocument/2006/relationships/tags" Target="../tags/tag204.xml"/><Relationship Id="rId16" Type="http://schemas.openxmlformats.org/officeDocument/2006/relationships/slideLayout" Target="../slideLayouts/slideLayout3.xml"/><Relationship Id="rId20" Type="http://schemas.openxmlformats.org/officeDocument/2006/relationships/image" Target="../media/image26.png"/><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tags" Target="../tags/tag217.xml"/><Relationship Id="rId10" Type="http://schemas.openxmlformats.org/officeDocument/2006/relationships/tags" Target="../tags/tag212.xml"/><Relationship Id="rId19" Type="http://schemas.openxmlformats.org/officeDocument/2006/relationships/image" Target="../media/image15.png"/><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s>
</file>

<file path=ppt/slides/_rels/slide18.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image" Target="../media/image27.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image" Target="../media/image15.png"/><Relationship Id="rId2" Type="http://schemas.openxmlformats.org/officeDocument/2006/relationships/tags" Target="../tags/tag219.xml"/><Relationship Id="rId16" Type="http://schemas.openxmlformats.org/officeDocument/2006/relationships/image" Target="../media/image1.png"/><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notesSlide" Target="../notesSlides/notesSlide18.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image" Target="../media/image2.png"/><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png"/><Relationship Id="rId2" Type="http://schemas.openxmlformats.org/officeDocument/2006/relationships/tags" Target="../tags/tag232.xml"/><Relationship Id="rId16" Type="http://schemas.openxmlformats.org/officeDocument/2006/relationships/image" Target="../media/image14.png"/><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notesSlide" Target="../notesSlides/notesSlide19.xml"/><Relationship Id="rId5" Type="http://schemas.openxmlformats.org/officeDocument/2006/relationships/tags" Target="../tags/tag235.xml"/><Relationship Id="rId15" Type="http://schemas.openxmlformats.org/officeDocument/2006/relationships/image" Target="../media/image13.png"/><Relationship Id="rId10" Type="http://schemas.openxmlformats.org/officeDocument/2006/relationships/slideLayout" Target="../slideLayouts/slideLayout1.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image" Target="../media/image11.png"/><Relationship Id="rId3" Type="http://schemas.openxmlformats.org/officeDocument/2006/relationships/tags" Target="../tags/tag32.xml"/><Relationship Id="rId21" Type="http://schemas.openxmlformats.org/officeDocument/2006/relationships/image" Target="../media/image1.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image" Target="../media/image10.png"/><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notesSlide" Target="../notesSlides/notesSlide2.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image" Target="../media/image9.png"/><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8.png"/><Relationship Id="rId10" Type="http://schemas.openxmlformats.org/officeDocument/2006/relationships/tags" Target="../tags/tag39.xml"/><Relationship Id="rId19" Type="http://schemas.openxmlformats.org/officeDocument/2006/relationships/slideLayout" Target="../slideLayouts/slideLayout4.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image" Target="../media/image28.png"/><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5.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1.png"/><Relationship Id="rId5" Type="http://schemas.openxmlformats.org/officeDocument/2006/relationships/tags" Target="../tags/tag244.xml"/><Relationship Id="rId10" Type="http://schemas.openxmlformats.org/officeDocument/2006/relationships/notesSlide" Target="../notesSlides/notesSlide20.xml"/><Relationship Id="rId4" Type="http://schemas.openxmlformats.org/officeDocument/2006/relationships/tags" Target="../tags/tag243.xml"/><Relationship Id="rId9"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50.xml"/><Relationship Id="rId7" Type="http://schemas.openxmlformats.org/officeDocument/2006/relationships/slideLayout" Target="../slideLayouts/slideLayout3.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image" Target="../media/image29.png"/><Relationship Id="rId5" Type="http://schemas.openxmlformats.org/officeDocument/2006/relationships/tags" Target="../tags/tag252.xml"/><Relationship Id="rId10" Type="http://schemas.openxmlformats.org/officeDocument/2006/relationships/image" Target="../media/image15.png"/><Relationship Id="rId4" Type="http://schemas.openxmlformats.org/officeDocument/2006/relationships/tags" Target="../tags/tag251.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slideLayout" Target="../slideLayouts/slideLayout1.xml"/><Relationship Id="rId18" Type="http://schemas.openxmlformats.org/officeDocument/2006/relationships/image" Target="../media/image4.png"/><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image" Target="../media/image3.png"/><Relationship Id="rId2" Type="http://schemas.openxmlformats.org/officeDocument/2006/relationships/tags" Target="../tags/tag255.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image" Target="../media/image1.png"/><Relationship Id="rId10" Type="http://schemas.openxmlformats.org/officeDocument/2006/relationships/tags" Target="../tags/tag263.xml"/><Relationship Id="rId19" Type="http://schemas.openxmlformats.org/officeDocument/2006/relationships/image" Target="../media/image5.png"/><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2.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png"/><Relationship Id="rId2" Type="http://schemas.openxmlformats.org/officeDocument/2006/relationships/tags" Target="../tags/tag49.xml"/><Relationship Id="rId16" Type="http://schemas.openxmlformats.org/officeDocument/2006/relationships/image" Target="../media/image14.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3.xml"/><Relationship Id="rId5" Type="http://schemas.openxmlformats.org/officeDocument/2006/relationships/tags" Target="../tags/tag52.xml"/><Relationship Id="rId15" Type="http://schemas.openxmlformats.org/officeDocument/2006/relationships/image" Target="../media/image13.png"/><Relationship Id="rId10" Type="http://schemas.openxmlformats.org/officeDocument/2006/relationships/slideLayout" Target="../slideLayouts/slideLayout1.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1.png"/><Relationship Id="rId5" Type="http://schemas.openxmlformats.org/officeDocument/2006/relationships/tags" Target="../tags/tag61.xml"/><Relationship Id="rId10" Type="http://schemas.openxmlformats.org/officeDocument/2006/relationships/notesSlide" Target="../notesSlides/notesSlide4.xml"/><Relationship Id="rId4" Type="http://schemas.openxmlformats.org/officeDocument/2006/relationships/tags" Target="../tags/tag60.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15.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notesSlide" Target="../notesSlides/notesSlide5.xml"/><Relationship Id="rId5" Type="http://schemas.openxmlformats.org/officeDocument/2006/relationships/tags" Target="../tags/tag69.xml"/><Relationship Id="rId10" Type="http://schemas.openxmlformats.org/officeDocument/2006/relationships/slideLayout" Target="../slideLayouts/slideLayout3.xml"/><Relationship Id="rId4" Type="http://schemas.openxmlformats.org/officeDocument/2006/relationships/tags" Target="../tags/tag68.xml"/><Relationship Id="rId9" Type="http://schemas.openxmlformats.org/officeDocument/2006/relationships/tags" Target="../tags/tag73.xml"/></Relationships>
</file>

<file path=ppt/slides/_rels/slide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notesSlide" Target="../notesSlides/notesSlide6.xml"/><Relationship Id="rId3" Type="http://schemas.openxmlformats.org/officeDocument/2006/relationships/tags" Target="../tags/tag76.xml"/><Relationship Id="rId21" Type="http://schemas.openxmlformats.org/officeDocument/2006/relationships/image" Target="../media/image17.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slideLayout" Target="../slideLayouts/slideLayout3.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image" Target="../media/image15.pn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image" Target="../media/image1.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7.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image" Target="../media/image18.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15.png"/><Relationship Id="rId2" Type="http://schemas.openxmlformats.org/officeDocument/2006/relationships/tags" Target="../tags/tag91.xml"/><Relationship Id="rId16" Type="http://schemas.openxmlformats.org/officeDocument/2006/relationships/image" Target="../media/image1.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notesSlide" Target="../notesSlides/notesSlide7.xml"/><Relationship Id="rId10" Type="http://schemas.openxmlformats.org/officeDocument/2006/relationships/tags" Target="../tags/tag99.xml"/><Relationship Id="rId19" Type="http://schemas.openxmlformats.org/officeDocument/2006/relationships/image" Target="../media/image19.png"/><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1.png"/><Relationship Id="rId2" Type="http://schemas.openxmlformats.org/officeDocument/2006/relationships/tags" Target="../tags/tag104.xml"/><Relationship Id="rId16" Type="http://schemas.openxmlformats.org/officeDocument/2006/relationships/image" Target="../media/image14.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notesSlide" Target="../notesSlides/notesSlide8.xml"/><Relationship Id="rId5" Type="http://schemas.openxmlformats.org/officeDocument/2006/relationships/tags" Target="../tags/tag107.xml"/><Relationship Id="rId15" Type="http://schemas.openxmlformats.org/officeDocument/2006/relationships/image" Target="../media/image13.png"/><Relationship Id="rId10" Type="http://schemas.openxmlformats.org/officeDocument/2006/relationships/slideLayout" Target="../slideLayouts/slideLayout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20.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15.png"/><Relationship Id="rId5" Type="http://schemas.openxmlformats.org/officeDocument/2006/relationships/tags" Target="../tags/tag116.xml"/><Relationship Id="rId10" Type="http://schemas.openxmlformats.org/officeDocument/2006/relationships/image" Target="../media/image1.png"/><Relationship Id="rId4" Type="http://schemas.openxmlformats.org/officeDocument/2006/relationships/tags" Target="../tags/tag115.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6"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grpSp>
        <p:nvGrpSpPr>
          <p:cNvPr id="13" name="PA-组合 12"/>
          <p:cNvGrpSpPr/>
          <p:nvPr>
            <p:custDataLst>
              <p:tags r:id="rId3"/>
            </p:custDataLst>
          </p:nvPr>
        </p:nvGrpSpPr>
        <p:grpSpPr>
          <a:xfrm flipH="1">
            <a:off x="6438264" y="38100"/>
            <a:ext cx="5753735" cy="6819900"/>
            <a:chOff x="0" y="0"/>
            <a:chExt cx="9061" cy="10447"/>
          </a:xfrm>
        </p:grpSpPr>
        <p:pic>
          <p:nvPicPr>
            <p:cNvPr id="5" name="PA-图片 4" descr="觅知网(www.51miz.com) 副本"/>
            <p:cNvPicPr>
              <a:picLocks noChangeAspect="1"/>
            </p:cNvPicPr>
            <p:nvPr>
              <p:custDataLst>
                <p:tags r:id="rId11"/>
              </p:custDataLst>
            </p:nvPr>
          </p:nvPicPr>
          <p:blipFill>
            <a:blip r:embed="rId17" cstate="screen">
              <a:extLst>
                <a:ext uri="{28A0092B-C50C-407E-A947-70E740481C1C}">
                  <a14:useLocalDpi xmlns:a14="http://schemas.microsoft.com/office/drawing/2010/main"/>
                </a:ext>
              </a:extLst>
            </a:blip>
            <a:stretch>
              <a:fillRect/>
            </a:stretch>
          </p:blipFill>
          <p:spPr>
            <a:xfrm>
              <a:off x="0" y="0"/>
              <a:ext cx="7502" cy="10082"/>
            </a:xfrm>
            <a:prstGeom prst="rect">
              <a:avLst/>
            </a:prstGeom>
          </p:spPr>
        </p:pic>
        <p:pic>
          <p:nvPicPr>
            <p:cNvPr id="6" name="PA-图片 5" descr="组 2"/>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a:xfrm>
              <a:off x="842" y="5162"/>
              <a:ext cx="8219" cy="5285"/>
            </a:xfrm>
            <a:prstGeom prst="rect">
              <a:avLst/>
            </a:prstGeom>
          </p:spPr>
        </p:pic>
      </p:grpSp>
      <p:grpSp>
        <p:nvGrpSpPr>
          <p:cNvPr id="22" name="PA-组合 21"/>
          <p:cNvGrpSpPr/>
          <p:nvPr>
            <p:custDataLst>
              <p:tags r:id="rId4"/>
            </p:custDataLst>
          </p:nvPr>
        </p:nvGrpSpPr>
        <p:grpSpPr>
          <a:xfrm>
            <a:off x="479425" y="945515"/>
            <a:ext cx="6691630" cy="4822190"/>
            <a:chOff x="755" y="1519"/>
            <a:chExt cx="10538" cy="7594"/>
          </a:xfrm>
        </p:grpSpPr>
        <p:grpSp>
          <p:nvGrpSpPr>
            <p:cNvPr id="20" name="组合 19"/>
            <p:cNvGrpSpPr/>
            <p:nvPr/>
          </p:nvGrpSpPr>
          <p:grpSpPr>
            <a:xfrm>
              <a:off x="755" y="1519"/>
              <a:ext cx="10538" cy="6856"/>
              <a:chOff x="755" y="2059"/>
              <a:chExt cx="10538" cy="6856"/>
            </a:xfrm>
          </p:grpSpPr>
          <p:sp>
            <p:nvSpPr>
              <p:cNvPr id="7" name="PA-文本框 6" descr="7b0a20202020227461726765744d6f64756c65223a202270726f636573734f6e6c696e65466f6e7473220a7d0a"/>
              <p:cNvSpPr txBox="1"/>
              <p:nvPr>
                <p:custDataLst>
                  <p:tags r:id="rId6"/>
                </p:custDataLst>
              </p:nvPr>
            </p:nvSpPr>
            <p:spPr>
              <a:xfrm>
                <a:off x="755" y="2059"/>
                <a:ext cx="10187" cy="5574"/>
              </a:xfrm>
              <a:prstGeom prst="rect">
                <a:avLst/>
              </a:prstGeom>
              <a:noFill/>
            </p:spPr>
            <p:txBody>
              <a:bodyPr vert="horz" wrap="square" lIns="0" tIns="0" rIns="0" bIns="0" rtlCol="0">
                <a:spAutoFit/>
              </a:bodyPr>
              <a:lstStyle/>
              <a:p>
                <a:pPr algn="ctr"/>
                <a:r>
                  <a:rPr lang="zh-CN" altLang="en-US" sz="23000" dirty="0">
                    <a:gradFill>
                      <a:gsLst>
                        <a:gs pos="0">
                          <a:srgbClr val="B77B18"/>
                        </a:gs>
                        <a:gs pos="100000">
                          <a:srgbClr val="E3BB3B"/>
                        </a:gs>
                      </a:gsLst>
                      <a:lin ang="2700000" scaled="0"/>
                    </a:gradFill>
                    <a:effectLst>
                      <a:outerShdw blurRad="38100" dist="38100" dir="2700000" algn="tl">
                        <a:srgbClr val="C8C8C8">
                          <a:alpha val="75000"/>
                        </a:srgbClr>
                      </a:outerShdw>
                    </a:effectLst>
                    <a:latin typeface="华文行楷" panose="02010800040101010101" charset="-122"/>
                    <a:ea typeface="华文行楷" panose="02010800040101010101" charset="-122"/>
                    <a:sym typeface="汉呈王天喜榜书" panose="02010601030101010101" charset="-122"/>
                  </a:rPr>
                  <a:t>昆曲</a:t>
                </a:r>
              </a:p>
            </p:txBody>
          </p:sp>
          <p:sp>
            <p:nvSpPr>
              <p:cNvPr id="15" name="PA-文本框 14"/>
              <p:cNvSpPr txBox="1"/>
              <p:nvPr>
                <p:custDataLst>
                  <p:tags r:id="rId7"/>
                </p:custDataLst>
              </p:nvPr>
            </p:nvSpPr>
            <p:spPr>
              <a:xfrm>
                <a:off x="1087" y="6775"/>
                <a:ext cx="10206" cy="1514"/>
              </a:xfrm>
              <a:prstGeom prst="rect">
                <a:avLst/>
              </a:prstGeom>
              <a:noFill/>
            </p:spPr>
            <p:txBody>
              <a:bodyPr vert="horz" wrap="square">
                <a:spAutoFit/>
              </a:bodyPr>
              <a:lstStyle/>
              <a:p>
                <a:pPr algn="ctr">
                  <a:lnSpc>
                    <a:spcPct val="150000"/>
                  </a:lnSpc>
                </a:pPr>
                <a:r>
                  <a:rPr lang="zh-CN" altLang="en-US" sz="2000" kern="100" spc="200" dirty="0">
                    <a:solidFill>
                      <a:schemeClr val="tx1">
                        <a:lumMod val="85000"/>
                        <a:lumOff val="15000"/>
                      </a:schemeClr>
                    </a:solidFill>
                    <a:effectLst/>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国家级非物质文化遗产代表性项目</a:t>
                </a:r>
              </a:p>
              <a:p>
                <a:pPr algn="ctr">
                  <a:lnSpc>
                    <a:spcPct val="150000"/>
                  </a:lnSpc>
                </a:pPr>
                <a:r>
                  <a:rPr lang="zh-CN" altLang="en-US" sz="2000" kern="100" spc="200" dirty="0">
                    <a:solidFill>
                      <a:schemeClr val="tx1">
                        <a:lumMod val="85000"/>
                        <a:lumOff val="15000"/>
                      </a:schemeClr>
                    </a:solidFill>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戏曲艺术中的珍品</a:t>
                </a:r>
                <a:endParaRPr lang="zh-CN" altLang="en-US" sz="2000" kern="100" spc="200" dirty="0">
                  <a:solidFill>
                    <a:schemeClr val="tx1">
                      <a:lumMod val="85000"/>
                      <a:lumOff val="15000"/>
                    </a:schemeClr>
                  </a:solidFill>
                  <a:effectLst/>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grpSp>
            <p:nvGrpSpPr>
              <p:cNvPr id="18" name="组合 17"/>
              <p:cNvGrpSpPr/>
              <p:nvPr/>
            </p:nvGrpSpPr>
            <p:grpSpPr>
              <a:xfrm>
                <a:off x="9968" y="5416"/>
                <a:ext cx="679" cy="946"/>
                <a:chOff x="9968" y="5416"/>
                <a:chExt cx="679" cy="946"/>
              </a:xfrm>
            </p:grpSpPr>
            <p:pic>
              <p:nvPicPr>
                <p:cNvPr id="16" name="PA-图片 15" descr="图层 1"/>
                <p:cNvPicPr>
                  <a:picLocks noChangeAspect="1"/>
                </p:cNvPicPr>
                <p:nvPr>
                  <p:custDataLst>
                    <p:tags r:id="rId9"/>
                  </p:custDataLst>
                </p:nvPr>
              </p:nvPicPr>
              <p:blipFill>
                <a:blip r:embed="rId19" cstate="screen">
                  <a:extLst>
                    <a:ext uri="{28A0092B-C50C-407E-A947-70E740481C1C}">
                      <a14:useLocalDpi xmlns:a14="http://schemas.microsoft.com/office/drawing/2010/main"/>
                    </a:ext>
                  </a:extLst>
                </a:blip>
                <a:stretch>
                  <a:fillRect/>
                </a:stretch>
              </p:blipFill>
              <p:spPr>
                <a:xfrm>
                  <a:off x="10139" y="5416"/>
                  <a:ext cx="422" cy="878"/>
                </a:xfrm>
                <a:prstGeom prst="rect">
                  <a:avLst/>
                </a:prstGeom>
              </p:spPr>
            </p:pic>
            <p:sp>
              <p:nvSpPr>
                <p:cNvPr id="17" name="PA-文本框 16"/>
                <p:cNvSpPr txBox="1"/>
                <p:nvPr>
                  <p:custDataLst>
                    <p:tags r:id="rId10"/>
                  </p:custDataLst>
                </p:nvPr>
              </p:nvSpPr>
              <p:spPr>
                <a:xfrm>
                  <a:off x="9968" y="5545"/>
                  <a:ext cx="679" cy="817"/>
                </a:xfrm>
                <a:prstGeom prst="rect">
                  <a:avLst/>
                </a:prstGeom>
                <a:noFill/>
              </p:spPr>
              <p:txBody>
                <a:bodyPr vert="eaVert" wrap="none" rtlCol="0">
                  <a:spAutoFit/>
                </a:bodyPr>
                <a:lstStyle/>
                <a:p>
                  <a:r>
                    <a:rPr lang="zh-CN" altLang="en-US" sz="1600" dirty="0">
                      <a:solidFill>
                        <a:schemeClr val="bg1"/>
                      </a:solidFill>
                      <a:latin typeface="华文新魏" panose="02010800040101010101" pitchFamily="2" charset="-122"/>
                      <a:ea typeface="华文新魏" panose="02010800040101010101" pitchFamily="2" charset="-122"/>
                    </a:rPr>
                    <a:t>国粹</a:t>
                  </a:r>
                </a:p>
              </p:txBody>
            </p:sp>
          </p:grpSp>
          <p:pic>
            <p:nvPicPr>
              <p:cNvPr id="19" name="PA-图片 18" descr="图层 2 副本 2 拷贝 副本"/>
              <p:cNvPicPr>
                <a:picLocks noChangeAspect="1"/>
              </p:cNvPicPr>
              <p:nvPr>
                <p:custDataLst>
                  <p:tags r:id="rId8"/>
                </p:custDataLst>
              </p:nvPr>
            </p:nvPicPr>
            <p:blipFill>
              <a:blip r:embed="rId20" cstate="screen">
                <a:extLst>
                  <a:ext uri="{28A0092B-C50C-407E-A947-70E740481C1C}">
                    <a14:useLocalDpi xmlns:a14="http://schemas.microsoft.com/office/drawing/2010/main"/>
                  </a:ext>
                </a:extLst>
              </a:blip>
              <a:stretch>
                <a:fillRect/>
              </a:stretch>
            </p:blipFill>
            <p:spPr>
              <a:xfrm>
                <a:off x="5165" y="8379"/>
                <a:ext cx="1368" cy="536"/>
              </a:xfrm>
              <a:prstGeom prst="rect">
                <a:avLst/>
              </a:prstGeom>
            </p:spPr>
          </p:pic>
        </p:grpSp>
        <p:sp>
          <p:nvSpPr>
            <p:cNvPr id="21" name="PA-文本框 20"/>
            <p:cNvSpPr txBox="1"/>
            <p:nvPr>
              <p:custDataLst>
                <p:tags r:id="rId5"/>
              </p:custDataLst>
            </p:nvPr>
          </p:nvSpPr>
          <p:spPr>
            <a:xfrm>
              <a:off x="3206" y="8582"/>
              <a:ext cx="5968" cy="531"/>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汇报人</a:t>
              </a:r>
              <a:r>
                <a:rPr lang="zh-CN" altLang="en-US" sz="1600" dirty="0" smtClean="0">
                  <a:latin typeface="微软雅黑" panose="020B0503020204020204" pitchFamily="34" charset="-122"/>
                  <a:ea typeface="微软雅黑" panose="020B0503020204020204" pitchFamily="34" charset="-122"/>
                  <a:cs typeface="阿里巴巴普惠体" panose="00020600040101010101" charset="-122"/>
                </a:rPr>
                <a:t>：</a:t>
              </a:r>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优品</a:t>
              </a:r>
              <a:r>
                <a:rPr lang="en-US" altLang="zh-CN" sz="1600" dirty="0" smtClean="0">
                  <a:latin typeface="微软雅黑" panose="020B0503020204020204" pitchFamily="34" charset="-122"/>
                  <a:ea typeface="微软雅黑" panose="020B0503020204020204" pitchFamily="34" charset="-122"/>
                  <a:cs typeface="阿里巴巴普惠体" panose="00020600040101010101" charset="-122"/>
                </a:rPr>
                <a:t>PPT  </a:t>
              </a:r>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时间：</a:t>
              </a:r>
              <a:r>
                <a:rPr lang="en-US" altLang="zh-CN" sz="1600" dirty="0">
                  <a:latin typeface="微软雅黑" panose="020B0503020204020204" pitchFamily="34" charset="-122"/>
                  <a:ea typeface="微软雅黑" panose="020B0503020204020204" pitchFamily="34" charset="-122"/>
                  <a:cs typeface="阿里巴巴普惠体" panose="00020600040101010101" charset="-122"/>
                </a:rPr>
                <a:t>20XX.X</a:t>
              </a: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800" decel="100000"/>
                                        <p:tgtEl>
                                          <p:spTgt spid="22"/>
                                        </p:tgtEl>
                                      </p:cBhvr>
                                    </p:animEffect>
                                    <p:anim calcmode="lin" valueType="num">
                                      <p:cBhvr>
                                        <p:cTn id="26" dur="800" decel="100000" fill="hold"/>
                                        <p:tgtEl>
                                          <p:spTgt spid="22"/>
                                        </p:tgtEl>
                                        <p:attrNameLst>
                                          <p:attrName>style.rotation</p:attrName>
                                        </p:attrNameLst>
                                      </p:cBhvr>
                                      <p:tavLst>
                                        <p:tav tm="0">
                                          <p:val>
                                            <p:fltVal val="-90"/>
                                          </p:val>
                                        </p:tav>
                                        <p:tav tm="100000">
                                          <p:val>
                                            <p:fltVal val="0"/>
                                          </p:val>
                                        </p:tav>
                                      </p:tavLst>
                                    </p:anim>
                                    <p:anim calcmode="lin" valueType="num">
                                      <p:cBhvr>
                                        <p:cTn id="27" dur="800" decel="100000" fill="hold"/>
                                        <p:tgtEl>
                                          <p:spTgt spid="22"/>
                                        </p:tgtEl>
                                        <p:attrNameLst>
                                          <p:attrName>ppt_x</p:attrName>
                                        </p:attrNameLst>
                                      </p:cBhvr>
                                      <p:tavLst>
                                        <p:tav tm="0">
                                          <p:val>
                                            <p:strVal val="#ppt_x+0.4"/>
                                          </p:val>
                                        </p:tav>
                                        <p:tav tm="100000">
                                          <p:val>
                                            <p:strVal val="#ppt_x-0.05"/>
                                          </p:val>
                                        </p:tav>
                                      </p:tavLst>
                                    </p:anim>
                                    <p:anim calcmode="lin" valueType="num">
                                      <p:cBhvr>
                                        <p:cTn id="28" dur="800" decel="100000" fill="hold"/>
                                        <p:tgtEl>
                                          <p:spTgt spid="2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0"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6"/>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昆曲艺术特点</a:t>
              </a:r>
            </a:p>
          </p:txBody>
        </p:sp>
        <p:pic>
          <p:nvPicPr>
            <p:cNvPr id="8" name="PA-图片 7" descr="图层 2 副本 2 拷贝 副本"/>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10" name="PA-文本框 9"/>
          <p:cNvSpPr txBox="1"/>
          <p:nvPr>
            <p:custDataLst>
              <p:tags r:id="rId3"/>
            </p:custDataLst>
          </p:nvPr>
        </p:nvSpPr>
        <p:spPr>
          <a:xfrm>
            <a:off x="1803518" y="1987656"/>
            <a:ext cx="5413853" cy="1268095"/>
          </a:xfrm>
          <a:prstGeom prst="rect">
            <a:avLst/>
          </a:prstGeom>
          <a:noFill/>
        </p:spPr>
        <p:txBody>
          <a:bodyPr wrap="square">
            <a:spAutoFit/>
          </a:bodyPr>
          <a:lstStyle/>
          <a:p>
            <a:pPr>
              <a:lnSpc>
                <a:spcPct val="150000"/>
              </a:lnSpc>
            </a:pPr>
            <a:r>
              <a:rPr lang="zh-CN" altLang="en-US" sz="17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昆曲唱腔华丽婉转、念白儒雅、表演细腻、舞蹈飘逸，加上完美的舞台置景，可以说在戏曲表演的各个方面都达到了最高境界。</a:t>
            </a:r>
          </a:p>
        </p:txBody>
      </p:sp>
      <p:sp>
        <p:nvSpPr>
          <p:cNvPr id="5" name="PA-文本框 4"/>
          <p:cNvSpPr txBox="1"/>
          <p:nvPr>
            <p:custDataLst>
              <p:tags r:id="rId4"/>
            </p:custDataLst>
          </p:nvPr>
        </p:nvSpPr>
        <p:spPr>
          <a:xfrm>
            <a:off x="1803518" y="3689100"/>
            <a:ext cx="5413853" cy="1615507"/>
          </a:xfrm>
          <a:prstGeom prst="rect">
            <a:avLst/>
          </a:prstGeom>
          <a:noFill/>
        </p:spPr>
        <p:txBody>
          <a:bodyPr wrap="square">
            <a:spAutoFit/>
          </a:bodyPr>
          <a:lstStyle/>
          <a:p>
            <a:pPr>
              <a:lnSpc>
                <a:spcPct val="150000"/>
              </a:lnSpc>
            </a:pPr>
            <a:r>
              <a:rPr lang="zh-CN" altLang="en-US" sz="17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昆曲音乐曲调旋律优美典雅，演唱技巧规范纯熟。赠板的广泛应用、字分头腹尾的发音吐字方式及流丽悠远的艺术风格使昆曲音乐获得了“婉丽妩媚，一唱三叹”的艺术效果。</a:t>
            </a:r>
          </a:p>
        </p:txBody>
      </p:sp>
      <p:pic>
        <p:nvPicPr>
          <p:cNvPr id="9" name="PA-图片 8" descr="51miz-E1188861-CD04335D"/>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6326505" y="1453515"/>
            <a:ext cx="5962015" cy="596201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decel="100000"/>
                                        <p:tgtEl>
                                          <p:spTgt spid="10"/>
                                        </p:tgtEl>
                                      </p:cBhvr>
                                    </p:animEffect>
                                    <p:anim calcmode="lin" valueType="num">
                                      <p:cBhvr>
                                        <p:cTn id="17" dur="800" decel="100000" fill="hold"/>
                                        <p:tgtEl>
                                          <p:spTgt spid="10"/>
                                        </p:tgtEl>
                                        <p:attrNameLst>
                                          <p:attrName>style.rotation</p:attrName>
                                        </p:attrNameLst>
                                      </p:cBhvr>
                                      <p:tavLst>
                                        <p:tav tm="0">
                                          <p:val>
                                            <p:fltVal val="-90"/>
                                          </p:val>
                                        </p:tav>
                                        <p:tav tm="100000">
                                          <p:val>
                                            <p:fltVal val="0"/>
                                          </p:val>
                                        </p:tav>
                                      </p:tavLst>
                                    </p:anim>
                                    <p:anim calcmode="lin" valueType="num">
                                      <p:cBhvr>
                                        <p:cTn id="18" dur="800" decel="100000" fill="hold"/>
                                        <p:tgtEl>
                                          <p:spTgt spid="10"/>
                                        </p:tgtEl>
                                        <p:attrNameLst>
                                          <p:attrName>ppt_x</p:attrName>
                                        </p:attrNameLst>
                                      </p:cBhvr>
                                      <p:tavLst>
                                        <p:tav tm="0">
                                          <p:val>
                                            <p:strVal val="#ppt_x+0.4"/>
                                          </p:val>
                                        </p:tav>
                                        <p:tav tm="100000">
                                          <p:val>
                                            <p:strVal val="#ppt_x-0.05"/>
                                          </p:val>
                                        </p:tav>
                                      </p:tavLst>
                                    </p:anim>
                                    <p:anim calcmode="lin" valueType="num">
                                      <p:cBhvr>
                                        <p:cTn id="19" dur="800" decel="100000" fill="hold"/>
                                        <p:tgtEl>
                                          <p:spTgt spid="1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5"/>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昆曲艺术特点</a:t>
              </a:r>
            </a:p>
          </p:txBody>
        </p:sp>
        <p:pic>
          <p:nvPicPr>
            <p:cNvPr id="8" name="PA-图片 7" descr="图层 2 副本 2 拷贝 副本"/>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10" name="PA-文本框 9"/>
          <p:cNvSpPr txBox="1"/>
          <p:nvPr>
            <p:custDataLst>
              <p:tags r:id="rId3"/>
            </p:custDataLst>
          </p:nvPr>
        </p:nvSpPr>
        <p:spPr>
          <a:xfrm>
            <a:off x="6294755" y="1552575"/>
            <a:ext cx="4780280" cy="3753485"/>
          </a:xfrm>
          <a:prstGeom prst="rect">
            <a:avLst/>
          </a:prstGeom>
          <a:noFill/>
        </p:spPr>
        <p:txBody>
          <a:bodyPr wrap="square">
            <a:spAutoFit/>
          </a:bodyPr>
          <a:lstStyle/>
          <a:p>
            <a:pPr>
              <a:lnSpc>
                <a:spcPct val="200000"/>
              </a:lnSpc>
            </a:pPr>
            <a:r>
              <a:rPr lang="zh-CN" altLang="en-US" sz="17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昆剧的念白也很有特点，由于昆剧是从吴中发展起来的，所以它的语音带有吴侬软语的特点。其中，丑角还有一种基于吴方言的地方白，如苏白、扬州白等，这种吴中一带的市井语言，生活气息浓厚，而且往往用的是快板式的韵白，极有特色。另外，昆剧的演唱对于字声、行腔、节奏等有极其严格的规范，形成了完整的演唱理论。</a:t>
            </a:r>
          </a:p>
        </p:txBody>
      </p:sp>
      <p:pic>
        <p:nvPicPr>
          <p:cNvPr id="4" name="PA-图片 3" descr="51miz-E1188430-F5619E10"/>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69265" y="1669415"/>
            <a:ext cx="5825490" cy="43694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1.5"/>
                                          </p:val>
                                        </p:tav>
                                      </p:tavLst>
                                    </p:anim>
                                    <p:anim calcmode="lin" valueType="num">
                                      <p:cBhvr>
                                        <p:cTn id="8" dur="500" fill="hold"/>
                                        <p:tgtEl>
                                          <p:spTgt spid="10"/>
                                        </p:tgtEl>
                                        <p:attrNameLst>
                                          <p:attrName>ppt_h</p:attrName>
                                        </p:attrNameLst>
                                      </p:cBhvr>
                                      <p:tavLst>
                                        <p:tav tm="0">
                                          <p:val>
                                            <p:fltVal val="0"/>
                                          </p:val>
                                        </p:tav>
                                        <p:tav tm="100000">
                                          <p:val>
                                            <p:strVal val="#ppt_h*1.5"/>
                                          </p:val>
                                        </p:tav>
                                      </p:tavLst>
                                    </p:anim>
                                    <p:animEffect transition="in" filter="fade">
                                      <p:cBhvr>
                                        <p:cTn id="9" dur="500"/>
                                        <p:tgtEl>
                                          <p:spTgt spid="10"/>
                                        </p:tgtEl>
                                      </p:cBhvr>
                                    </p:animEffect>
                                    <p:anim to="" calcmode="lin" valueType="num">
                                      <p:cBhvr>
                                        <p:cTn id="10" dur="500" fill="hold">
                                          <p:stCondLst>
                                            <p:cond delay="0"/>
                                          </p:stCondLst>
                                        </p:cTn>
                                        <p:tgtEl>
                                          <p:spTgt spid="10"/>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10"/>
                                        </p:tgtEl>
                                        <p:attrNameLst>
                                          <p:attrName>ppt_y</p:attrName>
                                        </p:attrNameLst>
                                      </p:cBhvr>
                                      <p:tavLst>
                                        <p:tav tm="0">
                                          <p:val>
                                            <p:strVal val="#ppt_y"/>
                                          </p:val>
                                        </p:tav>
                                        <p:tav tm="100000">
                                          <p:val>
                                            <p:fltVal val="0.5"/>
                                          </p:val>
                                        </p:tav>
                                      </p:tavLst>
                                    </p:anim>
                                  </p:childTnLst>
                                </p:cTn>
                              </p:par>
                            </p:childTnLst>
                          </p:cTn>
                        </p:par>
                        <p:par>
                          <p:cTn id="12" fill="hold" nodeType="afterGroup">
                            <p:stCondLst>
                              <p:cond delay="500"/>
                            </p:stCondLst>
                            <p:childTnLst>
                              <p:par>
                                <p:cTn id="13" presetID="53" presetClass="entr" presetSubtype="16" dur="500"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1.5"/>
                                          </p:val>
                                        </p:tav>
                                        <p:tav tm="100000">
                                          <p:val>
                                            <p:strVal val="#ppt_w"/>
                                          </p:val>
                                        </p:tav>
                                      </p:tavLst>
                                    </p:anim>
                                    <p:anim calcmode="lin" valueType="num">
                                      <p:cBhvr>
                                        <p:cTn id="16" dur="500" fill="hold"/>
                                        <p:tgtEl>
                                          <p:spTgt spid="10"/>
                                        </p:tgtEl>
                                        <p:attrNameLst>
                                          <p:attrName>ppt_h</p:attrName>
                                        </p:attrNameLst>
                                      </p:cBhvr>
                                      <p:tavLst>
                                        <p:tav tm="0">
                                          <p:val>
                                            <p:strVal val="#ppt_h*1.5"/>
                                          </p:val>
                                        </p:tav>
                                        <p:tav tm="100000">
                                          <p:val>
                                            <p:strVal val="#ppt_h"/>
                                          </p:val>
                                        </p:tav>
                                      </p:tavLst>
                                    </p:anim>
                                    <p:animEffect transition="in" filter="fade">
                                      <p:cBhvr>
                                        <p:cTn id="17" dur="500"/>
                                        <p:tgtEl>
                                          <p:spTgt spid="10"/>
                                        </p:tgtEl>
                                      </p:cBhvr>
                                    </p:animEffect>
                                    <p:anim to="" calcmode="lin" valueType="num">
                                      <p:cBhvr>
                                        <p:cTn id="18" dur="500" fill="hold">
                                          <p:stCondLst>
                                            <p:cond delay="0"/>
                                          </p:stCondLst>
                                        </p:cTn>
                                        <p:tgtEl>
                                          <p:spTgt spid="10"/>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10"/>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30" presetClass="entr" presetSubtype="0" dur="1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30" presetClass="entr" presetSubtype="0" dur="1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11"/>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昆曲艺术特点</a:t>
              </a:r>
            </a:p>
          </p:txBody>
        </p:sp>
        <p:pic>
          <p:nvPicPr>
            <p:cNvPr id="8" name="PA-图片 7" descr="图层 2 副本 2 拷贝 副本"/>
            <p:cNvPicPr>
              <a:picLocks noChangeAspect="1"/>
            </p:cNvPicPr>
            <p:nvPr>
              <p:custDataLst>
                <p:tags r:id="rId12"/>
              </p:custDataLst>
            </p:nvPr>
          </p:nvPicPr>
          <p:blipFill>
            <a:blip r:embed="rId16"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4" name="PA-组合 3"/>
          <p:cNvGrpSpPr/>
          <p:nvPr>
            <p:custDataLst>
              <p:tags r:id="rId3"/>
            </p:custDataLst>
          </p:nvPr>
        </p:nvGrpSpPr>
        <p:grpSpPr>
          <a:xfrm>
            <a:off x="3941277" y="1664154"/>
            <a:ext cx="7922595" cy="2861310"/>
            <a:chOff x="1599442" y="1785255"/>
            <a:chExt cx="7922595" cy="2861310"/>
          </a:xfrm>
        </p:grpSpPr>
        <p:sp>
          <p:nvSpPr>
            <p:cNvPr id="10" name="PA-文本框 9"/>
            <p:cNvSpPr txBox="1"/>
            <p:nvPr>
              <p:custDataLst>
                <p:tags r:id="rId5"/>
              </p:custDataLst>
            </p:nvPr>
          </p:nvSpPr>
          <p:spPr>
            <a:xfrm>
              <a:off x="1599442" y="1785255"/>
              <a:ext cx="7922595" cy="2861310"/>
            </a:xfrm>
            <a:prstGeom prst="rect">
              <a:avLst/>
            </a:prstGeom>
            <a:noFill/>
          </p:spPr>
          <p:txBody>
            <a:bodyPr wrap="square">
              <a:spAutoFit/>
            </a:bodyPr>
            <a:lstStyle/>
            <a:p>
              <a:pPr>
                <a:lnSpc>
                  <a:spcPct val="20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昆剧的角色分工随着表演艺术的发展，也越来越细致。嘉、道间，昆剧角色行当，将原有的“江湖十二角色”，与后来出现更细的分工相结合，</a:t>
              </a:r>
              <a:endParaRPr lang="en-US"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nSpc>
                  <a:spcPct val="200000"/>
                </a:lnSpc>
              </a:pPr>
              <a:endPar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nSpc>
                  <a:spcPct val="20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在                                                                                                     五大行当之下，又细分二十小行，称作“二十个家门”</a:t>
              </a:r>
            </a:p>
          </p:txBody>
        </p:sp>
        <p:sp>
          <p:nvSpPr>
            <p:cNvPr id="5" name="PA-椭圆 4"/>
            <p:cNvSpPr/>
            <p:nvPr>
              <p:custDataLst>
                <p:tags r:id="rId6"/>
              </p:custDataLst>
            </p:nvPr>
          </p:nvSpPr>
          <p:spPr>
            <a:xfrm>
              <a:off x="2191657" y="3062664"/>
              <a:ext cx="928914" cy="928914"/>
            </a:xfrm>
            <a:prstGeom prst="ellipse">
              <a:avLst/>
            </a:prstGeom>
            <a:noFill/>
            <a:ln>
              <a:solidFill>
                <a:srgbClr val="B77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生</a:t>
              </a:r>
            </a:p>
          </p:txBody>
        </p:sp>
        <p:sp>
          <p:nvSpPr>
            <p:cNvPr id="31" name="PA-椭圆 30"/>
            <p:cNvSpPr/>
            <p:nvPr>
              <p:custDataLst>
                <p:tags r:id="rId7"/>
              </p:custDataLst>
            </p:nvPr>
          </p:nvSpPr>
          <p:spPr>
            <a:xfrm>
              <a:off x="3373936" y="3062664"/>
              <a:ext cx="928370" cy="928914"/>
            </a:xfrm>
            <a:prstGeom prst="ellipse">
              <a:avLst/>
            </a:prstGeom>
            <a:noFill/>
            <a:ln>
              <a:solidFill>
                <a:srgbClr val="B77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旦</a:t>
              </a:r>
            </a:p>
          </p:txBody>
        </p:sp>
        <p:sp>
          <p:nvSpPr>
            <p:cNvPr id="36" name="PA-椭圆 35"/>
            <p:cNvSpPr/>
            <p:nvPr>
              <p:custDataLst>
                <p:tags r:id="rId8"/>
              </p:custDataLst>
            </p:nvPr>
          </p:nvSpPr>
          <p:spPr>
            <a:xfrm>
              <a:off x="4555671" y="3062664"/>
              <a:ext cx="928370" cy="928914"/>
            </a:xfrm>
            <a:prstGeom prst="ellipse">
              <a:avLst/>
            </a:prstGeom>
            <a:noFill/>
            <a:ln>
              <a:solidFill>
                <a:srgbClr val="B77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净</a:t>
              </a:r>
            </a:p>
          </p:txBody>
        </p:sp>
        <p:sp>
          <p:nvSpPr>
            <p:cNvPr id="37" name="PA-椭圆 36"/>
            <p:cNvSpPr/>
            <p:nvPr>
              <p:custDataLst>
                <p:tags r:id="rId9"/>
              </p:custDataLst>
            </p:nvPr>
          </p:nvSpPr>
          <p:spPr>
            <a:xfrm>
              <a:off x="5737406" y="3062664"/>
              <a:ext cx="928370" cy="928914"/>
            </a:xfrm>
            <a:prstGeom prst="ellipse">
              <a:avLst/>
            </a:prstGeom>
            <a:noFill/>
            <a:ln>
              <a:solidFill>
                <a:srgbClr val="B77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末</a:t>
              </a:r>
            </a:p>
          </p:txBody>
        </p:sp>
        <p:sp>
          <p:nvSpPr>
            <p:cNvPr id="38" name="PA-椭圆 37"/>
            <p:cNvSpPr/>
            <p:nvPr>
              <p:custDataLst>
                <p:tags r:id="rId10"/>
              </p:custDataLst>
            </p:nvPr>
          </p:nvSpPr>
          <p:spPr>
            <a:xfrm>
              <a:off x="6919141" y="3062664"/>
              <a:ext cx="928370" cy="928914"/>
            </a:xfrm>
            <a:prstGeom prst="ellipse">
              <a:avLst/>
            </a:prstGeom>
            <a:noFill/>
            <a:ln>
              <a:solidFill>
                <a:srgbClr val="B77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丑</a:t>
              </a:r>
            </a:p>
          </p:txBody>
        </p:sp>
      </p:grpSp>
      <p:pic>
        <p:nvPicPr>
          <p:cNvPr id="9" name="PA-图片 8" descr="51miz-E1191360-4D9A7BA7"/>
          <p:cNvPicPr>
            <a:picLocks noChangeAspect="1"/>
          </p:cNvPicPr>
          <p:nvPr>
            <p:custDataLst>
              <p:tags r:id="rId4"/>
            </p:custDataLst>
          </p:nvPr>
        </p:nvPicPr>
        <p:blipFill>
          <a:blip r:embed="rId17" cstate="screen">
            <a:extLst>
              <a:ext uri="{28A0092B-C50C-407E-A947-70E740481C1C}">
                <a14:useLocalDpi xmlns:a14="http://schemas.microsoft.com/office/drawing/2010/main"/>
              </a:ext>
            </a:extLst>
          </a:blip>
          <a:stretch>
            <a:fillRect/>
          </a:stretch>
        </p:blipFill>
        <p:spPr>
          <a:xfrm>
            <a:off x="212725" y="2239010"/>
            <a:ext cx="3878580" cy="517271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34"/>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昆曲艺术特点</a:t>
              </a:r>
            </a:p>
          </p:txBody>
        </p:sp>
        <p:pic>
          <p:nvPicPr>
            <p:cNvPr id="8" name="PA-图片 7" descr="图层 2 副本 2 拷贝 副本"/>
            <p:cNvPicPr>
              <a:picLocks noChangeAspect="1"/>
            </p:cNvPicPr>
            <p:nvPr>
              <p:custDataLst>
                <p:tags r:id="rId35"/>
              </p:custDataLst>
            </p:nvPr>
          </p:nvPicPr>
          <p:blipFill>
            <a:blip r:embed="rId39"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42" name="PA-矩形 41"/>
          <p:cNvSpPr/>
          <p:nvPr>
            <p:custDataLst>
              <p:tags r:id="rId3"/>
            </p:custDataLst>
          </p:nvPr>
        </p:nvSpPr>
        <p:spPr>
          <a:xfrm>
            <a:off x="1041621" y="4496245"/>
            <a:ext cx="2297458" cy="1446579"/>
          </a:xfrm>
          <a:prstGeom prst="rect">
            <a:avLst/>
          </a:prstGeom>
        </p:spPr>
        <p:txBody>
          <a:bodyPr wrap="square">
            <a:normAutofit/>
          </a:bodyPr>
          <a:lstStyle/>
          <a:p>
            <a:pPr marL="0" lvl="0" indent="0" algn="ctr">
              <a:lnSpc>
                <a:spcPct val="130000"/>
              </a:lnSpc>
              <a:spcBef>
                <a:spcPct val="0"/>
              </a:spcBef>
              <a:spcAft>
                <a:spcPct val="0"/>
              </a:spcAft>
              <a:buSzTx/>
            </a:pPr>
            <a:r>
              <a:rPr lang="zh-CN" altLang="en-US" kern="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官生、巾生、鞋皮生、雉尾生</a:t>
            </a:r>
          </a:p>
        </p:txBody>
      </p:sp>
      <p:sp>
        <p:nvSpPr>
          <p:cNvPr id="43" name="PA-矩形 42"/>
          <p:cNvSpPr/>
          <p:nvPr>
            <p:custDataLst>
              <p:tags r:id="rId4"/>
            </p:custDataLst>
          </p:nvPr>
        </p:nvSpPr>
        <p:spPr>
          <a:xfrm>
            <a:off x="3167546" y="915146"/>
            <a:ext cx="2297458" cy="1446579"/>
          </a:xfrm>
          <a:prstGeom prst="rect">
            <a:avLst/>
          </a:prstGeom>
        </p:spPr>
        <p:txBody>
          <a:bodyPr wrap="square" anchor="b" anchorCtr="0">
            <a:normAutofit/>
          </a:bodyPr>
          <a:lstStyle/>
          <a:p>
            <a:pPr marL="0" lvl="0" indent="0" algn="ctr">
              <a:lnSpc>
                <a:spcPct val="130000"/>
              </a:lnSpc>
              <a:spcBef>
                <a:spcPct val="0"/>
              </a:spcBef>
              <a:spcAft>
                <a:spcPct val="0"/>
              </a:spcAft>
              <a:buSzTx/>
            </a:pPr>
            <a:r>
              <a:rPr lang="zh-CN" altLang="en-US" kern="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老旦、正旦、作旦、四旦、五旦、六旦、贴旦</a:t>
            </a:r>
          </a:p>
        </p:txBody>
      </p:sp>
      <p:sp>
        <p:nvSpPr>
          <p:cNvPr id="44" name="PA-矩形 43"/>
          <p:cNvSpPr/>
          <p:nvPr>
            <p:custDataLst>
              <p:tags r:id="rId5"/>
            </p:custDataLst>
          </p:nvPr>
        </p:nvSpPr>
        <p:spPr>
          <a:xfrm>
            <a:off x="5335377" y="4496245"/>
            <a:ext cx="2297458" cy="1446579"/>
          </a:xfrm>
          <a:prstGeom prst="rect">
            <a:avLst/>
          </a:prstGeom>
        </p:spPr>
        <p:txBody>
          <a:bodyPr wrap="square">
            <a:normAutofit/>
          </a:bodyPr>
          <a:lstStyle/>
          <a:p>
            <a:pPr marL="0" lvl="0" indent="0" algn="ctr">
              <a:lnSpc>
                <a:spcPct val="130000"/>
              </a:lnSpc>
              <a:spcBef>
                <a:spcPct val="0"/>
              </a:spcBef>
              <a:spcAft>
                <a:spcPct val="0"/>
              </a:spcAft>
              <a:buSzTx/>
            </a:pPr>
            <a:r>
              <a:rPr lang="zh-CN" altLang="en-US" kern="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大面、白面</a:t>
            </a:r>
          </a:p>
        </p:txBody>
      </p:sp>
      <p:sp>
        <p:nvSpPr>
          <p:cNvPr id="45" name="PA-矩形 44"/>
          <p:cNvSpPr/>
          <p:nvPr>
            <p:custDataLst>
              <p:tags r:id="rId6"/>
            </p:custDataLst>
          </p:nvPr>
        </p:nvSpPr>
        <p:spPr>
          <a:xfrm>
            <a:off x="9556491" y="4496245"/>
            <a:ext cx="2297458" cy="1446579"/>
          </a:xfrm>
          <a:prstGeom prst="rect">
            <a:avLst/>
          </a:prstGeom>
        </p:spPr>
        <p:txBody>
          <a:bodyPr wrap="square">
            <a:normAutofit/>
          </a:bodyPr>
          <a:lstStyle/>
          <a:p>
            <a:pPr marL="0" lvl="0" indent="0" algn="ctr">
              <a:lnSpc>
                <a:spcPct val="130000"/>
              </a:lnSpc>
              <a:spcBef>
                <a:spcPct val="0"/>
              </a:spcBef>
              <a:spcAft>
                <a:spcPct val="0"/>
              </a:spcAft>
              <a:buSzTx/>
            </a:pPr>
            <a:r>
              <a:rPr lang="zh-CN" altLang="en-US" kern="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副、丑</a:t>
            </a:r>
          </a:p>
        </p:txBody>
      </p:sp>
      <p:cxnSp>
        <p:nvCxnSpPr>
          <p:cNvPr id="5" name="PA-直接连接符 4"/>
          <p:cNvCxnSpPr/>
          <p:nvPr>
            <p:custDataLst>
              <p:tags r:id="rId7"/>
            </p:custDataLst>
          </p:nvPr>
        </p:nvCxnSpPr>
        <p:spPr>
          <a:xfrm>
            <a:off x="914162" y="3417181"/>
            <a:ext cx="572797" cy="0"/>
          </a:xfrm>
          <a:prstGeom prst="line">
            <a:avLst/>
          </a:prstGeom>
          <a:ln w="254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9" name="PA-椭圆 8"/>
          <p:cNvSpPr/>
          <p:nvPr>
            <p:custDataLst>
              <p:tags r:id="rId8"/>
            </p:custDataLst>
          </p:nvPr>
        </p:nvSpPr>
        <p:spPr>
          <a:xfrm>
            <a:off x="1668741" y="2895613"/>
            <a:ext cx="1043218" cy="1043137"/>
          </a:xfrm>
          <a:prstGeom prst="ellipse">
            <a:avLst/>
          </a:prstGeom>
          <a:solidFill>
            <a:srgbClr val="B77B18"/>
          </a:solidFill>
        </p:spPr>
        <p:txBody>
          <a:bodyPr rot="0" spcFirstLastPara="0" vertOverflow="overflow" horzOverflow="overflow" vert="horz" wrap="square" lIns="0" tIns="0" rIns="0" bIns="0" numCol="1" spcCol="0" rtlCol="0" fromWordArt="0" anchor="ctr" anchorCtr="0" forceAA="0" compatLnSpc="1">
            <a:normAutofit/>
          </a:bodyPr>
          <a:lstStyle/>
          <a:p>
            <a:pPr marL="0" indent="0" algn="ctr">
              <a:lnSpc>
                <a:spcPct val="100000"/>
              </a:lnSpc>
              <a:spcBef>
                <a:spcPct val="0"/>
              </a:spcBef>
              <a:spcAft>
                <a:spcPct val="0"/>
              </a:spcAft>
              <a:buSzTx/>
            </a:pPr>
            <a:r>
              <a:rPr lang="zh-CN" altLang="en-US" sz="1600">
                <a:solidFill>
                  <a:schemeClr val="bg1"/>
                </a:solidFill>
                <a:latin typeface="+mj-lt"/>
                <a:ea typeface="+mj-ea"/>
                <a:cs typeface="+mj-cs"/>
                <a:sym typeface="Arial" panose="020B0604020202020204" pitchFamily="34" charset="0"/>
              </a:rPr>
              <a:t>“生”行</a:t>
            </a:r>
          </a:p>
        </p:txBody>
      </p:sp>
      <p:grpSp>
        <p:nvGrpSpPr>
          <p:cNvPr id="10" name="PA-组合 9"/>
          <p:cNvGrpSpPr/>
          <p:nvPr>
            <p:custDataLst>
              <p:tags r:id="rId9"/>
            </p:custDataLst>
          </p:nvPr>
        </p:nvGrpSpPr>
        <p:grpSpPr>
          <a:xfrm>
            <a:off x="1472184" y="2710209"/>
            <a:ext cx="1436330" cy="1413944"/>
            <a:chOff x="1693659" y="5097462"/>
            <a:chExt cx="1444804" cy="1422400"/>
          </a:xfrm>
        </p:grpSpPr>
        <p:sp>
          <p:nvSpPr>
            <p:cNvPr id="11" name="PA-空心弧 3"/>
            <p:cNvSpPr/>
            <p:nvPr>
              <p:custDataLst>
                <p:tags r:id="rId32"/>
              </p:custDataLst>
            </p:nvPr>
          </p:nvSpPr>
          <p:spPr>
            <a:xfrm flipH="1">
              <a:off x="2416061" y="50974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sp>
          <p:nvSpPr>
            <p:cNvPr id="13" name="PA-空心弧 3"/>
            <p:cNvSpPr/>
            <p:nvPr>
              <p:custDataLst>
                <p:tags r:id="rId33"/>
              </p:custDataLst>
            </p:nvPr>
          </p:nvSpPr>
          <p:spPr>
            <a:xfrm flipV="1">
              <a:off x="1693659" y="58086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grpSp>
      <p:cxnSp>
        <p:nvCxnSpPr>
          <p:cNvPr id="14" name="PA-直接连接符 13"/>
          <p:cNvCxnSpPr/>
          <p:nvPr>
            <p:custDataLst>
              <p:tags r:id="rId10"/>
            </p:custDataLst>
          </p:nvPr>
        </p:nvCxnSpPr>
        <p:spPr>
          <a:xfrm>
            <a:off x="2893740" y="3417181"/>
            <a:ext cx="725056" cy="0"/>
          </a:xfrm>
          <a:prstGeom prst="line">
            <a:avLst/>
          </a:prstGeom>
          <a:ln w="25400">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22" name="PA-椭圆 21"/>
          <p:cNvSpPr/>
          <p:nvPr>
            <p:custDataLst>
              <p:tags r:id="rId11"/>
            </p:custDataLst>
          </p:nvPr>
        </p:nvSpPr>
        <p:spPr>
          <a:xfrm>
            <a:off x="3797993" y="2895613"/>
            <a:ext cx="1043218" cy="1043137"/>
          </a:xfrm>
          <a:prstGeom prst="ellipse">
            <a:avLst/>
          </a:prstGeom>
          <a:solidFill>
            <a:srgbClr val="B77B18"/>
          </a:solidFill>
        </p:spPr>
        <p:txBody>
          <a:bodyPr rot="0" spcFirstLastPara="0" vertOverflow="overflow" horzOverflow="overflow" vert="horz" wrap="square" lIns="0" tIns="0" rIns="0" bIns="0" numCol="1" spcCol="0" rtlCol="0" fromWordArt="0" anchor="ctr" anchorCtr="0" forceAA="0" compatLnSpc="1">
            <a:normAutofit/>
          </a:bodyPr>
          <a:lstStyle/>
          <a:p>
            <a:pPr marL="0" indent="0" algn="ctr">
              <a:lnSpc>
                <a:spcPct val="100000"/>
              </a:lnSpc>
              <a:spcBef>
                <a:spcPct val="0"/>
              </a:spcBef>
              <a:spcAft>
                <a:spcPct val="0"/>
              </a:spcAft>
              <a:buSzTx/>
            </a:pPr>
            <a:r>
              <a:rPr lang="zh-CN" altLang="en-US" sz="1600">
                <a:solidFill>
                  <a:schemeClr val="bg1"/>
                </a:solidFill>
                <a:latin typeface="+mj-lt"/>
                <a:ea typeface="+mj-ea"/>
                <a:cs typeface="+mj-cs"/>
                <a:sym typeface="Arial" panose="020B0604020202020204" pitchFamily="34" charset="0"/>
              </a:rPr>
              <a:t>“旦”行</a:t>
            </a:r>
          </a:p>
        </p:txBody>
      </p:sp>
      <p:grpSp>
        <p:nvGrpSpPr>
          <p:cNvPr id="23" name="PA-组合 22"/>
          <p:cNvGrpSpPr/>
          <p:nvPr>
            <p:custDataLst>
              <p:tags r:id="rId12"/>
            </p:custDataLst>
          </p:nvPr>
        </p:nvGrpSpPr>
        <p:grpSpPr>
          <a:xfrm>
            <a:off x="3601437" y="2710209"/>
            <a:ext cx="1436330" cy="1413944"/>
            <a:chOff x="1693659" y="5097462"/>
            <a:chExt cx="1444804" cy="1422400"/>
          </a:xfrm>
        </p:grpSpPr>
        <p:sp>
          <p:nvSpPr>
            <p:cNvPr id="25" name="PA-空心弧 3"/>
            <p:cNvSpPr/>
            <p:nvPr>
              <p:custDataLst>
                <p:tags r:id="rId30"/>
              </p:custDataLst>
            </p:nvPr>
          </p:nvSpPr>
          <p:spPr>
            <a:xfrm flipH="1">
              <a:off x="2416061" y="50974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sp>
          <p:nvSpPr>
            <p:cNvPr id="26" name="PA-空心弧 3"/>
            <p:cNvSpPr/>
            <p:nvPr>
              <p:custDataLst>
                <p:tags r:id="rId31"/>
              </p:custDataLst>
            </p:nvPr>
          </p:nvSpPr>
          <p:spPr>
            <a:xfrm flipV="1">
              <a:off x="1693659" y="58086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grpSp>
      <p:cxnSp>
        <p:nvCxnSpPr>
          <p:cNvPr id="24" name="PA-直接连接符 23"/>
          <p:cNvCxnSpPr/>
          <p:nvPr>
            <p:custDataLst>
              <p:tags r:id="rId13"/>
            </p:custDataLst>
          </p:nvPr>
        </p:nvCxnSpPr>
        <p:spPr>
          <a:xfrm>
            <a:off x="5018095" y="3417181"/>
            <a:ext cx="725056" cy="0"/>
          </a:xfrm>
          <a:prstGeom prst="line">
            <a:avLst/>
          </a:prstGeom>
          <a:ln w="25400">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28" name="PA-椭圆 27"/>
          <p:cNvSpPr/>
          <p:nvPr>
            <p:custDataLst>
              <p:tags r:id="rId14"/>
            </p:custDataLst>
          </p:nvPr>
        </p:nvSpPr>
        <p:spPr>
          <a:xfrm>
            <a:off x="5923925" y="2895613"/>
            <a:ext cx="1043218" cy="1043137"/>
          </a:xfrm>
          <a:prstGeom prst="ellipse">
            <a:avLst/>
          </a:prstGeom>
          <a:solidFill>
            <a:srgbClr val="B77B18"/>
          </a:solidFill>
        </p:spPr>
        <p:txBody>
          <a:bodyPr rot="0" spcFirstLastPara="0" vertOverflow="overflow" horzOverflow="overflow" vert="horz" wrap="square" lIns="0" tIns="0" rIns="0" bIns="0" numCol="1" spcCol="0" rtlCol="0" fromWordArt="0" anchor="ctr" anchorCtr="0" forceAA="0" compatLnSpc="1">
            <a:normAutofit/>
          </a:bodyPr>
          <a:lstStyle/>
          <a:p>
            <a:pPr marL="0" indent="0" algn="ctr">
              <a:lnSpc>
                <a:spcPct val="100000"/>
              </a:lnSpc>
              <a:spcBef>
                <a:spcPct val="0"/>
              </a:spcBef>
              <a:spcAft>
                <a:spcPct val="0"/>
              </a:spcAft>
              <a:buSzTx/>
            </a:pPr>
            <a:r>
              <a:rPr lang="zh-CN" altLang="en-US" sz="1600">
                <a:solidFill>
                  <a:schemeClr val="bg1"/>
                </a:solidFill>
                <a:latin typeface="+mj-lt"/>
                <a:ea typeface="+mj-ea"/>
                <a:cs typeface="+mj-cs"/>
                <a:sym typeface="Arial" panose="020B0604020202020204" pitchFamily="34" charset="0"/>
              </a:rPr>
              <a:t>“净”行</a:t>
            </a:r>
          </a:p>
        </p:txBody>
      </p:sp>
      <p:grpSp>
        <p:nvGrpSpPr>
          <p:cNvPr id="29" name="PA-组合 28"/>
          <p:cNvGrpSpPr/>
          <p:nvPr>
            <p:custDataLst>
              <p:tags r:id="rId15"/>
            </p:custDataLst>
          </p:nvPr>
        </p:nvGrpSpPr>
        <p:grpSpPr>
          <a:xfrm>
            <a:off x="5727369" y="2710209"/>
            <a:ext cx="1436330" cy="1413944"/>
            <a:chOff x="1693659" y="5097462"/>
            <a:chExt cx="1444804" cy="1422400"/>
          </a:xfrm>
        </p:grpSpPr>
        <p:sp>
          <p:nvSpPr>
            <p:cNvPr id="31" name="PA-空心弧 3"/>
            <p:cNvSpPr/>
            <p:nvPr>
              <p:custDataLst>
                <p:tags r:id="rId28"/>
              </p:custDataLst>
            </p:nvPr>
          </p:nvSpPr>
          <p:spPr>
            <a:xfrm flipH="1">
              <a:off x="2416061" y="50974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sp>
          <p:nvSpPr>
            <p:cNvPr id="32" name="PA-空心弧 3"/>
            <p:cNvSpPr/>
            <p:nvPr>
              <p:custDataLst>
                <p:tags r:id="rId29"/>
              </p:custDataLst>
            </p:nvPr>
          </p:nvSpPr>
          <p:spPr>
            <a:xfrm flipV="1">
              <a:off x="1693659" y="58086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grpSp>
      <p:cxnSp>
        <p:nvCxnSpPr>
          <p:cNvPr id="30" name="PA-直接连接符 29"/>
          <p:cNvCxnSpPr/>
          <p:nvPr>
            <p:custDataLst>
              <p:tags r:id="rId16"/>
            </p:custDataLst>
          </p:nvPr>
        </p:nvCxnSpPr>
        <p:spPr>
          <a:xfrm>
            <a:off x="7144027" y="3417181"/>
            <a:ext cx="725056" cy="0"/>
          </a:xfrm>
          <a:prstGeom prst="line">
            <a:avLst/>
          </a:prstGeom>
          <a:ln w="25400">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34" name="PA-椭圆 33"/>
          <p:cNvSpPr/>
          <p:nvPr>
            <p:custDataLst>
              <p:tags r:id="rId17"/>
            </p:custDataLst>
          </p:nvPr>
        </p:nvSpPr>
        <p:spPr>
          <a:xfrm>
            <a:off x="8049852" y="2895613"/>
            <a:ext cx="1043218" cy="1043137"/>
          </a:xfrm>
          <a:prstGeom prst="ellipse">
            <a:avLst/>
          </a:prstGeom>
          <a:solidFill>
            <a:srgbClr val="B77B18"/>
          </a:solidFill>
        </p:spPr>
        <p:txBody>
          <a:bodyPr rot="0" spcFirstLastPara="0" vertOverflow="overflow" horzOverflow="overflow" vert="horz" wrap="square" lIns="0" tIns="0" rIns="0" bIns="0" numCol="1" spcCol="0" rtlCol="0" fromWordArt="0" anchor="ctr" anchorCtr="0" forceAA="0" compatLnSpc="1">
            <a:normAutofit/>
          </a:bodyPr>
          <a:lstStyle/>
          <a:p>
            <a:pPr marL="0" indent="0" algn="ctr">
              <a:lnSpc>
                <a:spcPct val="100000"/>
              </a:lnSpc>
              <a:spcBef>
                <a:spcPct val="0"/>
              </a:spcBef>
              <a:spcAft>
                <a:spcPct val="0"/>
              </a:spcAft>
              <a:buSzTx/>
            </a:pPr>
            <a:r>
              <a:rPr lang="zh-CN" altLang="en-US" sz="1600">
                <a:solidFill>
                  <a:schemeClr val="bg1"/>
                </a:solidFill>
                <a:latin typeface="+mj-lt"/>
                <a:ea typeface="+mj-ea"/>
                <a:cs typeface="+mj-cs"/>
                <a:sym typeface="Arial" panose="020B0604020202020204" pitchFamily="34" charset="0"/>
              </a:rPr>
              <a:t>“末”行</a:t>
            </a:r>
          </a:p>
        </p:txBody>
      </p:sp>
      <p:grpSp>
        <p:nvGrpSpPr>
          <p:cNvPr id="35" name="PA-组合 34"/>
          <p:cNvGrpSpPr/>
          <p:nvPr>
            <p:custDataLst>
              <p:tags r:id="rId18"/>
            </p:custDataLst>
          </p:nvPr>
        </p:nvGrpSpPr>
        <p:grpSpPr>
          <a:xfrm>
            <a:off x="7853296" y="2710209"/>
            <a:ext cx="1436330" cy="1413944"/>
            <a:chOff x="1693659" y="5097462"/>
            <a:chExt cx="1444804" cy="1422400"/>
          </a:xfrm>
        </p:grpSpPr>
        <p:sp>
          <p:nvSpPr>
            <p:cNvPr id="37" name="PA-空心弧 3"/>
            <p:cNvSpPr/>
            <p:nvPr>
              <p:custDataLst>
                <p:tags r:id="rId26"/>
              </p:custDataLst>
            </p:nvPr>
          </p:nvSpPr>
          <p:spPr>
            <a:xfrm flipH="1">
              <a:off x="2416061" y="50974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sp>
          <p:nvSpPr>
            <p:cNvPr id="38" name="PA-空心弧 3"/>
            <p:cNvSpPr/>
            <p:nvPr>
              <p:custDataLst>
                <p:tags r:id="rId27"/>
              </p:custDataLst>
            </p:nvPr>
          </p:nvSpPr>
          <p:spPr>
            <a:xfrm flipV="1">
              <a:off x="1693659" y="58086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grpSp>
      <p:cxnSp>
        <p:nvCxnSpPr>
          <p:cNvPr id="48" name="PA-直接连接符 47"/>
          <p:cNvCxnSpPr/>
          <p:nvPr>
            <p:custDataLst>
              <p:tags r:id="rId19"/>
            </p:custDataLst>
          </p:nvPr>
        </p:nvCxnSpPr>
        <p:spPr>
          <a:xfrm>
            <a:off x="9279355" y="3417181"/>
            <a:ext cx="725056" cy="0"/>
          </a:xfrm>
          <a:prstGeom prst="line">
            <a:avLst/>
          </a:prstGeom>
          <a:ln w="25400">
            <a:solidFill>
              <a:schemeClr val="bg1">
                <a:lumMod val="75000"/>
              </a:schemeClr>
            </a:solidFill>
            <a:headEnd type="none"/>
          </a:ln>
        </p:spPr>
        <p:style>
          <a:lnRef idx="1">
            <a:schemeClr val="accent1"/>
          </a:lnRef>
          <a:fillRef idx="0">
            <a:schemeClr val="accent1"/>
          </a:fillRef>
          <a:effectRef idx="0">
            <a:schemeClr val="accent1"/>
          </a:effectRef>
          <a:fontRef idx="minor">
            <a:schemeClr val="tx1"/>
          </a:fontRef>
        </p:style>
      </p:cxnSp>
      <p:sp>
        <p:nvSpPr>
          <p:cNvPr id="49" name="PA-椭圆 48"/>
          <p:cNvSpPr/>
          <p:nvPr>
            <p:custDataLst>
              <p:tags r:id="rId20"/>
            </p:custDataLst>
          </p:nvPr>
        </p:nvSpPr>
        <p:spPr>
          <a:xfrm>
            <a:off x="10183613" y="2895613"/>
            <a:ext cx="1043218" cy="1043137"/>
          </a:xfrm>
          <a:prstGeom prst="ellipse">
            <a:avLst/>
          </a:prstGeom>
          <a:solidFill>
            <a:srgbClr val="B77B18"/>
          </a:solidFill>
        </p:spPr>
        <p:txBody>
          <a:bodyPr rot="0" spcFirstLastPara="0" vertOverflow="overflow" horzOverflow="overflow" vert="horz" wrap="square" lIns="0" tIns="0" rIns="0" bIns="0" numCol="1" spcCol="0" rtlCol="0" fromWordArt="0" anchor="ctr" anchorCtr="0" forceAA="0" compatLnSpc="1">
            <a:normAutofit/>
          </a:bodyPr>
          <a:lstStyle/>
          <a:p>
            <a:pPr marL="0" indent="0" algn="ctr">
              <a:lnSpc>
                <a:spcPct val="100000"/>
              </a:lnSpc>
              <a:spcBef>
                <a:spcPct val="0"/>
              </a:spcBef>
              <a:spcAft>
                <a:spcPct val="0"/>
              </a:spcAft>
              <a:buSzTx/>
            </a:pPr>
            <a:r>
              <a:rPr lang="zh-CN" altLang="en-US" sz="1600">
                <a:solidFill>
                  <a:schemeClr val="bg1"/>
                </a:solidFill>
                <a:latin typeface="+mj-lt"/>
                <a:ea typeface="+mj-ea"/>
                <a:cs typeface="+mj-cs"/>
                <a:sym typeface="Arial" panose="020B0604020202020204" pitchFamily="34" charset="0"/>
              </a:rPr>
              <a:t>“丑”行</a:t>
            </a:r>
          </a:p>
        </p:txBody>
      </p:sp>
      <p:grpSp>
        <p:nvGrpSpPr>
          <p:cNvPr id="50" name="PA-组合 49"/>
          <p:cNvGrpSpPr/>
          <p:nvPr>
            <p:custDataLst>
              <p:tags r:id="rId21"/>
            </p:custDataLst>
          </p:nvPr>
        </p:nvGrpSpPr>
        <p:grpSpPr>
          <a:xfrm>
            <a:off x="9987056" y="2710209"/>
            <a:ext cx="1436330" cy="1413944"/>
            <a:chOff x="1693659" y="5097462"/>
            <a:chExt cx="1444804" cy="1422400"/>
          </a:xfrm>
        </p:grpSpPr>
        <p:sp>
          <p:nvSpPr>
            <p:cNvPr id="51" name="PA-空心弧 3"/>
            <p:cNvSpPr/>
            <p:nvPr>
              <p:custDataLst>
                <p:tags r:id="rId24"/>
              </p:custDataLst>
            </p:nvPr>
          </p:nvSpPr>
          <p:spPr>
            <a:xfrm flipH="1">
              <a:off x="2416061" y="50974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sp>
          <p:nvSpPr>
            <p:cNvPr id="52" name="PA-空心弧 3"/>
            <p:cNvSpPr/>
            <p:nvPr>
              <p:custDataLst>
                <p:tags r:id="rId25"/>
              </p:custDataLst>
            </p:nvPr>
          </p:nvSpPr>
          <p:spPr>
            <a:xfrm flipV="1">
              <a:off x="1693659" y="5808662"/>
              <a:ext cx="722402" cy="711200"/>
            </a:xfrm>
            <a:custGeom>
              <a:avLst/>
              <a:gdLst>
                <a:gd name="connsiteX0" fmla="*/ 0 w 1422400"/>
                <a:gd name="connsiteY0" fmla="*/ 711200 h 1422400"/>
                <a:gd name="connsiteX1" fmla="*/ 212282 w 1422400"/>
                <a:gd name="connsiteY1" fmla="*/ 204361 h 1422400"/>
                <a:gd name="connsiteX2" fmla="*/ 722402 w 1422400"/>
                <a:gd name="connsiteY2" fmla="*/ 89 h 1422400"/>
                <a:gd name="connsiteX3" fmla="*/ 714376 w 1422400"/>
                <a:gd name="connsiteY3" fmla="*/ 509586 h 1422400"/>
                <a:gd name="connsiteX4" fmla="*/ 569747 w 1422400"/>
                <a:gd name="connsiteY4" fmla="*/ 567501 h 1422400"/>
                <a:gd name="connsiteX5" fmla="*/ 509561 w 1422400"/>
                <a:gd name="connsiteY5" fmla="*/ 711200 h 1422400"/>
                <a:gd name="connsiteX6" fmla="*/ 0 w 1422400"/>
                <a:gd name="connsiteY6" fmla="*/ 711200 h 1422400"/>
                <a:gd name="connsiteX0-1" fmla="*/ 569747 w 722402"/>
                <a:gd name="connsiteY0-2" fmla="*/ 567501 h 711200"/>
                <a:gd name="connsiteX1-3" fmla="*/ 509561 w 722402"/>
                <a:gd name="connsiteY1-4" fmla="*/ 711200 h 711200"/>
                <a:gd name="connsiteX2-5" fmla="*/ 0 w 722402"/>
                <a:gd name="connsiteY2-6" fmla="*/ 711200 h 711200"/>
                <a:gd name="connsiteX3-7" fmla="*/ 212282 w 722402"/>
                <a:gd name="connsiteY3-8" fmla="*/ 204361 h 711200"/>
                <a:gd name="connsiteX4-9" fmla="*/ 722402 w 722402"/>
                <a:gd name="connsiteY4-10" fmla="*/ 89 h 711200"/>
                <a:gd name="connsiteX5-11" fmla="*/ 714376 w 722402"/>
                <a:gd name="connsiteY5-12" fmla="*/ 509586 h 711200"/>
                <a:gd name="connsiteX6-13" fmla="*/ 661187 w 722402"/>
                <a:gd name="connsiteY6-14" fmla="*/ 658941 h 711200"/>
                <a:gd name="connsiteX0-15" fmla="*/ 569747 w 722402"/>
                <a:gd name="connsiteY0-16" fmla="*/ 567501 h 711200"/>
                <a:gd name="connsiteX1-17" fmla="*/ 509561 w 722402"/>
                <a:gd name="connsiteY1-18" fmla="*/ 711200 h 711200"/>
                <a:gd name="connsiteX2-19" fmla="*/ 0 w 722402"/>
                <a:gd name="connsiteY2-20" fmla="*/ 711200 h 711200"/>
                <a:gd name="connsiteX3-21" fmla="*/ 212282 w 722402"/>
                <a:gd name="connsiteY3-22" fmla="*/ 204361 h 711200"/>
                <a:gd name="connsiteX4-23" fmla="*/ 722402 w 722402"/>
                <a:gd name="connsiteY4-24" fmla="*/ 89 h 711200"/>
                <a:gd name="connsiteX5-25" fmla="*/ 714376 w 722402"/>
                <a:gd name="connsiteY5-26" fmla="*/ 509586 h 711200"/>
                <a:gd name="connsiteX0-27" fmla="*/ 509561 w 722402"/>
                <a:gd name="connsiteY0-28" fmla="*/ 711200 h 711200"/>
                <a:gd name="connsiteX1-29" fmla="*/ 0 w 722402"/>
                <a:gd name="connsiteY1-30" fmla="*/ 711200 h 711200"/>
                <a:gd name="connsiteX2-31" fmla="*/ 212282 w 722402"/>
                <a:gd name="connsiteY2-32" fmla="*/ 204361 h 711200"/>
                <a:gd name="connsiteX3-33" fmla="*/ 722402 w 722402"/>
                <a:gd name="connsiteY3-34" fmla="*/ 89 h 711200"/>
                <a:gd name="connsiteX4-35" fmla="*/ 714376 w 722402"/>
                <a:gd name="connsiteY4-36" fmla="*/ 509586 h 711200"/>
                <a:gd name="connsiteX0-37" fmla="*/ 0 w 722402"/>
                <a:gd name="connsiteY0-38" fmla="*/ 711200 h 711200"/>
                <a:gd name="connsiteX1-39" fmla="*/ 212282 w 722402"/>
                <a:gd name="connsiteY1-40" fmla="*/ 204361 h 711200"/>
                <a:gd name="connsiteX2-41" fmla="*/ 722402 w 722402"/>
                <a:gd name="connsiteY2-42" fmla="*/ 89 h 711200"/>
                <a:gd name="connsiteX3-43" fmla="*/ 714376 w 722402"/>
                <a:gd name="connsiteY3-44" fmla="*/ 509586 h 711200"/>
                <a:gd name="connsiteX0-45" fmla="*/ 0 w 722402"/>
                <a:gd name="connsiteY0-46" fmla="*/ 711200 h 711200"/>
                <a:gd name="connsiteX1-47" fmla="*/ 212282 w 722402"/>
                <a:gd name="connsiteY1-48" fmla="*/ 204361 h 711200"/>
                <a:gd name="connsiteX2-49" fmla="*/ 722402 w 722402"/>
                <a:gd name="connsiteY2-50" fmla="*/ 89 h 711200"/>
              </a:gdLst>
              <a:ahLst/>
              <a:cxnLst>
                <a:cxn ang="0">
                  <a:pos x="connsiteX0-45" y="connsiteY0-46"/>
                </a:cxn>
                <a:cxn ang="0">
                  <a:pos x="connsiteX1-47" y="connsiteY1-48"/>
                </a:cxn>
                <a:cxn ang="0">
                  <a:pos x="connsiteX2-49" y="connsiteY2-50"/>
                </a:cxn>
              </a:cxnLst>
              <a:rect l="l" t="t"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chemeClr val="bg1">
                  <a:lumMod val="75000"/>
                </a:schemeClr>
              </a:solidFill>
            </a:ln>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err="1">
                <a:solidFill>
                  <a:srgbClr val="FFFFFF"/>
                </a:solidFill>
              </a:endParaRPr>
            </a:p>
          </p:txBody>
        </p:sp>
      </p:grpSp>
      <p:cxnSp>
        <p:nvCxnSpPr>
          <p:cNvPr id="53" name="PA-直接连接符 52"/>
          <p:cNvCxnSpPr/>
          <p:nvPr>
            <p:custDataLst>
              <p:tags r:id="rId22"/>
            </p:custDataLst>
          </p:nvPr>
        </p:nvCxnSpPr>
        <p:spPr>
          <a:xfrm>
            <a:off x="11403717" y="3417181"/>
            <a:ext cx="572621" cy="0"/>
          </a:xfrm>
          <a:prstGeom prst="line">
            <a:avLst/>
          </a:prstGeom>
          <a:ln w="254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5" name="PA-矩形 54"/>
          <p:cNvSpPr/>
          <p:nvPr>
            <p:custDataLst>
              <p:tags r:id="rId23"/>
            </p:custDataLst>
          </p:nvPr>
        </p:nvSpPr>
        <p:spPr>
          <a:xfrm>
            <a:off x="7422731" y="915146"/>
            <a:ext cx="2297458" cy="1446579"/>
          </a:xfrm>
          <a:prstGeom prst="rect">
            <a:avLst/>
          </a:prstGeom>
        </p:spPr>
        <p:txBody>
          <a:bodyPr wrap="square" anchor="b" anchorCtr="0">
            <a:normAutofit/>
          </a:bodyPr>
          <a:lstStyle/>
          <a:p>
            <a:pPr marL="0" lvl="0" indent="0" algn="ctr">
              <a:lnSpc>
                <a:spcPct val="130000"/>
              </a:lnSpc>
              <a:spcBef>
                <a:spcPct val="0"/>
              </a:spcBef>
              <a:spcAft>
                <a:spcPct val="0"/>
              </a:spcAft>
              <a:buSzTx/>
            </a:pPr>
            <a:r>
              <a:rPr lang="zh-CN" altLang="en-US" kern="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老生、末、老外</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800" decel="100000"/>
                                        <p:tgtEl>
                                          <p:spTgt spid="42"/>
                                        </p:tgtEl>
                                      </p:cBhvr>
                                    </p:animEffect>
                                    <p:anim calcmode="lin" valueType="num">
                                      <p:cBhvr>
                                        <p:cTn id="17" dur="800" decel="100000" fill="hold"/>
                                        <p:tgtEl>
                                          <p:spTgt spid="42"/>
                                        </p:tgtEl>
                                        <p:attrNameLst>
                                          <p:attrName>style.rotation</p:attrName>
                                        </p:attrNameLst>
                                      </p:cBhvr>
                                      <p:tavLst>
                                        <p:tav tm="0">
                                          <p:val>
                                            <p:fltVal val="-90"/>
                                          </p:val>
                                        </p:tav>
                                        <p:tav tm="100000">
                                          <p:val>
                                            <p:fltVal val="0"/>
                                          </p:val>
                                        </p:tav>
                                      </p:tavLst>
                                    </p:anim>
                                    <p:anim calcmode="lin" valueType="num">
                                      <p:cBhvr>
                                        <p:cTn id="18" dur="800" decel="100000" fill="hold"/>
                                        <p:tgtEl>
                                          <p:spTgt spid="42"/>
                                        </p:tgtEl>
                                        <p:attrNameLst>
                                          <p:attrName>ppt_x</p:attrName>
                                        </p:attrNameLst>
                                      </p:cBhvr>
                                      <p:tavLst>
                                        <p:tav tm="0">
                                          <p:val>
                                            <p:strVal val="#ppt_x+0.4"/>
                                          </p:val>
                                        </p:tav>
                                        <p:tav tm="100000">
                                          <p:val>
                                            <p:strVal val="#ppt_x-0.05"/>
                                          </p:val>
                                        </p:tav>
                                      </p:tavLst>
                                    </p:anim>
                                    <p:anim calcmode="lin" valueType="num">
                                      <p:cBhvr>
                                        <p:cTn id="19" dur="800" decel="100000" fill="hold"/>
                                        <p:tgtEl>
                                          <p:spTgt spid="4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800" decel="100000"/>
                                        <p:tgtEl>
                                          <p:spTgt spid="43"/>
                                        </p:tgtEl>
                                      </p:cBhvr>
                                    </p:animEffect>
                                    <p:anim calcmode="lin" valueType="num">
                                      <p:cBhvr>
                                        <p:cTn id="26" dur="800" decel="100000" fill="hold"/>
                                        <p:tgtEl>
                                          <p:spTgt spid="43"/>
                                        </p:tgtEl>
                                        <p:attrNameLst>
                                          <p:attrName>style.rotation</p:attrName>
                                        </p:attrNameLst>
                                      </p:cBhvr>
                                      <p:tavLst>
                                        <p:tav tm="0">
                                          <p:val>
                                            <p:fltVal val="-90"/>
                                          </p:val>
                                        </p:tav>
                                        <p:tav tm="100000">
                                          <p:val>
                                            <p:fltVal val="0"/>
                                          </p:val>
                                        </p:tav>
                                      </p:tavLst>
                                    </p:anim>
                                    <p:anim calcmode="lin" valueType="num">
                                      <p:cBhvr>
                                        <p:cTn id="27" dur="800" decel="100000" fill="hold"/>
                                        <p:tgtEl>
                                          <p:spTgt spid="43"/>
                                        </p:tgtEl>
                                        <p:attrNameLst>
                                          <p:attrName>ppt_x</p:attrName>
                                        </p:attrNameLst>
                                      </p:cBhvr>
                                      <p:tavLst>
                                        <p:tav tm="0">
                                          <p:val>
                                            <p:strVal val="#ppt_x+0.4"/>
                                          </p:val>
                                        </p:tav>
                                        <p:tav tm="100000">
                                          <p:val>
                                            <p:strVal val="#ppt_x-0.05"/>
                                          </p:val>
                                        </p:tav>
                                      </p:tavLst>
                                    </p:anim>
                                    <p:anim calcmode="lin" valueType="num">
                                      <p:cBhvr>
                                        <p:cTn id="28" dur="800" decel="100000" fill="hold"/>
                                        <p:tgtEl>
                                          <p:spTgt spid="4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800" decel="100000"/>
                                        <p:tgtEl>
                                          <p:spTgt spid="44"/>
                                        </p:tgtEl>
                                      </p:cBhvr>
                                    </p:animEffect>
                                    <p:anim calcmode="lin" valueType="num">
                                      <p:cBhvr>
                                        <p:cTn id="35" dur="800" decel="100000" fill="hold"/>
                                        <p:tgtEl>
                                          <p:spTgt spid="44"/>
                                        </p:tgtEl>
                                        <p:attrNameLst>
                                          <p:attrName>style.rotation</p:attrName>
                                        </p:attrNameLst>
                                      </p:cBhvr>
                                      <p:tavLst>
                                        <p:tav tm="0">
                                          <p:val>
                                            <p:fltVal val="-90"/>
                                          </p:val>
                                        </p:tav>
                                        <p:tav tm="100000">
                                          <p:val>
                                            <p:fltVal val="0"/>
                                          </p:val>
                                        </p:tav>
                                      </p:tavLst>
                                    </p:anim>
                                    <p:anim calcmode="lin" valueType="num">
                                      <p:cBhvr>
                                        <p:cTn id="36" dur="800" decel="100000" fill="hold"/>
                                        <p:tgtEl>
                                          <p:spTgt spid="44"/>
                                        </p:tgtEl>
                                        <p:attrNameLst>
                                          <p:attrName>ppt_x</p:attrName>
                                        </p:attrNameLst>
                                      </p:cBhvr>
                                      <p:tavLst>
                                        <p:tav tm="0">
                                          <p:val>
                                            <p:strVal val="#ppt_x+0.4"/>
                                          </p:val>
                                        </p:tav>
                                        <p:tav tm="100000">
                                          <p:val>
                                            <p:strVal val="#ppt_x-0.05"/>
                                          </p:val>
                                        </p:tav>
                                      </p:tavLst>
                                    </p:anim>
                                    <p:anim calcmode="lin" valueType="num">
                                      <p:cBhvr>
                                        <p:cTn id="37" dur="800" decel="100000" fill="hold"/>
                                        <p:tgtEl>
                                          <p:spTgt spid="4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dur="100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800" decel="100000"/>
                                        <p:tgtEl>
                                          <p:spTgt spid="45"/>
                                        </p:tgtEl>
                                      </p:cBhvr>
                                    </p:animEffect>
                                    <p:anim calcmode="lin" valueType="num">
                                      <p:cBhvr>
                                        <p:cTn id="44" dur="800" decel="100000" fill="hold"/>
                                        <p:tgtEl>
                                          <p:spTgt spid="45"/>
                                        </p:tgtEl>
                                        <p:attrNameLst>
                                          <p:attrName>style.rotation</p:attrName>
                                        </p:attrNameLst>
                                      </p:cBhvr>
                                      <p:tavLst>
                                        <p:tav tm="0">
                                          <p:val>
                                            <p:fltVal val="-90"/>
                                          </p:val>
                                        </p:tav>
                                        <p:tav tm="100000">
                                          <p:val>
                                            <p:fltVal val="0"/>
                                          </p:val>
                                        </p:tav>
                                      </p:tavLst>
                                    </p:anim>
                                    <p:anim calcmode="lin" valueType="num">
                                      <p:cBhvr>
                                        <p:cTn id="45" dur="800" decel="100000" fill="hold"/>
                                        <p:tgtEl>
                                          <p:spTgt spid="45"/>
                                        </p:tgtEl>
                                        <p:attrNameLst>
                                          <p:attrName>ppt_x</p:attrName>
                                        </p:attrNameLst>
                                      </p:cBhvr>
                                      <p:tavLst>
                                        <p:tav tm="0">
                                          <p:val>
                                            <p:strVal val="#ppt_x+0.4"/>
                                          </p:val>
                                        </p:tav>
                                        <p:tav tm="100000">
                                          <p:val>
                                            <p:strVal val="#ppt_x-0.05"/>
                                          </p:val>
                                        </p:tav>
                                      </p:tavLst>
                                    </p:anim>
                                    <p:anim calcmode="lin" valueType="num">
                                      <p:cBhvr>
                                        <p:cTn id="46" dur="800" decel="100000" fill="hold"/>
                                        <p:tgtEl>
                                          <p:spTgt spid="4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5000"/>
                            </p:stCondLst>
                            <p:childTnLst>
                              <p:par>
                                <p:cTn id="50" presetID="0" presetClass="entr" presetSubtype="0" dur="100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Motion origin="layout" path="M -1.023491 0 L 0 0 E" pathEditMode="relative" ptsTypes="">
                                      <p:cBhvr>
                                        <p:cTn id="52" dur="1000" fill="hold">
                                          <p:stCondLst>
                                            <p:cond delay="0"/>
                                          </p:stCondLst>
                                        </p:cTn>
                                        <p:tgtEl>
                                          <p:spTgt spid="5"/>
                                        </p:tgtEl>
                                        <p:attrNameLst>
                                          <p:attrName>ppt_x</p:attrName>
                                          <p:attrName>ppt_y</p:attrName>
                                        </p:attrNameLst>
                                      </p:cBhvr>
                                    </p:animMotion>
                                  </p:childTnLst>
                                </p:cTn>
                              </p:par>
                            </p:childTnLst>
                          </p:cTn>
                        </p:par>
                        <p:par>
                          <p:cTn id="53" fill="hold" nodeType="afterGroup">
                            <p:stCondLst>
                              <p:cond delay="6000"/>
                            </p:stCondLst>
                            <p:childTnLst>
                              <p:par>
                                <p:cTn id="54" presetID="30" presetClass="entr" presetSubtype="0" dur="100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800" decel="100000"/>
                                        <p:tgtEl>
                                          <p:spTgt spid="9"/>
                                        </p:tgtEl>
                                      </p:cBhvr>
                                    </p:animEffect>
                                    <p:anim calcmode="lin" valueType="num">
                                      <p:cBhvr>
                                        <p:cTn id="57" dur="800" decel="100000" fill="hold"/>
                                        <p:tgtEl>
                                          <p:spTgt spid="9"/>
                                        </p:tgtEl>
                                        <p:attrNameLst>
                                          <p:attrName>style.rotation</p:attrName>
                                        </p:attrNameLst>
                                      </p:cBhvr>
                                      <p:tavLst>
                                        <p:tav tm="0">
                                          <p:val>
                                            <p:fltVal val="-90"/>
                                          </p:val>
                                        </p:tav>
                                        <p:tav tm="100000">
                                          <p:val>
                                            <p:fltVal val="0"/>
                                          </p:val>
                                        </p:tav>
                                      </p:tavLst>
                                    </p:anim>
                                    <p:anim calcmode="lin" valueType="num">
                                      <p:cBhvr>
                                        <p:cTn id="58" dur="800" decel="100000" fill="hold"/>
                                        <p:tgtEl>
                                          <p:spTgt spid="9"/>
                                        </p:tgtEl>
                                        <p:attrNameLst>
                                          <p:attrName>ppt_x</p:attrName>
                                        </p:attrNameLst>
                                      </p:cBhvr>
                                      <p:tavLst>
                                        <p:tav tm="0">
                                          <p:val>
                                            <p:strVal val="#ppt_x+0.4"/>
                                          </p:val>
                                        </p:tav>
                                        <p:tav tm="100000">
                                          <p:val>
                                            <p:strVal val="#ppt_x-0.05"/>
                                          </p:val>
                                        </p:tav>
                                      </p:tavLst>
                                    </p:anim>
                                    <p:anim calcmode="lin" valueType="num">
                                      <p:cBhvr>
                                        <p:cTn id="59" dur="800" decel="100000" fill="hold"/>
                                        <p:tgtEl>
                                          <p:spTgt spid="9"/>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62" fill="hold" nodeType="afterGroup">
                            <p:stCondLst>
                              <p:cond delay="7000"/>
                            </p:stCondLst>
                            <p:childTnLst>
                              <p:par>
                                <p:cTn id="63" presetID="30" presetClass="entr" presetSubtype="0" dur="100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800" decel="100000"/>
                                        <p:tgtEl>
                                          <p:spTgt spid="10"/>
                                        </p:tgtEl>
                                      </p:cBhvr>
                                    </p:animEffect>
                                    <p:anim calcmode="lin" valueType="num">
                                      <p:cBhvr>
                                        <p:cTn id="66" dur="800" decel="100000" fill="hold"/>
                                        <p:tgtEl>
                                          <p:spTgt spid="10"/>
                                        </p:tgtEl>
                                        <p:attrNameLst>
                                          <p:attrName>style.rotation</p:attrName>
                                        </p:attrNameLst>
                                      </p:cBhvr>
                                      <p:tavLst>
                                        <p:tav tm="0">
                                          <p:val>
                                            <p:fltVal val="-90"/>
                                          </p:val>
                                        </p:tav>
                                        <p:tav tm="100000">
                                          <p:val>
                                            <p:fltVal val="0"/>
                                          </p:val>
                                        </p:tav>
                                      </p:tavLst>
                                    </p:anim>
                                    <p:anim calcmode="lin" valueType="num">
                                      <p:cBhvr>
                                        <p:cTn id="67" dur="800" decel="100000" fill="hold"/>
                                        <p:tgtEl>
                                          <p:spTgt spid="10"/>
                                        </p:tgtEl>
                                        <p:attrNameLst>
                                          <p:attrName>ppt_x</p:attrName>
                                        </p:attrNameLst>
                                      </p:cBhvr>
                                      <p:tavLst>
                                        <p:tav tm="0">
                                          <p:val>
                                            <p:strVal val="#ppt_x+0.4"/>
                                          </p:val>
                                        </p:tav>
                                        <p:tav tm="100000">
                                          <p:val>
                                            <p:strVal val="#ppt_x-0.05"/>
                                          </p:val>
                                        </p:tav>
                                      </p:tavLst>
                                    </p:anim>
                                    <p:anim calcmode="lin" valueType="num">
                                      <p:cBhvr>
                                        <p:cTn id="68" dur="800" decel="100000" fill="hold"/>
                                        <p:tgtEl>
                                          <p:spTgt spid="10"/>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1" fill="hold" nodeType="afterGroup">
                            <p:stCondLst>
                              <p:cond delay="8000"/>
                            </p:stCondLst>
                            <p:childTnLst>
                              <p:par>
                                <p:cTn id="72" presetID="0" presetClass="entr" presetSubtype="0" dur="100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Motion origin="layout" path="M -1.029735 0 L 0 0 E" pathEditMode="relative" ptsTypes="">
                                      <p:cBhvr>
                                        <p:cTn id="74" dur="1000" fill="hold">
                                          <p:stCondLst>
                                            <p:cond delay="0"/>
                                          </p:stCondLst>
                                        </p:cTn>
                                        <p:tgtEl>
                                          <p:spTgt spid="14"/>
                                        </p:tgtEl>
                                        <p:attrNameLst>
                                          <p:attrName>ppt_x</p:attrName>
                                          <p:attrName>ppt_y</p:attrName>
                                        </p:attrNameLst>
                                      </p:cBhvr>
                                    </p:animMotion>
                                  </p:childTnLst>
                                </p:cTn>
                              </p:par>
                            </p:childTnLst>
                          </p:cTn>
                        </p:par>
                        <p:par>
                          <p:cTn id="75" fill="hold" nodeType="afterGroup">
                            <p:stCondLst>
                              <p:cond delay="9000"/>
                            </p:stCondLst>
                            <p:childTnLst>
                              <p:par>
                                <p:cTn id="76" presetID="30" presetClass="entr" presetSubtype="0" dur="100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800" decel="100000"/>
                                        <p:tgtEl>
                                          <p:spTgt spid="22"/>
                                        </p:tgtEl>
                                      </p:cBhvr>
                                    </p:animEffect>
                                    <p:anim calcmode="lin" valueType="num">
                                      <p:cBhvr>
                                        <p:cTn id="79" dur="800" decel="100000" fill="hold"/>
                                        <p:tgtEl>
                                          <p:spTgt spid="22"/>
                                        </p:tgtEl>
                                        <p:attrNameLst>
                                          <p:attrName>style.rotation</p:attrName>
                                        </p:attrNameLst>
                                      </p:cBhvr>
                                      <p:tavLst>
                                        <p:tav tm="0">
                                          <p:val>
                                            <p:fltVal val="-90"/>
                                          </p:val>
                                        </p:tav>
                                        <p:tav tm="100000">
                                          <p:val>
                                            <p:fltVal val="0"/>
                                          </p:val>
                                        </p:tav>
                                      </p:tavLst>
                                    </p:anim>
                                    <p:anim calcmode="lin" valueType="num">
                                      <p:cBhvr>
                                        <p:cTn id="80" dur="800" decel="100000" fill="hold"/>
                                        <p:tgtEl>
                                          <p:spTgt spid="22"/>
                                        </p:tgtEl>
                                        <p:attrNameLst>
                                          <p:attrName>ppt_x</p:attrName>
                                        </p:attrNameLst>
                                      </p:cBhvr>
                                      <p:tavLst>
                                        <p:tav tm="0">
                                          <p:val>
                                            <p:strVal val="#ppt_x+0.4"/>
                                          </p:val>
                                        </p:tav>
                                        <p:tav tm="100000">
                                          <p:val>
                                            <p:strVal val="#ppt_x-0.05"/>
                                          </p:val>
                                        </p:tav>
                                      </p:tavLst>
                                    </p:anim>
                                    <p:anim calcmode="lin" valueType="num">
                                      <p:cBhvr>
                                        <p:cTn id="81" dur="800" decel="100000" fill="hold"/>
                                        <p:tgtEl>
                                          <p:spTgt spid="22"/>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84" fill="hold" nodeType="afterGroup">
                            <p:stCondLst>
                              <p:cond delay="10000"/>
                            </p:stCondLst>
                            <p:childTnLst>
                              <p:par>
                                <p:cTn id="85" presetID="30" presetClass="entr" presetSubtype="0" dur="100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800" decel="100000"/>
                                        <p:tgtEl>
                                          <p:spTgt spid="23"/>
                                        </p:tgtEl>
                                      </p:cBhvr>
                                    </p:animEffect>
                                    <p:anim calcmode="lin" valueType="num">
                                      <p:cBhvr>
                                        <p:cTn id="88" dur="800" decel="100000" fill="hold"/>
                                        <p:tgtEl>
                                          <p:spTgt spid="23"/>
                                        </p:tgtEl>
                                        <p:attrNameLst>
                                          <p:attrName>style.rotation</p:attrName>
                                        </p:attrNameLst>
                                      </p:cBhvr>
                                      <p:tavLst>
                                        <p:tav tm="0">
                                          <p:val>
                                            <p:fltVal val="-90"/>
                                          </p:val>
                                        </p:tav>
                                        <p:tav tm="100000">
                                          <p:val>
                                            <p:fltVal val="0"/>
                                          </p:val>
                                        </p:tav>
                                      </p:tavLst>
                                    </p:anim>
                                    <p:anim calcmode="lin" valueType="num">
                                      <p:cBhvr>
                                        <p:cTn id="89" dur="800" decel="100000" fill="hold"/>
                                        <p:tgtEl>
                                          <p:spTgt spid="23"/>
                                        </p:tgtEl>
                                        <p:attrNameLst>
                                          <p:attrName>ppt_x</p:attrName>
                                        </p:attrNameLst>
                                      </p:cBhvr>
                                      <p:tavLst>
                                        <p:tav tm="0">
                                          <p:val>
                                            <p:strVal val="#ppt_x+0.4"/>
                                          </p:val>
                                        </p:tav>
                                        <p:tav tm="100000">
                                          <p:val>
                                            <p:strVal val="#ppt_x-0.05"/>
                                          </p:val>
                                        </p:tav>
                                      </p:tavLst>
                                    </p:anim>
                                    <p:anim calcmode="lin" valueType="num">
                                      <p:cBhvr>
                                        <p:cTn id="90" dur="800" decel="100000" fill="hold"/>
                                        <p:tgtEl>
                                          <p:spTgt spid="2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93" fill="hold" nodeType="afterGroup">
                            <p:stCondLst>
                              <p:cond delay="11000"/>
                            </p:stCondLst>
                            <p:childTnLst>
                              <p:par>
                                <p:cTn id="94" presetID="0" presetClass="entr" presetSubtype="0" dur="1000"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Motion origin="layout" path="M -1.029735 0 L 0 0 E" pathEditMode="relative" ptsTypes="">
                                      <p:cBhvr>
                                        <p:cTn id="96" dur="1000" fill="hold">
                                          <p:stCondLst>
                                            <p:cond delay="0"/>
                                          </p:stCondLst>
                                        </p:cTn>
                                        <p:tgtEl>
                                          <p:spTgt spid="24"/>
                                        </p:tgtEl>
                                        <p:attrNameLst>
                                          <p:attrName>ppt_x</p:attrName>
                                          <p:attrName>ppt_y</p:attrName>
                                        </p:attrNameLst>
                                      </p:cBhvr>
                                    </p:animMotion>
                                  </p:childTnLst>
                                </p:cTn>
                              </p:par>
                            </p:childTnLst>
                          </p:cTn>
                        </p:par>
                        <p:par>
                          <p:cTn id="97" fill="hold" nodeType="afterGroup">
                            <p:stCondLst>
                              <p:cond delay="12000"/>
                            </p:stCondLst>
                            <p:childTnLst>
                              <p:par>
                                <p:cTn id="98" presetID="30" presetClass="entr" presetSubtype="0" dur="1000"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800" decel="100000"/>
                                        <p:tgtEl>
                                          <p:spTgt spid="28"/>
                                        </p:tgtEl>
                                      </p:cBhvr>
                                    </p:animEffect>
                                    <p:anim calcmode="lin" valueType="num">
                                      <p:cBhvr>
                                        <p:cTn id="101" dur="800" decel="100000" fill="hold"/>
                                        <p:tgtEl>
                                          <p:spTgt spid="28"/>
                                        </p:tgtEl>
                                        <p:attrNameLst>
                                          <p:attrName>style.rotation</p:attrName>
                                        </p:attrNameLst>
                                      </p:cBhvr>
                                      <p:tavLst>
                                        <p:tav tm="0">
                                          <p:val>
                                            <p:fltVal val="-90"/>
                                          </p:val>
                                        </p:tav>
                                        <p:tav tm="100000">
                                          <p:val>
                                            <p:fltVal val="0"/>
                                          </p:val>
                                        </p:tav>
                                      </p:tavLst>
                                    </p:anim>
                                    <p:anim calcmode="lin" valueType="num">
                                      <p:cBhvr>
                                        <p:cTn id="102" dur="800" decel="100000" fill="hold"/>
                                        <p:tgtEl>
                                          <p:spTgt spid="28"/>
                                        </p:tgtEl>
                                        <p:attrNameLst>
                                          <p:attrName>ppt_x</p:attrName>
                                        </p:attrNameLst>
                                      </p:cBhvr>
                                      <p:tavLst>
                                        <p:tav tm="0">
                                          <p:val>
                                            <p:strVal val="#ppt_x+0.4"/>
                                          </p:val>
                                        </p:tav>
                                        <p:tav tm="100000">
                                          <p:val>
                                            <p:strVal val="#ppt_x-0.05"/>
                                          </p:val>
                                        </p:tav>
                                      </p:tavLst>
                                    </p:anim>
                                    <p:anim calcmode="lin" valueType="num">
                                      <p:cBhvr>
                                        <p:cTn id="103" dur="800" decel="100000" fill="hold"/>
                                        <p:tgtEl>
                                          <p:spTgt spid="28"/>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106" fill="hold" nodeType="afterGroup">
                            <p:stCondLst>
                              <p:cond delay="13000"/>
                            </p:stCondLst>
                            <p:childTnLst>
                              <p:par>
                                <p:cTn id="107" presetID="30" presetClass="entr" presetSubtype="0" dur="1000"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800" decel="100000"/>
                                        <p:tgtEl>
                                          <p:spTgt spid="29"/>
                                        </p:tgtEl>
                                      </p:cBhvr>
                                    </p:animEffect>
                                    <p:anim calcmode="lin" valueType="num">
                                      <p:cBhvr>
                                        <p:cTn id="110" dur="800" decel="100000" fill="hold"/>
                                        <p:tgtEl>
                                          <p:spTgt spid="29"/>
                                        </p:tgtEl>
                                        <p:attrNameLst>
                                          <p:attrName>style.rotation</p:attrName>
                                        </p:attrNameLst>
                                      </p:cBhvr>
                                      <p:tavLst>
                                        <p:tav tm="0">
                                          <p:val>
                                            <p:fltVal val="-90"/>
                                          </p:val>
                                        </p:tav>
                                        <p:tav tm="100000">
                                          <p:val>
                                            <p:fltVal val="0"/>
                                          </p:val>
                                        </p:tav>
                                      </p:tavLst>
                                    </p:anim>
                                    <p:anim calcmode="lin" valueType="num">
                                      <p:cBhvr>
                                        <p:cTn id="111" dur="800" decel="100000" fill="hold"/>
                                        <p:tgtEl>
                                          <p:spTgt spid="29"/>
                                        </p:tgtEl>
                                        <p:attrNameLst>
                                          <p:attrName>ppt_x</p:attrName>
                                        </p:attrNameLst>
                                      </p:cBhvr>
                                      <p:tavLst>
                                        <p:tav tm="0">
                                          <p:val>
                                            <p:strVal val="#ppt_x+0.4"/>
                                          </p:val>
                                        </p:tav>
                                        <p:tav tm="100000">
                                          <p:val>
                                            <p:strVal val="#ppt_x-0.05"/>
                                          </p:val>
                                        </p:tav>
                                      </p:tavLst>
                                    </p:anim>
                                    <p:anim calcmode="lin" valueType="num">
                                      <p:cBhvr>
                                        <p:cTn id="112" dur="800" decel="100000" fill="hold"/>
                                        <p:tgtEl>
                                          <p:spTgt spid="29"/>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par>
                          <p:cTn id="115" fill="hold" nodeType="afterGroup">
                            <p:stCondLst>
                              <p:cond delay="14000"/>
                            </p:stCondLst>
                            <p:childTnLst>
                              <p:par>
                                <p:cTn id="116" presetID="0" presetClass="entr" presetSubtype="0" dur="1000" fill="hold" nodeType="afterEffect">
                                  <p:stCondLst>
                                    <p:cond delay="0"/>
                                  </p:stCondLst>
                                  <p:childTnLst>
                                    <p:set>
                                      <p:cBhvr>
                                        <p:cTn id="117" dur="1" fill="hold">
                                          <p:stCondLst>
                                            <p:cond delay="0"/>
                                          </p:stCondLst>
                                        </p:cTn>
                                        <p:tgtEl>
                                          <p:spTgt spid="30"/>
                                        </p:tgtEl>
                                        <p:attrNameLst>
                                          <p:attrName>style.visibility</p:attrName>
                                        </p:attrNameLst>
                                      </p:cBhvr>
                                      <p:to>
                                        <p:strVal val="visible"/>
                                      </p:to>
                                    </p:set>
                                    <p:animMotion origin="layout" path="M -1.029735 0 L 0 0 E" pathEditMode="relative" ptsTypes="">
                                      <p:cBhvr>
                                        <p:cTn id="118" dur="1000" fill="hold">
                                          <p:stCondLst>
                                            <p:cond delay="0"/>
                                          </p:stCondLst>
                                        </p:cTn>
                                        <p:tgtEl>
                                          <p:spTgt spid="30"/>
                                        </p:tgtEl>
                                        <p:attrNameLst>
                                          <p:attrName>ppt_x</p:attrName>
                                          <p:attrName>ppt_y</p:attrName>
                                        </p:attrNameLst>
                                      </p:cBhvr>
                                    </p:animMotion>
                                  </p:childTnLst>
                                </p:cTn>
                              </p:par>
                            </p:childTnLst>
                          </p:cTn>
                        </p:par>
                        <p:par>
                          <p:cTn id="119" fill="hold" nodeType="afterGroup">
                            <p:stCondLst>
                              <p:cond delay="15000"/>
                            </p:stCondLst>
                            <p:childTnLst>
                              <p:par>
                                <p:cTn id="120" presetID="30" presetClass="entr" presetSubtype="0" dur="100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800" decel="100000"/>
                                        <p:tgtEl>
                                          <p:spTgt spid="34"/>
                                        </p:tgtEl>
                                      </p:cBhvr>
                                    </p:animEffect>
                                    <p:anim calcmode="lin" valueType="num">
                                      <p:cBhvr>
                                        <p:cTn id="123" dur="800" decel="100000" fill="hold"/>
                                        <p:tgtEl>
                                          <p:spTgt spid="34"/>
                                        </p:tgtEl>
                                        <p:attrNameLst>
                                          <p:attrName>style.rotation</p:attrName>
                                        </p:attrNameLst>
                                      </p:cBhvr>
                                      <p:tavLst>
                                        <p:tav tm="0">
                                          <p:val>
                                            <p:fltVal val="-90"/>
                                          </p:val>
                                        </p:tav>
                                        <p:tav tm="100000">
                                          <p:val>
                                            <p:fltVal val="0"/>
                                          </p:val>
                                        </p:tav>
                                      </p:tavLst>
                                    </p:anim>
                                    <p:anim calcmode="lin" valueType="num">
                                      <p:cBhvr>
                                        <p:cTn id="124" dur="800" decel="100000" fill="hold"/>
                                        <p:tgtEl>
                                          <p:spTgt spid="34"/>
                                        </p:tgtEl>
                                        <p:attrNameLst>
                                          <p:attrName>ppt_x</p:attrName>
                                        </p:attrNameLst>
                                      </p:cBhvr>
                                      <p:tavLst>
                                        <p:tav tm="0">
                                          <p:val>
                                            <p:strVal val="#ppt_x+0.4"/>
                                          </p:val>
                                        </p:tav>
                                        <p:tav tm="100000">
                                          <p:val>
                                            <p:strVal val="#ppt_x-0.05"/>
                                          </p:val>
                                        </p:tav>
                                      </p:tavLst>
                                    </p:anim>
                                    <p:anim calcmode="lin" valueType="num">
                                      <p:cBhvr>
                                        <p:cTn id="125" dur="800" decel="100000" fill="hold"/>
                                        <p:tgtEl>
                                          <p:spTgt spid="34"/>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128" fill="hold" nodeType="afterGroup">
                            <p:stCondLst>
                              <p:cond delay="16000"/>
                            </p:stCondLst>
                            <p:childTnLst>
                              <p:par>
                                <p:cTn id="129" presetID="30" presetClass="entr" presetSubtype="0" dur="100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800" decel="100000"/>
                                        <p:tgtEl>
                                          <p:spTgt spid="35"/>
                                        </p:tgtEl>
                                      </p:cBhvr>
                                    </p:animEffect>
                                    <p:anim calcmode="lin" valueType="num">
                                      <p:cBhvr>
                                        <p:cTn id="132" dur="800" decel="100000" fill="hold"/>
                                        <p:tgtEl>
                                          <p:spTgt spid="35"/>
                                        </p:tgtEl>
                                        <p:attrNameLst>
                                          <p:attrName>style.rotation</p:attrName>
                                        </p:attrNameLst>
                                      </p:cBhvr>
                                      <p:tavLst>
                                        <p:tav tm="0">
                                          <p:val>
                                            <p:fltVal val="-90"/>
                                          </p:val>
                                        </p:tav>
                                        <p:tav tm="100000">
                                          <p:val>
                                            <p:fltVal val="0"/>
                                          </p:val>
                                        </p:tav>
                                      </p:tavLst>
                                    </p:anim>
                                    <p:anim calcmode="lin" valueType="num">
                                      <p:cBhvr>
                                        <p:cTn id="133" dur="800" decel="100000" fill="hold"/>
                                        <p:tgtEl>
                                          <p:spTgt spid="35"/>
                                        </p:tgtEl>
                                        <p:attrNameLst>
                                          <p:attrName>ppt_x</p:attrName>
                                        </p:attrNameLst>
                                      </p:cBhvr>
                                      <p:tavLst>
                                        <p:tav tm="0">
                                          <p:val>
                                            <p:strVal val="#ppt_x+0.4"/>
                                          </p:val>
                                        </p:tav>
                                        <p:tav tm="100000">
                                          <p:val>
                                            <p:strVal val="#ppt_x-0.05"/>
                                          </p:val>
                                        </p:tav>
                                      </p:tavLst>
                                    </p:anim>
                                    <p:anim calcmode="lin" valueType="num">
                                      <p:cBhvr>
                                        <p:cTn id="134" dur="800" decel="100000" fill="hold"/>
                                        <p:tgtEl>
                                          <p:spTgt spid="35"/>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par>
                          <p:cTn id="137" fill="hold" nodeType="afterGroup">
                            <p:stCondLst>
                              <p:cond delay="17000"/>
                            </p:stCondLst>
                            <p:childTnLst>
                              <p:par>
                                <p:cTn id="138" presetID="0" presetClass="entr" presetSubtype="0" dur="1000" fill="hold" nodeType="afterEffect">
                                  <p:stCondLst>
                                    <p:cond delay="0"/>
                                  </p:stCondLst>
                                  <p:childTnLst>
                                    <p:set>
                                      <p:cBhvr>
                                        <p:cTn id="139" dur="1" fill="hold">
                                          <p:stCondLst>
                                            <p:cond delay="0"/>
                                          </p:stCondLst>
                                        </p:cTn>
                                        <p:tgtEl>
                                          <p:spTgt spid="48"/>
                                        </p:tgtEl>
                                        <p:attrNameLst>
                                          <p:attrName>style.visibility</p:attrName>
                                        </p:attrNameLst>
                                      </p:cBhvr>
                                      <p:to>
                                        <p:strVal val="visible"/>
                                      </p:to>
                                    </p:set>
                                    <p:animMotion origin="layout" path="M -1.029735 0 L 0 0 E" pathEditMode="relative" ptsTypes="">
                                      <p:cBhvr>
                                        <p:cTn id="140" dur="1000" fill="hold">
                                          <p:stCondLst>
                                            <p:cond delay="0"/>
                                          </p:stCondLst>
                                        </p:cTn>
                                        <p:tgtEl>
                                          <p:spTgt spid="48"/>
                                        </p:tgtEl>
                                        <p:attrNameLst>
                                          <p:attrName>ppt_x</p:attrName>
                                          <p:attrName>ppt_y</p:attrName>
                                        </p:attrNameLst>
                                      </p:cBhvr>
                                    </p:animMotion>
                                  </p:childTnLst>
                                </p:cTn>
                              </p:par>
                            </p:childTnLst>
                          </p:cTn>
                        </p:par>
                        <p:par>
                          <p:cTn id="141" fill="hold" nodeType="afterGroup">
                            <p:stCondLst>
                              <p:cond delay="18000"/>
                            </p:stCondLst>
                            <p:childTnLst>
                              <p:par>
                                <p:cTn id="142" presetID="30" presetClass="entr" presetSubtype="0" dur="1000" fill="hold" grpId="0" nodeType="after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fade">
                                      <p:cBhvr>
                                        <p:cTn id="144" dur="800" decel="100000"/>
                                        <p:tgtEl>
                                          <p:spTgt spid="49"/>
                                        </p:tgtEl>
                                      </p:cBhvr>
                                    </p:animEffect>
                                    <p:anim calcmode="lin" valueType="num">
                                      <p:cBhvr>
                                        <p:cTn id="145" dur="800" decel="100000" fill="hold"/>
                                        <p:tgtEl>
                                          <p:spTgt spid="49"/>
                                        </p:tgtEl>
                                        <p:attrNameLst>
                                          <p:attrName>style.rotation</p:attrName>
                                        </p:attrNameLst>
                                      </p:cBhvr>
                                      <p:tavLst>
                                        <p:tav tm="0">
                                          <p:val>
                                            <p:fltVal val="-90"/>
                                          </p:val>
                                        </p:tav>
                                        <p:tav tm="100000">
                                          <p:val>
                                            <p:fltVal val="0"/>
                                          </p:val>
                                        </p:tav>
                                      </p:tavLst>
                                    </p:anim>
                                    <p:anim calcmode="lin" valueType="num">
                                      <p:cBhvr>
                                        <p:cTn id="146" dur="800" decel="100000" fill="hold"/>
                                        <p:tgtEl>
                                          <p:spTgt spid="49"/>
                                        </p:tgtEl>
                                        <p:attrNameLst>
                                          <p:attrName>ppt_x</p:attrName>
                                        </p:attrNameLst>
                                      </p:cBhvr>
                                      <p:tavLst>
                                        <p:tav tm="0">
                                          <p:val>
                                            <p:strVal val="#ppt_x+0.4"/>
                                          </p:val>
                                        </p:tav>
                                        <p:tav tm="100000">
                                          <p:val>
                                            <p:strVal val="#ppt_x-0.05"/>
                                          </p:val>
                                        </p:tav>
                                      </p:tavLst>
                                    </p:anim>
                                    <p:anim calcmode="lin" valueType="num">
                                      <p:cBhvr>
                                        <p:cTn id="147" dur="800" decel="100000" fill="hold"/>
                                        <p:tgtEl>
                                          <p:spTgt spid="49"/>
                                        </p:tgtEl>
                                        <p:attrNameLst>
                                          <p:attrName>ppt_y</p:attrName>
                                        </p:attrNameLst>
                                      </p:cBhvr>
                                      <p:tavLst>
                                        <p:tav tm="0">
                                          <p:val>
                                            <p:strVal val="#ppt_y-0.4"/>
                                          </p:val>
                                        </p:tav>
                                        <p:tav tm="100000">
                                          <p:val>
                                            <p:strVal val="#ppt_y+0.1"/>
                                          </p:val>
                                        </p:tav>
                                      </p:tavLst>
                                    </p:anim>
                                    <p:anim calcmode="lin" valueType="num">
                                      <p:cBhvr>
                                        <p:cTn id="148"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49"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150" fill="hold" nodeType="afterGroup">
                            <p:stCondLst>
                              <p:cond delay="19000"/>
                            </p:stCondLst>
                            <p:childTnLst>
                              <p:par>
                                <p:cTn id="151" presetID="30" presetClass="entr" presetSubtype="0" dur="1000" fill="hold" nodeType="after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800" decel="100000"/>
                                        <p:tgtEl>
                                          <p:spTgt spid="50"/>
                                        </p:tgtEl>
                                      </p:cBhvr>
                                    </p:animEffect>
                                    <p:anim calcmode="lin" valueType="num">
                                      <p:cBhvr>
                                        <p:cTn id="154" dur="800" decel="100000" fill="hold"/>
                                        <p:tgtEl>
                                          <p:spTgt spid="50"/>
                                        </p:tgtEl>
                                        <p:attrNameLst>
                                          <p:attrName>style.rotation</p:attrName>
                                        </p:attrNameLst>
                                      </p:cBhvr>
                                      <p:tavLst>
                                        <p:tav tm="0">
                                          <p:val>
                                            <p:fltVal val="-90"/>
                                          </p:val>
                                        </p:tav>
                                        <p:tav tm="100000">
                                          <p:val>
                                            <p:fltVal val="0"/>
                                          </p:val>
                                        </p:tav>
                                      </p:tavLst>
                                    </p:anim>
                                    <p:anim calcmode="lin" valueType="num">
                                      <p:cBhvr>
                                        <p:cTn id="155" dur="800" decel="100000" fill="hold"/>
                                        <p:tgtEl>
                                          <p:spTgt spid="50"/>
                                        </p:tgtEl>
                                        <p:attrNameLst>
                                          <p:attrName>ppt_x</p:attrName>
                                        </p:attrNameLst>
                                      </p:cBhvr>
                                      <p:tavLst>
                                        <p:tav tm="0">
                                          <p:val>
                                            <p:strVal val="#ppt_x+0.4"/>
                                          </p:val>
                                        </p:tav>
                                        <p:tav tm="100000">
                                          <p:val>
                                            <p:strVal val="#ppt_x-0.05"/>
                                          </p:val>
                                        </p:tav>
                                      </p:tavLst>
                                    </p:anim>
                                    <p:anim calcmode="lin" valueType="num">
                                      <p:cBhvr>
                                        <p:cTn id="156" dur="800" decel="100000" fill="hold"/>
                                        <p:tgtEl>
                                          <p:spTgt spid="50"/>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159" fill="hold" nodeType="afterGroup">
                            <p:stCondLst>
                              <p:cond delay="20000"/>
                            </p:stCondLst>
                            <p:childTnLst>
                              <p:par>
                                <p:cTn id="160" presetID="0" presetClass="entr" presetSubtype="0" dur="1000" fill="hold" nodeType="afterEffect">
                                  <p:stCondLst>
                                    <p:cond delay="0"/>
                                  </p:stCondLst>
                                  <p:childTnLst>
                                    <p:set>
                                      <p:cBhvr>
                                        <p:cTn id="161" dur="1" fill="hold">
                                          <p:stCondLst>
                                            <p:cond delay="0"/>
                                          </p:stCondLst>
                                        </p:cTn>
                                        <p:tgtEl>
                                          <p:spTgt spid="53"/>
                                        </p:tgtEl>
                                        <p:attrNameLst>
                                          <p:attrName>style.visibility</p:attrName>
                                        </p:attrNameLst>
                                      </p:cBhvr>
                                      <p:to>
                                        <p:strVal val="visible"/>
                                      </p:to>
                                    </p:set>
                                    <p:animMotion origin="layout" path="M -1.023484 0 L 0 0 E" pathEditMode="relative" ptsTypes="">
                                      <p:cBhvr>
                                        <p:cTn id="162" dur="1000" fill="hold">
                                          <p:stCondLst>
                                            <p:cond delay="0"/>
                                          </p:stCondLst>
                                        </p:cTn>
                                        <p:tgtEl>
                                          <p:spTgt spid="53"/>
                                        </p:tgtEl>
                                        <p:attrNameLst>
                                          <p:attrName>ppt_x</p:attrName>
                                          <p:attrName>ppt_y</p:attrName>
                                        </p:attrNameLst>
                                      </p:cBhvr>
                                    </p:animMotion>
                                  </p:childTnLst>
                                </p:cTn>
                              </p:par>
                            </p:childTnLst>
                          </p:cTn>
                        </p:par>
                        <p:par>
                          <p:cTn id="163" fill="hold" nodeType="afterGroup">
                            <p:stCondLst>
                              <p:cond delay="21000"/>
                            </p:stCondLst>
                            <p:childTnLst>
                              <p:par>
                                <p:cTn id="164" presetID="30" presetClass="entr" presetSubtype="0" dur="1000" fill="hold" grpId="0" nodeType="afterEffect">
                                  <p:stCondLst>
                                    <p:cond delay="0"/>
                                  </p:stCondLst>
                                  <p:childTnLst>
                                    <p:set>
                                      <p:cBhvr>
                                        <p:cTn id="165" dur="1" fill="hold">
                                          <p:stCondLst>
                                            <p:cond delay="0"/>
                                          </p:stCondLst>
                                        </p:cTn>
                                        <p:tgtEl>
                                          <p:spTgt spid="55"/>
                                        </p:tgtEl>
                                        <p:attrNameLst>
                                          <p:attrName>style.visibility</p:attrName>
                                        </p:attrNameLst>
                                      </p:cBhvr>
                                      <p:to>
                                        <p:strVal val="visible"/>
                                      </p:to>
                                    </p:set>
                                    <p:animEffect transition="in" filter="fade">
                                      <p:cBhvr>
                                        <p:cTn id="166" dur="800" decel="100000"/>
                                        <p:tgtEl>
                                          <p:spTgt spid="55"/>
                                        </p:tgtEl>
                                      </p:cBhvr>
                                    </p:animEffect>
                                    <p:anim calcmode="lin" valueType="num">
                                      <p:cBhvr>
                                        <p:cTn id="167" dur="800" decel="100000" fill="hold"/>
                                        <p:tgtEl>
                                          <p:spTgt spid="55"/>
                                        </p:tgtEl>
                                        <p:attrNameLst>
                                          <p:attrName>style.rotation</p:attrName>
                                        </p:attrNameLst>
                                      </p:cBhvr>
                                      <p:tavLst>
                                        <p:tav tm="0">
                                          <p:val>
                                            <p:fltVal val="-90"/>
                                          </p:val>
                                        </p:tav>
                                        <p:tav tm="100000">
                                          <p:val>
                                            <p:fltVal val="0"/>
                                          </p:val>
                                        </p:tav>
                                      </p:tavLst>
                                    </p:anim>
                                    <p:anim calcmode="lin" valueType="num">
                                      <p:cBhvr>
                                        <p:cTn id="168" dur="800" decel="100000" fill="hold"/>
                                        <p:tgtEl>
                                          <p:spTgt spid="55"/>
                                        </p:tgtEl>
                                        <p:attrNameLst>
                                          <p:attrName>ppt_x</p:attrName>
                                        </p:attrNameLst>
                                      </p:cBhvr>
                                      <p:tavLst>
                                        <p:tav tm="0">
                                          <p:val>
                                            <p:strVal val="#ppt_x+0.4"/>
                                          </p:val>
                                        </p:tav>
                                        <p:tav tm="100000">
                                          <p:val>
                                            <p:strVal val="#ppt_x-0.05"/>
                                          </p:val>
                                        </p:tav>
                                      </p:tavLst>
                                    </p:anim>
                                    <p:anim calcmode="lin" valueType="num">
                                      <p:cBhvr>
                                        <p:cTn id="169" dur="800" decel="100000" fill="hold"/>
                                        <p:tgtEl>
                                          <p:spTgt spid="55"/>
                                        </p:tgtEl>
                                        <p:attrNameLst>
                                          <p:attrName>ppt_y</p:attrName>
                                        </p:attrNameLst>
                                      </p:cBhvr>
                                      <p:tavLst>
                                        <p:tav tm="0">
                                          <p:val>
                                            <p:strVal val="#ppt_y-0.4"/>
                                          </p:val>
                                        </p:tav>
                                        <p:tav tm="100000">
                                          <p:val>
                                            <p:strVal val="#ppt_y+0.1"/>
                                          </p:val>
                                        </p:tav>
                                      </p:tavLst>
                                    </p:anim>
                                    <p:anim calcmode="lin" valueType="num">
                                      <p:cBhvr>
                                        <p:cTn id="170"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171"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9" grpId="0" animBg="1"/>
      <p:bldP spid="22" grpId="0" animBg="1"/>
      <p:bldP spid="28" grpId="0" animBg="1"/>
      <p:bldP spid="34" grpId="0" animBg="1"/>
      <p:bldP spid="49"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3"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pic>
        <p:nvPicPr>
          <p:cNvPr id="3" name="PA-图片 2" descr="51miz-E717174-3CA6A131"/>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8750300" y="5690870"/>
            <a:ext cx="3224530" cy="909955"/>
          </a:xfrm>
          <a:prstGeom prst="rect">
            <a:avLst/>
          </a:prstGeom>
        </p:spPr>
      </p:pic>
      <p:pic>
        <p:nvPicPr>
          <p:cNvPr id="2" name="PA-图片 1" descr="人物2"/>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395605" y="502920"/>
            <a:ext cx="3608705" cy="6355080"/>
          </a:xfrm>
          <a:prstGeom prst="rect">
            <a:avLst/>
          </a:prstGeom>
        </p:spPr>
      </p:pic>
      <p:grpSp>
        <p:nvGrpSpPr>
          <p:cNvPr id="10" name="PA-组合 9"/>
          <p:cNvGrpSpPr/>
          <p:nvPr>
            <p:custDataLst>
              <p:tags r:id="rId5"/>
            </p:custDataLst>
          </p:nvPr>
        </p:nvGrpSpPr>
        <p:grpSpPr>
          <a:xfrm>
            <a:off x="6996748" y="1256665"/>
            <a:ext cx="1671955" cy="1568450"/>
            <a:chOff x="9842" y="1409"/>
            <a:chExt cx="2633" cy="2470"/>
          </a:xfrm>
        </p:grpSpPr>
        <p:pic>
          <p:nvPicPr>
            <p:cNvPr id="8" name="PA-图片 7" descr="图层 2"/>
            <p:cNvPicPr>
              <a:picLocks noChangeAspect="1"/>
            </p:cNvPicPr>
            <p:nvPr>
              <p:custDataLst>
                <p:tags r:id="rId8"/>
              </p:custDataLst>
            </p:nvPr>
          </p:nvPicPr>
          <p:blipFill>
            <a:blip r:embed="rId16" cstate="screen">
              <a:extLst>
                <a:ext uri="{28A0092B-C50C-407E-A947-70E740481C1C}">
                  <a14:useLocalDpi xmlns:a14="http://schemas.microsoft.com/office/drawing/2010/main"/>
                </a:ext>
              </a:extLst>
            </a:blip>
            <a:stretch>
              <a:fillRect/>
            </a:stretch>
          </p:blipFill>
          <p:spPr>
            <a:xfrm>
              <a:off x="10392" y="1409"/>
              <a:ext cx="2083" cy="2190"/>
            </a:xfrm>
            <a:prstGeom prst="rect">
              <a:avLst/>
            </a:prstGeom>
          </p:spPr>
        </p:pic>
        <p:sp>
          <p:nvSpPr>
            <p:cNvPr id="9" name="PA-文本框 8"/>
            <p:cNvSpPr txBox="1"/>
            <p:nvPr>
              <p:custDataLst>
                <p:tags r:id="rId9"/>
              </p:custDataLst>
            </p:nvPr>
          </p:nvSpPr>
          <p:spPr>
            <a:xfrm>
              <a:off x="9842" y="1409"/>
              <a:ext cx="2208" cy="2470"/>
            </a:xfrm>
            <a:prstGeom prst="rect">
              <a:avLst/>
            </a:prstGeom>
            <a:noFill/>
          </p:spPr>
          <p:txBody>
            <a:bodyPr wrap="none" rtlCol="0">
              <a:spAutoFit/>
            </a:bodyPr>
            <a:lstStyle/>
            <a:p>
              <a:r>
                <a:rPr lang="zh-CN" altLang="en-US" sz="9600" dirty="0">
                  <a:solidFill>
                    <a:schemeClr val="tx1">
                      <a:lumMod val="85000"/>
                      <a:lumOff val="15000"/>
                    </a:schemeClr>
                  </a:solidFill>
                  <a:latin typeface="华文新魏" panose="02010800040101010101" pitchFamily="2" charset="-122"/>
                  <a:ea typeface="华文新魏" panose="02010800040101010101" pitchFamily="2" charset="-122"/>
                </a:rPr>
                <a:t>叁</a:t>
              </a:r>
            </a:p>
          </p:txBody>
        </p:sp>
      </p:grpSp>
      <p:sp>
        <p:nvSpPr>
          <p:cNvPr id="44" name="PA-文本框 43"/>
          <p:cNvSpPr txBox="1"/>
          <p:nvPr>
            <p:custDataLst>
              <p:tags r:id="rId6"/>
            </p:custDataLst>
          </p:nvPr>
        </p:nvSpPr>
        <p:spPr>
          <a:xfrm>
            <a:off x="4004945" y="3016250"/>
            <a:ext cx="7655560" cy="923330"/>
          </a:xfrm>
          <a:prstGeom prst="rect">
            <a:avLst/>
          </a:prstGeom>
          <a:noFill/>
        </p:spPr>
        <p:txBody>
          <a:bodyPr vert="horz" wrap="square">
            <a:spAutoFit/>
          </a:bodyPr>
          <a:lstStyle/>
          <a:p>
            <a:pPr algn="ctr"/>
            <a:r>
              <a:rPr lang="zh-CN" altLang="en-US" sz="5400" kern="100" dirty="0">
                <a:solidFill>
                  <a:schemeClr val="tx1">
                    <a:lumMod val="85000"/>
                    <a:lumOff val="15000"/>
                  </a:schemeClr>
                </a:solidFill>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sp>
        <p:nvSpPr>
          <p:cNvPr id="46" name="PA-文本框 45"/>
          <p:cNvSpPr txBox="1"/>
          <p:nvPr>
            <p:custDataLst>
              <p:tags r:id="rId7"/>
            </p:custDataLst>
          </p:nvPr>
        </p:nvSpPr>
        <p:spPr>
          <a:xfrm>
            <a:off x="5056188" y="4087495"/>
            <a:ext cx="5553075" cy="1476375"/>
          </a:xfrm>
          <a:prstGeom prst="rect">
            <a:avLst/>
          </a:prstGeom>
          <a:noFill/>
        </p:spPr>
        <p:txBody>
          <a:bodyPr vert="horz" wrap="square">
            <a:spAutoFit/>
          </a:bodyPr>
          <a:lstStyle/>
          <a:p>
            <a:pPr algn="ctr">
              <a:lnSpc>
                <a:spcPct val="150000"/>
              </a:lnSpc>
            </a:pPr>
            <a:r>
              <a:rPr lang="zh-CN" altLang="en-US"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国家级非物质文化遗产代表性项目</a:t>
            </a:r>
            <a:endPar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zh-CN" altLang="en-US"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戏曲艺术中的珍品</a:t>
            </a:r>
            <a:endParaRPr lang="en-US" altLang="zh-CN"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1.5"/>
                                          </p:val>
                                        </p:tav>
                                      </p:tavLst>
                                    </p:anim>
                                    <p:anim calcmode="lin" valueType="num">
                                      <p:cBhvr>
                                        <p:cTn id="8" dur="500" fill="hold"/>
                                        <p:tgtEl>
                                          <p:spTgt spid="44"/>
                                        </p:tgtEl>
                                        <p:attrNameLst>
                                          <p:attrName>ppt_h</p:attrName>
                                        </p:attrNameLst>
                                      </p:cBhvr>
                                      <p:tavLst>
                                        <p:tav tm="0">
                                          <p:val>
                                            <p:fltVal val="0"/>
                                          </p:val>
                                        </p:tav>
                                        <p:tav tm="100000">
                                          <p:val>
                                            <p:strVal val="#ppt_h*1.5"/>
                                          </p:val>
                                        </p:tav>
                                      </p:tavLst>
                                    </p:anim>
                                    <p:animEffect transition="in" filter="fade">
                                      <p:cBhvr>
                                        <p:cTn id="9" dur="500"/>
                                        <p:tgtEl>
                                          <p:spTgt spid="44"/>
                                        </p:tgtEl>
                                      </p:cBhvr>
                                    </p:animEffect>
                                    <p:anim to="" calcmode="lin" valueType="num">
                                      <p:cBhvr>
                                        <p:cTn id="10" dur="500" fill="hold">
                                          <p:stCondLst>
                                            <p:cond delay="0"/>
                                          </p:stCondLst>
                                        </p:cTn>
                                        <p:tgtEl>
                                          <p:spTgt spid="44"/>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44"/>
                                        </p:tgtEl>
                                        <p:attrNameLst>
                                          <p:attrName>ppt_y</p:attrName>
                                        </p:attrNameLst>
                                      </p:cBhvr>
                                      <p:tavLst>
                                        <p:tav tm="0">
                                          <p:val>
                                            <p:strVal val="#ppt_y"/>
                                          </p:val>
                                        </p:tav>
                                        <p:tav tm="100000">
                                          <p:val>
                                            <p:fltVal val="0.5"/>
                                          </p:val>
                                        </p:tav>
                                      </p:tavLst>
                                    </p:anim>
                                  </p:childTnLst>
                                </p:cTn>
                              </p:par>
                            </p:childTnLst>
                          </p:cTn>
                        </p:par>
                        <p:par>
                          <p:cTn id="12" fill="hold" nodeType="afterGroup">
                            <p:stCondLst>
                              <p:cond delay="500"/>
                            </p:stCondLst>
                            <p:childTnLst>
                              <p:par>
                                <p:cTn id="13" presetID="53" presetClass="entr" presetSubtype="16" dur="500" fill="hold" grpId="1"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ppt_w*1.5"/>
                                          </p:val>
                                        </p:tav>
                                        <p:tav tm="100000">
                                          <p:val>
                                            <p:strVal val="#ppt_w"/>
                                          </p:val>
                                        </p:tav>
                                      </p:tavLst>
                                    </p:anim>
                                    <p:anim calcmode="lin" valueType="num">
                                      <p:cBhvr>
                                        <p:cTn id="16" dur="500" fill="hold"/>
                                        <p:tgtEl>
                                          <p:spTgt spid="44"/>
                                        </p:tgtEl>
                                        <p:attrNameLst>
                                          <p:attrName>ppt_h</p:attrName>
                                        </p:attrNameLst>
                                      </p:cBhvr>
                                      <p:tavLst>
                                        <p:tav tm="0">
                                          <p:val>
                                            <p:strVal val="#ppt_h*1.5"/>
                                          </p:val>
                                        </p:tav>
                                        <p:tav tm="100000">
                                          <p:val>
                                            <p:strVal val="#ppt_h"/>
                                          </p:val>
                                        </p:tav>
                                      </p:tavLst>
                                    </p:anim>
                                    <p:animEffect transition="in" filter="fade">
                                      <p:cBhvr>
                                        <p:cTn id="17" dur="500"/>
                                        <p:tgtEl>
                                          <p:spTgt spid="44"/>
                                        </p:tgtEl>
                                      </p:cBhvr>
                                    </p:animEffect>
                                    <p:anim to="" calcmode="lin" valueType="num">
                                      <p:cBhvr>
                                        <p:cTn id="18" dur="500" fill="hold">
                                          <p:stCondLst>
                                            <p:cond delay="0"/>
                                          </p:stCondLst>
                                        </p:cTn>
                                        <p:tgtEl>
                                          <p:spTgt spid="44"/>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44"/>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30" presetClass="entr" presetSubtype="0" dur="100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30" presetClass="entr" presetSubtype="0" dur="1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nodeType="afterGroup">
                            <p:stCondLst>
                              <p:cond delay="3000"/>
                            </p:stCondLst>
                            <p:childTnLst>
                              <p:par>
                                <p:cTn id="39" presetID="30" presetClass="entr" presetSubtype="0" dur="1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800" decel="100000"/>
                                        <p:tgtEl>
                                          <p:spTgt spid="2"/>
                                        </p:tgtEl>
                                      </p:cBhvr>
                                    </p:animEffect>
                                    <p:anim calcmode="lin" valueType="num">
                                      <p:cBhvr>
                                        <p:cTn id="42" dur="800" decel="100000" fill="hold"/>
                                        <p:tgtEl>
                                          <p:spTgt spid="2"/>
                                        </p:tgtEl>
                                        <p:attrNameLst>
                                          <p:attrName>style.rotation</p:attrName>
                                        </p:attrNameLst>
                                      </p:cBhvr>
                                      <p:tavLst>
                                        <p:tav tm="0">
                                          <p:val>
                                            <p:fltVal val="-90"/>
                                          </p:val>
                                        </p:tav>
                                        <p:tav tm="100000">
                                          <p:val>
                                            <p:fltVal val="0"/>
                                          </p:val>
                                        </p:tav>
                                      </p:tavLst>
                                    </p:anim>
                                    <p:anim calcmode="lin" valueType="num">
                                      <p:cBhvr>
                                        <p:cTn id="43" dur="800" decel="100000" fill="hold"/>
                                        <p:tgtEl>
                                          <p:spTgt spid="2"/>
                                        </p:tgtEl>
                                        <p:attrNameLst>
                                          <p:attrName>ppt_x</p:attrName>
                                        </p:attrNameLst>
                                      </p:cBhvr>
                                      <p:tavLst>
                                        <p:tav tm="0">
                                          <p:val>
                                            <p:strVal val="#ppt_x+0.4"/>
                                          </p:val>
                                        </p:tav>
                                        <p:tav tm="100000">
                                          <p:val>
                                            <p:strVal val="#ppt_x-0.05"/>
                                          </p:val>
                                        </p:tav>
                                      </p:tavLst>
                                    </p:anim>
                                    <p:anim calcmode="lin" valueType="num">
                                      <p:cBhvr>
                                        <p:cTn id="44" dur="800" decel="100000" fill="hold"/>
                                        <p:tgtEl>
                                          <p:spTgt spid="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4000"/>
                            </p:stCondLst>
                            <p:childTnLst>
                              <p:par>
                                <p:cTn id="48" presetID="30" presetClass="entr" presetSubtype="0" dur="1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800" decel="100000"/>
                                        <p:tgtEl>
                                          <p:spTgt spid="10"/>
                                        </p:tgtEl>
                                      </p:cBhvr>
                                    </p:animEffect>
                                    <p:anim calcmode="lin" valueType="num">
                                      <p:cBhvr>
                                        <p:cTn id="51" dur="800" decel="100000" fill="hold"/>
                                        <p:tgtEl>
                                          <p:spTgt spid="10"/>
                                        </p:tgtEl>
                                        <p:attrNameLst>
                                          <p:attrName>style.rotation</p:attrName>
                                        </p:attrNameLst>
                                      </p:cBhvr>
                                      <p:tavLst>
                                        <p:tav tm="0">
                                          <p:val>
                                            <p:fltVal val="-90"/>
                                          </p:val>
                                        </p:tav>
                                        <p:tav tm="100000">
                                          <p:val>
                                            <p:fltVal val="0"/>
                                          </p:val>
                                        </p:tav>
                                      </p:tavLst>
                                    </p:anim>
                                    <p:anim calcmode="lin" valueType="num">
                                      <p:cBhvr>
                                        <p:cTn id="52" dur="800" decel="100000" fill="hold"/>
                                        <p:tgtEl>
                                          <p:spTgt spid="10"/>
                                        </p:tgtEl>
                                        <p:attrNameLst>
                                          <p:attrName>ppt_x</p:attrName>
                                        </p:attrNameLst>
                                      </p:cBhvr>
                                      <p:tavLst>
                                        <p:tav tm="0">
                                          <p:val>
                                            <p:strVal val="#ppt_x+0.4"/>
                                          </p:val>
                                        </p:tav>
                                        <p:tav tm="100000">
                                          <p:val>
                                            <p:strVal val="#ppt_x-0.05"/>
                                          </p:val>
                                        </p:tav>
                                      </p:tavLst>
                                    </p:anim>
                                    <p:anim calcmode="lin" valueType="num">
                                      <p:cBhvr>
                                        <p:cTn id="53" dur="800" decel="100000" fill="hold"/>
                                        <p:tgtEl>
                                          <p:spTgt spid="1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6" fill="hold" nodeType="afterGroup">
                            <p:stCondLst>
                              <p:cond delay="5000"/>
                            </p:stCondLst>
                            <p:childTnLst>
                              <p:par>
                                <p:cTn id="57" presetID="30" presetClass="entr" presetSubtype="0" dur="1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800" decel="100000"/>
                                        <p:tgtEl>
                                          <p:spTgt spid="46"/>
                                        </p:tgtEl>
                                      </p:cBhvr>
                                    </p:animEffect>
                                    <p:anim calcmode="lin" valueType="num">
                                      <p:cBhvr>
                                        <p:cTn id="60" dur="800" decel="100000" fill="hold"/>
                                        <p:tgtEl>
                                          <p:spTgt spid="46"/>
                                        </p:tgtEl>
                                        <p:attrNameLst>
                                          <p:attrName>style.rotation</p:attrName>
                                        </p:attrNameLst>
                                      </p:cBhvr>
                                      <p:tavLst>
                                        <p:tav tm="0">
                                          <p:val>
                                            <p:fltVal val="-90"/>
                                          </p:val>
                                        </p:tav>
                                        <p:tav tm="100000">
                                          <p:val>
                                            <p:fltVal val="0"/>
                                          </p:val>
                                        </p:tav>
                                      </p:tavLst>
                                    </p:anim>
                                    <p:anim calcmode="lin" valueType="num">
                                      <p:cBhvr>
                                        <p:cTn id="61" dur="800" decel="100000" fill="hold"/>
                                        <p:tgtEl>
                                          <p:spTgt spid="46"/>
                                        </p:tgtEl>
                                        <p:attrNameLst>
                                          <p:attrName>ppt_x</p:attrName>
                                        </p:attrNameLst>
                                      </p:cBhvr>
                                      <p:tavLst>
                                        <p:tav tm="0">
                                          <p:val>
                                            <p:strVal val="#ppt_x+0.4"/>
                                          </p:val>
                                        </p:tav>
                                        <p:tav tm="100000">
                                          <p:val>
                                            <p:strVal val="#ppt_x-0.05"/>
                                          </p:val>
                                        </p:tav>
                                      </p:tavLst>
                                    </p:anim>
                                    <p:anim calcmode="lin" valueType="num">
                                      <p:cBhvr>
                                        <p:cTn id="62" dur="800" decel="100000" fill="hold"/>
                                        <p:tgtEl>
                                          <p:spTgt spid="4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3850640"/>
            <a:chOff x="194" y="408"/>
            <a:chExt cx="1199" cy="6064"/>
          </a:xfrm>
        </p:grpSpPr>
        <p:sp>
          <p:nvSpPr>
            <p:cNvPr id="7" name="PA-文本框 6"/>
            <p:cNvSpPr txBox="1"/>
            <p:nvPr>
              <p:custDataLst>
                <p:tags r:id="rId8"/>
              </p:custDataLst>
            </p:nvPr>
          </p:nvSpPr>
          <p:spPr>
            <a:xfrm>
              <a:off x="521" y="1011"/>
              <a:ext cx="872" cy="5461"/>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pic>
          <p:nvPicPr>
            <p:cNvPr id="8" name="PA-图片 7" descr="图层 2 副本 2 拷贝 副本"/>
            <p:cNvPicPr>
              <a:picLocks noChangeAspect="1"/>
            </p:cNvPicPr>
            <p:nvPr>
              <p:custDataLst>
                <p:tags r:id="rId9"/>
              </p:custDataLst>
            </p:nvPr>
          </p:nvPicPr>
          <p:blipFill>
            <a:blip r:embed="rId13"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4" name="PA-文本框 3"/>
          <p:cNvSpPr txBox="1"/>
          <p:nvPr>
            <p:custDataLst>
              <p:tags r:id="rId3"/>
            </p:custDataLst>
          </p:nvPr>
        </p:nvSpPr>
        <p:spPr>
          <a:xfrm>
            <a:off x="1717040" y="969010"/>
            <a:ext cx="5164455" cy="883768"/>
          </a:xfrm>
          <a:prstGeom prst="rect">
            <a:avLst/>
          </a:prstGeom>
          <a:noFill/>
        </p:spPr>
        <p:txBody>
          <a:bodyPr wrap="square">
            <a:spAutoFit/>
          </a:bodyPr>
          <a:lstStyle/>
          <a:p>
            <a:pPr>
              <a:lnSpc>
                <a:spcPct val="150000"/>
              </a:lnSpc>
            </a:pPr>
            <a:r>
              <a:rPr lang="zh-CN" altLang="en-US"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昆曲在长期的演出实践中，积累了大量的上演剧目。其中有影响而又经常演出的剧目如：</a:t>
            </a:r>
          </a:p>
        </p:txBody>
      </p:sp>
      <p:sp>
        <p:nvSpPr>
          <p:cNvPr id="5" name="PA-文本框 4"/>
          <p:cNvSpPr txBox="1"/>
          <p:nvPr>
            <p:custDataLst>
              <p:tags r:id="rId4"/>
            </p:custDataLst>
          </p:nvPr>
        </p:nvSpPr>
        <p:spPr>
          <a:xfrm>
            <a:off x="1717040" y="4270375"/>
            <a:ext cx="4080510" cy="368300"/>
          </a:xfrm>
          <a:prstGeom prst="rect">
            <a:avLst/>
          </a:prstGeom>
          <a:noFill/>
        </p:spPr>
        <p:txBody>
          <a:bodyPr wrap="square">
            <a:spAutoFit/>
          </a:bodyPr>
          <a:lstStyle/>
          <a:p>
            <a:r>
              <a:rPr lang="zh-CN" altLang="en-US"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另外还有一些著名的折子戏，如：</a:t>
            </a:r>
          </a:p>
        </p:txBody>
      </p:sp>
      <p:sp>
        <p:nvSpPr>
          <p:cNvPr id="11" name="PA-文本框 10"/>
          <p:cNvSpPr txBox="1"/>
          <p:nvPr>
            <p:custDataLst>
              <p:tags r:id="rId5"/>
            </p:custDataLst>
          </p:nvPr>
        </p:nvSpPr>
        <p:spPr>
          <a:xfrm>
            <a:off x="1717040" y="2065655"/>
            <a:ext cx="6647815" cy="1938020"/>
          </a:xfrm>
          <a:prstGeom prst="rect">
            <a:avLst/>
          </a:prstGeom>
          <a:noFill/>
        </p:spPr>
        <p:txBody>
          <a:bodyPr wrap="square">
            <a:spAutoFit/>
          </a:bodyPr>
          <a:lstStyle/>
          <a:p>
            <a:pPr>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王世贞</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鸣凤记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汤显祖</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牡丹亭</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紫钗记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邯郸记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南柯记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沈璟</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义侠记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p>
          <a:p>
            <a:pPr>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高濂</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玉簪记</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李渔</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风筝误</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朱素臣</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十五贯</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孔尚任</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桃花扇</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洪升</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长生殿</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p>
          <a:p>
            <a:pPr>
              <a:lnSpc>
                <a:spcPct val="150000"/>
              </a:lnSpc>
            </a:pPr>
            <a:r>
              <a:rPr lang="en-US"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p:txBody>
      </p:sp>
      <p:sp>
        <p:nvSpPr>
          <p:cNvPr id="12" name="PA-文本框 11"/>
          <p:cNvSpPr txBox="1"/>
          <p:nvPr>
            <p:custDataLst>
              <p:tags r:id="rId6"/>
            </p:custDataLst>
          </p:nvPr>
        </p:nvSpPr>
        <p:spPr>
          <a:xfrm>
            <a:off x="1717024" y="4792988"/>
            <a:ext cx="5388264" cy="645160"/>
          </a:xfrm>
          <a:prstGeom prst="rect">
            <a:avLst/>
          </a:prstGeom>
          <a:noFill/>
        </p:spPr>
        <p:txBody>
          <a:bodyPr wrap="square">
            <a:spAutoFit/>
          </a:bodyPr>
          <a:lstStyle/>
          <a:p>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游园惊梦</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阳关</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三醉</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秋江</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思凡</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断桥</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p>
        </p:txBody>
      </p:sp>
      <p:pic>
        <p:nvPicPr>
          <p:cNvPr id="9" name="PA-图片 8" descr="51miz-E1181452-DE6D34DA"/>
          <p:cNvPicPr>
            <a:picLocks noChangeAspect="1"/>
          </p:cNvPicPr>
          <p:nvPr>
            <p:custDataLst>
              <p:tags r:id="rId7"/>
            </p:custDataLst>
          </p:nvPr>
        </p:nvPicPr>
        <p:blipFill>
          <a:blip r:embed="rId14" cstate="screen">
            <a:extLst>
              <a:ext uri="{28A0092B-C50C-407E-A947-70E740481C1C}">
                <a14:useLocalDpi xmlns:a14="http://schemas.microsoft.com/office/drawing/2010/main"/>
              </a:ext>
            </a:extLst>
          </a:blip>
          <a:stretch>
            <a:fillRect/>
          </a:stretch>
        </p:blipFill>
        <p:spPr>
          <a:xfrm>
            <a:off x="7713980" y="259080"/>
            <a:ext cx="5143500" cy="68580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dur="1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5000"/>
                            </p:stCondLst>
                            <p:childTnLst>
                              <p:par>
                                <p:cTn id="50" presetID="30" presetClass="entr" presetSubtype="0" dur="100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800" decel="100000"/>
                                        <p:tgtEl>
                                          <p:spTgt spid="9"/>
                                        </p:tgtEl>
                                      </p:cBhvr>
                                    </p:animEffect>
                                    <p:anim calcmode="lin" valueType="num">
                                      <p:cBhvr>
                                        <p:cTn id="53" dur="800" decel="100000" fill="hold"/>
                                        <p:tgtEl>
                                          <p:spTgt spid="9"/>
                                        </p:tgtEl>
                                        <p:attrNameLst>
                                          <p:attrName>style.rotation</p:attrName>
                                        </p:attrNameLst>
                                      </p:cBhvr>
                                      <p:tavLst>
                                        <p:tav tm="0">
                                          <p:val>
                                            <p:fltVal val="-90"/>
                                          </p:val>
                                        </p:tav>
                                        <p:tav tm="100000">
                                          <p:val>
                                            <p:fltVal val="0"/>
                                          </p:val>
                                        </p:tav>
                                      </p:tavLst>
                                    </p:anim>
                                    <p:anim calcmode="lin" valueType="num">
                                      <p:cBhvr>
                                        <p:cTn id="54" dur="800" decel="100000" fill="hold"/>
                                        <p:tgtEl>
                                          <p:spTgt spid="9"/>
                                        </p:tgtEl>
                                        <p:attrNameLst>
                                          <p:attrName>ppt_x</p:attrName>
                                        </p:attrNameLst>
                                      </p:cBhvr>
                                      <p:tavLst>
                                        <p:tav tm="0">
                                          <p:val>
                                            <p:strVal val="#ppt_x+0.4"/>
                                          </p:val>
                                        </p:tav>
                                        <p:tav tm="100000">
                                          <p:val>
                                            <p:strVal val="#ppt_x-0.05"/>
                                          </p:val>
                                        </p:tav>
                                      </p:tavLst>
                                    </p:anim>
                                    <p:anim calcmode="lin" valueType="num">
                                      <p:cBhvr>
                                        <p:cTn id="55" dur="800" decel="100000" fill="hold"/>
                                        <p:tgtEl>
                                          <p:spTgt spid="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PA-文本框 4"/>
          <p:cNvSpPr txBox="1"/>
          <p:nvPr>
            <p:custDataLst>
              <p:tags r:id="rId2"/>
            </p:custDataLst>
          </p:nvPr>
        </p:nvSpPr>
        <p:spPr>
          <a:xfrm>
            <a:off x="5378450" y="1721485"/>
            <a:ext cx="5485130" cy="3415030"/>
          </a:xfrm>
          <a:prstGeom prst="rect">
            <a:avLst/>
          </a:prstGeom>
          <a:noFill/>
        </p:spPr>
        <p:txBody>
          <a:bodyPr vert="horz" wrap="square">
            <a:spAutoFit/>
          </a:bodyPr>
          <a:lstStyle/>
          <a:p>
            <a:pPr>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巴黎中国戏曲节上，浙江昆剧团</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公孙子都</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捧得最高奖项“塞纳大奖”。</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nSpc>
                <a:spcPct val="150000"/>
              </a:lnSpc>
            </a:pPr>
            <a:r>
              <a:rPr lang="en-US"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p>
          <a:p>
            <a:pPr>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此剧还荣获了</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2006—2007</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年度国家舞台艺术精品工程十大精品剧目第一名和文化部第十二届“文华大奖” 。</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nSpc>
                <a:spcPct val="150000"/>
              </a:lnSpc>
            </a:pPr>
            <a:endParaRPr lang="en-US"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nSpc>
                <a:spcPct val="150000"/>
              </a:lnSpc>
            </a:pP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公孙子都</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是根据明代冯梦龙小说</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东周列国志</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改编而成的历史故事剧。是继</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十五贯</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以后，浙江昆剧团又一大手笔之作。</a:t>
            </a:r>
          </a:p>
        </p:txBody>
      </p:sp>
      <p:grpSp>
        <p:nvGrpSpPr>
          <p:cNvPr id="6" name="PA-组合 5"/>
          <p:cNvGrpSpPr/>
          <p:nvPr>
            <p:custDataLst>
              <p:tags r:id="rId3"/>
            </p:custDataLst>
          </p:nvPr>
        </p:nvGrpSpPr>
        <p:grpSpPr>
          <a:xfrm>
            <a:off x="123190" y="259080"/>
            <a:ext cx="761365" cy="3850640"/>
            <a:chOff x="194" y="408"/>
            <a:chExt cx="1199" cy="6064"/>
          </a:xfrm>
        </p:grpSpPr>
        <p:sp>
          <p:nvSpPr>
            <p:cNvPr id="7" name="PA-文本框 6"/>
            <p:cNvSpPr txBox="1"/>
            <p:nvPr>
              <p:custDataLst>
                <p:tags r:id="rId5"/>
              </p:custDataLst>
            </p:nvPr>
          </p:nvSpPr>
          <p:spPr>
            <a:xfrm>
              <a:off x="521" y="1011"/>
              <a:ext cx="872" cy="5461"/>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pic>
          <p:nvPicPr>
            <p:cNvPr id="8" name="PA-图片 7" descr="图层 2 副本 2 拷贝 副本"/>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pic>
        <p:nvPicPr>
          <p:cNvPr id="4" name="PA-图片 3" descr="51miz-E1186601-0E47248A"/>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flipH="1">
            <a:off x="123190" y="775335"/>
            <a:ext cx="5506720" cy="73431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dur="5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30" presetClass="entr" presetSubtype="0" dur="1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1500"/>
                            </p:stCondLst>
                            <p:childTnLst>
                              <p:par>
                                <p:cTn id="21" presetID="30" presetClass="entr" presetSubtype="0" dur="1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3850640"/>
            <a:chOff x="194" y="408"/>
            <a:chExt cx="1199" cy="6064"/>
          </a:xfrm>
        </p:grpSpPr>
        <p:sp>
          <p:nvSpPr>
            <p:cNvPr id="7" name="PA-文本框 6"/>
            <p:cNvSpPr txBox="1"/>
            <p:nvPr>
              <p:custDataLst>
                <p:tags r:id="rId14"/>
              </p:custDataLst>
            </p:nvPr>
          </p:nvSpPr>
          <p:spPr>
            <a:xfrm>
              <a:off x="521" y="1011"/>
              <a:ext cx="872" cy="5461"/>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pic>
          <p:nvPicPr>
            <p:cNvPr id="8" name="PA-图片 7" descr="图层 2 副本 2 拷贝 副本"/>
            <p:cNvPicPr>
              <a:picLocks noChangeAspect="1"/>
            </p:cNvPicPr>
            <p:nvPr>
              <p:custDataLst>
                <p:tags r:id="rId15"/>
              </p:custDataLst>
            </p:nvPr>
          </p:nvPicPr>
          <p:blipFill>
            <a:blip r:embed="rId19"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5" name="PA-文本框 4"/>
          <p:cNvSpPr txBox="1"/>
          <p:nvPr>
            <p:custDataLst>
              <p:tags r:id="rId3"/>
            </p:custDataLst>
          </p:nvPr>
        </p:nvSpPr>
        <p:spPr>
          <a:xfrm>
            <a:off x="2183185" y="1119644"/>
            <a:ext cx="2500375" cy="398780"/>
          </a:xfrm>
          <a:prstGeom prst="rect">
            <a:avLst/>
          </a:prstGeom>
          <a:noFill/>
        </p:spPr>
        <p:txBody>
          <a:bodyPr wrap="square">
            <a:spAutoFit/>
          </a:bodyPr>
          <a:lstStyle/>
          <a:p>
            <a:r>
              <a:rPr lang="zh-CN" altLang="en-US" sz="20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昆曲艺术名家：</a:t>
            </a:r>
          </a:p>
        </p:txBody>
      </p:sp>
      <p:grpSp>
        <p:nvGrpSpPr>
          <p:cNvPr id="10" name="PA-组合 9"/>
          <p:cNvGrpSpPr/>
          <p:nvPr>
            <p:custDataLst>
              <p:tags r:id="rId4"/>
            </p:custDataLst>
          </p:nvPr>
        </p:nvGrpSpPr>
        <p:grpSpPr>
          <a:xfrm>
            <a:off x="2183130" y="2092325"/>
            <a:ext cx="7289800" cy="459105"/>
            <a:chOff x="3508" y="3343"/>
            <a:chExt cx="11480" cy="723"/>
          </a:xfrm>
        </p:grpSpPr>
        <p:sp>
          <p:nvSpPr>
            <p:cNvPr id="4" name="PA-文本框 3"/>
            <p:cNvSpPr txBox="1"/>
            <p:nvPr>
              <p:custDataLst>
                <p:tags r:id="rId12"/>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魏良辅</a:t>
              </a:r>
            </a:p>
          </p:txBody>
        </p:sp>
        <p:sp>
          <p:nvSpPr>
            <p:cNvPr id="9" name="PA-文本框 8"/>
            <p:cNvSpPr txBox="1"/>
            <p:nvPr>
              <p:custDataLst>
                <p:tags r:id="rId13"/>
              </p:custDataLst>
            </p:nvPr>
          </p:nvSpPr>
          <p:spPr>
            <a:xfrm>
              <a:off x="5078" y="3416"/>
              <a:ext cx="9910" cy="594"/>
            </a:xfrm>
            <a:prstGeom prst="rect">
              <a:avLst/>
            </a:prstGeom>
            <a:noFill/>
          </p:spPr>
          <p:txBody>
            <a:bodyPr wrap="square">
              <a:spAutoFit/>
            </a:bodyPr>
            <a:lstStyle/>
            <a:p>
              <a:pPr algn="l">
                <a:lnSpc>
                  <a:spcPct val="150000"/>
                </a:lnSpc>
              </a:pPr>
              <a:r>
                <a:rPr lang="zh-CN" altLang="en-US" sz="1400" b="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“昆曲之祖”、“曲圣”、嘉靖年间杰出的戏曲音乐家、戏曲革新家</a:t>
              </a:r>
              <a:endParaRPr lang="zh-CN" altLang="en-US" sz="1400" b="0" i="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p:txBody>
        </p:sp>
      </p:grpSp>
      <p:grpSp>
        <p:nvGrpSpPr>
          <p:cNvPr id="11" name="PA-组合 10"/>
          <p:cNvGrpSpPr/>
          <p:nvPr>
            <p:custDataLst>
              <p:tags r:id="rId5"/>
            </p:custDataLst>
          </p:nvPr>
        </p:nvGrpSpPr>
        <p:grpSpPr>
          <a:xfrm>
            <a:off x="2183130" y="3183890"/>
            <a:ext cx="7289800" cy="459105"/>
            <a:chOff x="3508" y="3343"/>
            <a:chExt cx="11480" cy="723"/>
          </a:xfrm>
        </p:grpSpPr>
        <p:sp>
          <p:nvSpPr>
            <p:cNvPr id="12" name="PA-文本框 11"/>
            <p:cNvSpPr txBox="1"/>
            <p:nvPr>
              <p:custDataLst>
                <p:tags r:id="rId10"/>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汤显祖</a:t>
              </a:r>
            </a:p>
          </p:txBody>
        </p:sp>
        <p:sp>
          <p:nvSpPr>
            <p:cNvPr id="13" name="PA-文本框 12"/>
            <p:cNvSpPr txBox="1"/>
            <p:nvPr>
              <p:custDataLst>
                <p:tags r:id="rId11"/>
              </p:custDataLst>
            </p:nvPr>
          </p:nvSpPr>
          <p:spPr>
            <a:xfrm>
              <a:off x="5078" y="3416"/>
              <a:ext cx="9910" cy="594"/>
            </a:xfrm>
            <a:prstGeom prst="rect">
              <a:avLst/>
            </a:prstGeom>
            <a:noFill/>
          </p:spPr>
          <p:txBody>
            <a:bodyPr wrap="square">
              <a:spAutoFit/>
            </a:bodyPr>
            <a:lstStyle/>
            <a:p>
              <a:pPr algn="l">
                <a:lnSpc>
                  <a:spcPct val="150000"/>
                </a:lnSpc>
              </a:pPr>
              <a:r>
                <a:rPr lang="zh-CN" altLang="en-US" sz="140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“东方的莎士比亚”、明代戏曲家、文学家</a:t>
              </a:r>
            </a:p>
          </p:txBody>
        </p:sp>
      </p:grpSp>
      <p:grpSp>
        <p:nvGrpSpPr>
          <p:cNvPr id="14" name="PA-组合 13"/>
          <p:cNvGrpSpPr/>
          <p:nvPr>
            <p:custDataLst>
              <p:tags r:id="rId6"/>
            </p:custDataLst>
          </p:nvPr>
        </p:nvGrpSpPr>
        <p:grpSpPr>
          <a:xfrm>
            <a:off x="2183130" y="4275455"/>
            <a:ext cx="7289800" cy="459105"/>
            <a:chOff x="3508" y="3343"/>
            <a:chExt cx="11480" cy="723"/>
          </a:xfrm>
        </p:grpSpPr>
        <p:sp>
          <p:nvSpPr>
            <p:cNvPr id="15" name="PA-文本框 14"/>
            <p:cNvSpPr txBox="1"/>
            <p:nvPr>
              <p:custDataLst>
                <p:tags r:id="rId8"/>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沈自晋</a:t>
              </a:r>
            </a:p>
          </p:txBody>
        </p:sp>
        <p:sp>
          <p:nvSpPr>
            <p:cNvPr id="16" name="PA-文本框 15"/>
            <p:cNvSpPr txBox="1"/>
            <p:nvPr>
              <p:custDataLst>
                <p:tags r:id="rId9"/>
              </p:custDataLst>
            </p:nvPr>
          </p:nvSpPr>
          <p:spPr>
            <a:xfrm>
              <a:off x="5078" y="3416"/>
              <a:ext cx="9910" cy="594"/>
            </a:xfrm>
            <a:prstGeom prst="rect">
              <a:avLst/>
            </a:prstGeom>
            <a:noFill/>
          </p:spPr>
          <p:txBody>
            <a:bodyPr wrap="square">
              <a:spAutoFit/>
            </a:bodyPr>
            <a:lstStyle/>
            <a:p>
              <a:pPr algn="l">
                <a:lnSpc>
                  <a:spcPct val="150000"/>
                </a:lnSpc>
              </a:pPr>
              <a:r>
                <a:rPr lang="zh-CN" altLang="en-US" sz="140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明末清初著名戏曲家出身于吴江沈氏家族剧坛江派的健将</a:t>
              </a:r>
            </a:p>
          </p:txBody>
        </p:sp>
      </p:grpSp>
      <p:pic>
        <p:nvPicPr>
          <p:cNvPr id="17" name="PA-图片 16" descr="51miz-E1125068-12A780EF-1920x2880"/>
          <p:cNvPicPr>
            <a:picLocks noChangeAspect="1"/>
          </p:cNvPicPr>
          <p:nvPr>
            <p:custDataLst>
              <p:tags r:id="rId7"/>
            </p:custDataLst>
          </p:nvPr>
        </p:nvPicPr>
        <p:blipFill>
          <a:blip r:embed="rId20" cstate="screen">
            <a:extLst>
              <a:ext uri="{28A0092B-C50C-407E-A947-70E740481C1C}">
                <a14:useLocalDpi xmlns:a14="http://schemas.microsoft.com/office/drawing/2010/main"/>
              </a:ext>
            </a:extLst>
          </a:blip>
          <a:stretch>
            <a:fillRect/>
          </a:stretch>
        </p:blipFill>
        <p:spPr>
          <a:xfrm flipH="1">
            <a:off x="8647430" y="1789430"/>
            <a:ext cx="3378200" cy="50685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dur="100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5000"/>
                            </p:stCondLst>
                            <p:childTnLst>
                              <p:par>
                                <p:cTn id="50" presetID="30" presetClass="entr" presetSubtype="0" dur="100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800" decel="100000"/>
                                        <p:tgtEl>
                                          <p:spTgt spid="17"/>
                                        </p:tgtEl>
                                      </p:cBhvr>
                                    </p:animEffect>
                                    <p:anim calcmode="lin" valueType="num">
                                      <p:cBhvr>
                                        <p:cTn id="53" dur="800" decel="100000" fill="hold"/>
                                        <p:tgtEl>
                                          <p:spTgt spid="17"/>
                                        </p:tgtEl>
                                        <p:attrNameLst>
                                          <p:attrName>style.rotation</p:attrName>
                                        </p:attrNameLst>
                                      </p:cBhvr>
                                      <p:tavLst>
                                        <p:tav tm="0">
                                          <p:val>
                                            <p:fltVal val="-90"/>
                                          </p:val>
                                        </p:tav>
                                        <p:tav tm="100000">
                                          <p:val>
                                            <p:fltVal val="0"/>
                                          </p:val>
                                        </p:tav>
                                      </p:tavLst>
                                    </p:anim>
                                    <p:anim calcmode="lin" valueType="num">
                                      <p:cBhvr>
                                        <p:cTn id="54" dur="800" decel="100000" fill="hold"/>
                                        <p:tgtEl>
                                          <p:spTgt spid="17"/>
                                        </p:tgtEl>
                                        <p:attrNameLst>
                                          <p:attrName>ppt_x</p:attrName>
                                        </p:attrNameLst>
                                      </p:cBhvr>
                                      <p:tavLst>
                                        <p:tav tm="0">
                                          <p:val>
                                            <p:strVal val="#ppt_x+0.4"/>
                                          </p:val>
                                        </p:tav>
                                        <p:tav tm="100000">
                                          <p:val>
                                            <p:strVal val="#ppt_x-0.05"/>
                                          </p:val>
                                        </p:tav>
                                      </p:tavLst>
                                    </p:anim>
                                    <p:anim calcmode="lin" valueType="num">
                                      <p:cBhvr>
                                        <p:cTn id="55" dur="800" decel="100000" fill="hold"/>
                                        <p:tgtEl>
                                          <p:spTgt spid="17"/>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6"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3850640"/>
            <a:chOff x="194" y="408"/>
            <a:chExt cx="1199" cy="6064"/>
          </a:xfrm>
        </p:grpSpPr>
        <p:sp>
          <p:nvSpPr>
            <p:cNvPr id="7" name="PA-文本框 6"/>
            <p:cNvSpPr txBox="1"/>
            <p:nvPr>
              <p:custDataLst>
                <p:tags r:id="rId12"/>
              </p:custDataLst>
            </p:nvPr>
          </p:nvSpPr>
          <p:spPr>
            <a:xfrm>
              <a:off x="521" y="1011"/>
              <a:ext cx="872" cy="5461"/>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pic>
          <p:nvPicPr>
            <p:cNvPr id="8" name="PA-图片 7" descr="图层 2 副本 2 拷贝 副本"/>
            <p:cNvPicPr>
              <a:picLocks noChangeAspect="1"/>
            </p:cNvPicPr>
            <p:nvPr>
              <p:custDataLst>
                <p:tags r:id="rId13"/>
              </p:custDataLst>
            </p:nvPr>
          </p:nvPicPr>
          <p:blipFill>
            <a:blip r:embed="rId17"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5" name="PA-文本框 4"/>
          <p:cNvSpPr txBox="1"/>
          <p:nvPr>
            <p:custDataLst>
              <p:tags r:id="rId3"/>
            </p:custDataLst>
          </p:nvPr>
        </p:nvSpPr>
        <p:spPr>
          <a:xfrm>
            <a:off x="5097780" y="1119644"/>
            <a:ext cx="2500375" cy="398780"/>
          </a:xfrm>
          <a:prstGeom prst="rect">
            <a:avLst/>
          </a:prstGeom>
          <a:noFill/>
        </p:spPr>
        <p:txBody>
          <a:bodyPr wrap="square">
            <a:spAutoFit/>
          </a:bodyPr>
          <a:lstStyle/>
          <a:p>
            <a:r>
              <a:rPr lang="zh-CN" altLang="en-US" sz="20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昆曲艺术名家：</a:t>
            </a:r>
          </a:p>
        </p:txBody>
      </p:sp>
      <p:grpSp>
        <p:nvGrpSpPr>
          <p:cNvPr id="17" name="PA-组合 16"/>
          <p:cNvGrpSpPr/>
          <p:nvPr>
            <p:custDataLst>
              <p:tags r:id="rId4"/>
            </p:custDataLst>
          </p:nvPr>
        </p:nvGrpSpPr>
        <p:grpSpPr>
          <a:xfrm>
            <a:off x="5097780" y="2092325"/>
            <a:ext cx="7289800" cy="2764790"/>
            <a:chOff x="3438" y="3295"/>
            <a:chExt cx="11480" cy="4354"/>
          </a:xfrm>
        </p:grpSpPr>
        <p:grpSp>
          <p:nvGrpSpPr>
            <p:cNvPr id="10" name="组合 9"/>
            <p:cNvGrpSpPr/>
            <p:nvPr/>
          </p:nvGrpSpPr>
          <p:grpSpPr>
            <a:xfrm>
              <a:off x="3438" y="3295"/>
              <a:ext cx="11480" cy="723"/>
              <a:chOff x="3508" y="3343"/>
              <a:chExt cx="11480" cy="723"/>
            </a:xfrm>
          </p:grpSpPr>
          <p:sp>
            <p:nvSpPr>
              <p:cNvPr id="4" name="PA-文本框 3"/>
              <p:cNvSpPr txBox="1"/>
              <p:nvPr>
                <p:custDataLst>
                  <p:tags r:id="rId10"/>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俞振飞</a:t>
                </a:r>
              </a:p>
            </p:txBody>
          </p:sp>
          <p:sp>
            <p:nvSpPr>
              <p:cNvPr id="9" name="PA-文本框 8"/>
              <p:cNvSpPr txBox="1"/>
              <p:nvPr>
                <p:custDataLst>
                  <p:tags r:id="rId11"/>
                </p:custDataLst>
              </p:nvPr>
            </p:nvSpPr>
            <p:spPr>
              <a:xfrm>
                <a:off x="5078" y="3416"/>
                <a:ext cx="9910" cy="594"/>
              </a:xfrm>
              <a:prstGeom prst="rect">
                <a:avLst/>
              </a:prstGeom>
              <a:noFill/>
            </p:spPr>
            <p:txBody>
              <a:bodyPr wrap="square">
                <a:spAutoFit/>
              </a:bodyPr>
              <a:lstStyle/>
              <a:p>
                <a:pPr algn="l">
                  <a:lnSpc>
                    <a:spcPct val="150000"/>
                  </a:lnSpc>
                </a:pPr>
                <a:r>
                  <a:rPr lang="zh-CN" altLang="en-US" sz="1400" b="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卓越的昆曲艺术家、京剧表演艺术家</a:t>
                </a:r>
              </a:p>
            </p:txBody>
          </p:sp>
        </p:grpSp>
        <p:grpSp>
          <p:nvGrpSpPr>
            <p:cNvPr id="11" name="组合 10"/>
            <p:cNvGrpSpPr/>
            <p:nvPr/>
          </p:nvGrpSpPr>
          <p:grpSpPr>
            <a:xfrm>
              <a:off x="3438" y="4884"/>
              <a:ext cx="11480" cy="723"/>
              <a:chOff x="3508" y="3343"/>
              <a:chExt cx="11480" cy="723"/>
            </a:xfrm>
          </p:grpSpPr>
          <p:sp>
            <p:nvSpPr>
              <p:cNvPr id="12" name="PA-文本框 11"/>
              <p:cNvSpPr txBox="1"/>
              <p:nvPr>
                <p:custDataLst>
                  <p:tags r:id="rId8"/>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周传瑛</a:t>
                </a:r>
              </a:p>
            </p:txBody>
          </p:sp>
          <p:sp>
            <p:nvSpPr>
              <p:cNvPr id="13" name="PA-文本框 12"/>
              <p:cNvSpPr txBox="1"/>
              <p:nvPr>
                <p:custDataLst>
                  <p:tags r:id="rId9"/>
                </p:custDataLst>
              </p:nvPr>
            </p:nvSpPr>
            <p:spPr>
              <a:xfrm>
                <a:off x="5078" y="3416"/>
                <a:ext cx="9910" cy="594"/>
              </a:xfrm>
              <a:prstGeom prst="rect">
                <a:avLst/>
              </a:prstGeom>
              <a:noFill/>
            </p:spPr>
            <p:txBody>
              <a:bodyPr wrap="square">
                <a:spAutoFit/>
              </a:bodyPr>
              <a:lstStyle/>
              <a:p>
                <a:pPr algn="l">
                  <a:lnSpc>
                    <a:spcPct val="150000"/>
                  </a:lnSpc>
                </a:pPr>
                <a:r>
                  <a:rPr lang="zh-CN" altLang="en-US" sz="1400" b="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杰出的昆剧表演艺术家，昆剧界的杰出代表人物之一</a:t>
                </a:r>
              </a:p>
            </p:txBody>
          </p:sp>
        </p:grpSp>
        <p:grpSp>
          <p:nvGrpSpPr>
            <p:cNvPr id="14" name="组合 13"/>
            <p:cNvGrpSpPr/>
            <p:nvPr/>
          </p:nvGrpSpPr>
          <p:grpSpPr>
            <a:xfrm>
              <a:off x="3438" y="6473"/>
              <a:ext cx="9185" cy="1176"/>
              <a:chOff x="3508" y="3343"/>
              <a:chExt cx="9185" cy="1176"/>
            </a:xfrm>
          </p:grpSpPr>
          <p:sp>
            <p:nvSpPr>
              <p:cNvPr id="15" name="PA-文本框 14"/>
              <p:cNvSpPr txBox="1"/>
              <p:nvPr>
                <p:custDataLst>
                  <p:tags r:id="rId6"/>
                </p:custDataLst>
              </p:nvPr>
            </p:nvSpPr>
            <p:spPr>
              <a:xfrm>
                <a:off x="3508" y="3343"/>
                <a:ext cx="1570" cy="723"/>
              </a:xfrm>
              <a:prstGeom prst="rect">
                <a:avLst/>
              </a:prstGeom>
              <a:noFill/>
            </p:spPr>
            <p:txBody>
              <a:bodyPr wrap="square">
                <a:spAutoFit/>
              </a:bodyPr>
              <a:lstStyle/>
              <a:p>
                <a:pPr algn="ctr">
                  <a:lnSpc>
                    <a:spcPct val="150000"/>
                  </a:lnSpc>
                </a:pPr>
                <a:r>
                  <a:rPr lang="zh-CN" altLang="en-US" b="1"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张娴</a:t>
                </a:r>
              </a:p>
            </p:txBody>
          </p:sp>
          <p:sp>
            <p:nvSpPr>
              <p:cNvPr id="16" name="PA-文本框 15"/>
              <p:cNvSpPr txBox="1"/>
              <p:nvPr>
                <p:custDataLst>
                  <p:tags r:id="rId7"/>
                </p:custDataLst>
              </p:nvPr>
            </p:nvSpPr>
            <p:spPr>
              <a:xfrm>
                <a:off x="5078" y="3416"/>
                <a:ext cx="7615" cy="1103"/>
              </a:xfrm>
              <a:prstGeom prst="rect">
                <a:avLst/>
              </a:prstGeom>
              <a:noFill/>
            </p:spPr>
            <p:txBody>
              <a:bodyPr wrap="square">
                <a:spAutoFit/>
              </a:bodyPr>
              <a:lstStyle/>
              <a:p>
                <a:pPr algn="l">
                  <a:lnSpc>
                    <a:spcPct val="150000"/>
                  </a:lnSpc>
                </a:pPr>
                <a:r>
                  <a:rPr lang="zh-CN" altLang="en-US" sz="1400" b="0" i="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“我们的昆曲妈妈”、夫周传瑛，苏剧、昆剧当家花旦，荣获“昆曲艺术事业特殊贡献奖”</a:t>
                </a:r>
              </a:p>
            </p:txBody>
          </p:sp>
        </p:grpSp>
      </p:grpSp>
      <p:pic>
        <p:nvPicPr>
          <p:cNvPr id="18" name="PA-图片 17" descr="51miz-E1125468-8EC607E8-1920x2880"/>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tretch>
            <a:fillRect/>
          </a:stretch>
        </p:blipFill>
        <p:spPr>
          <a:xfrm>
            <a:off x="772795" y="1118870"/>
            <a:ext cx="3811270" cy="571944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decel="100000"/>
                                        <p:tgtEl>
                                          <p:spTgt spid="18"/>
                                        </p:tgtEl>
                                      </p:cBhvr>
                                    </p:animEffect>
                                    <p:anim calcmode="lin" valueType="num">
                                      <p:cBhvr>
                                        <p:cTn id="35" dur="800" decel="100000" fill="hold"/>
                                        <p:tgtEl>
                                          <p:spTgt spid="18"/>
                                        </p:tgtEl>
                                        <p:attrNameLst>
                                          <p:attrName>style.rotation</p:attrName>
                                        </p:attrNameLst>
                                      </p:cBhvr>
                                      <p:tavLst>
                                        <p:tav tm="0">
                                          <p:val>
                                            <p:fltVal val="-90"/>
                                          </p:val>
                                        </p:tav>
                                        <p:tav tm="100000">
                                          <p:val>
                                            <p:fltVal val="0"/>
                                          </p:val>
                                        </p:tav>
                                      </p:tavLst>
                                    </p:anim>
                                    <p:anim calcmode="lin" valueType="num">
                                      <p:cBhvr>
                                        <p:cTn id="36" dur="800" decel="100000" fill="hold"/>
                                        <p:tgtEl>
                                          <p:spTgt spid="18"/>
                                        </p:tgtEl>
                                        <p:attrNameLst>
                                          <p:attrName>ppt_x</p:attrName>
                                        </p:attrNameLst>
                                      </p:cBhvr>
                                      <p:tavLst>
                                        <p:tav tm="0">
                                          <p:val>
                                            <p:strVal val="#ppt_x+0.4"/>
                                          </p:val>
                                        </p:tav>
                                        <p:tav tm="100000">
                                          <p:val>
                                            <p:strVal val="#ppt_x-0.05"/>
                                          </p:val>
                                        </p:tav>
                                      </p:tavLst>
                                    </p:anim>
                                    <p:anim calcmode="lin" valueType="num">
                                      <p:cBhvr>
                                        <p:cTn id="37" dur="800" decel="100000" fill="hold"/>
                                        <p:tgtEl>
                                          <p:spTgt spid="1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3"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pic>
        <p:nvPicPr>
          <p:cNvPr id="3" name="PA-图片 2" descr="51miz-E717174-3CA6A131"/>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8750300" y="5690870"/>
            <a:ext cx="3224530" cy="909955"/>
          </a:xfrm>
          <a:prstGeom prst="rect">
            <a:avLst/>
          </a:prstGeom>
        </p:spPr>
      </p:pic>
      <p:pic>
        <p:nvPicPr>
          <p:cNvPr id="2" name="PA-图片 1" descr="人物2"/>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395605" y="502920"/>
            <a:ext cx="3608705" cy="6355080"/>
          </a:xfrm>
          <a:prstGeom prst="rect">
            <a:avLst/>
          </a:prstGeom>
        </p:spPr>
      </p:pic>
      <p:grpSp>
        <p:nvGrpSpPr>
          <p:cNvPr id="10" name="PA-组合 9"/>
          <p:cNvGrpSpPr/>
          <p:nvPr>
            <p:custDataLst>
              <p:tags r:id="rId5"/>
            </p:custDataLst>
          </p:nvPr>
        </p:nvGrpSpPr>
        <p:grpSpPr>
          <a:xfrm>
            <a:off x="6996748" y="1256665"/>
            <a:ext cx="1671955" cy="1568450"/>
            <a:chOff x="9842" y="1409"/>
            <a:chExt cx="2633" cy="2470"/>
          </a:xfrm>
        </p:grpSpPr>
        <p:pic>
          <p:nvPicPr>
            <p:cNvPr id="8" name="PA-图片 7" descr="图层 2"/>
            <p:cNvPicPr>
              <a:picLocks noChangeAspect="1"/>
            </p:cNvPicPr>
            <p:nvPr>
              <p:custDataLst>
                <p:tags r:id="rId8"/>
              </p:custDataLst>
            </p:nvPr>
          </p:nvPicPr>
          <p:blipFill>
            <a:blip r:embed="rId16" cstate="screen">
              <a:extLst>
                <a:ext uri="{28A0092B-C50C-407E-A947-70E740481C1C}">
                  <a14:useLocalDpi xmlns:a14="http://schemas.microsoft.com/office/drawing/2010/main"/>
                </a:ext>
              </a:extLst>
            </a:blip>
            <a:stretch>
              <a:fillRect/>
            </a:stretch>
          </p:blipFill>
          <p:spPr>
            <a:xfrm>
              <a:off x="10392" y="1409"/>
              <a:ext cx="2083" cy="2190"/>
            </a:xfrm>
            <a:prstGeom prst="rect">
              <a:avLst/>
            </a:prstGeom>
          </p:spPr>
        </p:pic>
        <p:sp>
          <p:nvSpPr>
            <p:cNvPr id="9" name="PA-文本框 8"/>
            <p:cNvSpPr txBox="1"/>
            <p:nvPr>
              <p:custDataLst>
                <p:tags r:id="rId9"/>
              </p:custDataLst>
            </p:nvPr>
          </p:nvSpPr>
          <p:spPr>
            <a:xfrm>
              <a:off x="9842" y="1409"/>
              <a:ext cx="2208" cy="2470"/>
            </a:xfrm>
            <a:prstGeom prst="rect">
              <a:avLst/>
            </a:prstGeom>
            <a:noFill/>
          </p:spPr>
          <p:txBody>
            <a:bodyPr wrap="none" rtlCol="0">
              <a:spAutoFit/>
            </a:bodyPr>
            <a:lstStyle/>
            <a:p>
              <a:r>
                <a:rPr lang="zh-CN" altLang="en-US" sz="9600" dirty="0">
                  <a:solidFill>
                    <a:schemeClr val="tx1">
                      <a:lumMod val="85000"/>
                      <a:lumOff val="15000"/>
                    </a:schemeClr>
                  </a:solidFill>
                  <a:latin typeface="华文新魏" panose="02010800040101010101" pitchFamily="2" charset="-122"/>
                  <a:ea typeface="华文新魏" panose="02010800040101010101" pitchFamily="2" charset="-122"/>
                </a:rPr>
                <a:t>肆</a:t>
              </a:r>
            </a:p>
          </p:txBody>
        </p:sp>
      </p:grpSp>
      <p:sp>
        <p:nvSpPr>
          <p:cNvPr id="44" name="PA-文本框 43"/>
          <p:cNvSpPr txBox="1"/>
          <p:nvPr>
            <p:custDataLst>
              <p:tags r:id="rId6"/>
            </p:custDataLst>
          </p:nvPr>
        </p:nvSpPr>
        <p:spPr>
          <a:xfrm>
            <a:off x="4004945" y="3016250"/>
            <a:ext cx="7655560" cy="1014730"/>
          </a:xfrm>
          <a:prstGeom prst="rect">
            <a:avLst/>
          </a:prstGeom>
          <a:noFill/>
        </p:spPr>
        <p:txBody>
          <a:bodyPr vert="horz" wrap="square">
            <a:spAutoFit/>
          </a:bodyPr>
          <a:lstStyle/>
          <a:p>
            <a:pPr algn="ctr"/>
            <a:r>
              <a:rPr lang="zh-CN" altLang="en-US" sz="6000" kern="100" dirty="0">
                <a:solidFill>
                  <a:schemeClr val="tx1">
                    <a:lumMod val="85000"/>
                    <a:lumOff val="15000"/>
                  </a:schemeClr>
                </a:solidFill>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昆曲的文化传承</a:t>
            </a:r>
          </a:p>
        </p:txBody>
      </p:sp>
      <p:sp>
        <p:nvSpPr>
          <p:cNvPr id="46" name="PA-文本框 45"/>
          <p:cNvSpPr txBox="1"/>
          <p:nvPr>
            <p:custDataLst>
              <p:tags r:id="rId7"/>
            </p:custDataLst>
          </p:nvPr>
        </p:nvSpPr>
        <p:spPr>
          <a:xfrm>
            <a:off x="5056188" y="4087495"/>
            <a:ext cx="5553075" cy="1476375"/>
          </a:xfrm>
          <a:prstGeom prst="rect">
            <a:avLst/>
          </a:prstGeom>
          <a:noFill/>
        </p:spPr>
        <p:txBody>
          <a:bodyPr vert="horz" wrap="square">
            <a:spAutoFit/>
          </a:bodyPr>
          <a:lstStyle/>
          <a:p>
            <a:pPr algn="ctr">
              <a:lnSpc>
                <a:spcPct val="150000"/>
              </a:lnSpc>
            </a:pPr>
            <a:r>
              <a:rPr lang="zh-CN" altLang="en-US"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国家级非物质文化遗产代表性项目</a:t>
            </a:r>
            <a:endPar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zh-CN" altLang="en-US"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戏曲艺术中的珍品</a:t>
            </a:r>
            <a:endParaRPr lang="en-US" altLang="zh-CN"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1.5"/>
                                          </p:val>
                                        </p:tav>
                                      </p:tavLst>
                                    </p:anim>
                                    <p:anim calcmode="lin" valueType="num">
                                      <p:cBhvr>
                                        <p:cTn id="8" dur="500" fill="hold"/>
                                        <p:tgtEl>
                                          <p:spTgt spid="44"/>
                                        </p:tgtEl>
                                        <p:attrNameLst>
                                          <p:attrName>ppt_h</p:attrName>
                                        </p:attrNameLst>
                                      </p:cBhvr>
                                      <p:tavLst>
                                        <p:tav tm="0">
                                          <p:val>
                                            <p:fltVal val="0"/>
                                          </p:val>
                                        </p:tav>
                                        <p:tav tm="100000">
                                          <p:val>
                                            <p:strVal val="#ppt_h*1.5"/>
                                          </p:val>
                                        </p:tav>
                                      </p:tavLst>
                                    </p:anim>
                                    <p:animEffect transition="in" filter="fade">
                                      <p:cBhvr>
                                        <p:cTn id="9" dur="500"/>
                                        <p:tgtEl>
                                          <p:spTgt spid="44"/>
                                        </p:tgtEl>
                                      </p:cBhvr>
                                    </p:animEffect>
                                    <p:anim to="" calcmode="lin" valueType="num">
                                      <p:cBhvr>
                                        <p:cTn id="10" dur="500" fill="hold">
                                          <p:stCondLst>
                                            <p:cond delay="0"/>
                                          </p:stCondLst>
                                        </p:cTn>
                                        <p:tgtEl>
                                          <p:spTgt spid="44"/>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44"/>
                                        </p:tgtEl>
                                        <p:attrNameLst>
                                          <p:attrName>ppt_y</p:attrName>
                                        </p:attrNameLst>
                                      </p:cBhvr>
                                      <p:tavLst>
                                        <p:tav tm="0">
                                          <p:val>
                                            <p:strVal val="#ppt_y"/>
                                          </p:val>
                                        </p:tav>
                                        <p:tav tm="100000">
                                          <p:val>
                                            <p:fltVal val="0.5"/>
                                          </p:val>
                                        </p:tav>
                                      </p:tavLst>
                                    </p:anim>
                                  </p:childTnLst>
                                </p:cTn>
                              </p:par>
                            </p:childTnLst>
                          </p:cTn>
                        </p:par>
                        <p:par>
                          <p:cTn id="12" fill="hold" nodeType="afterGroup">
                            <p:stCondLst>
                              <p:cond delay="500"/>
                            </p:stCondLst>
                            <p:childTnLst>
                              <p:par>
                                <p:cTn id="13" presetID="53" presetClass="entr" presetSubtype="16" dur="500" fill="hold" grpId="1"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ppt_w*1.5"/>
                                          </p:val>
                                        </p:tav>
                                        <p:tav tm="100000">
                                          <p:val>
                                            <p:strVal val="#ppt_w"/>
                                          </p:val>
                                        </p:tav>
                                      </p:tavLst>
                                    </p:anim>
                                    <p:anim calcmode="lin" valueType="num">
                                      <p:cBhvr>
                                        <p:cTn id="16" dur="500" fill="hold"/>
                                        <p:tgtEl>
                                          <p:spTgt spid="44"/>
                                        </p:tgtEl>
                                        <p:attrNameLst>
                                          <p:attrName>ppt_h</p:attrName>
                                        </p:attrNameLst>
                                      </p:cBhvr>
                                      <p:tavLst>
                                        <p:tav tm="0">
                                          <p:val>
                                            <p:strVal val="#ppt_h*1.5"/>
                                          </p:val>
                                        </p:tav>
                                        <p:tav tm="100000">
                                          <p:val>
                                            <p:strVal val="#ppt_h"/>
                                          </p:val>
                                        </p:tav>
                                      </p:tavLst>
                                    </p:anim>
                                    <p:animEffect transition="in" filter="fade">
                                      <p:cBhvr>
                                        <p:cTn id="17" dur="500"/>
                                        <p:tgtEl>
                                          <p:spTgt spid="44"/>
                                        </p:tgtEl>
                                      </p:cBhvr>
                                    </p:animEffect>
                                    <p:anim to="" calcmode="lin" valueType="num">
                                      <p:cBhvr>
                                        <p:cTn id="18" dur="500" fill="hold">
                                          <p:stCondLst>
                                            <p:cond delay="0"/>
                                          </p:stCondLst>
                                        </p:cTn>
                                        <p:tgtEl>
                                          <p:spTgt spid="44"/>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44"/>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30" presetClass="entr" presetSubtype="0" dur="100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30" presetClass="entr" presetSubtype="0" dur="1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nodeType="afterGroup">
                            <p:stCondLst>
                              <p:cond delay="3000"/>
                            </p:stCondLst>
                            <p:childTnLst>
                              <p:par>
                                <p:cTn id="39" presetID="30" presetClass="entr" presetSubtype="0" dur="1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800" decel="100000"/>
                                        <p:tgtEl>
                                          <p:spTgt spid="2"/>
                                        </p:tgtEl>
                                      </p:cBhvr>
                                    </p:animEffect>
                                    <p:anim calcmode="lin" valueType="num">
                                      <p:cBhvr>
                                        <p:cTn id="42" dur="800" decel="100000" fill="hold"/>
                                        <p:tgtEl>
                                          <p:spTgt spid="2"/>
                                        </p:tgtEl>
                                        <p:attrNameLst>
                                          <p:attrName>style.rotation</p:attrName>
                                        </p:attrNameLst>
                                      </p:cBhvr>
                                      <p:tavLst>
                                        <p:tav tm="0">
                                          <p:val>
                                            <p:fltVal val="-90"/>
                                          </p:val>
                                        </p:tav>
                                        <p:tav tm="100000">
                                          <p:val>
                                            <p:fltVal val="0"/>
                                          </p:val>
                                        </p:tav>
                                      </p:tavLst>
                                    </p:anim>
                                    <p:anim calcmode="lin" valueType="num">
                                      <p:cBhvr>
                                        <p:cTn id="43" dur="800" decel="100000" fill="hold"/>
                                        <p:tgtEl>
                                          <p:spTgt spid="2"/>
                                        </p:tgtEl>
                                        <p:attrNameLst>
                                          <p:attrName>ppt_x</p:attrName>
                                        </p:attrNameLst>
                                      </p:cBhvr>
                                      <p:tavLst>
                                        <p:tav tm="0">
                                          <p:val>
                                            <p:strVal val="#ppt_x+0.4"/>
                                          </p:val>
                                        </p:tav>
                                        <p:tav tm="100000">
                                          <p:val>
                                            <p:strVal val="#ppt_x-0.05"/>
                                          </p:val>
                                        </p:tav>
                                      </p:tavLst>
                                    </p:anim>
                                    <p:anim calcmode="lin" valueType="num">
                                      <p:cBhvr>
                                        <p:cTn id="44" dur="800" decel="100000" fill="hold"/>
                                        <p:tgtEl>
                                          <p:spTgt spid="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4000"/>
                            </p:stCondLst>
                            <p:childTnLst>
                              <p:par>
                                <p:cTn id="48" presetID="30" presetClass="entr" presetSubtype="0" dur="1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800" decel="100000"/>
                                        <p:tgtEl>
                                          <p:spTgt spid="10"/>
                                        </p:tgtEl>
                                      </p:cBhvr>
                                    </p:animEffect>
                                    <p:anim calcmode="lin" valueType="num">
                                      <p:cBhvr>
                                        <p:cTn id="51" dur="800" decel="100000" fill="hold"/>
                                        <p:tgtEl>
                                          <p:spTgt spid="10"/>
                                        </p:tgtEl>
                                        <p:attrNameLst>
                                          <p:attrName>style.rotation</p:attrName>
                                        </p:attrNameLst>
                                      </p:cBhvr>
                                      <p:tavLst>
                                        <p:tav tm="0">
                                          <p:val>
                                            <p:fltVal val="-90"/>
                                          </p:val>
                                        </p:tav>
                                        <p:tav tm="100000">
                                          <p:val>
                                            <p:fltVal val="0"/>
                                          </p:val>
                                        </p:tav>
                                      </p:tavLst>
                                    </p:anim>
                                    <p:anim calcmode="lin" valueType="num">
                                      <p:cBhvr>
                                        <p:cTn id="52" dur="800" decel="100000" fill="hold"/>
                                        <p:tgtEl>
                                          <p:spTgt spid="10"/>
                                        </p:tgtEl>
                                        <p:attrNameLst>
                                          <p:attrName>ppt_x</p:attrName>
                                        </p:attrNameLst>
                                      </p:cBhvr>
                                      <p:tavLst>
                                        <p:tav tm="0">
                                          <p:val>
                                            <p:strVal val="#ppt_x+0.4"/>
                                          </p:val>
                                        </p:tav>
                                        <p:tav tm="100000">
                                          <p:val>
                                            <p:strVal val="#ppt_x-0.05"/>
                                          </p:val>
                                        </p:tav>
                                      </p:tavLst>
                                    </p:anim>
                                    <p:anim calcmode="lin" valueType="num">
                                      <p:cBhvr>
                                        <p:cTn id="53" dur="800" decel="100000" fill="hold"/>
                                        <p:tgtEl>
                                          <p:spTgt spid="1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6" fill="hold" nodeType="afterGroup">
                            <p:stCondLst>
                              <p:cond delay="5000"/>
                            </p:stCondLst>
                            <p:childTnLst>
                              <p:par>
                                <p:cTn id="57" presetID="30" presetClass="entr" presetSubtype="0" dur="1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800" decel="100000"/>
                                        <p:tgtEl>
                                          <p:spTgt spid="46"/>
                                        </p:tgtEl>
                                      </p:cBhvr>
                                    </p:animEffect>
                                    <p:anim calcmode="lin" valueType="num">
                                      <p:cBhvr>
                                        <p:cTn id="60" dur="800" decel="100000" fill="hold"/>
                                        <p:tgtEl>
                                          <p:spTgt spid="46"/>
                                        </p:tgtEl>
                                        <p:attrNameLst>
                                          <p:attrName>style.rotation</p:attrName>
                                        </p:attrNameLst>
                                      </p:cBhvr>
                                      <p:tavLst>
                                        <p:tav tm="0">
                                          <p:val>
                                            <p:fltVal val="-90"/>
                                          </p:val>
                                        </p:tav>
                                        <p:tav tm="100000">
                                          <p:val>
                                            <p:fltVal val="0"/>
                                          </p:val>
                                        </p:tav>
                                      </p:tavLst>
                                    </p:anim>
                                    <p:anim calcmode="lin" valueType="num">
                                      <p:cBhvr>
                                        <p:cTn id="61" dur="800" decel="100000" fill="hold"/>
                                        <p:tgtEl>
                                          <p:spTgt spid="46"/>
                                        </p:tgtEl>
                                        <p:attrNameLst>
                                          <p:attrName>ppt_x</p:attrName>
                                        </p:attrNameLst>
                                      </p:cBhvr>
                                      <p:tavLst>
                                        <p:tav tm="0">
                                          <p:val>
                                            <p:strVal val="#ppt_x+0.4"/>
                                          </p:val>
                                        </p:tav>
                                        <p:tav tm="100000">
                                          <p:val>
                                            <p:strVal val="#ppt_x-0.05"/>
                                          </p:val>
                                        </p:tav>
                                      </p:tavLst>
                                    </p:anim>
                                    <p:anim calcmode="lin" valueType="num">
                                      <p:cBhvr>
                                        <p:cTn id="62" dur="800" decel="100000" fill="hold"/>
                                        <p:tgtEl>
                                          <p:spTgt spid="4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1"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A-图片 2" descr="组 1"/>
          <p:cNvPicPr>
            <a:picLocks noChangeAspect="1"/>
          </p:cNvPicPr>
          <p:nvPr>
            <p:custDataLst>
              <p:tags r:id="rId2"/>
            </p:custDataLst>
          </p:nvPr>
        </p:nvPicPr>
        <p:blipFill>
          <a:blip r:embed="rId22" cstate="screen">
            <a:extLst>
              <a:ext uri="{28A0092B-C50C-407E-A947-70E740481C1C}">
                <a14:useLocalDpi xmlns:a14="http://schemas.microsoft.com/office/drawing/2010/main"/>
              </a:ext>
            </a:extLst>
          </a:blip>
          <a:stretch>
            <a:fillRect/>
          </a:stretch>
        </p:blipFill>
        <p:spPr>
          <a:xfrm>
            <a:off x="6360795" y="0"/>
            <a:ext cx="5831205" cy="3704590"/>
          </a:xfrm>
          <a:prstGeom prst="rect">
            <a:avLst/>
          </a:prstGeom>
        </p:spPr>
      </p:pic>
      <p:pic>
        <p:nvPicPr>
          <p:cNvPr id="2" name="PA-图片 1" descr="组1 2"/>
          <p:cNvPicPr>
            <a:picLocks noChangeAspect="1"/>
          </p:cNvPicPr>
          <p:nvPr>
            <p:custDataLst>
              <p:tags r:id="rId3"/>
            </p:custDataLst>
          </p:nvPr>
        </p:nvPicPr>
        <p:blipFill>
          <a:blip r:embed="rId23" cstate="screen">
            <a:extLst>
              <a:ext uri="{28A0092B-C50C-407E-A947-70E740481C1C}">
                <a14:useLocalDpi xmlns:a14="http://schemas.microsoft.com/office/drawing/2010/main"/>
              </a:ext>
            </a:extLst>
          </a:blip>
          <a:stretch>
            <a:fillRect/>
          </a:stretch>
        </p:blipFill>
        <p:spPr>
          <a:xfrm>
            <a:off x="6971665" y="1318895"/>
            <a:ext cx="4457700" cy="4347845"/>
          </a:xfrm>
          <a:prstGeom prst="rect">
            <a:avLst/>
          </a:prstGeom>
        </p:spPr>
      </p:pic>
      <p:pic>
        <p:nvPicPr>
          <p:cNvPr id="4" name="PA-图片 3" descr="图层 10"/>
          <p:cNvPicPr>
            <a:picLocks noChangeAspect="1"/>
          </p:cNvPicPr>
          <p:nvPr>
            <p:custDataLst>
              <p:tags r:id="rId4"/>
            </p:custDataLst>
          </p:nvPr>
        </p:nvPicPr>
        <p:blipFill>
          <a:blip r:embed="rId24" cstate="screen">
            <a:extLst>
              <a:ext uri="{28A0092B-C50C-407E-A947-70E740481C1C}">
                <a14:useLocalDpi xmlns:a14="http://schemas.microsoft.com/office/drawing/2010/main"/>
              </a:ext>
            </a:extLst>
          </a:blip>
          <a:stretch>
            <a:fillRect/>
          </a:stretch>
        </p:blipFill>
        <p:spPr>
          <a:xfrm>
            <a:off x="10409555" y="5537835"/>
            <a:ext cx="1149350" cy="490855"/>
          </a:xfrm>
          <a:prstGeom prst="rect">
            <a:avLst/>
          </a:prstGeom>
        </p:spPr>
      </p:pic>
      <p:grpSp>
        <p:nvGrpSpPr>
          <p:cNvPr id="19" name="PA-组合 18"/>
          <p:cNvGrpSpPr/>
          <p:nvPr>
            <p:custDataLst>
              <p:tags r:id="rId5"/>
            </p:custDataLst>
          </p:nvPr>
        </p:nvGrpSpPr>
        <p:grpSpPr>
          <a:xfrm>
            <a:off x="734695" y="1351280"/>
            <a:ext cx="5669280" cy="4634865"/>
            <a:chOff x="1157" y="2128"/>
            <a:chExt cx="8928" cy="7299"/>
          </a:xfrm>
        </p:grpSpPr>
        <p:grpSp>
          <p:nvGrpSpPr>
            <p:cNvPr id="7" name="组合 6"/>
            <p:cNvGrpSpPr/>
            <p:nvPr/>
          </p:nvGrpSpPr>
          <p:grpSpPr>
            <a:xfrm>
              <a:off x="8337" y="3779"/>
              <a:ext cx="1748" cy="5648"/>
              <a:chOff x="8337" y="3779"/>
              <a:chExt cx="1748" cy="5648"/>
            </a:xfrm>
          </p:grpSpPr>
          <p:sp>
            <p:nvSpPr>
              <p:cNvPr id="110" name="PA-文本框 109"/>
              <p:cNvSpPr txBox="1"/>
              <p:nvPr>
                <p:custDataLst>
                  <p:tags r:id="rId16"/>
                </p:custDataLst>
              </p:nvPr>
            </p:nvSpPr>
            <p:spPr>
              <a:xfrm>
                <a:off x="9116" y="4485"/>
                <a:ext cx="969" cy="4235"/>
              </a:xfrm>
              <a:prstGeom prst="rect">
                <a:avLst/>
              </a:prstGeom>
              <a:noFill/>
            </p:spPr>
            <p:txBody>
              <a:bodyPr vert="eaVert" wrap="square">
                <a:spAutoFit/>
              </a:bodyPr>
              <a:lstStyle/>
              <a:p>
                <a:pPr algn="ctr"/>
                <a:r>
                  <a:rPr lang="zh-CN" altLang="en-US" sz="2800" kern="100" dirty="0">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昆曲的文化传承</a:t>
                </a:r>
              </a:p>
            </p:txBody>
          </p:sp>
          <p:pic>
            <p:nvPicPr>
              <p:cNvPr id="5" name="PA-图片 4" descr="图层 2 副本 2 拷贝 副本"/>
              <p:cNvPicPr>
                <a:picLocks noChangeAspect="1"/>
              </p:cNvPicPr>
              <p:nvPr>
                <p:custDataLst>
                  <p:tags r:id="rId17"/>
                </p:custDataLst>
              </p:nvPr>
            </p:nvPicPr>
            <p:blipFill>
              <a:blip r:embed="rId25" cstate="screen">
                <a:extLst>
                  <a:ext uri="{28A0092B-C50C-407E-A947-70E740481C1C}">
                    <a14:useLocalDpi xmlns:a14="http://schemas.microsoft.com/office/drawing/2010/main"/>
                  </a:ext>
                </a:extLst>
              </a:blip>
              <a:stretch>
                <a:fillRect/>
              </a:stretch>
            </p:blipFill>
            <p:spPr>
              <a:xfrm>
                <a:off x="8337" y="3779"/>
                <a:ext cx="1680" cy="658"/>
              </a:xfrm>
              <a:prstGeom prst="rect">
                <a:avLst/>
              </a:prstGeom>
            </p:spPr>
          </p:pic>
          <p:pic>
            <p:nvPicPr>
              <p:cNvPr id="6" name="PA-图片 5" descr="图层 2 副本 2 拷贝 副本"/>
              <p:cNvPicPr>
                <a:picLocks noChangeAspect="1"/>
              </p:cNvPicPr>
              <p:nvPr>
                <p:custDataLst>
                  <p:tags r:id="rId18"/>
                </p:custDataLst>
              </p:nvPr>
            </p:nvPicPr>
            <p:blipFill>
              <a:blip r:embed="rId25" cstate="screen">
                <a:extLst>
                  <a:ext uri="{28A0092B-C50C-407E-A947-70E740481C1C}">
                    <a14:useLocalDpi xmlns:a14="http://schemas.microsoft.com/office/drawing/2010/main"/>
                  </a:ext>
                </a:extLst>
              </a:blip>
              <a:stretch>
                <a:fillRect/>
              </a:stretch>
            </p:blipFill>
            <p:spPr>
              <a:xfrm>
                <a:off x="8405" y="8769"/>
                <a:ext cx="1680" cy="658"/>
              </a:xfrm>
              <a:prstGeom prst="rect">
                <a:avLst/>
              </a:prstGeom>
            </p:spPr>
          </p:pic>
        </p:grpSp>
        <p:grpSp>
          <p:nvGrpSpPr>
            <p:cNvPr id="10" name="组合 9"/>
            <p:cNvGrpSpPr/>
            <p:nvPr/>
          </p:nvGrpSpPr>
          <p:grpSpPr>
            <a:xfrm>
              <a:off x="5911" y="2366"/>
              <a:ext cx="1748" cy="6878"/>
              <a:chOff x="5911" y="2366"/>
              <a:chExt cx="1748" cy="6878"/>
            </a:xfrm>
          </p:grpSpPr>
          <p:sp>
            <p:nvSpPr>
              <p:cNvPr id="99" name="PA-文本框 98"/>
              <p:cNvSpPr txBox="1"/>
              <p:nvPr>
                <p:custDataLst>
                  <p:tags r:id="rId13"/>
                </p:custDataLst>
              </p:nvPr>
            </p:nvSpPr>
            <p:spPr>
              <a:xfrm>
                <a:off x="6690" y="3148"/>
                <a:ext cx="969" cy="5554"/>
              </a:xfrm>
              <a:prstGeom prst="rect">
                <a:avLst/>
              </a:prstGeom>
              <a:noFill/>
            </p:spPr>
            <p:txBody>
              <a:bodyPr vert="eaVert" wrap="square">
                <a:spAutoFit/>
              </a:bodyPr>
              <a:lstStyle/>
              <a:p>
                <a:pPr algn="ctr"/>
                <a:r>
                  <a:rPr lang="zh-CN" altLang="en-US" sz="2800" kern="100" dirty="0">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剧目介绍及艺术名家</a:t>
                </a:r>
              </a:p>
            </p:txBody>
          </p:sp>
          <p:pic>
            <p:nvPicPr>
              <p:cNvPr id="8" name="PA-图片 7" descr="图层 2 副本 2 拷贝 副本"/>
              <p:cNvPicPr>
                <a:picLocks noChangeAspect="1"/>
              </p:cNvPicPr>
              <p:nvPr>
                <p:custDataLst>
                  <p:tags r:id="rId14"/>
                </p:custDataLst>
              </p:nvPr>
            </p:nvPicPr>
            <p:blipFill>
              <a:blip r:embed="rId25" cstate="screen">
                <a:extLst>
                  <a:ext uri="{28A0092B-C50C-407E-A947-70E740481C1C}">
                    <a14:useLocalDpi xmlns:a14="http://schemas.microsoft.com/office/drawing/2010/main"/>
                  </a:ext>
                </a:extLst>
              </a:blip>
              <a:stretch>
                <a:fillRect/>
              </a:stretch>
            </p:blipFill>
            <p:spPr>
              <a:xfrm>
                <a:off x="5911" y="2366"/>
                <a:ext cx="1680" cy="658"/>
              </a:xfrm>
              <a:prstGeom prst="rect">
                <a:avLst/>
              </a:prstGeom>
            </p:spPr>
          </p:pic>
          <p:pic>
            <p:nvPicPr>
              <p:cNvPr id="9" name="PA-图片 8" descr="图层 2 副本 2 拷贝 副本"/>
              <p:cNvPicPr>
                <a:picLocks noChangeAspect="1"/>
              </p:cNvPicPr>
              <p:nvPr>
                <p:custDataLst>
                  <p:tags r:id="rId15"/>
                </p:custDataLst>
              </p:nvPr>
            </p:nvPicPr>
            <p:blipFill>
              <a:blip r:embed="rId25" cstate="screen">
                <a:extLst>
                  <a:ext uri="{28A0092B-C50C-407E-A947-70E740481C1C}">
                    <a14:useLocalDpi xmlns:a14="http://schemas.microsoft.com/office/drawing/2010/main"/>
                  </a:ext>
                </a:extLst>
              </a:blip>
              <a:stretch>
                <a:fillRect/>
              </a:stretch>
            </p:blipFill>
            <p:spPr>
              <a:xfrm>
                <a:off x="5979" y="8586"/>
                <a:ext cx="1680" cy="658"/>
              </a:xfrm>
              <a:prstGeom prst="rect">
                <a:avLst/>
              </a:prstGeom>
            </p:spPr>
          </p:pic>
        </p:grpSp>
        <p:grpSp>
          <p:nvGrpSpPr>
            <p:cNvPr id="14" name="组合 13"/>
            <p:cNvGrpSpPr/>
            <p:nvPr/>
          </p:nvGrpSpPr>
          <p:grpSpPr>
            <a:xfrm>
              <a:off x="3524" y="2128"/>
              <a:ext cx="1748" cy="5648"/>
              <a:chOff x="3524" y="2128"/>
              <a:chExt cx="1748" cy="5648"/>
            </a:xfrm>
          </p:grpSpPr>
          <p:sp>
            <p:nvSpPr>
              <p:cNvPr id="91" name="PA-文本框 90"/>
              <p:cNvSpPr txBox="1"/>
              <p:nvPr>
                <p:custDataLst>
                  <p:tags r:id="rId10"/>
                </p:custDataLst>
              </p:nvPr>
            </p:nvSpPr>
            <p:spPr>
              <a:xfrm>
                <a:off x="4235" y="2786"/>
                <a:ext cx="969" cy="4235"/>
              </a:xfrm>
              <a:prstGeom prst="rect">
                <a:avLst/>
              </a:prstGeom>
              <a:noFill/>
            </p:spPr>
            <p:txBody>
              <a:bodyPr vert="eaVert" wrap="square">
                <a:spAutoFit/>
              </a:bodyPr>
              <a:lstStyle/>
              <a:p>
                <a:pPr algn="ctr"/>
                <a:r>
                  <a:rPr lang="zh-CN" altLang="en-US" sz="2800" kern="100" dirty="0">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昆曲的艺术特点</a:t>
                </a:r>
                <a:endParaRPr lang="zh-CN" altLang="en-US" sz="2800" kern="100" dirty="0">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endParaRPr>
              </a:p>
            </p:txBody>
          </p:sp>
          <p:pic>
            <p:nvPicPr>
              <p:cNvPr id="11" name="PA-图片 10" descr="图层 2 副本 2 拷贝 副本"/>
              <p:cNvPicPr>
                <a:picLocks noChangeAspect="1"/>
              </p:cNvPicPr>
              <p:nvPr>
                <p:custDataLst>
                  <p:tags r:id="rId11"/>
                </p:custDataLst>
              </p:nvPr>
            </p:nvPicPr>
            <p:blipFill>
              <a:blip r:embed="rId25" cstate="screen">
                <a:extLst>
                  <a:ext uri="{28A0092B-C50C-407E-A947-70E740481C1C}">
                    <a14:useLocalDpi xmlns:a14="http://schemas.microsoft.com/office/drawing/2010/main"/>
                  </a:ext>
                </a:extLst>
              </a:blip>
              <a:stretch>
                <a:fillRect/>
              </a:stretch>
            </p:blipFill>
            <p:spPr>
              <a:xfrm>
                <a:off x="3524" y="2128"/>
                <a:ext cx="1680" cy="658"/>
              </a:xfrm>
              <a:prstGeom prst="rect">
                <a:avLst/>
              </a:prstGeom>
            </p:spPr>
          </p:pic>
          <p:pic>
            <p:nvPicPr>
              <p:cNvPr id="13" name="PA-图片 12" descr="图层 2 副本 2 拷贝 副本"/>
              <p:cNvPicPr>
                <a:picLocks noChangeAspect="1"/>
              </p:cNvPicPr>
              <p:nvPr>
                <p:custDataLst>
                  <p:tags r:id="rId12"/>
                </p:custDataLst>
              </p:nvPr>
            </p:nvPicPr>
            <p:blipFill>
              <a:blip r:embed="rId25" cstate="screen">
                <a:extLst>
                  <a:ext uri="{28A0092B-C50C-407E-A947-70E740481C1C}">
                    <a14:useLocalDpi xmlns:a14="http://schemas.microsoft.com/office/drawing/2010/main"/>
                  </a:ext>
                </a:extLst>
              </a:blip>
              <a:stretch>
                <a:fillRect/>
              </a:stretch>
            </p:blipFill>
            <p:spPr>
              <a:xfrm>
                <a:off x="3592" y="7118"/>
                <a:ext cx="1680" cy="658"/>
              </a:xfrm>
              <a:prstGeom prst="rect">
                <a:avLst/>
              </a:prstGeom>
            </p:spPr>
          </p:pic>
        </p:grpSp>
        <p:grpSp>
          <p:nvGrpSpPr>
            <p:cNvPr id="17" name="组合 16"/>
            <p:cNvGrpSpPr/>
            <p:nvPr/>
          </p:nvGrpSpPr>
          <p:grpSpPr>
            <a:xfrm>
              <a:off x="1157" y="3054"/>
              <a:ext cx="1748" cy="5648"/>
              <a:chOff x="1157" y="3054"/>
              <a:chExt cx="1748" cy="5648"/>
            </a:xfrm>
          </p:grpSpPr>
          <p:sp>
            <p:nvSpPr>
              <p:cNvPr id="75" name="PA-文本框 74"/>
              <p:cNvSpPr txBox="1"/>
              <p:nvPr>
                <p:custDataLst>
                  <p:tags r:id="rId7"/>
                </p:custDataLst>
              </p:nvPr>
            </p:nvSpPr>
            <p:spPr>
              <a:xfrm>
                <a:off x="1839" y="3779"/>
                <a:ext cx="969" cy="4235"/>
              </a:xfrm>
              <a:prstGeom prst="rect">
                <a:avLst/>
              </a:prstGeom>
              <a:noFill/>
            </p:spPr>
            <p:txBody>
              <a:bodyPr vert="eaVert" wrap="square">
                <a:spAutoFit/>
              </a:bodyPr>
              <a:lstStyle/>
              <a:p>
                <a:pPr algn="ctr"/>
                <a:r>
                  <a:rPr lang="zh-CN" altLang="en-US" sz="2800" kern="100" dirty="0">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昆曲的发展历程</a:t>
                </a:r>
                <a:endParaRPr lang="zh-CN" altLang="en-US" sz="2800" kern="100" dirty="0">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endParaRPr>
              </a:p>
            </p:txBody>
          </p:sp>
          <p:pic>
            <p:nvPicPr>
              <p:cNvPr id="15" name="PA-图片 14" descr="图层 2 副本 2 拷贝 副本"/>
              <p:cNvPicPr>
                <a:picLocks noChangeAspect="1"/>
              </p:cNvPicPr>
              <p:nvPr>
                <p:custDataLst>
                  <p:tags r:id="rId8"/>
                </p:custDataLst>
              </p:nvPr>
            </p:nvPicPr>
            <p:blipFill>
              <a:blip r:embed="rId25" cstate="screen">
                <a:extLst>
                  <a:ext uri="{28A0092B-C50C-407E-A947-70E740481C1C}">
                    <a14:useLocalDpi xmlns:a14="http://schemas.microsoft.com/office/drawing/2010/main"/>
                  </a:ext>
                </a:extLst>
              </a:blip>
              <a:stretch>
                <a:fillRect/>
              </a:stretch>
            </p:blipFill>
            <p:spPr>
              <a:xfrm>
                <a:off x="1157" y="3054"/>
                <a:ext cx="1680" cy="658"/>
              </a:xfrm>
              <a:prstGeom prst="rect">
                <a:avLst/>
              </a:prstGeom>
            </p:spPr>
          </p:pic>
          <p:pic>
            <p:nvPicPr>
              <p:cNvPr id="16" name="PA-图片 15" descr="图层 2 副本 2 拷贝 副本"/>
              <p:cNvPicPr>
                <a:picLocks noChangeAspect="1"/>
              </p:cNvPicPr>
              <p:nvPr>
                <p:custDataLst>
                  <p:tags r:id="rId9"/>
                </p:custDataLst>
              </p:nvPr>
            </p:nvPicPr>
            <p:blipFill>
              <a:blip r:embed="rId25" cstate="screen">
                <a:extLst>
                  <a:ext uri="{28A0092B-C50C-407E-A947-70E740481C1C}">
                    <a14:useLocalDpi xmlns:a14="http://schemas.microsoft.com/office/drawing/2010/main"/>
                  </a:ext>
                </a:extLst>
              </a:blip>
              <a:stretch>
                <a:fillRect/>
              </a:stretch>
            </p:blipFill>
            <p:spPr>
              <a:xfrm>
                <a:off x="1225" y="8044"/>
                <a:ext cx="1680" cy="658"/>
              </a:xfrm>
              <a:prstGeom prst="rect">
                <a:avLst/>
              </a:prstGeom>
            </p:spPr>
          </p:pic>
        </p:grpSp>
      </p:grpSp>
      <p:pic>
        <p:nvPicPr>
          <p:cNvPr id="18" name="PA-图片 17" descr="图层 3 拷贝"/>
          <p:cNvPicPr>
            <a:picLocks noChangeAspect="1"/>
          </p:cNvPicPr>
          <p:nvPr>
            <p:custDataLst>
              <p:tags r:id="rId6"/>
            </p:custDataLst>
          </p:nvPr>
        </p:nvPicPr>
        <p:blipFill>
          <a:blip r:embed="rId26" cstate="screen">
            <a:extLst>
              <a:ext uri="{28A0092B-C50C-407E-A947-70E740481C1C}">
                <a14:useLocalDpi xmlns:a14="http://schemas.microsoft.com/office/drawing/2010/main"/>
              </a:ext>
            </a:extLst>
          </a:blip>
          <a:stretch>
            <a:fillRect/>
          </a:stretch>
        </p:blipFill>
        <p:spPr>
          <a:xfrm>
            <a:off x="-36830" y="0"/>
            <a:ext cx="1881505" cy="155384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dur="5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1.5"/>
                                          </p:val>
                                        </p:tav>
                                      </p:tavLst>
                                    </p:anim>
                                    <p:anim calcmode="lin" valueType="num">
                                      <p:cBhvr>
                                        <p:cTn id="8" dur="500" fill="hold"/>
                                        <p:tgtEl>
                                          <p:spTgt spid="18"/>
                                        </p:tgtEl>
                                        <p:attrNameLst>
                                          <p:attrName>ppt_h</p:attrName>
                                        </p:attrNameLst>
                                      </p:cBhvr>
                                      <p:tavLst>
                                        <p:tav tm="0">
                                          <p:val>
                                            <p:fltVal val="0"/>
                                          </p:val>
                                        </p:tav>
                                        <p:tav tm="100000">
                                          <p:val>
                                            <p:strVal val="#ppt_h*1.5"/>
                                          </p:val>
                                        </p:tav>
                                      </p:tavLst>
                                    </p:anim>
                                    <p:animEffect transition="in" filter="fade">
                                      <p:cBhvr>
                                        <p:cTn id="9" dur="500"/>
                                        <p:tgtEl>
                                          <p:spTgt spid="18"/>
                                        </p:tgtEl>
                                      </p:cBhvr>
                                    </p:animEffect>
                                    <p:anim to="" calcmode="lin" valueType="num">
                                      <p:cBhvr>
                                        <p:cTn id="10" dur="500" fill="hold">
                                          <p:stCondLst>
                                            <p:cond delay="0"/>
                                          </p:stCondLst>
                                        </p:cTn>
                                        <p:tgtEl>
                                          <p:spTgt spid="18"/>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18"/>
                                        </p:tgtEl>
                                        <p:attrNameLst>
                                          <p:attrName>ppt_y</p:attrName>
                                        </p:attrNameLst>
                                      </p:cBhvr>
                                      <p:tavLst>
                                        <p:tav tm="0">
                                          <p:val>
                                            <p:strVal val="#ppt_y"/>
                                          </p:val>
                                        </p:tav>
                                        <p:tav tm="100000">
                                          <p:val>
                                            <p:fltVal val="0.5"/>
                                          </p:val>
                                        </p:tav>
                                      </p:tavLst>
                                    </p:anim>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53" presetClass="entr" presetSubtype="16" dur="50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strVal val="#ppt_w*1.5"/>
                                          </p:val>
                                        </p:tav>
                                        <p:tav tm="100000">
                                          <p:val>
                                            <p:strVal val="#ppt_w"/>
                                          </p:val>
                                        </p:tav>
                                      </p:tavLst>
                                    </p:anim>
                                    <p:anim calcmode="lin" valueType="num">
                                      <p:cBhvr>
                                        <p:cTn id="17" dur="500" fill="hold"/>
                                        <p:tgtEl>
                                          <p:spTgt spid="18"/>
                                        </p:tgtEl>
                                        <p:attrNameLst>
                                          <p:attrName>ppt_h</p:attrName>
                                        </p:attrNameLst>
                                      </p:cBhvr>
                                      <p:tavLst>
                                        <p:tav tm="0">
                                          <p:val>
                                            <p:strVal val="#ppt_h*1.5"/>
                                          </p:val>
                                        </p:tav>
                                        <p:tav tm="100000">
                                          <p:val>
                                            <p:strVal val="#ppt_h"/>
                                          </p:val>
                                        </p:tav>
                                      </p:tavLst>
                                    </p:anim>
                                    <p:animEffect transition="in" filter="fade">
                                      <p:cBhvr>
                                        <p:cTn id="18" dur="500"/>
                                        <p:tgtEl>
                                          <p:spTgt spid="18"/>
                                        </p:tgtEl>
                                      </p:cBhvr>
                                    </p:animEffect>
                                    <p:anim to="" calcmode="lin" valueType="num">
                                      <p:cBhvr>
                                        <p:cTn id="19" dur="500" fill="hold">
                                          <p:stCondLst>
                                            <p:cond delay="0"/>
                                          </p:stCondLst>
                                        </p:cTn>
                                        <p:tgtEl>
                                          <p:spTgt spid="18"/>
                                        </p:tgtEl>
                                        <p:attrNameLst>
                                          <p:attrName>ppt_x</p:attrName>
                                        </p:attrNameLst>
                                      </p:cBhvr>
                                      <p:tavLst>
                                        <p:tav tm="0">
                                          <p:val>
                                            <p:fltVal val="0.5"/>
                                          </p:val>
                                        </p:tav>
                                        <p:tav tm="100000">
                                          <p:val>
                                            <p:strVal val="#ppt_x"/>
                                          </p:val>
                                        </p:tav>
                                      </p:tavLst>
                                    </p:anim>
                                    <p:anim to="" calcmode="lin" valueType="num">
                                      <p:cBhvr>
                                        <p:cTn id="20" dur="500" fill="hold">
                                          <p:stCondLst>
                                            <p:cond delay="0"/>
                                          </p:stCondLst>
                                        </p:cTn>
                                        <p:tgtEl>
                                          <p:spTgt spid="18"/>
                                        </p:tgtEl>
                                        <p:attrNameLst>
                                          <p:attrName>ppt_y</p:attrName>
                                        </p:attrNameLst>
                                      </p:cBhvr>
                                      <p:tavLst>
                                        <p:tav tm="0">
                                          <p:val>
                                            <p:fltVal val="0.5"/>
                                          </p:val>
                                        </p:tav>
                                        <p:tav tm="100000">
                                          <p:val>
                                            <p:strVal val="#ppt_y"/>
                                          </p:val>
                                        </p:tav>
                                      </p:tavLst>
                                    </p:anim>
                                  </p:childTnLst>
                                </p:cTn>
                              </p:par>
                              <p:par>
                                <p:cTn id="21" presetID="12" presetClass="entr" presetSubtype="2" dur="50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left)">
                                      <p:cBhvr>
                                        <p:cTn id="24" dur="500"/>
                                        <p:tgtEl>
                                          <p:spTgt spid="3"/>
                                        </p:tgtEl>
                                      </p:cBhvr>
                                    </p:animEffect>
                                  </p:childTnLst>
                                </p:cTn>
                              </p:par>
                              <p:par>
                                <p:cTn id="25" presetID="12" presetClass="entr" presetSubtype="2" dur="50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left)">
                                      <p:cBhvr>
                                        <p:cTn id="28" dur="500"/>
                                        <p:tgtEl>
                                          <p:spTgt spid="2"/>
                                        </p:tgtEl>
                                      </p:cBhvr>
                                    </p:animEffect>
                                  </p:childTnLst>
                                </p:cTn>
                              </p:par>
                              <p:par>
                                <p:cTn id="29" presetID="12" presetClass="entr" presetSubtype="2" dur="50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left)">
                                      <p:cBhvr>
                                        <p:cTn id="32" dur="500"/>
                                        <p:tgtEl>
                                          <p:spTgt spid="4"/>
                                        </p:tgtEl>
                                      </p:cBhvr>
                                    </p:animEffect>
                                  </p:childTnLst>
                                </p:cTn>
                              </p:par>
                              <p:par>
                                <p:cTn id="33" presetID="12" presetClass="entr" presetSubtype="2" dur="5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1"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803525"/>
            <a:chOff x="194" y="408"/>
            <a:chExt cx="1199" cy="4415"/>
          </a:xfrm>
        </p:grpSpPr>
        <p:sp>
          <p:nvSpPr>
            <p:cNvPr id="7" name="PA-文本框 6"/>
            <p:cNvSpPr txBox="1"/>
            <p:nvPr>
              <p:custDataLst>
                <p:tags r:id="rId7"/>
              </p:custDataLst>
            </p:nvPr>
          </p:nvSpPr>
          <p:spPr>
            <a:xfrm>
              <a:off x="521" y="1011"/>
              <a:ext cx="872" cy="3812"/>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昆曲文化传承</a:t>
              </a:r>
            </a:p>
          </p:txBody>
        </p:sp>
        <p:pic>
          <p:nvPicPr>
            <p:cNvPr id="8" name="PA-图片 7" descr="图层 2 副本 2 拷贝 副本"/>
            <p:cNvPicPr>
              <a:picLocks noChangeAspect="1"/>
            </p:cNvPicPr>
            <p:nvPr>
              <p:custDataLst>
                <p:tags r:id="rId8"/>
              </p:custDataLst>
            </p:nvPr>
          </p:nvPicPr>
          <p:blipFill>
            <a:blip r:embed="rId12"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4" name="PA-组合 3"/>
          <p:cNvGrpSpPr/>
          <p:nvPr>
            <p:custDataLst>
              <p:tags r:id="rId3"/>
            </p:custDataLst>
          </p:nvPr>
        </p:nvGrpSpPr>
        <p:grpSpPr>
          <a:xfrm>
            <a:off x="2581910" y="1827530"/>
            <a:ext cx="4394835" cy="3202940"/>
            <a:chOff x="2990" y="2878"/>
            <a:chExt cx="6921" cy="5044"/>
          </a:xfrm>
        </p:grpSpPr>
        <p:sp>
          <p:nvSpPr>
            <p:cNvPr id="17" name="PA-文本框 16"/>
            <p:cNvSpPr txBox="1"/>
            <p:nvPr>
              <p:custDataLst>
                <p:tags r:id="rId5"/>
              </p:custDataLst>
            </p:nvPr>
          </p:nvSpPr>
          <p:spPr>
            <a:xfrm>
              <a:off x="2990" y="2878"/>
              <a:ext cx="2908" cy="5044"/>
            </a:xfrm>
            <a:prstGeom prst="rect">
              <a:avLst/>
            </a:prstGeom>
            <a:noFill/>
          </p:spPr>
          <p:txBody>
            <a:bodyPr vert="eaVert" wrap="square">
              <a:spAutoFit/>
            </a:bodyPr>
            <a:lstStyle/>
            <a:p>
              <a:pPr>
                <a:lnSpc>
                  <a:spcPct val="150000"/>
                </a:lnSpc>
              </a:pPr>
              <a:r>
                <a:rPr lang="zh-CN" altLang="en-US" sz="18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昆曲历史悠久，影响广泛而深远，它是传统文化的结晶，也是戏曲表演的典范。昆曲艺术形式精致，内涵深厚。</a:t>
              </a:r>
            </a:p>
          </p:txBody>
        </p:sp>
        <p:sp>
          <p:nvSpPr>
            <p:cNvPr id="21" name="PA-文本框 20"/>
            <p:cNvSpPr txBox="1"/>
            <p:nvPr>
              <p:custDataLst>
                <p:tags r:id="rId6"/>
              </p:custDataLst>
            </p:nvPr>
          </p:nvSpPr>
          <p:spPr>
            <a:xfrm>
              <a:off x="6712" y="2878"/>
              <a:ext cx="3199" cy="5044"/>
            </a:xfrm>
            <a:prstGeom prst="rect">
              <a:avLst/>
            </a:prstGeom>
            <a:noFill/>
          </p:spPr>
          <p:txBody>
            <a:bodyPr vert="eaVert" wrap="square">
              <a:spAutoFit/>
            </a:bodyPr>
            <a:lstStyle/>
            <a:p>
              <a:pPr>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由于昆曲具有的独特文化价值，因此</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2001</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年入选联合国教科文组织首批“人类口头和非物质遗产代表作”，也是第一批入选的国家级非物质文化遗产代表性项目。</a:t>
              </a:r>
            </a:p>
          </p:txBody>
        </p:sp>
      </p:grpSp>
      <p:pic>
        <p:nvPicPr>
          <p:cNvPr id="5" name="PA-图片 4" descr="51miz-E1127471-D95C6BD9"/>
          <p:cNvPicPr>
            <a:picLocks noChangeAspect="1"/>
          </p:cNvPicPr>
          <p:nvPr>
            <p:custDataLst>
              <p:tags r:id="rId4"/>
            </p:custDataLst>
          </p:nvPr>
        </p:nvPicPr>
        <p:blipFill>
          <a:blip r:embed="rId13" cstate="screen">
            <a:extLst>
              <a:ext uri="{28A0092B-C50C-407E-A947-70E740481C1C}">
                <a14:useLocalDpi xmlns:a14="http://schemas.microsoft.com/office/drawing/2010/main"/>
              </a:ext>
            </a:extLst>
          </a:blip>
          <a:stretch>
            <a:fillRect/>
          </a:stretch>
        </p:blipFill>
        <p:spPr>
          <a:xfrm>
            <a:off x="5885180" y="641985"/>
            <a:ext cx="5720080" cy="572008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803525"/>
            <a:chOff x="194" y="408"/>
            <a:chExt cx="1199" cy="4415"/>
          </a:xfrm>
        </p:grpSpPr>
        <p:sp>
          <p:nvSpPr>
            <p:cNvPr id="7" name="PA-文本框 6"/>
            <p:cNvSpPr txBox="1"/>
            <p:nvPr>
              <p:custDataLst>
                <p:tags r:id="rId5"/>
              </p:custDataLst>
            </p:nvPr>
          </p:nvSpPr>
          <p:spPr>
            <a:xfrm>
              <a:off x="521" y="1011"/>
              <a:ext cx="872" cy="3812"/>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昆曲文化传承</a:t>
              </a:r>
            </a:p>
          </p:txBody>
        </p:sp>
        <p:pic>
          <p:nvPicPr>
            <p:cNvPr id="8" name="PA-图片 7" descr="图层 2 副本 2 拷贝 副本"/>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2" name="PA-文本框 1"/>
          <p:cNvSpPr txBox="1"/>
          <p:nvPr>
            <p:custDataLst>
              <p:tags r:id="rId3"/>
            </p:custDataLst>
          </p:nvPr>
        </p:nvSpPr>
        <p:spPr>
          <a:xfrm>
            <a:off x="2001807" y="2242449"/>
            <a:ext cx="4855607" cy="1753235"/>
          </a:xfrm>
          <a:prstGeom prst="rect">
            <a:avLst/>
          </a:prstGeom>
          <a:noFill/>
        </p:spPr>
        <p:txBody>
          <a:bodyPr wrap="square">
            <a:spAutoFit/>
          </a:bodyPr>
          <a:lstStyle/>
          <a:p>
            <a:pPr>
              <a:lnSpc>
                <a:spcPct val="150000"/>
              </a:lnSpc>
            </a:pPr>
            <a:r>
              <a:rPr lang="zh-CN" altLang="en-US" sz="18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近年来，随着传统戏曲演出在城市中的衰微，昆曲正面临着生存的困境，演员和观众队伍不断缩减。昆曲要生存发展，有许多迫在眉睫的问题亟待解决。</a:t>
            </a:r>
          </a:p>
        </p:txBody>
      </p:sp>
      <p:pic>
        <p:nvPicPr>
          <p:cNvPr id="3" name="PA-图片 2" descr="51miz-E1125058-2DF41047-1920x2880"/>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7246620" y="894715"/>
            <a:ext cx="3974465" cy="5963285"/>
          </a:xfrm>
          <a:prstGeom prst="rect">
            <a:avLst/>
          </a:prstGeom>
        </p:spPr>
      </p:pic>
      <p:sp>
        <p:nvSpPr>
          <p:cNvPr id="4"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6"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grpSp>
        <p:nvGrpSpPr>
          <p:cNvPr id="13" name="PA-组合 12"/>
          <p:cNvGrpSpPr/>
          <p:nvPr>
            <p:custDataLst>
              <p:tags r:id="rId3"/>
            </p:custDataLst>
          </p:nvPr>
        </p:nvGrpSpPr>
        <p:grpSpPr>
          <a:xfrm flipH="1">
            <a:off x="6438264" y="38100"/>
            <a:ext cx="5753735" cy="6819900"/>
            <a:chOff x="0" y="0"/>
            <a:chExt cx="9061" cy="10447"/>
          </a:xfrm>
        </p:grpSpPr>
        <p:pic>
          <p:nvPicPr>
            <p:cNvPr id="5" name="PA-图片 4" descr="觅知网(www.51miz.com) 副本"/>
            <p:cNvPicPr>
              <a:picLocks noChangeAspect="1"/>
            </p:cNvPicPr>
            <p:nvPr>
              <p:custDataLst>
                <p:tags r:id="rId11"/>
              </p:custDataLst>
            </p:nvPr>
          </p:nvPicPr>
          <p:blipFill>
            <a:blip r:embed="rId17" cstate="screen">
              <a:extLst>
                <a:ext uri="{28A0092B-C50C-407E-A947-70E740481C1C}">
                  <a14:useLocalDpi xmlns:a14="http://schemas.microsoft.com/office/drawing/2010/main"/>
                </a:ext>
              </a:extLst>
            </a:blip>
            <a:stretch>
              <a:fillRect/>
            </a:stretch>
          </p:blipFill>
          <p:spPr>
            <a:xfrm>
              <a:off x="0" y="0"/>
              <a:ext cx="7502" cy="10082"/>
            </a:xfrm>
            <a:prstGeom prst="rect">
              <a:avLst/>
            </a:prstGeom>
          </p:spPr>
        </p:pic>
        <p:pic>
          <p:nvPicPr>
            <p:cNvPr id="6" name="PA-图片 5" descr="组 2"/>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a:xfrm>
              <a:off x="842" y="5162"/>
              <a:ext cx="8219" cy="5285"/>
            </a:xfrm>
            <a:prstGeom prst="rect">
              <a:avLst/>
            </a:prstGeom>
          </p:spPr>
        </p:pic>
      </p:grpSp>
      <p:grpSp>
        <p:nvGrpSpPr>
          <p:cNvPr id="22" name="PA-组合 21"/>
          <p:cNvGrpSpPr/>
          <p:nvPr>
            <p:custDataLst>
              <p:tags r:id="rId4"/>
            </p:custDataLst>
          </p:nvPr>
        </p:nvGrpSpPr>
        <p:grpSpPr>
          <a:xfrm>
            <a:off x="424815" y="945515"/>
            <a:ext cx="6529705" cy="4785995"/>
            <a:chOff x="669" y="1519"/>
            <a:chExt cx="10283" cy="7537"/>
          </a:xfrm>
        </p:grpSpPr>
        <p:grpSp>
          <p:nvGrpSpPr>
            <p:cNvPr id="20" name="组合 19"/>
            <p:cNvGrpSpPr/>
            <p:nvPr/>
          </p:nvGrpSpPr>
          <p:grpSpPr>
            <a:xfrm>
              <a:off x="669" y="1519"/>
              <a:ext cx="10283" cy="6772"/>
              <a:chOff x="669" y="2059"/>
              <a:chExt cx="10283" cy="6772"/>
            </a:xfrm>
          </p:grpSpPr>
          <p:sp>
            <p:nvSpPr>
              <p:cNvPr id="7" name="PA-文本框 6" descr="7b0a20202020227461726765744d6f64756c65223a202270726f636573734f6e6c696e65466f6e7473220a7d0a"/>
              <p:cNvSpPr txBox="1"/>
              <p:nvPr>
                <p:custDataLst>
                  <p:tags r:id="rId6"/>
                </p:custDataLst>
              </p:nvPr>
            </p:nvSpPr>
            <p:spPr>
              <a:xfrm>
                <a:off x="669" y="2059"/>
                <a:ext cx="10242" cy="5792"/>
              </a:xfrm>
              <a:prstGeom prst="rect">
                <a:avLst/>
              </a:prstGeom>
              <a:noFill/>
            </p:spPr>
            <p:txBody>
              <a:bodyPr vert="horz" wrap="square" lIns="0" tIns="0" rIns="0" bIns="0" rtlCol="0">
                <a:spAutoFit/>
              </a:bodyPr>
              <a:lstStyle/>
              <a:p>
                <a:pPr algn="ctr"/>
                <a:r>
                  <a:rPr lang="zh-CN" altLang="en-US" sz="23000" dirty="0">
                    <a:gradFill>
                      <a:gsLst>
                        <a:gs pos="0">
                          <a:srgbClr val="B77B18"/>
                        </a:gs>
                        <a:gs pos="100000">
                          <a:srgbClr val="E3BB3B"/>
                        </a:gs>
                      </a:gsLst>
                      <a:lin ang="2700000" scaled="0"/>
                    </a:gradFill>
                    <a:effectLst>
                      <a:outerShdw blurRad="38100" dist="38100" dir="2700000" algn="tl">
                        <a:srgbClr val="C8C8C8">
                          <a:alpha val="75000"/>
                        </a:srgbClr>
                      </a:outerShdw>
                    </a:effectLst>
                    <a:latin typeface="华文行楷" panose="02010800040101010101" pitchFamily="2" charset="-122"/>
                    <a:ea typeface="华文行楷" panose="02010800040101010101" pitchFamily="2" charset="-122"/>
                    <a:sym typeface="汉呈王天喜榜书" panose="02010601030101010101" charset="-122"/>
                  </a:rPr>
                  <a:t>昆曲</a:t>
                </a:r>
              </a:p>
            </p:txBody>
          </p:sp>
          <p:sp>
            <p:nvSpPr>
              <p:cNvPr id="15" name="PA-文本框 14"/>
              <p:cNvSpPr txBox="1"/>
              <p:nvPr>
                <p:custDataLst>
                  <p:tags r:id="rId7"/>
                </p:custDataLst>
              </p:nvPr>
            </p:nvSpPr>
            <p:spPr>
              <a:xfrm>
                <a:off x="746" y="6752"/>
                <a:ext cx="10206" cy="1514"/>
              </a:xfrm>
              <a:prstGeom prst="rect">
                <a:avLst/>
              </a:prstGeom>
              <a:noFill/>
            </p:spPr>
            <p:txBody>
              <a:bodyPr vert="horz" wrap="square">
                <a:spAutoFit/>
              </a:bodyPr>
              <a:lstStyle/>
              <a:p>
                <a:pPr algn="ctr">
                  <a:lnSpc>
                    <a:spcPct val="150000"/>
                  </a:lnSpc>
                </a:pPr>
                <a:r>
                  <a:rPr lang="zh-CN" altLang="en-US" sz="2000" kern="100" spc="200" dirty="0">
                    <a:solidFill>
                      <a:schemeClr val="tx1">
                        <a:lumMod val="85000"/>
                        <a:lumOff val="15000"/>
                      </a:schemeClr>
                    </a:solidFill>
                    <a:effectLst/>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国家级非物质文化遗产代表性项目</a:t>
                </a:r>
              </a:p>
              <a:p>
                <a:pPr algn="ctr">
                  <a:lnSpc>
                    <a:spcPct val="150000"/>
                  </a:lnSpc>
                </a:pPr>
                <a:r>
                  <a:rPr lang="zh-CN" altLang="en-US" sz="2000" kern="100" spc="200" dirty="0">
                    <a:solidFill>
                      <a:schemeClr val="tx1">
                        <a:lumMod val="85000"/>
                        <a:lumOff val="15000"/>
                      </a:schemeClr>
                    </a:solidFill>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戏曲艺术中的珍品</a:t>
                </a:r>
                <a:endParaRPr lang="zh-CN" altLang="en-US" sz="2000" kern="100" spc="200" dirty="0">
                  <a:solidFill>
                    <a:schemeClr val="tx1">
                      <a:lumMod val="85000"/>
                      <a:lumOff val="15000"/>
                    </a:schemeClr>
                  </a:solidFill>
                  <a:effectLst/>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grpSp>
            <p:nvGrpSpPr>
              <p:cNvPr id="18" name="组合 17"/>
              <p:cNvGrpSpPr/>
              <p:nvPr/>
            </p:nvGrpSpPr>
            <p:grpSpPr>
              <a:xfrm>
                <a:off x="9968" y="5416"/>
                <a:ext cx="679" cy="946"/>
                <a:chOff x="9968" y="5416"/>
                <a:chExt cx="679" cy="946"/>
              </a:xfrm>
            </p:grpSpPr>
            <p:pic>
              <p:nvPicPr>
                <p:cNvPr id="16" name="PA-图片 15" descr="图层 1"/>
                <p:cNvPicPr>
                  <a:picLocks noChangeAspect="1"/>
                </p:cNvPicPr>
                <p:nvPr>
                  <p:custDataLst>
                    <p:tags r:id="rId9"/>
                  </p:custDataLst>
                </p:nvPr>
              </p:nvPicPr>
              <p:blipFill>
                <a:blip r:embed="rId19" cstate="screen">
                  <a:extLst>
                    <a:ext uri="{28A0092B-C50C-407E-A947-70E740481C1C}">
                      <a14:useLocalDpi xmlns:a14="http://schemas.microsoft.com/office/drawing/2010/main"/>
                    </a:ext>
                  </a:extLst>
                </a:blip>
                <a:stretch>
                  <a:fillRect/>
                </a:stretch>
              </p:blipFill>
              <p:spPr>
                <a:xfrm>
                  <a:off x="10139" y="5416"/>
                  <a:ext cx="422" cy="878"/>
                </a:xfrm>
                <a:prstGeom prst="rect">
                  <a:avLst/>
                </a:prstGeom>
              </p:spPr>
            </p:pic>
            <p:sp>
              <p:nvSpPr>
                <p:cNvPr id="17" name="PA-文本框 16"/>
                <p:cNvSpPr txBox="1"/>
                <p:nvPr>
                  <p:custDataLst>
                    <p:tags r:id="rId10"/>
                  </p:custDataLst>
                </p:nvPr>
              </p:nvSpPr>
              <p:spPr>
                <a:xfrm>
                  <a:off x="9968" y="5545"/>
                  <a:ext cx="679" cy="817"/>
                </a:xfrm>
                <a:prstGeom prst="rect">
                  <a:avLst/>
                </a:prstGeom>
                <a:noFill/>
              </p:spPr>
              <p:txBody>
                <a:bodyPr vert="eaVert" wrap="none" rtlCol="0">
                  <a:spAutoFit/>
                </a:bodyPr>
                <a:lstStyle/>
                <a:p>
                  <a:r>
                    <a:rPr lang="zh-CN" altLang="en-US" sz="1600" dirty="0">
                      <a:solidFill>
                        <a:schemeClr val="bg1"/>
                      </a:solidFill>
                      <a:latin typeface="华文新魏" panose="02010800040101010101" pitchFamily="2" charset="-122"/>
                      <a:ea typeface="华文新魏" panose="02010800040101010101" pitchFamily="2" charset="-122"/>
                    </a:rPr>
                    <a:t>国粹</a:t>
                  </a:r>
                </a:p>
              </p:txBody>
            </p:sp>
          </p:grpSp>
          <p:pic>
            <p:nvPicPr>
              <p:cNvPr id="19" name="PA-图片 18" descr="图层 2 副本 2 拷贝 副本"/>
              <p:cNvPicPr>
                <a:picLocks noChangeAspect="1"/>
              </p:cNvPicPr>
              <p:nvPr>
                <p:custDataLst>
                  <p:tags r:id="rId8"/>
                </p:custDataLst>
              </p:nvPr>
            </p:nvPicPr>
            <p:blipFill>
              <a:blip r:embed="rId20" cstate="screen">
                <a:extLst>
                  <a:ext uri="{28A0092B-C50C-407E-A947-70E740481C1C}">
                    <a14:useLocalDpi xmlns:a14="http://schemas.microsoft.com/office/drawing/2010/main"/>
                  </a:ext>
                </a:extLst>
              </a:blip>
              <a:stretch>
                <a:fillRect/>
              </a:stretch>
            </p:blipFill>
            <p:spPr>
              <a:xfrm>
                <a:off x="4709" y="8295"/>
                <a:ext cx="1368" cy="536"/>
              </a:xfrm>
              <a:prstGeom prst="rect">
                <a:avLst/>
              </a:prstGeom>
            </p:spPr>
          </p:pic>
        </p:grpSp>
        <p:sp>
          <p:nvSpPr>
            <p:cNvPr id="21" name="PA-文本框 20"/>
            <p:cNvSpPr txBox="1"/>
            <p:nvPr>
              <p:custDataLst>
                <p:tags r:id="rId5"/>
              </p:custDataLst>
            </p:nvPr>
          </p:nvSpPr>
          <p:spPr>
            <a:xfrm>
              <a:off x="3093" y="8525"/>
              <a:ext cx="5968" cy="531"/>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汇报人</a:t>
              </a:r>
              <a:r>
                <a:rPr lang="zh-CN" altLang="en-US" sz="1600" dirty="0" smtClean="0">
                  <a:latin typeface="微软雅黑" panose="020B0503020204020204" pitchFamily="34" charset="-122"/>
                  <a:ea typeface="微软雅黑" panose="020B0503020204020204" pitchFamily="34" charset="-122"/>
                  <a:cs typeface="阿里巴巴普惠体" panose="00020600040101010101" charset="-122"/>
                </a:rPr>
                <a:t>：</a:t>
              </a:r>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优品</a:t>
              </a:r>
              <a:r>
                <a:rPr lang="en-US" altLang="zh-CN" sz="1600" dirty="0" smtClean="0">
                  <a:latin typeface="微软雅黑" panose="020B0503020204020204" pitchFamily="34" charset="-122"/>
                  <a:ea typeface="微软雅黑" panose="020B0503020204020204" pitchFamily="34" charset="-122"/>
                  <a:cs typeface="阿里巴巴普惠体" panose="00020600040101010101" charset="-122"/>
                </a:rPr>
                <a:t>PPT  </a:t>
              </a:r>
              <a:r>
                <a:rPr lang="zh-CN" altLang="en-US" sz="1600" dirty="0">
                  <a:latin typeface="微软雅黑" panose="020B0503020204020204" pitchFamily="34" charset="-122"/>
                  <a:ea typeface="微软雅黑" panose="020B0503020204020204" pitchFamily="34" charset="-122"/>
                  <a:cs typeface="阿里巴巴普惠体" panose="00020600040101010101" charset="-122"/>
                </a:rPr>
                <a:t>时间：</a:t>
              </a:r>
              <a:r>
                <a:rPr lang="en-US" altLang="zh-CN" sz="1600" dirty="0">
                  <a:latin typeface="微软雅黑" panose="020B0503020204020204" pitchFamily="34" charset="-122"/>
                  <a:ea typeface="微软雅黑" panose="020B0503020204020204" pitchFamily="34" charset="-122"/>
                  <a:cs typeface="阿里巴巴普惠体" panose="00020600040101010101" charset="-122"/>
                </a:rPr>
                <a:t>20XX.X</a:t>
              </a: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800" decel="100000"/>
                                        <p:tgtEl>
                                          <p:spTgt spid="22"/>
                                        </p:tgtEl>
                                      </p:cBhvr>
                                    </p:animEffect>
                                    <p:anim calcmode="lin" valueType="num">
                                      <p:cBhvr>
                                        <p:cTn id="26" dur="800" decel="100000" fill="hold"/>
                                        <p:tgtEl>
                                          <p:spTgt spid="22"/>
                                        </p:tgtEl>
                                        <p:attrNameLst>
                                          <p:attrName>style.rotation</p:attrName>
                                        </p:attrNameLst>
                                      </p:cBhvr>
                                      <p:tavLst>
                                        <p:tav tm="0">
                                          <p:val>
                                            <p:fltVal val="-90"/>
                                          </p:val>
                                        </p:tav>
                                        <p:tav tm="100000">
                                          <p:val>
                                            <p:fltVal val="0"/>
                                          </p:val>
                                        </p:tav>
                                      </p:tavLst>
                                    </p:anim>
                                    <p:anim calcmode="lin" valueType="num">
                                      <p:cBhvr>
                                        <p:cTn id="27" dur="800" decel="100000" fill="hold"/>
                                        <p:tgtEl>
                                          <p:spTgt spid="22"/>
                                        </p:tgtEl>
                                        <p:attrNameLst>
                                          <p:attrName>ppt_x</p:attrName>
                                        </p:attrNameLst>
                                      </p:cBhvr>
                                      <p:tavLst>
                                        <p:tav tm="0">
                                          <p:val>
                                            <p:strVal val="#ppt_x+0.4"/>
                                          </p:val>
                                        </p:tav>
                                        <p:tav tm="100000">
                                          <p:val>
                                            <p:strVal val="#ppt_x-0.05"/>
                                          </p:val>
                                        </p:tav>
                                      </p:tavLst>
                                    </p:anim>
                                    <p:anim calcmode="lin" valueType="num">
                                      <p:cBhvr>
                                        <p:cTn id="28" dur="800" decel="100000" fill="hold"/>
                                        <p:tgtEl>
                                          <p:spTgt spid="2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7833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3"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pic>
        <p:nvPicPr>
          <p:cNvPr id="3" name="PA-图片 2" descr="51miz-E717174-3CA6A131"/>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8750300" y="5690870"/>
            <a:ext cx="3224530" cy="909955"/>
          </a:xfrm>
          <a:prstGeom prst="rect">
            <a:avLst/>
          </a:prstGeom>
        </p:spPr>
      </p:pic>
      <p:pic>
        <p:nvPicPr>
          <p:cNvPr id="2" name="PA-图片 1" descr="人物2"/>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395605" y="502920"/>
            <a:ext cx="3608705" cy="6355080"/>
          </a:xfrm>
          <a:prstGeom prst="rect">
            <a:avLst/>
          </a:prstGeom>
        </p:spPr>
      </p:pic>
      <p:grpSp>
        <p:nvGrpSpPr>
          <p:cNvPr id="10" name="PA-组合 9"/>
          <p:cNvGrpSpPr/>
          <p:nvPr>
            <p:custDataLst>
              <p:tags r:id="rId5"/>
            </p:custDataLst>
          </p:nvPr>
        </p:nvGrpSpPr>
        <p:grpSpPr>
          <a:xfrm>
            <a:off x="6996748" y="1256665"/>
            <a:ext cx="1671955" cy="1568450"/>
            <a:chOff x="9842" y="1409"/>
            <a:chExt cx="2633" cy="2470"/>
          </a:xfrm>
        </p:grpSpPr>
        <p:pic>
          <p:nvPicPr>
            <p:cNvPr id="8" name="PA-图片 7" descr="图层 2"/>
            <p:cNvPicPr>
              <a:picLocks noChangeAspect="1"/>
            </p:cNvPicPr>
            <p:nvPr>
              <p:custDataLst>
                <p:tags r:id="rId8"/>
              </p:custDataLst>
            </p:nvPr>
          </p:nvPicPr>
          <p:blipFill>
            <a:blip r:embed="rId16" cstate="screen">
              <a:extLst>
                <a:ext uri="{28A0092B-C50C-407E-A947-70E740481C1C}">
                  <a14:useLocalDpi xmlns:a14="http://schemas.microsoft.com/office/drawing/2010/main"/>
                </a:ext>
              </a:extLst>
            </a:blip>
            <a:stretch>
              <a:fillRect/>
            </a:stretch>
          </p:blipFill>
          <p:spPr>
            <a:xfrm>
              <a:off x="10392" y="1409"/>
              <a:ext cx="2083" cy="2190"/>
            </a:xfrm>
            <a:prstGeom prst="rect">
              <a:avLst/>
            </a:prstGeom>
          </p:spPr>
        </p:pic>
        <p:sp>
          <p:nvSpPr>
            <p:cNvPr id="9" name="PA-文本框 8"/>
            <p:cNvSpPr txBox="1"/>
            <p:nvPr>
              <p:custDataLst>
                <p:tags r:id="rId9"/>
              </p:custDataLst>
            </p:nvPr>
          </p:nvSpPr>
          <p:spPr>
            <a:xfrm>
              <a:off x="9842" y="1409"/>
              <a:ext cx="2208" cy="2470"/>
            </a:xfrm>
            <a:prstGeom prst="rect">
              <a:avLst/>
            </a:prstGeom>
            <a:noFill/>
          </p:spPr>
          <p:txBody>
            <a:bodyPr wrap="none" rtlCol="0">
              <a:spAutoFit/>
            </a:bodyPr>
            <a:lstStyle/>
            <a:p>
              <a:r>
                <a:rPr lang="zh-CN" altLang="en-US" sz="9600" dirty="0">
                  <a:solidFill>
                    <a:schemeClr val="tx1">
                      <a:lumMod val="85000"/>
                      <a:lumOff val="15000"/>
                    </a:schemeClr>
                  </a:solidFill>
                  <a:latin typeface="华文新魏" panose="02010800040101010101" pitchFamily="2" charset="-122"/>
                  <a:ea typeface="华文新魏" panose="02010800040101010101" pitchFamily="2" charset="-122"/>
                </a:rPr>
                <a:t>壹</a:t>
              </a:r>
            </a:p>
          </p:txBody>
        </p:sp>
      </p:grpSp>
      <p:sp>
        <p:nvSpPr>
          <p:cNvPr id="44" name="PA-文本框 43"/>
          <p:cNvSpPr txBox="1"/>
          <p:nvPr>
            <p:custDataLst>
              <p:tags r:id="rId6"/>
            </p:custDataLst>
          </p:nvPr>
        </p:nvSpPr>
        <p:spPr>
          <a:xfrm>
            <a:off x="4004945" y="2818765"/>
            <a:ext cx="7655560" cy="1198880"/>
          </a:xfrm>
          <a:prstGeom prst="rect">
            <a:avLst/>
          </a:prstGeom>
          <a:noFill/>
        </p:spPr>
        <p:txBody>
          <a:bodyPr vert="horz" wrap="square">
            <a:spAutoFit/>
          </a:bodyPr>
          <a:lstStyle/>
          <a:p>
            <a:pPr algn="ctr"/>
            <a:r>
              <a:rPr lang="zh-CN" altLang="en-US" sz="7200" kern="100" dirty="0">
                <a:solidFill>
                  <a:schemeClr val="tx1">
                    <a:lumMod val="85000"/>
                    <a:lumOff val="15000"/>
                  </a:schemeClr>
                </a:solidFill>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昆曲的发展历程</a:t>
            </a:r>
            <a:endParaRPr lang="zh-CN" altLang="en-US" sz="72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endParaRPr>
          </a:p>
        </p:txBody>
      </p:sp>
      <p:sp>
        <p:nvSpPr>
          <p:cNvPr id="46" name="PA-文本框 45"/>
          <p:cNvSpPr txBox="1"/>
          <p:nvPr>
            <p:custDataLst>
              <p:tags r:id="rId7"/>
            </p:custDataLst>
          </p:nvPr>
        </p:nvSpPr>
        <p:spPr>
          <a:xfrm>
            <a:off x="5056188" y="4087495"/>
            <a:ext cx="5553075" cy="1476375"/>
          </a:xfrm>
          <a:prstGeom prst="rect">
            <a:avLst/>
          </a:prstGeom>
          <a:noFill/>
        </p:spPr>
        <p:txBody>
          <a:bodyPr vert="horz" wrap="square">
            <a:spAutoFit/>
          </a:bodyPr>
          <a:lstStyle/>
          <a:p>
            <a:pPr algn="ctr">
              <a:lnSpc>
                <a:spcPct val="150000"/>
              </a:lnSpc>
            </a:pPr>
            <a:r>
              <a:rPr lang="zh-CN" altLang="en-US"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国家级非物质文化遗产代表性项目</a:t>
            </a:r>
            <a:endPar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zh-CN" altLang="en-US"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戏曲艺术中的珍品</a:t>
            </a:r>
            <a:endParaRPr lang="en-US" altLang="zh-CN"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1.5"/>
                                          </p:val>
                                        </p:tav>
                                      </p:tavLst>
                                    </p:anim>
                                    <p:anim calcmode="lin" valueType="num">
                                      <p:cBhvr>
                                        <p:cTn id="8" dur="500" fill="hold"/>
                                        <p:tgtEl>
                                          <p:spTgt spid="44"/>
                                        </p:tgtEl>
                                        <p:attrNameLst>
                                          <p:attrName>ppt_h</p:attrName>
                                        </p:attrNameLst>
                                      </p:cBhvr>
                                      <p:tavLst>
                                        <p:tav tm="0">
                                          <p:val>
                                            <p:fltVal val="0"/>
                                          </p:val>
                                        </p:tav>
                                        <p:tav tm="100000">
                                          <p:val>
                                            <p:strVal val="#ppt_h*1.5"/>
                                          </p:val>
                                        </p:tav>
                                      </p:tavLst>
                                    </p:anim>
                                    <p:animEffect transition="in" filter="fade">
                                      <p:cBhvr>
                                        <p:cTn id="9" dur="500"/>
                                        <p:tgtEl>
                                          <p:spTgt spid="44"/>
                                        </p:tgtEl>
                                      </p:cBhvr>
                                    </p:animEffect>
                                    <p:anim to="" calcmode="lin" valueType="num">
                                      <p:cBhvr>
                                        <p:cTn id="10" dur="500" fill="hold">
                                          <p:stCondLst>
                                            <p:cond delay="0"/>
                                          </p:stCondLst>
                                        </p:cTn>
                                        <p:tgtEl>
                                          <p:spTgt spid="44"/>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44"/>
                                        </p:tgtEl>
                                        <p:attrNameLst>
                                          <p:attrName>ppt_y</p:attrName>
                                        </p:attrNameLst>
                                      </p:cBhvr>
                                      <p:tavLst>
                                        <p:tav tm="0">
                                          <p:val>
                                            <p:strVal val="#ppt_y"/>
                                          </p:val>
                                        </p:tav>
                                        <p:tav tm="100000">
                                          <p:val>
                                            <p:fltVal val="0.5"/>
                                          </p:val>
                                        </p:tav>
                                      </p:tavLst>
                                    </p:anim>
                                  </p:childTnLst>
                                </p:cTn>
                              </p:par>
                            </p:childTnLst>
                          </p:cTn>
                        </p:par>
                        <p:par>
                          <p:cTn id="12" fill="hold" nodeType="afterGroup">
                            <p:stCondLst>
                              <p:cond delay="500"/>
                            </p:stCondLst>
                            <p:childTnLst>
                              <p:par>
                                <p:cTn id="13" presetID="53" presetClass="entr" presetSubtype="16" dur="500" fill="hold" grpId="1"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ppt_w*1.5"/>
                                          </p:val>
                                        </p:tav>
                                        <p:tav tm="100000">
                                          <p:val>
                                            <p:strVal val="#ppt_w"/>
                                          </p:val>
                                        </p:tav>
                                      </p:tavLst>
                                    </p:anim>
                                    <p:anim calcmode="lin" valueType="num">
                                      <p:cBhvr>
                                        <p:cTn id="16" dur="500" fill="hold"/>
                                        <p:tgtEl>
                                          <p:spTgt spid="44"/>
                                        </p:tgtEl>
                                        <p:attrNameLst>
                                          <p:attrName>ppt_h</p:attrName>
                                        </p:attrNameLst>
                                      </p:cBhvr>
                                      <p:tavLst>
                                        <p:tav tm="0">
                                          <p:val>
                                            <p:strVal val="#ppt_h*1.5"/>
                                          </p:val>
                                        </p:tav>
                                        <p:tav tm="100000">
                                          <p:val>
                                            <p:strVal val="#ppt_h"/>
                                          </p:val>
                                        </p:tav>
                                      </p:tavLst>
                                    </p:anim>
                                    <p:animEffect transition="in" filter="fade">
                                      <p:cBhvr>
                                        <p:cTn id="17" dur="500"/>
                                        <p:tgtEl>
                                          <p:spTgt spid="44"/>
                                        </p:tgtEl>
                                      </p:cBhvr>
                                    </p:animEffect>
                                    <p:anim to="" calcmode="lin" valueType="num">
                                      <p:cBhvr>
                                        <p:cTn id="18" dur="500" fill="hold">
                                          <p:stCondLst>
                                            <p:cond delay="0"/>
                                          </p:stCondLst>
                                        </p:cTn>
                                        <p:tgtEl>
                                          <p:spTgt spid="44"/>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44"/>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30" presetClass="entr" presetSubtype="0" dur="100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30" presetClass="entr" presetSubtype="0" dur="1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nodeType="afterGroup">
                            <p:stCondLst>
                              <p:cond delay="3000"/>
                            </p:stCondLst>
                            <p:childTnLst>
                              <p:par>
                                <p:cTn id="39" presetID="30" presetClass="entr" presetSubtype="0" dur="1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800" decel="100000"/>
                                        <p:tgtEl>
                                          <p:spTgt spid="2"/>
                                        </p:tgtEl>
                                      </p:cBhvr>
                                    </p:animEffect>
                                    <p:anim calcmode="lin" valueType="num">
                                      <p:cBhvr>
                                        <p:cTn id="42" dur="800" decel="100000" fill="hold"/>
                                        <p:tgtEl>
                                          <p:spTgt spid="2"/>
                                        </p:tgtEl>
                                        <p:attrNameLst>
                                          <p:attrName>style.rotation</p:attrName>
                                        </p:attrNameLst>
                                      </p:cBhvr>
                                      <p:tavLst>
                                        <p:tav tm="0">
                                          <p:val>
                                            <p:fltVal val="-90"/>
                                          </p:val>
                                        </p:tav>
                                        <p:tav tm="100000">
                                          <p:val>
                                            <p:fltVal val="0"/>
                                          </p:val>
                                        </p:tav>
                                      </p:tavLst>
                                    </p:anim>
                                    <p:anim calcmode="lin" valueType="num">
                                      <p:cBhvr>
                                        <p:cTn id="43" dur="800" decel="100000" fill="hold"/>
                                        <p:tgtEl>
                                          <p:spTgt spid="2"/>
                                        </p:tgtEl>
                                        <p:attrNameLst>
                                          <p:attrName>ppt_x</p:attrName>
                                        </p:attrNameLst>
                                      </p:cBhvr>
                                      <p:tavLst>
                                        <p:tav tm="0">
                                          <p:val>
                                            <p:strVal val="#ppt_x+0.4"/>
                                          </p:val>
                                        </p:tav>
                                        <p:tav tm="100000">
                                          <p:val>
                                            <p:strVal val="#ppt_x-0.05"/>
                                          </p:val>
                                        </p:tav>
                                      </p:tavLst>
                                    </p:anim>
                                    <p:anim calcmode="lin" valueType="num">
                                      <p:cBhvr>
                                        <p:cTn id="44" dur="800" decel="100000" fill="hold"/>
                                        <p:tgtEl>
                                          <p:spTgt spid="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4000"/>
                            </p:stCondLst>
                            <p:childTnLst>
                              <p:par>
                                <p:cTn id="48" presetID="30" presetClass="entr" presetSubtype="0" dur="1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800" decel="100000"/>
                                        <p:tgtEl>
                                          <p:spTgt spid="10"/>
                                        </p:tgtEl>
                                      </p:cBhvr>
                                    </p:animEffect>
                                    <p:anim calcmode="lin" valueType="num">
                                      <p:cBhvr>
                                        <p:cTn id="51" dur="800" decel="100000" fill="hold"/>
                                        <p:tgtEl>
                                          <p:spTgt spid="10"/>
                                        </p:tgtEl>
                                        <p:attrNameLst>
                                          <p:attrName>style.rotation</p:attrName>
                                        </p:attrNameLst>
                                      </p:cBhvr>
                                      <p:tavLst>
                                        <p:tav tm="0">
                                          <p:val>
                                            <p:fltVal val="-90"/>
                                          </p:val>
                                        </p:tav>
                                        <p:tav tm="100000">
                                          <p:val>
                                            <p:fltVal val="0"/>
                                          </p:val>
                                        </p:tav>
                                      </p:tavLst>
                                    </p:anim>
                                    <p:anim calcmode="lin" valueType="num">
                                      <p:cBhvr>
                                        <p:cTn id="52" dur="800" decel="100000" fill="hold"/>
                                        <p:tgtEl>
                                          <p:spTgt spid="10"/>
                                        </p:tgtEl>
                                        <p:attrNameLst>
                                          <p:attrName>ppt_x</p:attrName>
                                        </p:attrNameLst>
                                      </p:cBhvr>
                                      <p:tavLst>
                                        <p:tav tm="0">
                                          <p:val>
                                            <p:strVal val="#ppt_x+0.4"/>
                                          </p:val>
                                        </p:tav>
                                        <p:tav tm="100000">
                                          <p:val>
                                            <p:strVal val="#ppt_x-0.05"/>
                                          </p:val>
                                        </p:tav>
                                      </p:tavLst>
                                    </p:anim>
                                    <p:anim calcmode="lin" valueType="num">
                                      <p:cBhvr>
                                        <p:cTn id="53" dur="800" decel="100000" fill="hold"/>
                                        <p:tgtEl>
                                          <p:spTgt spid="1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6" fill="hold" nodeType="afterGroup">
                            <p:stCondLst>
                              <p:cond delay="5000"/>
                            </p:stCondLst>
                            <p:childTnLst>
                              <p:par>
                                <p:cTn id="57" presetID="30" presetClass="entr" presetSubtype="0" dur="1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800" decel="100000"/>
                                        <p:tgtEl>
                                          <p:spTgt spid="46"/>
                                        </p:tgtEl>
                                      </p:cBhvr>
                                    </p:animEffect>
                                    <p:anim calcmode="lin" valueType="num">
                                      <p:cBhvr>
                                        <p:cTn id="60" dur="800" decel="100000" fill="hold"/>
                                        <p:tgtEl>
                                          <p:spTgt spid="46"/>
                                        </p:tgtEl>
                                        <p:attrNameLst>
                                          <p:attrName>style.rotation</p:attrName>
                                        </p:attrNameLst>
                                      </p:cBhvr>
                                      <p:tavLst>
                                        <p:tav tm="0">
                                          <p:val>
                                            <p:fltVal val="-90"/>
                                          </p:val>
                                        </p:tav>
                                        <p:tav tm="100000">
                                          <p:val>
                                            <p:fltVal val="0"/>
                                          </p:val>
                                        </p:tav>
                                      </p:tavLst>
                                    </p:anim>
                                    <p:anim calcmode="lin" valueType="num">
                                      <p:cBhvr>
                                        <p:cTn id="61" dur="800" decel="100000" fill="hold"/>
                                        <p:tgtEl>
                                          <p:spTgt spid="46"/>
                                        </p:tgtEl>
                                        <p:attrNameLst>
                                          <p:attrName>ppt_x</p:attrName>
                                        </p:attrNameLst>
                                      </p:cBhvr>
                                      <p:tavLst>
                                        <p:tav tm="0">
                                          <p:val>
                                            <p:strVal val="#ppt_x+0.4"/>
                                          </p:val>
                                        </p:tav>
                                        <p:tav tm="100000">
                                          <p:val>
                                            <p:strVal val="#ppt_x-0.05"/>
                                          </p:val>
                                        </p:tav>
                                      </p:tavLst>
                                    </p:anim>
                                    <p:anim calcmode="lin" valueType="num">
                                      <p:cBhvr>
                                        <p:cTn id="62" dur="800" decel="100000" fill="hold"/>
                                        <p:tgtEl>
                                          <p:spTgt spid="4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1"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5" name="PA-文本框 4"/>
            <p:cNvSpPr txBox="1"/>
            <p:nvPr>
              <p:custDataLst>
                <p:tags r:id="rId7"/>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昆曲发展历程</a:t>
              </a:r>
            </a:p>
          </p:txBody>
        </p:sp>
        <p:pic>
          <p:nvPicPr>
            <p:cNvPr id="4" name="PA-图片 3" descr="图层 2 副本 2 拷贝 副本"/>
            <p:cNvPicPr>
              <a:picLocks noChangeAspect="1"/>
            </p:cNvPicPr>
            <p:nvPr>
              <p:custDataLst>
                <p:tags r:id="rId8"/>
              </p:custDataLst>
            </p:nvPr>
          </p:nvPicPr>
          <p:blipFill>
            <a:blip r:embed="rId12"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8" name="PA-组合 7"/>
          <p:cNvGrpSpPr/>
          <p:nvPr>
            <p:custDataLst>
              <p:tags r:id="rId3"/>
            </p:custDataLst>
          </p:nvPr>
        </p:nvGrpSpPr>
        <p:grpSpPr>
          <a:xfrm>
            <a:off x="1891665" y="824230"/>
            <a:ext cx="4983480" cy="4922520"/>
            <a:chOff x="2979" y="1298"/>
            <a:chExt cx="7848" cy="7752"/>
          </a:xfrm>
        </p:grpSpPr>
        <p:sp>
          <p:nvSpPr>
            <p:cNvPr id="17" name="PA-文本框 16"/>
            <p:cNvSpPr txBox="1"/>
            <p:nvPr>
              <p:custDataLst>
                <p:tags r:id="rId5"/>
              </p:custDataLst>
            </p:nvPr>
          </p:nvSpPr>
          <p:spPr>
            <a:xfrm rot="21600000">
              <a:off x="2979" y="1298"/>
              <a:ext cx="3933" cy="1210"/>
            </a:xfrm>
            <a:prstGeom prst="rect">
              <a:avLst/>
            </a:prstGeom>
            <a:noFill/>
          </p:spPr>
          <p:txBody>
            <a:bodyPr vert="horz" wrap="square">
              <a:spAutoFit/>
            </a:bodyPr>
            <a:lstStyle/>
            <a:p>
              <a:pPr algn="l"/>
              <a:r>
                <a:rPr lang="zh-CN" altLang="en-US" sz="4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汉呈王天喜榜书" panose="02010601030101010101" charset="-122"/>
                  <a:sym typeface="Arial" panose="020B0604020202020204" pitchFamily="34" charset="0"/>
                </a:rPr>
                <a:t>昆 曲</a:t>
              </a:r>
            </a:p>
          </p:txBody>
        </p:sp>
        <p:sp>
          <p:nvSpPr>
            <p:cNvPr id="7" name="PA-文本框 6"/>
            <p:cNvSpPr txBox="1"/>
            <p:nvPr>
              <p:custDataLst>
                <p:tags r:id="rId6"/>
              </p:custDataLst>
            </p:nvPr>
          </p:nvSpPr>
          <p:spPr>
            <a:xfrm>
              <a:off x="2979" y="2508"/>
              <a:ext cx="7849" cy="6542"/>
            </a:xfrm>
            <a:prstGeom prst="rect">
              <a:avLst/>
            </a:prstGeom>
            <a:noFill/>
          </p:spPr>
          <p:txBody>
            <a:bodyPr vert="horz" wrap="square">
              <a:spAutoFit/>
            </a:bodyPr>
            <a:lstStyle/>
            <a:p>
              <a:pPr algn="just" fontAlgn="auto">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昆曲（</a:t>
              </a:r>
              <a:r>
                <a:rPr lang="en-US" altLang="zh-CN" sz="1600" kern="100" dirty="0" err="1">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Kun</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Opera</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），原名“昆山腔”或简称“昆腔”，是中国古老的戏曲声腔、剧种，现又被称为“昆剧”。</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just" fontAlgn="auto">
                <a:lnSpc>
                  <a:spcPct val="150000"/>
                </a:lnSpc>
              </a:pPr>
              <a:endParaRPr lang="en-US"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just" fontAlgn="auto">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昆曲是汉族传统戏曲中最古老的剧种之一</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，也是中国汉族传统文化艺术，特别是戏曲艺术中的珍品，被称为百花园中的一朵“兰花”。</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just" fontAlgn="auto">
                <a:lnSpc>
                  <a:spcPct val="150000"/>
                </a:lnSpc>
              </a:pPr>
              <a:endParaRPr lang="en-US" altLang="zh-CN" sz="16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just" fontAlgn="auto">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明代音乐以戏曲音乐为主。明代时称南戏为</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传奇</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endPar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just" fontAlgn="auto">
                <a:lnSpc>
                  <a:spcPct val="150000"/>
                </a:lnSpc>
              </a:pP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明以后，杂剧形渐衰落，</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传奇</a:t>
              </a:r>
              <a:r>
                <a:rPr lang="en-US" altLang="zh-CN"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sz="16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音乐独主剧坛，兼收杂剧音乐，改名“昆曲”。</a:t>
              </a:r>
            </a:p>
          </p:txBody>
        </p:sp>
      </p:grpSp>
      <p:pic>
        <p:nvPicPr>
          <p:cNvPr id="9" name="PA-图片 8" descr="51miz-E1188818-21321F3D"/>
          <p:cNvPicPr>
            <a:picLocks noChangeAspect="1"/>
          </p:cNvPicPr>
          <p:nvPr>
            <p:custDataLst>
              <p:tags r:id="rId4"/>
            </p:custDataLst>
          </p:nvPr>
        </p:nvPicPr>
        <p:blipFill>
          <a:blip r:embed="rId13" cstate="screen">
            <a:extLst>
              <a:ext uri="{28A0092B-C50C-407E-A947-70E740481C1C}">
                <a14:useLocalDpi xmlns:a14="http://schemas.microsoft.com/office/drawing/2010/main"/>
              </a:ext>
            </a:extLst>
          </a:blip>
          <a:stretch>
            <a:fillRect/>
          </a:stretch>
        </p:blipFill>
        <p:spPr>
          <a:xfrm>
            <a:off x="6381115" y="1047115"/>
            <a:ext cx="5810885" cy="5810885"/>
          </a:xfrm>
          <a:prstGeom prst="rect">
            <a:avLst/>
          </a:prstGeom>
        </p:spPr>
      </p:pic>
      <p:sp>
        <p:nvSpPr>
          <p:cNvPr id="2" name="文本框 1"/>
          <p:cNvSpPr txBox="1"/>
          <p:nvPr/>
        </p:nvSpPr>
        <p:spPr>
          <a:xfrm>
            <a:off x="2672179" y="337351"/>
            <a:ext cx="1500326" cy="215444"/>
          </a:xfrm>
          <a:prstGeom prst="rect">
            <a:avLst/>
          </a:prstGeom>
          <a:noFill/>
        </p:spPr>
        <p:txBody>
          <a:bodyPr wrap="square" rtlCol="0">
            <a:spAutoFit/>
          </a:bodyPr>
          <a:lstStyle/>
          <a:p>
            <a:r>
              <a:rPr lang="en-US" altLang="zh-CN" sz="800" dirty="0">
                <a:solidFill>
                  <a:srgbClr val="FEFCF5"/>
                </a:solidFill>
              </a:rPr>
              <a:t>https://www.ypppt.com/</a:t>
            </a:r>
            <a:endParaRPr lang="zh-CN" altLang="en-US" sz="800" dirty="0">
              <a:solidFill>
                <a:srgbClr val="FEFCF5"/>
              </a:solidFill>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5" name="PA-文本框 4"/>
            <p:cNvSpPr txBox="1"/>
            <p:nvPr>
              <p:custDataLst>
                <p:tags r:id="rId8"/>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昆曲发展历程</a:t>
              </a:r>
            </a:p>
          </p:txBody>
        </p:sp>
        <p:pic>
          <p:nvPicPr>
            <p:cNvPr id="4" name="PA-图片 3" descr="图层 2 副本 2 拷贝 副本"/>
            <p:cNvPicPr>
              <a:picLocks noChangeAspect="1"/>
            </p:cNvPicPr>
            <p:nvPr>
              <p:custDataLst>
                <p:tags r:id="rId9"/>
              </p:custDataLst>
            </p:nvPr>
          </p:nvPicPr>
          <p:blipFill>
            <a:blip r:embed="rId13"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11" name="PA-组合 10"/>
          <p:cNvGrpSpPr/>
          <p:nvPr>
            <p:custDataLst>
              <p:tags r:id="rId3"/>
            </p:custDataLst>
          </p:nvPr>
        </p:nvGrpSpPr>
        <p:grpSpPr>
          <a:xfrm>
            <a:off x="1316355" y="949325"/>
            <a:ext cx="9723120" cy="5018405"/>
            <a:chOff x="2073" y="1495"/>
            <a:chExt cx="15312" cy="7903"/>
          </a:xfrm>
        </p:grpSpPr>
        <p:sp>
          <p:nvSpPr>
            <p:cNvPr id="7" name="PA-文本框 6"/>
            <p:cNvSpPr txBox="1"/>
            <p:nvPr>
              <p:custDataLst>
                <p:tags r:id="rId4"/>
              </p:custDataLst>
            </p:nvPr>
          </p:nvSpPr>
          <p:spPr>
            <a:xfrm>
              <a:off x="2073" y="1495"/>
              <a:ext cx="9871" cy="727"/>
            </a:xfrm>
            <a:prstGeom prst="rect">
              <a:avLst/>
            </a:prstGeom>
            <a:noFill/>
          </p:spPr>
          <p:txBody>
            <a:bodyPr wrap="none" rtlCol="0" anchor="t">
              <a:spAutoFit/>
            </a:bodyPr>
            <a:lstStyle/>
            <a:p>
              <a:pPr algn="ctr"/>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汉呈王天喜榜书" panose="02010601030101010101" charset="-122"/>
                  <a:sym typeface="Arial" panose="020B0604020202020204" pitchFamily="34" charset="0"/>
                </a:rPr>
                <a:t>昆曲发源于</a:t>
              </a:r>
              <a:r>
                <a:rPr lang="en-US" altLang="zh-CN"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汉呈王天喜榜书" panose="02010601030101010101" charset="-122"/>
                  <a:sym typeface="Arial" panose="020B0604020202020204" pitchFamily="34" charset="0"/>
                </a:rPr>
                <a:t>600</a:t>
              </a:r>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汉呈王天喜榜书" panose="02010601030101010101" charset="-122"/>
                  <a:sym typeface="Arial" panose="020B0604020202020204" pitchFamily="34" charset="0"/>
                </a:rPr>
                <a:t>多年前，由昆山人顾坚草创。</a:t>
              </a:r>
            </a:p>
          </p:txBody>
        </p:sp>
        <p:sp>
          <p:nvSpPr>
            <p:cNvPr id="8" name="PA-文本框 7"/>
            <p:cNvSpPr txBox="1"/>
            <p:nvPr>
              <p:custDataLst>
                <p:tags r:id="rId5"/>
              </p:custDataLst>
            </p:nvPr>
          </p:nvSpPr>
          <p:spPr>
            <a:xfrm>
              <a:off x="2484" y="2711"/>
              <a:ext cx="14889" cy="6687"/>
            </a:xfrm>
            <a:prstGeom prst="rect">
              <a:avLst/>
            </a:prstGeom>
            <a:noFill/>
          </p:spPr>
          <p:txBody>
            <a:bodyPr wrap="square" rtlCol="0" anchor="t">
              <a:spAutoFit/>
            </a:bodyPr>
            <a:lstStyle/>
            <a:p>
              <a:pPr algn="l">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到明代嘉靖年间，杰出的昆曲音乐家、改革家魏良辅对昆山腔进行大胆改革，吸收了当时流行的余姚腔、弋阳腔、海盐腔的特点，形成了新的声腔，广受欢迎。因为这种腔调软糯、细腻，好像江南人吃的用水磨粉做的糯米汤团，因此起了个有趣的名字，叫“水磨调”，这就是今天的昆曲。</a:t>
              </a:r>
            </a:p>
            <a:p>
              <a:pPr algn="l">
                <a:lnSpc>
                  <a:spcPct val="150000"/>
                </a:lnSpc>
              </a:pPr>
              <a:endPar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l">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明代初年在昆山地区形成了“昆山腔”，嘉靖年间经过魏良辅等人的革新，昆山腔吸收北曲及海盐腔、弋阳腔的长处，形成委婉细腻、流丽悠长的“水磨调”风格，昆曲至此基本成型。</a:t>
              </a:r>
            </a:p>
            <a:p>
              <a:pPr algn="l">
                <a:lnSpc>
                  <a:spcPct val="150000"/>
                </a:lnSpc>
              </a:pPr>
              <a:endPar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l">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梁辰鱼将传奇</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浣纱记</a:t>
              </a:r>
              <a:r>
                <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a:t>
              </a: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以昆曲形式搬上舞台，使原来主要用于清唱的昆曲正式进入戏剧表演领域，进一步扩大了影响。</a:t>
              </a:r>
              <a:endParaRPr lang="en-US" altLang="zh-CN"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p:txBody>
        </p:sp>
        <p:cxnSp>
          <p:nvCxnSpPr>
            <p:cNvPr id="9" name="PA-直接连接符 8"/>
            <p:cNvCxnSpPr/>
            <p:nvPr>
              <p:custDataLst>
                <p:tags r:id="rId6"/>
              </p:custDataLst>
            </p:nvPr>
          </p:nvCxnSpPr>
          <p:spPr>
            <a:xfrm>
              <a:off x="2505" y="5760"/>
              <a:ext cx="14880" cy="0"/>
            </a:xfrm>
            <a:prstGeom prst="line">
              <a:avLst/>
            </a:prstGeom>
            <a:ln w="12700" cmpd="sng">
              <a:solidFill>
                <a:srgbClr val="B77B18"/>
              </a:solidFill>
              <a:prstDash val="dashDot"/>
            </a:ln>
          </p:spPr>
          <p:style>
            <a:lnRef idx="1">
              <a:schemeClr val="accent1"/>
            </a:lnRef>
            <a:fillRef idx="0">
              <a:schemeClr val="accent1"/>
            </a:fillRef>
            <a:effectRef idx="0">
              <a:schemeClr val="accent1"/>
            </a:effectRef>
            <a:fontRef idx="minor">
              <a:schemeClr val="tx1"/>
            </a:fontRef>
          </p:style>
        </p:cxnSp>
        <p:cxnSp>
          <p:nvCxnSpPr>
            <p:cNvPr id="10" name="PA-直接连接符 9"/>
            <p:cNvCxnSpPr/>
            <p:nvPr>
              <p:custDataLst>
                <p:tags r:id="rId7"/>
              </p:custDataLst>
            </p:nvPr>
          </p:nvCxnSpPr>
          <p:spPr>
            <a:xfrm>
              <a:off x="2484" y="7792"/>
              <a:ext cx="14880" cy="0"/>
            </a:xfrm>
            <a:prstGeom prst="line">
              <a:avLst/>
            </a:prstGeom>
            <a:ln w="12700" cmpd="sng">
              <a:solidFill>
                <a:srgbClr val="B77B18"/>
              </a:solidFill>
              <a:prstDash val="dashDot"/>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5" name="PA-文本框 4"/>
            <p:cNvSpPr txBox="1"/>
            <p:nvPr>
              <p:custDataLst>
                <p:tags r:id="rId15"/>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昆曲发展历程</a:t>
              </a:r>
            </a:p>
          </p:txBody>
        </p:sp>
        <p:pic>
          <p:nvPicPr>
            <p:cNvPr id="4" name="PA-图片 3" descr="图层 2 副本 2 拷贝 副本"/>
            <p:cNvPicPr>
              <a:picLocks noChangeAspect="1"/>
            </p:cNvPicPr>
            <p:nvPr>
              <p:custDataLst>
                <p:tags r:id="rId16"/>
              </p:custDataLst>
            </p:nvPr>
          </p:nvPicPr>
          <p:blipFill>
            <a:blip r:embed="rId20"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28" name="PA-组合 27"/>
          <p:cNvGrpSpPr/>
          <p:nvPr>
            <p:custDataLst>
              <p:tags r:id="rId3"/>
            </p:custDataLst>
          </p:nvPr>
        </p:nvGrpSpPr>
        <p:grpSpPr>
          <a:xfrm>
            <a:off x="4579620" y="842010"/>
            <a:ext cx="7729855" cy="5481320"/>
            <a:chOff x="6447" y="1326"/>
            <a:chExt cx="12173" cy="8632"/>
          </a:xfrm>
        </p:grpSpPr>
        <p:grpSp>
          <p:nvGrpSpPr>
            <p:cNvPr id="9" name="组合 8"/>
            <p:cNvGrpSpPr/>
            <p:nvPr/>
          </p:nvGrpSpPr>
          <p:grpSpPr>
            <a:xfrm>
              <a:off x="6447" y="1326"/>
              <a:ext cx="9432" cy="960"/>
              <a:chOff x="9072" y="1470"/>
              <a:chExt cx="9432" cy="960"/>
            </a:xfrm>
          </p:grpSpPr>
          <p:sp>
            <p:nvSpPr>
              <p:cNvPr id="7" name="PA-文本框 6"/>
              <p:cNvSpPr txBox="1"/>
              <p:nvPr>
                <p:custDataLst>
                  <p:tags r:id="rId13"/>
                </p:custDataLst>
              </p:nvPr>
            </p:nvSpPr>
            <p:spPr>
              <a:xfrm>
                <a:off x="10216" y="1551"/>
                <a:ext cx="8288" cy="722"/>
              </a:xfrm>
              <a:prstGeom prst="rect">
                <a:avLst/>
              </a:prstGeom>
              <a:noFill/>
            </p:spPr>
            <p:txBody>
              <a:bodyPr wrap="none" rtlCol="0" anchor="t">
                <a:spAutoFit/>
              </a:bodyPr>
              <a:lstStyle/>
              <a:p>
                <a:pPr algn="l" fontAlgn="auto">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万历年间，昆曲从江浙一带逐渐流播到全国各地。</a:t>
                </a:r>
                <a:endParaRPr lang="zh-CN" altLang="en-US" dirty="0"/>
              </a:p>
            </p:txBody>
          </p:sp>
          <p:sp>
            <p:nvSpPr>
              <p:cNvPr id="8" name="PA-椭圆 7"/>
              <p:cNvSpPr/>
              <p:nvPr>
                <p:custDataLst>
                  <p:tags r:id="rId14"/>
                </p:custDataLst>
              </p:nvPr>
            </p:nvSpPr>
            <p:spPr>
              <a:xfrm>
                <a:off x="9072" y="1470"/>
                <a:ext cx="960" cy="960"/>
              </a:xfrm>
              <a:prstGeom prst="ellipse">
                <a:avLst/>
              </a:prstGeom>
              <a:solidFill>
                <a:srgbClr val="B77B1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2"/>
                    </a:solidFill>
                  </a:rPr>
                  <a:t>01</a:t>
                </a:r>
              </a:p>
            </p:txBody>
          </p:sp>
        </p:grpSp>
        <p:grpSp>
          <p:nvGrpSpPr>
            <p:cNvPr id="10" name="组合 9"/>
            <p:cNvGrpSpPr/>
            <p:nvPr/>
          </p:nvGrpSpPr>
          <p:grpSpPr>
            <a:xfrm>
              <a:off x="7785" y="2718"/>
              <a:ext cx="9718" cy="1377"/>
              <a:chOff x="9072" y="1252"/>
              <a:chExt cx="9718" cy="1377"/>
            </a:xfrm>
          </p:grpSpPr>
          <p:sp>
            <p:nvSpPr>
              <p:cNvPr id="11" name="PA-文本框 10"/>
              <p:cNvSpPr txBox="1"/>
              <p:nvPr>
                <p:custDataLst>
                  <p:tags r:id="rId11"/>
                </p:custDataLst>
              </p:nvPr>
            </p:nvSpPr>
            <p:spPr>
              <a:xfrm>
                <a:off x="10147" y="1252"/>
                <a:ext cx="8643" cy="1377"/>
              </a:xfrm>
              <a:prstGeom prst="rect">
                <a:avLst/>
              </a:prstGeom>
              <a:noFill/>
            </p:spPr>
            <p:txBody>
              <a:bodyPr wrap="square" rtlCol="0" anchor="t">
                <a:spAutoFit/>
              </a:bodyPr>
              <a:lstStyle/>
              <a:p>
                <a:pPr algn="l" fontAlgn="auto">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明代天启初年到清代康熙末年的一百多年是昆曲蓬勃兴盛的时期。</a:t>
                </a:r>
              </a:p>
            </p:txBody>
          </p:sp>
          <p:sp>
            <p:nvSpPr>
              <p:cNvPr id="12" name="PA-椭圆 11"/>
              <p:cNvSpPr/>
              <p:nvPr>
                <p:custDataLst>
                  <p:tags r:id="rId12"/>
                </p:custDataLst>
              </p:nvPr>
            </p:nvSpPr>
            <p:spPr>
              <a:xfrm>
                <a:off x="9072" y="1470"/>
                <a:ext cx="960" cy="960"/>
              </a:xfrm>
              <a:prstGeom prst="ellipse">
                <a:avLst/>
              </a:prstGeom>
              <a:solidFill>
                <a:srgbClr val="B77B1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2"/>
                    </a:solidFill>
                  </a:rPr>
                  <a:t>02</a:t>
                </a:r>
              </a:p>
            </p:txBody>
          </p:sp>
        </p:grpSp>
        <p:grpSp>
          <p:nvGrpSpPr>
            <p:cNvPr id="13" name="组合 12"/>
            <p:cNvGrpSpPr/>
            <p:nvPr/>
          </p:nvGrpSpPr>
          <p:grpSpPr>
            <a:xfrm>
              <a:off x="8902" y="4845"/>
              <a:ext cx="9718" cy="960"/>
              <a:chOff x="9072" y="1470"/>
              <a:chExt cx="9718" cy="960"/>
            </a:xfrm>
          </p:grpSpPr>
          <p:sp>
            <p:nvSpPr>
              <p:cNvPr id="14" name="PA-文本框 13"/>
              <p:cNvSpPr txBox="1"/>
              <p:nvPr>
                <p:custDataLst>
                  <p:tags r:id="rId9"/>
                </p:custDataLst>
              </p:nvPr>
            </p:nvSpPr>
            <p:spPr>
              <a:xfrm>
                <a:off x="10147" y="1574"/>
                <a:ext cx="8643" cy="723"/>
              </a:xfrm>
              <a:prstGeom prst="rect">
                <a:avLst/>
              </a:prstGeom>
              <a:noFill/>
            </p:spPr>
            <p:txBody>
              <a:bodyPr wrap="square" rtlCol="0" anchor="t">
                <a:spAutoFit/>
              </a:bodyPr>
              <a:lstStyle/>
              <a:p>
                <a:pPr algn="l" fontAlgn="auto">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清代乾隆年以后，昆曲逐渐衰落下去。</a:t>
                </a:r>
              </a:p>
            </p:txBody>
          </p:sp>
          <p:sp>
            <p:nvSpPr>
              <p:cNvPr id="15" name="PA-椭圆 14"/>
              <p:cNvSpPr/>
              <p:nvPr>
                <p:custDataLst>
                  <p:tags r:id="rId10"/>
                </p:custDataLst>
              </p:nvPr>
            </p:nvSpPr>
            <p:spPr>
              <a:xfrm>
                <a:off x="9072" y="1470"/>
                <a:ext cx="960" cy="960"/>
              </a:xfrm>
              <a:prstGeom prst="ellipse">
                <a:avLst/>
              </a:prstGeom>
              <a:solidFill>
                <a:srgbClr val="B77B1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2"/>
                    </a:solidFill>
                  </a:rPr>
                  <a:t>03</a:t>
                </a:r>
              </a:p>
            </p:txBody>
          </p:sp>
        </p:grpSp>
        <p:grpSp>
          <p:nvGrpSpPr>
            <p:cNvPr id="22" name="组合 21"/>
            <p:cNvGrpSpPr/>
            <p:nvPr/>
          </p:nvGrpSpPr>
          <p:grpSpPr>
            <a:xfrm>
              <a:off x="7785" y="6467"/>
              <a:ext cx="9718" cy="1377"/>
              <a:chOff x="9072" y="1183"/>
              <a:chExt cx="9718" cy="1377"/>
            </a:xfrm>
          </p:grpSpPr>
          <p:sp>
            <p:nvSpPr>
              <p:cNvPr id="23" name="PA-文本框 22"/>
              <p:cNvSpPr txBox="1"/>
              <p:nvPr>
                <p:custDataLst>
                  <p:tags r:id="rId7"/>
                </p:custDataLst>
              </p:nvPr>
            </p:nvSpPr>
            <p:spPr>
              <a:xfrm>
                <a:off x="10147" y="1183"/>
                <a:ext cx="8643" cy="1377"/>
              </a:xfrm>
              <a:prstGeom prst="rect">
                <a:avLst/>
              </a:prstGeom>
              <a:noFill/>
            </p:spPr>
            <p:txBody>
              <a:bodyPr wrap="square" rtlCol="0" anchor="t">
                <a:spAutoFit/>
              </a:bodyPr>
              <a:lstStyle/>
              <a:p>
                <a:pPr algn="l" fontAlgn="auto">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新中国诞生以来，昆曲艺术出现了转机，国家先后建立了7个有独立建制的专业昆曲院团。</a:t>
                </a:r>
              </a:p>
            </p:txBody>
          </p:sp>
          <p:sp>
            <p:nvSpPr>
              <p:cNvPr id="24" name="PA-椭圆 23"/>
              <p:cNvSpPr/>
              <p:nvPr>
                <p:custDataLst>
                  <p:tags r:id="rId8"/>
                </p:custDataLst>
              </p:nvPr>
            </p:nvSpPr>
            <p:spPr>
              <a:xfrm>
                <a:off x="9072" y="1470"/>
                <a:ext cx="960" cy="960"/>
              </a:xfrm>
              <a:prstGeom prst="ellipse">
                <a:avLst/>
              </a:prstGeom>
              <a:solidFill>
                <a:srgbClr val="B77B1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2"/>
                    </a:solidFill>
                  </a:rPr>
                  <a:t>04</a:t>
                </a:r>
              </a:p>
            </p:txBody>
          </p:sp>
        </p:grpSp>
        <p:grpSp>
          <p:nvGrpSpPr>
            <p:cNvPr id="25" name="组合 24"/>
            <p:cNvGrpSpPr/>
            <p:nvPr/>
          </p:nvGrpSpPr>
          <p:grpSpPr>
            <a:xfrm>
              <a:off x="6447" y="8581"/>
              <a:ext cx="9718" cy="1377"/>
              <a:chOff x="9072" y="1183"/>
              <a:chExt cx="9718" cy="1377"/>
            </a:xfrm>
          </p:grpSpPr>
          <p:sp>
            <p:nvSpPr>
              <p:cNvPr id="26" name="PA-文本框 25"/>
              <p:cNvSpPr txBox="1"/>
              <p:nvPr>
                <p:custDataLst>
                  <p:tags r:id="rId5"/>
                </p:custDataLst>
              </p:nvPr>
            </p:nvSpPr>
            <p:spPr>
              <a:xfrm>
                <a:off x="10147" y="1183"/>
                <a:ext cx="8643" cy="1377"/>
              </a:xfrm>
              <a:prstGeom prst="rect">
                <a:avLst/>
              </a:prstGeom>
              <a:noFill/>
            </p:spPr>
            <p:txBody>
              <a:bodyPr wrap="square" rtlCol="0" anchor="t">
                <a:spAutoFit/>
              </a:bodyPr>
              <a:lstStyle/>
              <a:p>
                <a:pPr algn="l" fontAlgn="auto">
                  <a:lnSpc>
                    <a:spcPct val="150000"/>
                  </a:lnSpc>
                </a:pPr>
                <a:r>
                  <a:rPr lang="zh-CN" altLang="en-US"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目前昆曲主要由专业昆曲院团演出，有关演出活动多集中在江苏、浙江、上海、北京、湖南等地。</a:t>
                </a:r>
              </a:p>
            </p:txBody>
          </p:sp>
          <p:sp>
            <p:nvSpPr>
              <p:cNvPr id="27" name="PA-椭圆 26"/>
              <p:cNvSpPr/>
              <p:nvPr>
                <p:custDataLst>
                  <p:tags r:id="rId6"/>
                </p:custDataLst>
              </p:nvPr>
            </p:nvSpPr>
            <p:spPr>
              <a:xfrm>
                <a:off x="9072" y="1470"/>
                <a:ext cx="960" cy="960"/>
              </a:xfrm>
              <a:prstGeom prst="ellipse">
                <a:avLst/>
              </a:prstGeom>
              <a:solidFill>
                <a:srgbClr val="B77B1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2"/>
                    </a:solidFill>
                  </a:rPr>
                  <a:t>05</a:t>
                </a:r>
              </a:p>
            </p:txBody>
          </p:sp>
        </p:grpSp>
      </p:grpSp>
      <p:pic>
        <p:nvPicPr>
          <p:cNvPr id="29" name="PA-图片 28" descr="51miz-E1184237-7577B103"/>
          <p:cNvPicPr>
            <a:picLocks noChangeAspect="1"/>
          </p:cNvPicPr>
          <p:nvPr>
            <p:custDataLst>
              <p:tags r:id="rId4"/>
            </p:custDataLst>
          </p:nvPr>
        </p:nvPicPr>
        <p:blipFill>
          <a:blip r:embed="rId21" cstate="screen">
            <a:extLst>
              <a:ext uri="{28A0092B-C50C-407E-A947-70E740481C1C}">
                <a14:useLocalDpi xmlns:a14="http://schemas.microsoft.com/office/drawing/2010/main"/>
              </a:ext>
            </a:extLst>
          </a:blip>
          <a:stretch>
            <a:fillRect/>
          </a:stretch>
        </p:blipFill>
        <p:spPr>
          <a:xfrm flipH="1">
            <a:off x="0" y="906780"/>
            <a:ext cx="4463415" cy="595122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800" decel="100000"/>
                                        <p:tgtEl>
                                          <p:spTgt spid="28"/>
                                        </p:tgtEl>
                                      </p:cBhvr>
                                    </p:animEffect>
                                    <p:anim calcmode="lin" valueType="num">
                                      <p:cBhvr>
                                        <p:cTn id="17" dur="800" decel="100000" fill="hold"/>
                                        <p:tgtEl>
                                          <p:spTgt spid="28"/>
                                        </p:tgtEl>
                                        <p:attrNameLst>
                                          <p:attrName>style.rotation</p:attrName>
                                        </p:attrNameLst>
                                      </p:cBhvr>
                                      <p:tavLst>
                                        <p:tav tm="0">
                                          <p:val>
                                            <p:fltVal val="-90"/>
                                          </p:val>
                                        </p:tav>
                                        <p:tav tm="100000">
                                          <p:val>
                                            <p:fltVal val="0"/>
                                          </p:val>
                                        </p:tav>
                                      </p:tavLst>
                                    </p:anim>
                                    <p:anim calcmode="lin" valueType="num">
                                      <p:cBhvr>
                                        <p:cTn id="18" dur="800" decel="100000" fill="hold"/>
                                        <p:tgtEl>
                                          <p:spTgt spid="28"/>
                                        </p:tgtEl>
                                        <p:attrNameLst>
                                          <p:attrName>ppt_x</p:attrName>
                                        </p:attrNameLst>
                                      </p:cBhvr>
                                      <p:tavLst>
                                        <p:tav tm="0">
                                          <p:val>
                                            <p:strVal val="#ppt_x+0.4"/>
                                          </p:val>
                                        </p:tav>
                                        <p:tav tm="100000">
                                          <p:val>
                                            <p:strVal val="#ppt_x-0.05"/>
                                          </p:val>
                                        </p:tav>
                                      </p:tavLst>
                                    </p:anim>
                                    <p:anim calcmode="lin" valueType="num">
                                      <p:cBhvr>
                                        <p:cTn id="19" dur="800" decel="100000" fill="hold"/>
                                        <p:tgtEl>
                                          <p:spTgt spid="2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800" decel="100000"/>
                                        <p:tgtEl>
                                          <p:spTgt spid="29"/>
                                        </p:tgtEl>
                                      </p:cBhvr>
                                    </p:animEffect>
                                    <p:anim calcmode="lin" valueType="num">
                                      <p:cBhvr>
                                        <p:cTn id="26" dur="800" decel="100000" fill="hold"/>
                                        <p:tgtEl>
                                          <p:spTgt spid="29"/>
                                        </p:tgtEl>
                                        <p:attrNameLst>
                                          <p:attrName>style.rotation</p:attrName>
                                        </p:attrNameLst>
                                      </p:cBhvr>
                                      <p:tavLst>
                                        <p:tav tm="0">
                                          <p:val>
                                            <p:fltVal val="-90"/>
                                          </p:val>
                                        </p:tav>
                                        <p:tav tm="100000">
                                          <p:val>
                                            <p:fltVal val="0"/>
                                          </p:val>
                                        </p:tav>
                                      </p:tavLst>
                                    </p:anim>
                                    <p:anim calcmode="lin" valueType="num">
                                      <p:cBhvr>
                                        <p:cTn id="27" dur="800" decel="100000" fill="hold"/>
                                        <p:tgtEl>
                                          <p:spTgt spid="29"/>
                                        </p:tgtEl>
                                        <p:attrNameLst>
                                          <p:attrName>ppt_x</p:attrName>
                                        </p:attrNameLst>
                                      </p:cBhvr>
                                      <p:tavLst>
                                        <p:tav tm="0">
                                          <p:val>
                                            <p:strVal val="#ppt_x+0.4"/>
                                          </p:val>
                                        </p:tav>
                                        <p:tav tm="100000">
                                          <p:val>
                                            <p:strVal val="#ppt_x-0.05"/>
                                          </p:val>
                                        </p:tav>
                                      </p:tavLst>
                                    </p:anim>
                                    <p:anim calcmode="lin" valueType="num">
                                      <p:cBhvr>
                                        <p:cTn id="28" dur="800" decel="100000" fill="hold"/>
                                        <p:tgtEl>
                                          <p:spTgt spid="2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6"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12"/>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昆曲发展历程</a:t>
              </a:r>
            </a:p>
          </p:txBody>
        </p:sp>
        <p:pic>
          <p:nvPicPr>
            <p:cNvPr id="8" name="PA-图片 7" descr="图层 2 副本 2 拷贝 副本"/>
            <p:cNvPicPr>
              <a:picLocks noChangeAspect="1"/>
            </p:cNvPicPr>
            <p:nvPr>
              <p:custDataLst>
                <p:tags r:id="rId13"/>
              </p:custDataLst>
            </p:nvPr>
          </p:nvPicPr>
          <p:blipFill>
            <a:blip r:embed="rId17"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grpSp>
        <p:nvGrpSpPr>
          <p:cNvPr id="17" name="PA-组合 16"/>
          <p:cNvGrpSpPr/>
          <p:nvPr>
            <p:custDataLst>
              <p:tags r:id="rId3"/>
            </p:custDataLst>
          </p:nvPr>
        </p:nvGrpSpPr>
        <p:grpSpPr>
          <a:xfrm>
            <a:off x="1737995" y="1670685"/>
            <a:ext cx="6918159" cy="1337945"/>
            <a:chOff x="2737" y="2631"/>
            <a:chExt cx="10895" cy="2107"/>
          </a:xfrm>
        </p:grpSpPr>
        <p:sp>
          <p:nvSpPr>
            <p:cNvPr id="5" name="PA-文本框 4"/>
            <p:cNvSpPr txBox="1"/>
            <p:nvPr>
              <p:custDataLst>
                <p:tags r:id="rId9"/>
              </p:custDataLst>
            </p:nvPr>
          </p:nvSpPr>
          <p:spPr>
            <a:xfrm>
              <a:off x="3793" y="2631"/>
              <a:ext cx="9839" cy="2107"/>
            </a:xfrm>
            <a:prstGeom prst="rect">
              <a:avLst/>
            </a:prstGeom>
            <a:noFill/>
          </p:spPr>
          <p:txBody>
            <a:bodyPr wrap="square">
              <a:spAutoFit/>
            </a:bodyPr>
            <a:lstStyle/>
            <a:p>
              <a:pPr>
                <a:lnSpc>
                  <a:spcPct val="150000"/>
                </a:lnSpc>
              </a:pPr>
              <a:r>
                <a:rPr lang="zh-CN" altLang="en-US" sz="18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昆曲是明朝中叶至清代中叶戏曲中影响最大的声腔剧种，很多剧种都是在昆剧的基础上发展起来的，被称为“百戏之祖，百戏之师”，有 “中国戏曲之母”的雅称。</a:t>
              </a:r>
            </a:p>
          </p:txBody>
        </p:sp>
        <p:grpSp>
          <p:nvGrpSpPr>
            <p:cNvPr id="11" name="组合 10"/>
            <p:cNvGrpSpPr/>
            <p:nvPr/>
          </p:nvGrpSpPr>
          <p:grpSpPr>
            <a:xfrm>
              <a:off x="2737" y="2631"/>
              <a:ext cx="1056" cy="1110"/>
              <a:chOff x="2737" y="2631"/>
              <a:chExt cx="1056" cy="1110"/>
            </a:xfrm>
          </p:grpSpPr>
          <p:pic>
            <p:nvPicPr>
              <p:cNvPr id="9" name="PA-图片 8" descr="图层 2"/>
              <p:cNvPicPr>
                <a:picLocks noChangeAspect="1"/>
              </p:cNvPicPr>
              <p:nvPr>
                <p:custDataLst>
                  <p:tags r:id="rId10"/>
                </p:custDataLst>
              </p:nvPr>
            </p:nvPicPr>
            <p:blipFill>
              <a:blip r:embed="rId18" cstate="screen">
                <a:extLst>
                  <a:ext uri="{28A0092B-C50C-407E-A947-70E740481C1C}">
                    <a14:useLocalDpi xmlns:a14="http://schemas.microsoft.com/office/drawing/2010/main"/>
                  </a:ext>
                </a:extLst>
              </a:blip>
              <a:stretch>
                <a:fillRect/>
              </a:stretch>
            </p:blipFill>
            <p:spPr>
              <a:xfrm>
                <a:off x="2737" y="2631"/>
                <a:ext cx="1056" cy="1110"/>
              </a:xfrm>
              <a:prstGeom prst="rect">
                <a:avLst/>
              </a:prstGeom>
            </p:spPr>
          </p:pic>
          <p:sp>
            <p:nvSpPr>
              <p:cNvPr id="10" name="PA-文本框 9"/>
              <p:cNvSpPr txBox="1"/>
              <p:nvPr>
                <p:custDataLst>
                  <p:tags r:id="rId11"/>
                </p:custDataLst>
              </p:nvPr>
            </p:nvSpPr>
            <p:spPr>
              <a:xfrm>
                <a:off x="2945" y="2799"/>
                <a:ext cx="646" cy="776"/>
              </a:xfrm>
              <a:prstGeom prst="rect">
                <a:avLst/>
              </a:prstGeom>
              <a:noFill/>
            </p:spPr>
            <p:txBody>
              <a:bodyPr wrap="none" lIns="0" tIns="0" rIns="0" bIns="0" rtlCol="0">
                <a:spAutoFit/>
              </a:bodyPr>
              <a:lstStyle/>
              <a:p>
                <a:r>
                  <a:rPr lang="zh-CN" altLang="en-US" sz="3200" dirty="0">
                    <a:solidFill>
                      <a:schemeClr val="tx1">
                        <a:lumMod val="85000"/>
                        <a:lumOff val="15000"/>
                      </a:schemeClr>
                    </a:solidFill>
                    <a:latin typeface="华文新魏" panose="02010800040101010101" pitchFamily="2" charset="-122"/>
                    <a:ea typeface="华文新魏" panose="02010800040101010101" pitchFamily="2" charset="-122"/>
                  </a:rPr>
                  <a:t>壹</a:t>
                </a:r>
              </a:p>
            </p:txBody>
          </p:sp>
        </p:grpSp>
      </p:grpSp>
      <p:grpSp>
        <p:nvGrpSpPr>
          <p:cNvPr id="18" name="PA-组合 17"/>
          <p:cNvGrpSpPr/>
          <p:nvPr>
            <p:custDataLst>
              <p:tags r:id="rId4"/>
            </p:custDataLst>
          </p:nvPr>
        </p:nvGrpSpPr>
        <p:grpSpPr>
          <a:xfrm>
            <a:off x="4036060" y="3694430"/>
            <a:ext cx="7038975" cy="1289050"/>
            <a:chOff x="6356" y="5818"/>
            <a:chExt cx="11085" cy="2030"/>
          </a:xfrm>
        </p:grpSpPr>
        <p:sp>
          <p:nvSpPr>
            <p:cNvPr id="20" name="PA-文本框 19"/>
            <p:cNvSpPr txBox="1"/>
            <p:nvPr>
              <p:custDataLst>
                <p:tags r:id="rId6"/>
              </p:custDataLst>
            </p:nvPr>
          </p:nvSpPr>
          <p:spPr>
            <a:xfrm>
              <a:off x="7603" y="5818"/>
              <a:ext cx="9839" cy="2031"/>
            </a:xfrm>
            <a:prstGeom prst="rect">
              <a:avLst/>
            </a:prstGeom>
            <a:noFill/>
          </p:spPr>
          <p:txBody>
            <a:bodyPr wrap="square">
              <a:spAutoFit/>
            </a:bodyPr>
            <a:lstStyle/>
            <a:p>
              <a:pPr>
                <a:lnSpc>
                  <a:spcPct val="150000"/>
                </a:lnSpc>
              </a:pPr>
              <a:r>
                <a:rPr lang="zh-CN" altLang="en-US" sz="18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昆剧是中国戏曲史上具有最完整表演体系的剧种，它的基础深厚，遗产丰富，是中国传统文化艺术高度发展的成果，在中国文学史、戏曲史、音乐史、舞蹈史上占有重要的地位。</a:t>
              </a:r>
            </a:p>
          </p:txBody>
        </p:sp>
        <p:grpSp>
          <p:nvGrpSpPr>
            <p:cNvPr id="14" name="组合 13"/>
            <p:cNvGrpSpPr/>
            <p:nvPr/>
          </p:nvGrpSpPr>
          <p:grpSpPr>
            <a:xfrm>
              <a:off x="6356" y="6082"/>
              <a:ext cx="1056" cy="1110"/>
              <a:chOff x="2737" y="2631"/>
              <a:chExt cx="1056" cy="1110"/>
            </a:xfrm>
          </p:grpSpPr>
          <p:pic>
            <p:nvPicPr>
              <p:cNvPr id="15" name="PA-图片 14" descr="图层 2"/>
              <p:cNvPicPr>
                <a:picLocks noChangeAspect="1"/>
              </p:cNvPicPr>
              <p:nvPr>
                <p:custDataLst>
                  <p:tags r:id="rId7"/>
                </p:custDataLst>
              </p:nvPr>
            </p:nvPicPr>
            <p:blipFill>
              <a:blip r:embed="rId18" cstate="screen">
                <a:extLst>
                  <a:ext uri="{28A0092B-C50C-407E-A947-70E740481C1C}">
                    <a14:useLocalDpi xmlns:a14="http://schemas.microsoft.com/office/drawing/2010/main"/>
                  </a:ext>
                </a:extLst>
              </a:blip>
              <a:stretch>
                <a:fillRect/>
              </a:stretch>
            </p:blipFill>
            <p:spPr>
              <a:xfrm>
                <a:off x="2737" y="2631"/>
                <a:ext cx="1056" cy="1110"/>
              </a:xfrm>
              <a:prstGeom prst="rect">
                <a:avLst/>
              </a:prstGeom>
            </p:spPr>
          </p:pic>
          <p:sp>
            <p:nvSpPr>
              <p:cNvPr id="16" name="PA-文本框 15"/>
              <p:cNvSpPr txBox="1"/>
              <p:nvPr>
                <p:custDataLst>
                  <p:tags r:id="rId8"/>
                </p:custDataLst>
              </p:nvPr>
            </p:nvSpPr>
            <p:spPr>
              <a:xfrm>
                <a:off x="2945" y="2799"/>
                <a:ext cx="640" cy="775"/>
              </a:xfrm>
              <a:prstGeom prst="rect">
                <a:avLst/>
              </a:prstGeom>
              <a:noFill/>
            </p:spPr>
            <p:txBody>
              <a:bodyPr wrap="none" lIns="0" tIns="0" rIns="0" bIns="0" rtlCol="0">
                <a:spAutoFit/>
              </a:bodyPr>
              <a:lstStyle/>
              <a:p>
                <a:r>
                  <a:rPr lang="zh-CN" altLang="en-US" sz="3200" dirty="0">
                    <a:solidFill>
                      <a:schemeClr val="tx1">
                        <a:lumMod val="85000"/>
                        <a:lumOff val="15000"/>
                      </a:schemeClr>
                    </a:solidFill>
                    <a:latin typeface="华文新魏" panose="02010800040101010101" pitchFamily="2" charset="-122"/>
                    <a:ea typeface="华文新魏" panose="02010800040101010101" pitchFamily="2" charset="-122"/>
                  </a:rPr>
                  <a:t>贰</a:t>
                </a:r>
              </a:p>
            </p:txBody>
          </p:sp>
        </p:grpSp>
      </p:grpSp>
      <p:pic>
        <p:nvPicPr>
          <p:cNvPr id="24" name="PA-图片 23" descr="51miz-E1208436-5FA6A94B"/>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tretch>
            <a:fillRect/>
          </a:stretch>
        </p:blipFill>
        <p:spPr>
          <a:xfrm flipH="1">
            <a:off x="480695" y="2550795"/>
            <a:ext cx="4307205" cy="430720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800" decel="100000"/>
                                        <p:tgtEl>
                                          <p:spTgt spid="17"/>
                                        </p:tgtEl>
                                      </p:cBhvr>
                                    </p:animEffect>
                                    <p:anim calcmode="lin" valueType="num">
                                      <p:cBhvr>
                                        <p:cTn id="17" dur="800" decel="100000" fill="hold"/>
                                        <p:tgtEl>
                                          <p:spTgt spid="17"/>
                                        </p:tgtEl>
                                        <p:attrNameLst>
                                          <p:attrName>style.rotation</p:attrName>
                                        </p:attrNameLst>
                                      </p:cBhvr>
                                      <p:tavLst>
                                        <p:tav tm="0">
                                          <p:val>
                                            <p:fltVal val="-90"/>
                                          </p:val>
                                        </p:tav>
                                        <p:tav tm="100000">
                                          <p:val>
                                            <p:fltVal val="0"/>
                                          </p:val>
                                        </p:tav>
                                      </p:tavLst>
                                    </p:anim>
                                    <p:anim calcmode="lin" valueType="num">
                                      <p:cBhvr>
                                        <p:cTn id="18" dur="800" decel="100000" fill="hold"/>
                                        <p:tgtEl>
                                          <p:spTgt spid="17"/>
                                        </p:tgtEl>
                                        <p:attrNameLst>
                                          <p:attrName>ppt_x</p:attrName>
                                        </p:attrNameLst>
                                      </p:cBhvr>
                                      <p:tavLst>
                                        <p:tav tm="0">
                                          <p:val>
                                            <p:strVal val="#ppt_x+0.4"/>
                                          </p:val>
                                        </p:tav>
                                        <p:tav tm="100000">
                                          <p:val>
                                            <p:strVal val="#ppt_x-0.05"/>
                                          </p:val>
                                        </p:tav>
                                      </p:tavLst>
                                    </p:anim>
                                    <p:anim calcmode="lin" valueType="num">
                                      <p:cBhvr>
                                        <p:cTn id="19" dur="800" decel="100000" fill="hold"/>
                                        <p:tgtEl>
                                          <p:spTgt spid="1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800" decel="100000"/>
                                        <p:tgtEl>
                                          <p:spTgt spid="18"/>
                                        </p:tgtEl>
                                      </p:cBhvr>
                                    </p:animEffect>
                                    <p:anim calcmode="lin" valueType="num">
                                      <p:cBhvr>
                                        <p:cTn id="26" dur="800" decel="100000" fill="hold"/>
                                        <p:tgtEl>
                                          <p:spTgt spid="18"/>
                                        </p:tgtEl>
                                        <p:attrNameLst>
                                          <p:attrName>style.rotation</p:attrName>
                                        </p:attrNameLst>
                                      </p:cBhvr>
                                      <p:tavLst>
                                        <p:tav tm="0">
                                          <p:val>
                                            <p:fltVal val="-90"/>
                                          </p:val>
                                        </p:tav>
                                        <p:tav tm="100000">
                                          <p:val>
                                            <p:fltVal val="0"/>
                                          </p:val>
                                        </p:tav>
                                      </p:tavLst>
                                    </p:anim>
                                    <p:anim calcmode="lin" valueType="num">
                                      <p:cBhvr>
                                        <p:cTn id="27" dur="800" decel="100000" fill="hold"/>
                                        <p:tgtEl>
                                          <p:spTgt spid="18"/>
                                        </p:tgtEl>
                                        <p:attrNameLst>
                                          <p:attrName>ppt_x</p:attrName>
                                        </p:attrNameLst>
                                      </p:cBhvr>
                                      <p:tavLst>
                                        <p:tav tm="0">
                                          <p:val>
                                            <p:strVal val="#ppt_x+0.4"/>
                                          </p:val>
                                        </p:tav>
                                        <p:tav tm="100000">
                                          <p:val>
                                            <p:strVal val="#ppt_x-0.05"/>
                                          </p:val>
                                        </p:tav>
                                      </p:tavLst>
                                    </p:anim>
                                    <p:anim calcmode="lin" valueType="num">
                                      <p:cBhvr>
                                        <p:cTn id="28" dur="800" decel="100000" fill="hold"/>
                                        <p:tgtEl>
                                          <p:spTgt spid="1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800" decel="100000"/>
                                        <p:tgtEl>
                                          <p:spTgt spid="24"/>
                                        </p:tgtEl>
                                      </p:cBhvr>
                                    </p:animEffect>
                                    <p:anim calcmode="lin" valueType="num">
                                      <p:cBhvr>
                                        <p:cTn id="35" dur="800" decel="100000" fill="hold"/>
                                        <p:tgtEl>
                                          <p:spTgt spid="24"/>
                                        </p:tgtEl>
                                        <p:attrNameLst>
                                          <p:attrName>style.rotation</p:attrName>
                                        </p:attrNameLst>
                                      </p:cBhvr>
                                      <p:tavLst>
                                        <p:tav tm="0">
                                          <p:val>
                                            <p:fltVal val="-90"/>
                                          </p:val>
                                        </p:tav>
                                        <p:tav tm="100000">
                                          <p:val>
                                            <p:fltVal val="0"/>
                                          </p:val>
                                        </p:tav>
                                      </p:tavLst>
                                    </p:anim>
                                    <p:anim calcmode="lin" valueType="num">
                                      <p:cBhvr>
                                        <p:cTn id="36" dur="800" decel="100000" fill="hold"/>
                                        <p:tgtEl>
                                          <p:spTgt spid="24"/>
                                        </p:tgtEl>
                                        <p:attrNameLst>
                                          <p:attrName>ppt_x</p:attrName>
                                        </p:attrNameLst>
                                      </p:cBhvr>
                                      <p:tavLst>
                                        <p:tav tm="0">
                                          <p:val>
                                            <p:strVal val="#ppt_x+0.4"/>
                                          </p:val>
                                        </p:tav>
                                        <p:tav tm="100000">
                                          <p:val>
                                            <p:strVal val="#ppt_x-0.05"/>
                                          </p:val>
                                        </p:tav>
                                      </p:tavLst>
                                    </p:anim>
                                    <p:anim calcmode="lin" valueType="num">
                                      <p:cBhvr>
                                        <p:cTn id="37" dur="800" decel="100000" fill="hold"/>
                                        <p:tgtEl>
                                          <p:spTgt spid="2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4" name="PA-图片 13" descr="组 1"/>
          <p:cNvPicPr>
            <a:picLocks noChangeAspect="1"/>
          </p:cNvPicPr>
          <p:nvPr>
            <p:custDataLst>
              <p:tags r:id="rId2"/>
            </p:custDataLst>
          </p:nvPr>
        </p:nvPicPr>
        <p:blipFill>
          <a:blip r:embed="rId13" cstate="screen">
            <a:alphaModFix amt="35000"/>
            <a:extLst>
              <a:ext uri="{28A0092B-C50C-407E-A947-70E740481C1C}">
                <a14:useLocalDpi xmlns:a14="http://schemas.microsoft.com/office/drawing/2010/main"/>
              </a:ext>
            </a:extLst>
          </a:blip>
          <a:stretch>
            <a:fillRect/>
          </a:stretch>
        </p:blipFill>
        <p:spPr>
          <a:xfrm flipH="1">
            <a:off x="0" y="0"/>
            <a:ext cx="7428230" cy="4719955"/>
          </a:xfrm>
          <a:prstGeom prst="rect">
            <a:avLst/>
          </a:prstGeom>
        </p:spPr>
      </p:pic>
      <p:pic>
        <p:nvPicPr>
          <p:cNvPr id="3" name="PA-图片 2" descr="51miz-E717174-3CA6A131"/>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8750300" y="5690870"/>
            <a:ext cx="3224530" cy="909955"/>
          </a:xfrm>
          <a:prstGeom prst="rect">
            <a:avLst/>
          </a:prstGeom>
        </p:spPr>
      </p:pic>
      <p:pic>
        <p:nvPicPr>
          <p:cNvPr id="2" name="PA-图片 1" descr="人物2"/>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tretch>
            <a:fillRect/>
          </a:stretch>
        </p:blipFill>
        <p:spPr>
          <a:xfrm>
            <a:off x="395605" y="502920"/>
            <a:ext cx="3608705" cy="6355080"/>
          </a:xfrm>
          <a:prstGeom prst="rect">
            <a:avLst/>
          </a:prstGeom>
        </p:spPr>
      </p:pic>
      <p:grpSp>
        <p:nvGrpSpPr>
          <p:cNvPr id="10" name="PA-组合 9"/>
          <p:cNvGrpSpPr/>
          <p:nvPr>
            <p:custDataLst>
              <p:tags r:id="rId5"/>
            </p:custDataLst>
          </p:nvPr>
        </p:nvGrpSpPr>
        <p:grpSpPr>
          <a:xfrm>
            <a:off x="6996748" y="1256665"/>
            <a:ext cx="1671955" cy="1568450"/>
            <a:chOff x="9842" y="1409"/>
            <a:chExt cx="2633" cy="2470"/>
          </a:xfrm>
        </p:grpSpPr>
        <p:pic>
          <p:nvPicPr>
            <p:cNvPr id="8" name="PA-图片 7" descr="图层 2"/>
            <p:cNvPicPr>
              <a:picLocks noChangeAspect="1"/>
            </p:cNvPicPr>
            <p:nvPr>
              <p:custDataLst>
                <p:tags r:id="rId8"/>
              </p:custDataLst>
            </p:nvPr>
          </p:nvPicPr>
          <p:blipFill>
            <a:blip r:embed="rId16" cstate="screen">
              <a:extLst>
                <a:ext uri="{28A0092B-C50C-407E-A947-70E740481C1C}">
                  <a14:useLocalDpi xmlns:a14="http://schemas.microsoft.com/office/drawing/2010/main"/>
                </a:ext>
              </a:extLst>
            </a:blip>
            <a:stretch>
              <a:fillRect/>
            </a:stretch>
          </p:blipFill>
          <p:spPr>
            <a:xfrm>
              <a:off x="10392" y="1409"/>
              <a:ext cx="2083" cy="2190"/>
            </a:xfrm>
            <a:prstGeom prst="rect">
              <a:avLst/>
            </a:prstGeom>
          </p:spPr>
        </p:pic>
        <p:sp>
          <p:nvSpPr>
            <p:cNvPr id="9" name="PA-文本框 8"/>
            <p:cNvSpPr txBox="1"/>
            <p:nvPr>
              <p:custDataLst>
                <p:tags r:id="rId9"/>
              </p:custDataLst>
            </p:nvPr>
          </p:nvSpPr>
          <p:spPr>
            <a:xfrm>
              <a:off x="9842" y="1409"/>
              <a:ext cx="2208" cy="2470"/>
            </a:xfrm>
            <a:prstGeom prst="rect">
              <a:avLst/>
            </a:prstGeom>
            <a:noFill/>
          </p:spPr>
          <p:txBody>
            <a:bodyPr wrap="none" rtlCol="0">
              <a:spAutoFit/>
            </a:bodyPr>
            <a:lstStyle/>
            <a:p>
              <a:r>
                <a:rPr lang="zh-CN" altLang="en-US" sz="9600" dirty="0">
                  <a:solidFill>
                    <a:schemeClr val="tx1">
                      <a:lumMod val="85000"/>
                      <a:lumOff val="15000"/>
                    </a:schemeClr>
                  </a:solidFill>
                  <a:latin typeface="华文新魏" panose="02010800040101010101" pitchFamily="2" charset="-122"/>
                  <a:ea typeface="华文新魏" panose="02010800040101010101" pitchFamily="2" charset="-122"/>
                </a:rPr>
                <a:t>贰</a:t>
              </a:r>
            </a:p>
          </p:txBody>
        </p:sp>
      </p:grpSp>
      <p:sp>
        <p:nvSpPr>
          <p:cNvPr id="44" name="PA-文本框 43"/>
          <p:cNvSpPr txBox="1"/>
          <p:nvPr>
            <p:custDataLst>
              <p:tags r:id="rId6"/>
            </p:custDataLst>
          </p:nvPr>
        </p:nvSpPr>
        <p:spPr>
          <a:xfrm>
            <a:off x="4004945" y="2818765"/>
            <a:ext cx="7655560" cy="1198880"/>
          </a:xfrm>
          <a:prstGeom prst="rect">
            <a:avLst/>
          </a:prstGeom>
          <a:noFill/>
        </p:spPr>
        <p:txBody>
          <a:bodyPr vert="horz" wrap="square">
            <a:spAutoFit/>
          </a:bodyPr>
          <a:lstStyle/>
          <a:p>
            <a:pPr algn="ctr"/>
            <a:r>
              <a:rPr lang="zh-CN" altLang="en-US" sz="7200" kern="100" dirty="0">
                <a:solidFill>
                  <a:schemeClr val="tx1">
                    <a:lumMod val="85000"/>
                    <a:lumOff val="15000"/>
                  </a:schemeClr>
                </a:solidFill>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昆曲的发展历程</a:t>
            </a:r>
          </a:p>
        </p:txBody>
      </p:sp>
      <p:sp>
        <p:nvSpPr>
          <p:cNvPr id="46" name="PA-文本框 45"/>
          <p:cNvSpPr txBox="1"/>
          <p:nvPr>
            <p:custDataLst>
              <p:tags r:id="rId7"/>
            </p:custDataLst>
          </p:nvPr>
        </p:nvSpPr>
        <p:spPr>
          <a:xfrm>
            <a:off x="5056188" y="4087495"/>
            <a:ext cx="5553075" cy="1476375"/>
          </a:xfrm>
          <a:prstGeom prst="rect">
            <a:avLst/>
          </a:prstGeom>
          <a:noFill/>
        </p:spPr>
        <p:txBody>
          <a:bodyPr vert="horz" wrap="square">
            <a:spAutoFit/>
          </a:bodyPr>
          <a:lstStyle/>
          <a:p>
            <a:pPr algn="ctr">
              <a:lnSpc>
                <a:spcPct val="150000"/>
              </a:lnSpc>
            </a:pPr>
            <a:r>
              <a:rPr lang="zh-CN" altLang="en-US"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国家级非物质文化遗产代表性项目</a:t>
            </a:r>
            <a:endPar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zh-CN" altLang="en-US"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戏曲艺术中的珍品</a:t>
            </a:r>
            <a:endParaRPr lang="en-US" altLang="zh-CN" sz="2000" kern="1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endParaRPr>
          </a:p>
          <a:p>
            <a:pPr algn="ctr">
              <a:lnSpc>
                <a:spcPct val="150000"/>
              </a:lnSpc>
            </a:pPr>
            <a:r>
              <a:rPr lang="en-US" altLang="zh-CN" sz="20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阿里巴巴普惠体" panose="00020600040101010101" charset="-122"/>
                <a:sym typeface="Arial" panose="020B0604020202020204" pitchFamily="34" charset="0"/>
              </a:rPr>
              <a:t>…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1.5"/>
                                          </p:val>
                                        </p:tav>
                                      </p:tavLst>
                                    </p:anim>
                                    <p:anim calcmode="lin" valueType="num">
                                      <p:cBhvr>
                                        <p:cTn id="8" dur="500" fill="hold"/>
                                        <p:tgtEl>
                                          <p:spTgt spid="44"/>
                                        </p:tgtEl>
                                        <p:attrNameLst>
                                          <p:attrName>ppt_h</p:attrName>
                                        </p:attrNameLst>
                                      </p:cBhvr>
                                      <p:tavLst>
                                        <p:tav tm="0">
                                          <p:val>
                                            <p:fltVal val="0"/>
                                          </p:val>
                                        </p:tav>
                                        <p:tav tm="100000">
                                          <p:val>
                                            <p:strVal val="#ppt_h*1.5"/>
                                          </p:val>
                                        </p:tav>
                                      </p:tavLst>
                                    </p:anim>
                                    <p:animEffect transition="in" filter="fade">
                                      <p:cBhvr>
                                        <p:cTn id="9" dur="500"/>
                                        <p:tgtEl>
                                          <p:spTgt spid="44"/>
                                        </p:tgtEl>
                                      </p:cBhvr>
                                    </p:animEffect>
                                    <p:anim to="" calcmode="lin" valueType="num">
                                      <p:cBhvr>
                                        <p:cTn id="10" dur="500" fill="hold">
                                          <p:stCondLst>
                                            <p:cond delay="0"/>
                                          </p:stCondLst>
                                        </p:cTn>
                                        <p:tgtEl>
                                          <p:spTgt spid="44"/>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44"/>
                                        </p:tgtEl>
                                        <p:attrNameLst>
                                          <p:attrName>ppt_y</p:attrName>
                                        </p:attrNameLst>
                                      </p:cBhvr>
                                      <p:tavLst>
                                        <p:tav tm="0">
                                          <p:val>
                                            <p:strVal val="#ppt_y"/>
                                          </p:val>
                                        </p:tav>
                                        <p:tav tm="100000">
                                          <p:val>
                                            <p:fltVal val="0.5"/>
                                          </p:val>
                                        </p:tav>
                                      </p:tavLst>
                                    </p:anim>
                                  </p:childTnLst>
                                </p:cTn>
                              </p:par>
                            </p:childTnLst>
                          </p:cTn>
                        </p:par>
                        <p:par>
                          <p:cTn id="12" fill="hold" nodeType="afterGroup">
                            <p:stCondLst>
                              <p:cond delay="500"/>
                            </p:stCondLst>
                            <p:childTnLst>
                              <p:par>
                                <p:cTn id="13" presetID="53" presetClass="entr" presetSubtype="16" dur="500" fill="hold" grpId="1"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strVal val="#ppt_w*1.5"/>
                                          </p:val>
                                        </p:tav>
                                        <p:tav tm="100000">
                                          <p:val>
                                            <p:strVal val="#ppt_w"/>
                                          </p:val>
                                        </p:tav>
                                      </p:tavLst>
                                    </p:anim>
                                    <p:anim calcmode="lin" valueType="num">
                                      <p:cBhvr>
                                        <p:cTn id="16" dur="500" fill="hold"/>
                                        <p:tgtEl>
                                          <p:spTgt spid="44"/>
                                        </p:tgtEl>
                                        <p:attrNameLst>
                                          <p:attrName>ppt_h</p:attrName>
                                        </p:attrNameLst>
                                      </p:cBhvr>
                                      <p:tavLst>
                                        <p:tav tm="0">
                                          <p:val>
                                            <p:strVal val="#ppt_h*1.5"/>
                                          </p:val>
                                        </p:tav>
                                        <p:tav tm="100000">
                                          <p:val>
                                            <p:strVal val="#ppt_h"/>
                                          </p:val>
                                        </p:tav>
                                      </p:tavLst>
                                    </p:anim>
                                    <p:animEffect transition="in" filter="fade">
                                      <p:cBhvr>
                                        <p:cTn id="17" dur="500"/>
                                        <p:tgtEl>
                                          <p:spTgt spid="44"/>
                                        </p:tgtEl>
                                      </p:cBhvr>
                                    </p:animEffect>
                                    <p:anim to="" calcmode="lin" valueType="num">
                                      <p:cBhvr>
                                        <p:cTn id="18" dur="500" fill="hold">
                                          <p:stCondLst>
                                            <p:cond delay="0"/>
                                          </p:stCondLst>
                                        </p:cTn>
                                        <p:tgtEl>
                                          <p:spTgt spid="44"/>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44"/>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30" presetClass="entr" presetSubtype="0" dur="100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2000"/>
                            </p:stCondLst>
                            <p:childTnLst>
                              <p:par>
                                <p:cTn id="30" presetID="30" presetClass="entr" presetSubtype="0" dur="1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nodeType="afterGroup">
                            <p:stCondLst>
                              <p:cond delay="3000"/>
                            </p:stCondLst>
                            <p:childTnLst>
                              <p:par>
                                <p:cTn id="39" presetID="30" presetClass="entr" presetSubtype="0" dur="100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800" decel="100000"/>
                                        <p:tgtEl>
                                          <p:spTgt spid="2"/>
                                        </p:tgtEl>
                                      </p:cBhvr>
                                    </p:animEffect>
                                    <p:anim calcmode="lin" valueType="num">
                                      <p:cBhvr>
                                        <p:cTn id="42" dur="800" decel="100000" fill="hold"/>
                                        <p:tgtEl>
                                          <p:spTgt spid="2"/>
                                        </p:tgtEl>
                                        <p:attrNameLst>
                                          <p:attrName>style.rotation</p:attrName>
                                        </p:attrNameLst>
                                      </p:cBhvr>
                                      <p:tavLst>
                                        <p:tav tm="0">
                                          <p:val>
                                            <p:fltVal val="-90"/>
                                          </p:val>
                                        </p:tav>
                                        <p:tav tm="100000">
                                          <p:val>
                                            <p:fltVal val="0"/>
                                          </p:val>
                                        </p:tav>
                                      </p:tavLst>
                                    </p:anim>
                                    <p:anim calcmode="lin" valueType="num">
                                      <p:cBhvr>
                                        <p:cTn id="43" dur="800" decel="100000" fill="hold"/>
                                        <p:tgtEl>
                                          <p:spTgt spid="2"/>
                                        </p:tgtEl>
                                        <p:attrNameLst>
                                          <p:attrName>ppt_x</p:attrName>
                                        </p:attrNameLst>
                                      </p:cBhvr>
                                      <p:tavLst>
                                        <p:tav tm="0">
                                          <p:val>
                                            <p:strVal val="#ppt_x+0.4"/>
                                          </p:val>
                                        </p:tav>
                                        <p:tav tm="100000">
                                          <p:val>
                                            <p:strVal val="#ppt_x-0.05"/>
                                          </p:val>
                                        </p:tav>
                                      </p:tavLst>
                                    </p:anim>
                                    <p:anim calcmode="lin" valueType="num">
                                      <p:cBhvr>
                                        <p:cTn id="44" dur="800" decel="100000" fill="hold"/>
                                        <p:tgtEl>
                                          <p:spTgt spid="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4000"/>
                            </p:stCondLst>
                            <p:childTnLst>
                              <p:par>
                                <p:cTn id="48" presetID="30" presetClass="entr" presetSubtype="0" dur="1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800" decel="100000"/>
                                        <p:tgtEl>
                                          <p:spTgt spid="10"/>
                                        </p:tgtEl>
                                      </p:cBhvr>
                                    </p:animEffect>
                                    <p:anim calcmode="lin" valueType="num">
                                      <p:cBhvr>
                                        <p:cTn id="51" dur="800" decel="100000" fill="hold"/>
                                        <p:tgtEl>
                                          <p:spTgt spid="10"/>
                                        </p:tgtEl>
                                        <p:attrNameLst>
                                          <p:attrName>style.rotation</p:attrName>
                                        </p:attrNameLst>
                                      </p:cBhvr>
                                      <p:tavLst>
                                        <p:tav tm="0">
                                          <p:val>
                                            <p:fltVal val="-90"/>
                                          </p:val>
                                        </p:tav>
                                        <p:tav tm="100000">
                                          <p:val>
                                            <p:fltVal val="0"/>
                                          </p:val>
                                        </p:tav>
                                      </p:tavLst>
                                    </p:anim>
                                    <p:anim calcmode="lin" valueType="num">
                                      <p:cBhvr>
                                        <p:cTn id="52" dur="800" decel="100000" fill="hold"/>
                                        <p:tgtEl>
                                          <p:spTgt spid="10"/>
                                        </p:tgtEl>
                                        <p:attrNameLst>
                                          <p:attrName>ppt_x</p:attrName>
                                        </p:attrNameLst>
                                      </p:cBhvr>
                                      <p:tavLst>
                                        <p:tav tm="0">
                                          <p:val>
                                            <p:strVal val="#ppt_x+0.4"/>
                                          </p:val>
                                        </p:tav>
                                        <p:tav tm="100000">
                                          <p:val>
                                            <p:strVal val="#ppt_x-0.05"/>
                                          </p:val>
                                        </p:tav>
                                      </p:tavLst>
                                    </p:anim>
                                    <p:anim calcmode="lin" valueType="num">
                                      <p:cBhvr>
                                        <p:cTn id="53" dur="800" decel="100000" fill="hold"/>
                                        <p:tgtEl>
                                          <p:spTgt spid="1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6" fill="hold" nodeType="afterGroup">
                            <p:stCondLst>
                              <p:cond delay="5000"/>
                            </p:stCondLst>
                            <p:childTnLst>
                              <p:par>
                                <p:cTn id="57" presetID="30" presetClass="entr" presetSubtype="0" dur="1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800" decel="100000"/>
                                        <p:tgtEl>
                                          <p:spTgt spid="46"/>
                                        </p:tgtEl>
                                      </p:cBhvr>
                                    </p:animEffect>
                                    <p:anim calcmode="lin" valueType="num">
                                      <p:cBhvr>
                                        <p:cTn id="60" dur="800" decel="100000" fill="hold"/>
                                        <p:tgtEl>
                                          <p:spTgt spid="46"/>
                                        </p:tgtEl>
                                        <p:attrNameLst>
                                          <p:attrName>style.rotation</p:attrName>
                                        </p:attrNameLst>
                                      </p:cBhvr>
                                      <p:tavLst>
                                        <p:tav tm="0">
                                          <p:val>
                                            <p:fltVal val="-90"/>
                                          </p:val>
                                        </p:tav>
                                        <p:tav tm="100000">
                                          <p:val>
                                            <p:fltVal val="0"/>
                                          </p:val>
                                        </p:tav>
                                      </p:tavLst>
                                    </p:anim>
                                    <p:anim calcmode="lin" valueType="num">
                                      <p:cBhvr>
                                        <p:cTn id="61" dur="800" decel="100000" fill="hold"/>
                                        <p:tgtEl>
                                          <p:spTgt spid="46"/>
                                        </p:tgtEl>
                                        <p:attrNameLst>
                                          <p:attrName>ppt_x</p:attrName>
                                        </p:attrNameLst>
                                      </p:cBhvr>
                                      <p:tavLst>
                                        <p:tav tm="0">
                                          <p:val>
                                            <p:strVal val="#ppt_x+0.4"/>
                                          </p:val>
                                        </p:tav>
                                        <p:tav tm="100000">
                                          <p:val>
                                            <p:strVal val="#ppt_x-0.05"/>
                                          </p:val>
                                        </p:tav>
                                      </p:tavLst>
                                    </p:anim>
                                    <p:anim calcmode="lin" valueType="num">
                                      <p:cBhvr>
                                        <p:cTn id="62" dur="800" decel="100000" fill="hold"/>
                                        <p:tgtEl>
                                          <p:spTgt spid="4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0"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PA-组合 5"/>
          <p:cNvGrpSpPr/>
          <p:nvPr>
            <p:custDataLst>
              <p:tags r:id="rId2"/>
            </p:custDataLst>
          </p:nvPr>
        </p:nvGrpSpPr>
        <p:grpSpPr>
          <a:xfrm>
            <a:off x="123190" y="259080"/>
            <a:ext cx="761365" cy="2560320"/>
            <a:chOff x="194" y="408"/>
            <a:chExt cx="1199" cy="4032"/>
          </a:xfrm>
        </p:grpSpPr>
        <p:sp>
          <p:nvSpPr>
            <p:cNvPr id="7" name="PA-文本框 6"/>
            <p:cNvSpPr txBox="1"/>
            <p:nvPr>
              <p:custDataLst>
                <p:tags r:id="rId6"/>
              </p:custDataLst>
            </p:nvPr>
          </p:nvSpPr>
          <p:spPr>
            <a:xfrm>
              <a:off x="521" y="1011"/>
              <a:ext cx="872" cy="3429"/>
            </a:xfrm>
            <a:prstGeom prst="rect">
              <a:avLst/>
            </a:prstGeom>
            <a:noFill/>
          </p:spPr>
          <p:txBody>
            <a:bodyPr vert="eaVert" wrap="square">
              <a:spAutoFit/>
            </a:bodyPr>
            <a:lstStyle/>
            <a:p>
              <a:pPr algn="dist"/>
              <a:r>
                <a:rPr lang="zh-CN" altLang="en-US" sz="2400" kern="100" dirty="0">
                  <a:solidFill>
                    <a:schemeClr val="tx1">
                      <a:lumMod val="85000"/>
                      <a:lumOff val="15000"/>
                    </a:schemeClr>
                  </a:solidFill>
                  <a:effectLst/>
                  <a:latin typeface="华文新魏" panose="02010800040101010101" pitchFamily="2" charset="-122"/>
                  <a:ea typeface="华文新魏" panose="02010800040101010101" pitchFamily="2" charset="-122"/>
                  <a:cs typeface="Times New Roman" panose="02020603050405020304" pitchFamily="18" charset="0"/>
                  <a:sym typeface="Arial" panose="020B0604020202020204" pitchFamily="34" charset="0"/>
                </a:rPr>
                <a:t>昆曲艺术特点</a:t>
              </a:r>
            </a:p>
          </p:txBody>
        </p:sp>
        <p:pic>
          <p:nvPicPr>
            <p:cNvPr id="8" name="PA-图片 7" descr="图层 2 副本 2 拷贝 副本"/>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194" y="408"/>
              <a:ext cx="1199" cy="470"/>
            </a:xfrm>
            <a:prstGeom prst="rect">
              <a:avLst/>
            </a:prstGeom>
          </p:spPr>
        </p:pic>
      </p:grpSp>
      <p:sp>
        <p:nvSpPr>
          <p:cNvPr id="9" name="PA-文本框 8"/>
          <p:cNvSpPr txBox="1"/>
          <p:nvPr>
            <p:custDataLst>
              <p:tags r:id="rId3"/>
            </p:custDataLst>
          </p:nvPr>
        </p:nvSpPr>
        <p:spPr>
          <a:xfrm>
            <a:off x="2335434" y="1390467"/>
            <a:ext cx="1754326" cy="3167744"/>
          </a:xfrm>
          <a:prstGeom prst="rect">
            <a:avLst/>
          </a:prstGeom>
          <a:noFill/>
        </p:spPr>
        <p:txBody>
          <a:bodyPr vert="eaVert" wrap="square">
            <a:spAutoFit/>
          </a:bodyPr>
          <a:lstStyle/>
          <a:p>
            <a:pPr>
              <a:lnSpc>
                <a:spcPct val="150000"/>
              </a:lnSpc>
            </a:pPr>
            <a:r>
              <a:rPr lang="zh-CN" altLang="en-US" sz="17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昆曲的表演，也有它独特的体系、风格，它最大的特点是抒情性强、动作细腻，歌唱与舞蹈的身段结合得巧妙而和谐。</a:t>
            </a:r>
          </a:p>
        </p:txBody>
      </p:sp>
      <p:sp>
        <p:nvSpPr>
          <p:cNvPr id="12" name="PA-文本框 11"/>
          <p:cNvSpPr txBox="1"/>
          <p:nvPr>
            <p:custDataLst>
              <p:tags r:id="rId4"/>
            </p:custDataLst>
          </p:nvPr>
        </p:nvSpPr>
        <p:spPr>
          <a:xfrm>
            <a:off x="4612003" y="1390469"/>
            <a:ext cx="1754326" cy="3498099"/>
          </a:xfrm>
          <a:prstGeom prst="rect">
            <a:avLst/>
          </a:prstGeom>
          <a:noFill/>
        </p:spPr>
        <p:txBody>
          <a:bodyPr vert="eaVert" wrap="square">
            <a:spAutoFit/>
          </a:bodyPr>
          <a:lstStyle/>
          <a:p>
            <a:pPr>
              <a:lnSpc>
                <a:spcPct val="150000"/>
              </a:lnSpc>
            </a:pPr>
            <a:r>
              <a:rPr lang="zh-CN" altLang="en-US" sz="1700" kern="100" dirty="0">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在语言上，根据丑、副两类角色的念白特色，该剧种通常可分为南昆和北昆：南昆以苏州白和扬州白为主，北昆以大都韵白和京白为主。</a:t>
            </a:r>
          </a:p>
        </p:txBody>
      </p:sp>
      <p:pic>
        <p:nvPicPr>
          <p:cNvPr id="4" name="PA-图片 3" descr="51miz-E1186585-711284A2"/>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6120130" y="558165"/>
            <a:ext cx="5305425" cy="70745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dur="1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dur="1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dur="100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dur="1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RESOURCELIBID_PRE" val="308830"/>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104.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05.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06.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0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109.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11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5.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6.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3.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12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8.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129.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13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5.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SLIDE_ITEM_CNT" val="5"/>
  <p:tag name="KSO_WM_TEMPLATE_CATEGORY" val="custom"/>
  <p:tag name="KSO_WM_TEMPLATE_INDEX" val="20205081"/>
  <p:tag name="RESOURCELIBID_LIB" val="308830"/>
  <p:tag name="WHOLEPAGETYPE" val="Page_Head"/>
</p:tagLst>
</file>

<file path=ppt/tags/tag14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HIGHLIGHT" val="0"/>
  <p:tag name="KSO_WM_UNIT_ID" val="diagram160449_2*l_h_f*1_1_1"/>
  <p:tag name="KSO_WM_UNIT_INDEX" val="1_1_1"/>
  <p:tag name="KSO_WM_UNIT_LAYERLEVEL" val="1_1_1"/>
  <p:tag name="KSO_WM_UNIT_PRESET_TEXT_INDEX" val="4"/>
  <p:tag name="KSO_WM_UNIT_PRESET_TEXT_LEN" val="34"/>
  <p:tag name="KSO_WM_UNIT_TEXT_FILL_FORE_SCHEMECOLOR_INDEX" val="13"/>
  <p:tag name="KSO_WM_UNIT_TEXT_FILL_TYPE" val="1"/>
  <p:tag name="KSO_WM_UNIT_TYPE" val="l_h_f"/>
  <p:tag name="KSO_WM_UNIT_USESOURCEFORMAT_APPLY" val="0"/>
  <p:tag name="KSO_WM_UNIT_VALUE" val="36"/>
  <p:tag name="PA" val="v5.2.5"/>
  <p:tag name="WHOLESPTYPE" val="Shape_SubTitle"/>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HIGHLIGHT" val="0"/>
  <p:tag name="KSO_WM_UNIT_ID" val="diagram160449_2*l_h_f*1_2_1"/>
  <p:tag name="KSO_WM_UNIT_INDEX" val="1_2_1"/>
  <p:tag name="KSO_WM_UNIT_LAYERLEVEL" val="1_1_1"/>
  <p:tag name="KSO_WM_UNIT_PRESET_TEXT_INDEX" val="4"/>
  <p:tag name="KSO_WM_UNIT_PRESET_TEXT_LEN" val="34"/>
  <p:tag name="KSO_WM_UNIT_TEXT_FILL_FORE_SCHEMECOLOR_INDEX" val="13"/>
  <p:tag name="KSO_WM_UNIT_TEXT_FILL_TYPE" val="1"/>
  <p:tag name="KSO_WM_UNIT_TYPE" val="l_h_f"/>
  <p:tag name="KSO_WM_UNIT_USESOURCEFORMAT_APPLY" val="0"/>
  <p:tag name="KSO_WM_UNIT_VALUE" val="36"/>
  <p:tag name="PA" val="v5.2.5"/>
  <p:tag name="WHOLESPTYPE" val="Shape_SubTitle"/>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HIGHLIGHT" val="0"/>
  <p:tag name="KSO_WM_UNIT_ID" val="diagram160449_2*l_h_f*1_3_1"/>
  <p:tag name="KSO_WM_UNIT_INDEX" val="1_3_1"/>
  <p:tag name="KSO_WM_UNIT_LAYERLEVEL" val="1_1_1"/>
  <p:tag name="KSO_WM_UNIT_PRESET_TEXT_INDEX" val="4"/>
  <p:tag name="KSO_WM_UNIT_PRESET_TEXT_LEN" val="34"/>
  <p:tag name="KSO_WM_UNIT_TEXT_FILL_FORE_SCHEMECOLOR_INDEX" val="13"/>
  <p:tag name="KSO_WM_UNIT_TEXT_FILL_TYPE" val="1"/>
  <p:tag name="KSO_WM_UNIT_TYPE" val="l_h_f"/>
  <p:tag name="KSO_WM_UNIT_USESOURCEFORMAT_APPLY" val="0"/>
  <p:tag name="KSO_WM_UNIT_VALUE" val="36"/>
  <p:tag name="PA" val="v5.2.5"/>
  <p:tag name="WHOLESPTYPE" val="Shape_SubTitle"/>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HIGHLIGHT" val="0"/>
  <p:tag name="KSO_WM_UNIT_ID" val="diagram160449_2*l_h_f*1_5_1"/>
  <p:tag name="KSO_WM_UNIT_INDEX" val="1_5_1"/>
  <p:tag name="KSO_WM_UNIT_LAYERLEVEL" val="1_1_1"/>
  <p:tag name="KSO_WM_UNIT_PRESET_TEXT_INDEX" val="4"/>
  <p:tag name="KSO_WM_UNIT_PRESET_TEXT_LEN" val="34"/>
  <p:tag name="KSO_WM_UNIT_TEXT_FILL_FORE_SCHEMECOLOR_INDEX" val="13"/>
  <p:tag name="KSO_WM_UNIT_TEXT_FILL_TYPE" val="1"/>
  <p:tag name="KSO_WM_UNIT_TYPE" val="l_h_f"/>
  <p:tag name="KSO_WM_UNIT_USESOURCEFORMAT_APPLY" val="0"/>
  <p:tag name="KSO_WM_UNIT_VALUE" val="36"/>
  <p:tag name="PA" val="v5.2.5"/>
  <p:tag name="WHOLESPTYPE" val="Shape_SubTitle"/>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
  <p:tag name="KSO_WM_UNIT_INDEX" val="1_1"/>
  <p:tag name="KSO_WM_UNIT_LAYERLEVEL" val="1_1"/>
  <p:tag name="KSO_WM_UNIT_LINE_FILL_TYPE" val="2"/>
  <p:tag name="KSO_WM_UNIT_LINE_FORE_SCHEMECOLOR_INDEX" val="5"/>
  <p:tag name="KSO_WM_UNIT_TYPE" val="l_i"/>
  <p:tag name="KSO_WM_UNIT_USESOURCEFORMAT_APPLY" val="0"/>
  <p:tag name="PA" val="v5.2.5"/>
  <p:tag name="WHOLESPTYPE" val="Shape_Line"/>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FILL_FORE_SCHEMECOLOR_INDEX" val="5"/>
  <p:tag name="KSO_WM_UNIT_FILL_TYPE" val="1"/>
  <p:tag name="KSO_WM_UNIT_HIGHLIGHT" val="0"/>
  <p:tag name="KSO_WM_UNIT_ID" val="diagram160449_2*l_h_a*1_1_1"/>
  <p:tag name="KSO_WM_UNIT_INDEX" val="1_1_1"/>
  <p:tag name="KSO_WM_UNIT_LAYERLEVEL" val="1_1_1"/>
  <p:tag name="KSO_WM_UNIT_PRESET_TEXT" val="AMET"/>
  <p:tag name="KSO_WM_UNIT_TEXT_FILL_FORE_SCHEMECOLOR_INDEX" val="14"/>
  <p:tag name="KSO_WM_UNIT_TEXT_FILL_TYPE" val="1"/>
  <p:tag name="KSO_WM_UNIT_TYPE" val="l_h_a"/>
  <p:tag name="KSO_WM_UNIT_USESOURCEFORMAT_APPLY" val="0"/>
  <p:tag name="KSO_WM_UNIT_VALUE" val="20"/>
  <p:tag name="PA" val="v5.2.5"/>
  <p:tag name="WHOLESPTYPE" val="Shape_Other"/>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449"/>
  <p:tag name="KSO_WM_UNIT_ID" val="diagram160449_2*i*7"/>
  <p:tag name="KSO_WM_UNIT_INDEX" val="7"/>
  <p:tag name="KSO_WM_UNIT_TYPE" val="i"/>
  <p:tag name="PA" val="v5.2.5"/>
  <p:tag name="WHOLESPTYPE" val="Shape_Other"/>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4"/>
  <p:tag name="KSO_WM_UNIT_INDEX" val="1_4"/>
  <p:tag name="KSO_WM_UNIT_LAYERLEVEL" val="1_1"/>
  <p:tag name="KSO_WM_UNIT_LINE_FILL_TYPE" val="2"/>
  <p:tag name="KSO_WM_UNIT_LINE_FORE_SCHEMECOLOR_INDEX" val="6"/>
  <p:tag name="KSO_WM_UNIT_TYPE" val="l_i"/>
  <p:tag name="KSO_WM_UNIT_USESOURCEFORMAT_APPLY" val="0"/>
  <p:tag name="PA" val="v5.2.5"/>
  <p:tag name="WHOLESPTYPE" val="Shape_Line"/>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FILL_FORE_SCHEMECOLOR_INDEX" val="6"/>
  <p:tag name="KSO_WM_UNIT_FILL_TYPE" val="1"/>
  <p:tag name="KSO_WM_UNIT_HIGHLIGHT" val="0"/>
  <p:tag name="KSO_WM_UNIT_ID" val="diagram160449_2*l_h_a*1_2_1"/>
  <p:tag name="KSO_WM_UNIT_INDEX" val="1_2_1"/>
  <p:tag name="KSO_WM_UNIT_LAYERLEVEL" val="1_1_1"/>
  <p:tag name="KSO_WM_UNIT_PRESET_TEXT" val="AMET"/>
  <p:tag name="KSO_WM_UNIT_TEXT_FILL_FORE_SCHEMECOLOR_INDEX" val="14"/>
  <p:tag name="KSO_WM_UNIT_TEXT_FILL_TYPE" val="1"/>
  <p:tag name="KSO_WM_UNIT_TYPE" val="l_h_a"/>
  <p:tag name="KSO_WM_UNIT_USESOURCEFORMAT_APPLY" val="0"/>
  <p:tag name="KSO_WM_UNIT_VALUE" val="20"/>
  <p:tag name="PA" val="v5.2.5"/>
  <p:tag name="WHOLESPTYPE" val="Shape_Other"/>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449"/>
  <p:tag name="KSO_WM_UNIT_ID" val="diagram160449_2*i*14"/>
  <p:tag name="KSO_WM_UNIT_INDEX" val="14"/>
  <p:tag name="KSO_WM_UNIT_TYPE" val="i"/>
  <p:tag name="PA" val="v5.2.5"/>
  <p:tag name="WHOLESPTYPE" val="Shape_Other"/>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7"/>
  <p:tag name="KSO_WM_UNIT_INDEX" val="1_7"/>
  <p:tag name="KSO_WM_UNIT_LAYERLEVEL" val="1_1"/>
  <p:tag name="KSO_WM_UNIT_LINE_FILL_TYPE" val="2"/>
  <p:tag name="KSO_WM_UNIT_LINE_FORE_SCHEMECOLOR_INDEX" val="7"/>
  <p:tag name="KSO_WM_UNIT_TYPE" val="l_i"/>
  <p:tag name="KSO_WM_UNIT_USESOURCEFORMAT_APPLY" val="0"/>
  <p:tag name="PA" val="v5.2.5"/>
  <p:tag name="WHOLESPTYPE" val="Shape_Line"/>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FILL_FORE_SCHEMECOLOR_INDEX" val="7"/>
  <p:tag name="KSO_WM_UNIT_FILL_TYPE" val="1"/>
  <p:tag name="KSO_WM_UNIT_HIGHLIGHT" val="0"/>
  <p:tag name="KSO_WM_UNIT_ID" val="diagram160449_2*l_h_a*1_3_1"/>
  <p:tag name="KSO_WM_UNIT_INDEX" val="1_3_1"/>
  <p:tag name="KSO_WM_UNIT_LAYERLEVEL" val="1_1_1"/>
  <p:tag name="KSO_WM_UNIT_PRESET_TEXT" val="AMET"/>
  <p:tag name="KSO_WM_UNIT_TEXT_FILL_FORE_SCHEMECOLOR_INDEX" val="14"/>
  <p:tag name="KSO_WM_UNIT_TEXT_FILL_TYPE" val="1"/>
  <p:tag name="KSO_WM_UNIT_TYPE" val="l_h_a"/>
  <p:tag name="KSO_WM_UNIT_USESOURCEFORMAT_APPLY" val="0"/>
  <p:tag name="KSO_WM_UNIT_VALUE" val="20"/>
  <p:tag name="PA" val="v5.2.5"/>
  <p:tag name="WHOLESPTYPE" val="Shape_Other"/>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449"/>
  <p:tag name="KSO_WM_UNIT_ID" val="diagram160449_2*i*21"/>
  <p:tag name="KSO_WM_UNIT_INDEX" val="21"/>
  <p:tag name="KSO_WM_UNIT_TYPE" val="i"/>
  <p:tag name="PA" val="v5.2.5"/>
  <p:tag name="WHOLESPTYPE" val="Shape_Other"/>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0"/>
  <p:tag name="KSO_WM_UNIT_INDEX" val="1_10"/>
  <p:tag name="KSO_WM_UNIT_LAYERLEVEL" val="1_1"/>
  <p:tag name="KSO_WM_UNIT_LINE_FILL_TYPE" val="2"/>
  <p:tag name="KSO_WM_UNIT_LINE_FORE_SCHEMECOLOR_INDEX" val="5"/>
  <p:tag name="KSO_WM_UNIT_TYPE" val="l_i"/>
  <p:tag name="KSO_WM_UNIT_USESOURCEFORMAT_APPLY" val="0"/>
  <p:tag name="PA" val="v5.2.5"/>
  <p:tag name="WHOLESPTYPE" val="Shape_Line"/>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FILL_FORE_SCHEMECOLOR_INDEX" val="5"/>
  <p:tag name="KSO_WM_UNIT_FILL_TYPE" val="1"/>
  <p:tag name="KSO_WM_UNIT_HIGHLIGHT" val="0"/>
  <p:tag name="KSO_WM_UNIT_ID" val="diagram160449_2*l_h_a*1_4_1"/>
  <p:tag name="KSO_WM_UNIT_INDEX" val="1_4_1"/>
  <p:tag name="KSO_WM_UNIT_LAYERLEVEL" val="1_1_1"/>
  <p:tag name="KSO_WM_UNIT_PRESET_TEXT" val="AMET"/>
  <p:tag name="KSO_WM_UNIT_TEXT_FILL_FORE_SCHEMECOLOR_INDEX" val="14"/>
  <p:tag name="KSO_WM_UNIT_TEXT_FILL_TYPE" val="1"/>
  <p:tag name="KSO_WM_UNIT_TYPE" val="l_h_a"/>
  <p:tag name="KSO_WM_UNIT_USESOURCEFORMAT_APPLY" val="0"/>
  <p:tag name="KSO_WM_UNIT_VALUE" val="20"/>
  <p:tag name="PA" val="v5.2.5"/>
  <p:tag name="WHOLESPTYPE" val="Shape_Other"/>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449"/>
  <p:tag name="KSO_WM_UNIT_ID" val="diagram160449_2*i*28"/>
  <p:tag name="KSO_WM_UNIT_INDEX" val="28"/>
  <p:tag name="KSO_WM_UNIT_TYPE" val="i"/>
  <p:tag name="PA" val="v5.2.5"/>
  <p:tag name="WHOLESPTYPE" val="Shape_Other"/>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3"/>
  <p:tag name="KSO_WM_UNIT_INDEX" val="1_13"/>
  <p:tag name="KSO_WM_UNIT_LAYERLEVEL" val="1_1"/>
  <p:tag name="KSO_WM_UNIT_LINE_FILL_TYPE" val="2"/>
  <p:tag name="KSO_WM_UNIT_LINE_FORE_SCHEMECOLOR_INDEX" val="6"/>
  <p:tag name="KSO_WM_UNIT_TYPE" val="l_i"/>
  <p:tag name="KSO_WM_UNIT_USESOURCEFORMAT_APPLY" val="0"/>
  <p:tag name="PA" val="v5.2.5"/>
  <p:tag name="WHOLESPTYPE" val="Shape_Line"/>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FILL_FORE_SCHEMECOLOR_INDEX" val="6"/>
  <p:tag name="KSO_WM_UNIT_FILL_TYPE" val="1"/>
  <p:tag name="KSO_WM_UNIT_HIGHLIGHT" val="0"/>
  <p:tag name="KSO_WM_UNIT_ID" val="diagram160449_2*l_h_a*1_5_1"/>
  <p:tag name="KSO_WM_UNIT_INDEX" val="1_5_1"/>
  <p:tag name="KSO_WM_UNIT_LAYERLEVEL" val="1_1_1"/>
  <p:tag name="KSO_WM_UNIT_PRESET_TEXT" val="AMET"/>
  <p:tag name="KSO_WM_UNIT_TEXT_FILL_FORE_SCHEMECOLOR_INDEX" val="14"/>
  <p:tag name="KSO_WM_UNIT_TEXT_FILL_TYPE" val="1"/>
  <p:tag name="KSO_WM_UNIT_TYPE" val="l_h_a"/>
  <p:tag name="KSO_WM_UNIT_USESOURCEFORMAT_APPLY" val="0"/>
  <p:tag name="KSO_WM_UNIT_VALUE" val="20"/>
  <p:tag name="PA" val="v5.2.5"/>
  <p:tag name="WHOLESPTYPE" val="Shape_Other"/>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diagram"/>
  <p:tag name="KSO_WM_TEMPLATE_INDEX" val="160449"/>
  <p:tag name="KSO_WM_UNIT_ID" val="diagram160449_2*i*35"/>
  <p:tag name="KSO_WM_UNIT_INDEX" val="35"/>
  <p:tag name="KSO_WM_UNIT_TYPE" val="i"/>
  <p:tag name="PA" val="v5.2.5"/>
  <p:tag name="WHOLESPTYPE" val="Shape_Other"/>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6"/>
  <p:tag name="KSO_WM_UNIT_INDEX" val="1_16"/>
  <p:tag name="KSO_WM_UNIT_LAYERLEVEL" val="1_1"/>
  <p:tag name="KSO_WM_UNIT_LINE_FILL_TYPE" val="2"/>
  <p:tag name="KSO_WM_UNIT_LINE_FORE_SCHEMECOLOR_INDEX" val="6"/>
  <p:tag name="KSO_WM_UNIT_TYPE" val="l_i"/>
  <p:tag name="KSO_WM_UNIT_USESOURCEFORMAT_APPLY" val="0"/>
  <p:tag name="PA" val="v5.2.5"/>
  <p:tag name="WHOLESPTYPE" val="Shape_Line"/>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COMPATIBLE" val="0"/>
  <p:tag name="KSO_WM_UNIT_HIGHLIGHT" val="0"/>
  <p:tag name="KSO_WM_UNIT_ID" val="diagram160449_2*l_h_f*1_4_1"/>
  <p:tag name="KSO_WM_UNIT_INDEX" val="1_4_1"/>
  <p:tag name="KSO_WM_UNIT_LAYERLEVEL" val="1_1_1"/>
  <p:tag name="KSO_WM_UNIT_PRESET_TEXT_INDEX" val="4"/>
  <p:tag name="KSO_WM_UNIT_PRESET_TEXT_LEN" val="34"/>
  <p:tag name="KSO_WM_UNIT_TEXT_FILL_FORE_SCHEMECOLOR_INDEX" val="13"/>
  <p:tag name="KSO_WM_UNIT_TEXT_FILL_TYPE" val="1"/>
  <p:tag name="KSO_WM_UNIT_TYPE" val="l_h_f"/>
  <p:tag name="KSO_WM_UNIT_USESOURCEFORMAT_APPLY" val="0"/>
  <p:tag name="KSO_WM_UNIT_VALUE" val="36"/>
  <p:tag name="PA" val="v5.2.5"/>
  <p:tag name="WHOLESPTYPE" val="Shape_SubTitle"/>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4"/>
  <p:tag name="KSO_WM_UNIT_INDEX" val="1_14"/>
  <p:tag name="KSO_WM_UNIT_LAYERLEVEL" val="1_1"/>
  <p:tag name="KSO_WM_UNIT_LINE_FILL_TYPE" val="2"/>
  <p:tag name="KSO_WM_UNIT_LINE_FORE_SCHEMECOLOR_INDEX" val="6"/>
  <p:tag name="KSO_WM_UNIT_TYPE" val="l_i"/>
  <p:tag name="KSO_WM_UNIT_USESOURCEFORMAT_APPLY" val="0"/>
  <p:tag name="PA" val="v5.2.5"/>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5"/>
  <p:tag name="KSO_WM_UNIT_INDEX" val="1_15"/>
  <p:tag name="KSO_WM_UNIT_LAYERLEVEL" val="1_1"/>
  <p:tag name="KSO_WM_UNIT_LINE_FILL_TYPE" val="2"/>
  <p:tag name="KSO_WM_UNIT_LINE_FORE_SCHEMECOLOR_INDEX" val="6"/>
  <p:tag name="KSO_WM_UNIT_TYPE" val="l_i"/>
  <p:tag name="KSO_WM_UNIT_USESOURCEFORMAT_APPLY" val="0"/>
  <p:tag name="PA" val="v5.2.5"/>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1"/>
  <p:tag name="KSO_WM_UNIT_INDEX" val="1_11"/>
  <p:tag name="KSO_WM_UNIT_LAYERLEVEL" val="1_1"/>
  <p:tag name="KSO_WM_UNIT_LINE_FILL_TYPE" val="2"/>
  <p:tag name="KSO_WM_UNIT_LINE_FORE_SCHEMECOLOR_INDEX" val="5"/>
  <p:tag name="KSO_WM_UNIT_TYPE" val="l_i"/>
  <p:tag name="KSO_WM_UNIT_USESOURCEFORMAT_APPLY" val="0"/>
  <p:tag name="PA" val="v5.2.5"/>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12"/>
  <p:tag name="KSO_WM_UNIT_INDEX" val="1_12"/>
  <p:tag name="KSO_WM_UNIT_LAYERLEVEL" val="1_1"/>
  <p:tag name="KSO_WM_UNIT_LINE_FILL_TYPE" val="2"/>
  <p:tag name="KSO_WM_UNIT_LINE_FORE_SCHEMECOLOR_INDEX" val="5"/>
  <p:tag name="KSO_WM_UNIT_TYPE" val="l_i"/>
  <p:tag name="KSO_WM_UNIT_USESOURCEFORMAT_APPLY" val="0"/>
  <p:tag name="PA" val="v5.2.5"/>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8"/>
  <p:tag name="KSO_WM_UNIT_INDEX" val="1_8"/>
  <p:tag name="KSO_WM_UNIT_LAYERLEVEL" val="1_1"/>
  <p:tag name="KSO_WM_UNIT_LINE_FILL_TYPE" val="2"/>
  <p:tag name="KSO_WM_UNIT_LINE_FORE_SCHEMECOLOR_INDEX" val="7"/>
  <p:tag name="KSO_WM_UNIT_TYPE" val="l_i"/>
  <p:tag name="KSO_WM_UNIT_USESOURCEFORMAT_APPLY" val="0"/>
  <p:tag name="PA" val="v5.2.5"/>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9"/>
  <p:tag name="KSO_WM_UNIT_INDEX" val="1_9"/>
  <p:tag name="KSO_WM_UNIT_LAYERLEVEL" val="1_1"/>
  <p:tag name="KSO_WM_UNIT_LINE_FILL_TYPE" val="2"/>
  <p:tag name="KSO_WM_UNIT_LINE_FORE_SCHEMECOLOR_INDEX" val="7"/>
  <p:tag name="KSO_WM_UNIT_TYPE" val="l_i"/>
  <p:tag name="KSO_WM_UNIT_USESOURCEFORMAT_APPLY" val="0"/>
  <p:tag name="PA" val="v5.2.5"/>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5"/>
  <p:tag name="KSO_WM_UNIT_INDEX" val="1_5"/>
  <p:tag name="KSO_WM_UNIT_LAYERLEVEL" val="1_1"/>
  <p:tag name="KSO_WM_UNIT_LINE_FILL_TYPE" val="2"/>
  <p:tag name="KSO_WM_UNIT_LINE_FORE_SCHEMECOLOR_INDEX" val="6"/>
  <p:tag name="KSO_WM_UNIT_TYPE" val="l_i"/>
  <p:tag name="KSO_WM_UNIT_USESOURCEFORMAT_APPLY" val="0"/>
  <p:tag name="PA" val="v5.2.5"/>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6"/>
  <p:tag name="KSO_WM_UNIT_INDEX" val="1_6"/>
  <p:tag name="KSO_WM_UNIT_LAYERLEVEL" val="1_1"/>
  <p:tag name="KSO_WM_UNIT_LINE_FILL_TYPE" val="2"/>
  <p:tag name="KSO_WM_UNIT_LINE_FORE_SCHEMECOLOR_INDEX" val="6"/>
  <p:tag name="KSO_WM_UNIT_TYPE" val="l_i"/>
  <p:tag name="KSO_WM_UNIT_USESOURCEFORMAT_APPLY" val="0"/>
  <p:tag name="PA" val="v5.2.5"/>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2"/>
  <p:tag name="KSO_WM_UNIT_INDEX" val="1_2"/>
  <p:tag name="KSO_WM_UNIT_LAYERLEVEL" val="1_1"/>
  <p:tag name="KSO_WM_UNIT_LINE_FILL_TYPE" val="2"/>
  <p:tag name="KSO_WM_UNIT_LINE_FORE_SCHEMECOLOR_INDEX" val="5"/>
  <p:tag name="KSO_WM_UNIT_TYPE" val="l_i"/>
  <p:tag name="KSO_WM_UNIT_USESOURCEFORMAT_APPLY" val="0"/>
  <p:tag name="PA" val="v5.2.5"/>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449"/>
  <p:tag name="KSO_WM_UNIT_CLEAR" val="1"/>
  <p:tag name="KSO_WM_UNIT_ID" val="diagram160449_2*l_i*1_3"/>
  <p:tag name="KSO_WM_UNIT_INDEX" val="1_3"/>
  <p:tag name="KSO_WM_UNIT_LAYERLEVEL" val="1_1"/>
  <p:tag name="KSO_WM_UNIT_LINE_FILL_TYPE" val="2"/>
  <p:tag name="KSO_WM_UNIT_LINE_FORE_SCHEMECOLOR_INDEX" val="5"/>
  <p:tag name="KSO_WM_UNIT_TYPE" val="l_i"/>
  <p:tag name="KSO_WM_UNIT_USESOURCEFORMAT_APPLY" val="0"/>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180.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81.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82.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8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84.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185.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18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9.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9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91.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9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9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94.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LINKREPLACED" val="True"/>
  <p:tag name="RESOURCELIBID_LIB" val="308830"/>
  <p:tag name="WHOLEPAGETYPE" val="Page_Head"/>
</p:tagLst>
</file>

<file path=ppt/tags/tag198.xml><?xml version="1.0" encoding="utf-8"?>
<p:tagLst xmlns:a="http://schemas.openxmlformats.org/drawingml/2006/main" xmlns:r="http://schemas.openxmlformats.org/officeDocument/2006/relationships" xmlns:p="http://schemas.openxmlformats.org/presentationml/2006/main">
  <p:tag name="ANIMSTRING" val="97dc195e9db14a91331b8d825796bfd8"/>
  <p:tag name="LOOPID" val="637826065791088071"/>
  <p:tag name="PA" val="v5.2.5"/>
  <p:tag name="RESOURCEID" val="637826065791127963"/>
  <p:tag name="SCANEADDTIONSP" val="false"/>
  <p:tag name="SCENEID" val="Unkown"/>
  <p:tag name="SCENELINKIDS" val="5|9|10|11"/>
  <p:tag name="SCENESHAPENAME" val="幻影图形"/>
  <p:tag name="SCENESHAPESUBTYPE" val="ScenePicShape"/>
  <p:tag name="SCENESHAPETYPE" val="SceneShape"/>
  <p:tag name="SHADOWSRC" val="true"/>
  <p:tag name="WHOLESPTYPE" val="Shape_Title"/>
</p:tagLst>
</file>

<file path=ppt/tags/tag19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0.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20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5.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0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9.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0.xml><?xml version="1.0" encoding="utf-8"?>
<p:tagLst xmlns:a="http://schemas.openxmlformats.org/drawingml/2006/main" xmlns:r="http://schemas.openxmlformats.org/officeDocument/2006/relationships" xmlns:p="http://schemas.openxmlformats.org/presentationml/2006/main">
  <p:tag name="PA" val="v5.2.5"/>
</p:tagLst>
</file>

<file path=ppt/tags/tag211.xml><?xml version="1.0" encoding="utf-8"?>
<p:tagLst xmlns:a="http://schemas.openxmlformats.org/drawingml/2006/main" xmlns:r="http://schemas.openxmlformats.org/officeDocument/2006/relationships" xmlns:p="http://schemas.openxmlformats.org/presentationml/2006/main">
  <p:tag name="PA" val="v5.2.5"/>
</p:tagLst>
</file>

<file path=ppt/tags/tag212.xml><?xml version="1.0" encoding="utf-8"?>
<p:tagLst xmlns:a="http://schemas.openxmlformats.org/drawingml/2006/main" xmlns:r="http://schemas.openxmlformats.org/officeDocument/2006/relationships" xmlns:p="http://schemas.openxmlformats.org/presentationml/2006/main">
  <p:tag name="PA" val="v5.2.5"/>
</p:tagLst>
</file>

<file path=ppt/tags/tag213.xml><?xml version="1.0" encoding="utf-8"?>
<p:tagLst xmlns:a="http://schemas.openxmlformats.org/drawingml/2006/main" xmlns:r="http://schemas.openxmlformats.org/officeDocument/2006/relationships" xmlns:p="http://schemas.openxmlformats.org/presentationml/2006/main">
  <p:tag name="PA" val="v5.2.5"/>
</p:tagLst>
</file>

<file path=ppt/tags/tag214.xml><?xml version="1.0" encoding="utf-8"?>
<p:tagLst xmlns:a="http://schemas.openxmlformats.org/drawingml/2006/main" xmlns:r="http://schemas.openxmlformats.org/officeDocument/2006/relationships" xmlns:p="http://schemas.openxmlformats.org/presentationml/2006/main">
  <p:tag name="PA" val="v5.2.5"/>
</p:tagLst>
</file>

<file path=ppt/tags/tag215.xml><?xml version="1.0" encoding="utf-8"?>
<p:tagLst xmlns:a="http://schemas.openxmlformats.org/drawingml/2006/main" xmlns:r="http://schemas.openxmlformats.org/officeDocument/2006/relationships" xmlns:p="http://schemas.openxmlformats.org/presentationml/2006/main">
  <p:tag name="PA" val="v5.2.5"/>
</p:tagLst>
</file>

<file path=ppt/tags/tag216.xml><?xml version="1.0" encoding="utf-8"?>
<p:tagLst xmlns:a="http://schemas.openxmlformats.org/drawingml/2006/main" xmlns:r="http://schemas.openxmlformats.org/officeDocument/2006/relationships" xmlns:p="http://schemas.openxmlformats.org/presentationml/2006/main">
  <p:tag name="PA" val="v5.2.5"/>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21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20.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2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22.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26.xml><?xml version="1.0" encoding="utf-8"?>
<p:tagLst xmlns:a="http://schemas.openxmlformats.org/drawingml/2006/main" xmlns:r="http://schemas.openxmlformats.org/officeDocument/2006/relationships" xmlns:p="http://schemas.openxmlformats.org/presentationml/2006/main">
  <p:tag name="PA" val="v5.2.5"/>
</p:tagLst>
</file>

<file path=ppt/tags/tag227.xml><?xml version="1.0" encoding="utf-8"?>
<p:tagLst xmlns:a="http://schemas.openxmlformats.org/drawingml/2006/main" xmlns:r="http://schemas.openxmlformats.org/officeDocument/2006/relationships" xmlns:p="http://schemas.openxmlformats.org/presentationml/2006/main">
  <p:tag name="PA" val="v5.2.5"/>
</p:tagLst>
</file>

<file path=ppt/tags/tag228.xml><?xml version="1.0" encoding="utf-8"?>
<p:tagLst xmlns:a="http://schemas.openxmlformats.org/drawingml/2006/main" xmlns:r="http://schemas.openxmlformats.org/officeDocument/2006/relationships" xmlns:p="http://schemas.openxmlformats.org/presentationml/2006/main">
  <p:tag name="PA" val="v5.2.5"/>
</p:tagLst>
</file>

<file path=ppt/tags/tag229.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30.xml><?xml version="1.0" encoding="utf-8"?>
<p:tagLst xmlns:a="http://schemas.openxmlformats.org/drawingml/2006/main" xmlns:r="http://schemas.openxmlformats.org/officeDocument/2006/relationships" xmlns:p="http://schemas.openxmlformats.org/presentationml/2006/main">
  <p:tag name="PA" val="v5.2.5"/>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232.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33.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34.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3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6.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237.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38.xml><?xml version="1.0" encoding="utf-8"?>
<p:tagLst xmlns:a="http://schemas.openxmlformats.org/drawingml/2006/main" xmlns:r="http://schemas.openxmlformats.org/officeDocument/2006/relationships" xmlns:p="http://schemas.openxmlformats.org/presentationml/2006/main">
  <p:tag name="PA" val="v5.2.5"/>
</p:tagLst>
</file>

<file path=ppt/tags/tag239.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24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3.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44.xml><?xml version="1.0" encoding="utf-8"?>
<p:tagLst xmlns:a="http://schemas.openxmlformats.org/drawingml/2006/main" xmlns:r="http://schemas.openxmlformats.org/officeDocument/2006/relationships" xmlns:p="http://schemas.openxmlformats.org/presentationml/2006/main">
  <p:tag name="PA" val="v5.2.5"/>
</p:tagLst>
</file>

<file path=ppt/tags/tag245.xml><?xml version="1.0" encoding="utf-8"?>
<p:tagLst xmlns:a="http://schemas.openxmlformats.org/drawingml/2006/main" xmlns:r="http://schemas.openxmlformats.org/officeDocument/2006/relationships" xmlns:p="http://schemas.openxmlformats.org/presentationml/2006/main">
  <p:tag name="PA" val="v5.2.5"/>
</p:tagLst>
</file>

<file path=ppt/tags/tag246.xml><?xml version="1.0" encoding="utf-8"?>
<p:tagLst xmlns:a="http://schemas.openxmlformats.org/drawingml/2006/main" xmlns:r="http://schemas.openxmlformats.org/officeDocument/2006/relationships" xmlns:p="http://schemas.openxmlformats.org/presentationml/2006/main">
  <p:tag name="PA" val="v5.2.5"/>
</p:tagLst>
</file>

<file path=ppt/tags/tag247.xml><?xml version="1.0" encoding="utf-8"?>
<p:tagLst xmlns:a="http://schemas.openxmlformats.org/drawingml/2006/main" xmlns:r="http://schemas.openxmlformats.org/officeDocument/2006/relationships" xmlns:p="http://schemas.openxmlformats.org/presentationml/2006/main">
  <p:tag name="PA" val="v5.2.5"/>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24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5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51.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52.xml><?xml version="1.0" encoding="utf-8"?>
<p:tagLst xmlns:a="http://schemas.openxmlformats.org/drawingml/2006/main" xmlns:r="http://schemas.openxmlformats.org/officeDocument/2006/relationships" xmlns:p="http://schemas.openxmlformats.org/presentationml/2006/main">
  <p:tag name="PA" val="v5.2.5"/>
</p:tagLst>
</file>

<file path=ppt/tags/tag253.xml><?xml version="1.0" encoding="utf-8"?>
<p:tagLst xmlns:a="http://schemas.openxmlformats.org/drawingml/2006/main" xmlns:r="http://schemas.openxmlformats.org/officeDocument/2006/relationships" xmlns:p="http://schemas.openxmlformats.org/presentationml/2006/main">
  <p:tag name="PA" val="v5.2.5"/>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255.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5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8.xml><?xml version="1.0" encoding="utf-8"?>
<p:tagLst xmlns:a="http://schemas.openxmlformats.org/drawingml/2006/main" xmlns:r="http://schemas.openxmlformats.org/officeDocument/2006/relationships" xmlns:p="http://schemas.openxmlformats.org/presentationml/2006/main">
  <p:tag name="PA" val="v5.2.5"/>
</p:tagLst>
</file>

<file path=ppt/tags/tag259.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60.xml><?xml version="1.0" encoding="utf-8"?>
<p:tagLst xmlns:a="http://schemas.openxmlformats.org/drawingml/2006/main" xmlns:r="http://schemas.openxmlformats.org/officeDocument/2006/relationships" xmlns:p="http://schemas.openxmlformats.org/presentationml/2006/main">
  <p:tag name="PA" val="v5.2.5"/>
</p:tagLst>
</file>

<file path=ppt/tags/tag261.xml><?xml version="1.0" encoding="utf-8"?>
<p:tagLst xmlns:a="http://schemas.openxmlformats.org/drawingml/2006/main" xmlns:r="http://schemas.openxmlformats.org/officeDocument/2006/relationships" xmlns:p="http://schemas.openxmlformats.org/presentationml/2006/main">
  <p:tag name="PA" val="v5.2.5"/>
</p:tagLst>
</file>

<file path=ppt/tags/tag262.xml><?xml version="1.0" encoding="utf-8"?>
<p:tagLst xmlns:a="http://schemas.openxmlformats.org/drawingml/2006/main" xmlns:r="http://schemas.openxmlformats.org/officeDocument/2006/relationships" xmlns:p="http://schemas.openxmlformats.org/presentationml/2006/main">
  <p:tag name="PA" val="v5.2.5"/>
</p:tagLst>
</file>

<file path=ppt/tags/tag263.xml><?xml version="1.0" encoding="utf-8"?>
<p:tagLst xmlns:a="http://schemas.openxmlformats.org/drawingml/2006/main" xmlns:r="http://schemas.openxmlformats.org/officeDocument/2006/relationships" xmlns:p="http://schemas.openxmlformats.org/presentationml/2006/main">
  <p:tag name="PA" val="v5.2.5"/>
</p:tagLst>
</file>

<file path=ppt/tags/tag264.xml><?xml version="1.0" encoding="utf-8"?>
<p:tagLst xmlns:a="http://schemas.openxmlformats.org/drawingml/2006/main" xmlns:r="http://schemas.openxmlformats.org/officeDocument/2006/relationships" xmlns:p="http://schemas.openxmlformats.org/presentationml/2006/main">
  <p:tag name="PA" val="v5.2.5"/>
</p:tagLst>
</file>

<file path=ppt/tags/tag265.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RESOURCELIBID_LIB" val="308830"/>
  <p:tag name="WHOLEPAGETYPE" val="Page_Cat"/>
</p:tagLst>
</file>

<file path=ppt/tags/tag31.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32.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33.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3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5.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RESOURCELIBID_LIB" val="308830"/>
  <p:tag name="WHOLEPAGETYPE" val="Page_Head"/>
</p:tagLst>
</file>

<file path=ppt/tags/tag49.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51.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5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53.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5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5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5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6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6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7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7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77.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30"/>
  <p:tag name="WHOLEPAGETYPE" val="Page_Head"/>
</p:tagLst>
</file>

<file path=ppt/tags/tag9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4.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宋体 CN Medium">
      <a:majorFont>
        <a:latin typeface="思源宋体 CN Medium"/>
        <a:ea typeface="思源宋体 CN Medium"/>
        <a:cs typeface="Arial"/>
      </a:majorFont>
      <a:minorFont>
        <a:latin typeface="思源宋体 CN Medium"/>
        <a:ea typeface="思源宋体 CN Medium"/>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indent="266700" algn="just">
          <a:defRPr sz="1600" kern="100">
            <a:effectLst/>
            <a:latin typeface="等线" panose="02010600030101010101" pitchFamily="2" charset="-122"/>
            <a:ea typeface="等线" panose="02010600030101010101" pitchFamily="2"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19</TotalTime>
  <Words>1546</Words>
  <Application>Microsoft Office PowerPoint</Application>
  <PresentationFormat>宽屏</PresentationFormat>
  <Paragraphs>139</Paragraphs>
  <Slides>23</Slides>
  <Notes>23</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23</vt:i4>
      </vt:variant>
    </vt:vector>
  </HeadingPairs>
  <TitlesOfParts>
    <vt:vector size="40" baseType="lpstr">
      <vt:lpstr>Meiryo</vt:lpstr>
      <vt:lpstr>阿里巴巴普惠体</vt:lpstr>
      <vt:lpstr>汉呈王天喜榜书</vt:lpstr>
      <vt:lpstr>华文新魏</vt:lpstr>
      <vt:lpstr>华文行楷</vt:lpstr>
      <vt:lpstr>思源黑体 Normal</vt:lpstr>
      <vt:lpstr>宋体</vt:lpstr>
      <vt:lpstr>微软雅黑</vt:lpstr>
      <vt:lpstr>Arial</vt:lpstr>
      <vt:lpstr>Calibri</vt:lpstr>
      <vt:lpstr>Calibri Light</vt:lpstr>
      <vt:lpstr>Times New Roman</vt:lpstr>
      <vt:lpstr>Wingdings</vt:lpstr>
      <vt:lpstr>第一PPT，www.1ppt.com</vt:lpstr>
      <vt:lpstr>1_Office 主题​​</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171</cp:revision>
  <dcterms:created xsi:type="dcterms:W3CDTF">2019-06-19T02:08:00Z</dcterms:created>
  <dcterms:modified xsi:type="dcterms:W3CDTF">2024-10-03T08:59:02Z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91EEAE318AF3433D9CDD6AAA1E4D7EBB</vt:lpwstr>
  </property>
  <property fmtid="{D5CDD505-2E9C-101B-9397-08002B2CF9AE}" pid="3" name="KSOProductBuildVer">
    <vt:lpwstr>2052-12.1.0.17827</vt:lpwstr>
  </property>
</Properties>
</file>