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59" r:id="rId3"/>
  </p:sldMasterIdLst>
  <p:notesMasterIdLst>
    <p:notesMasterId r:id="rId26"/>
  </p:notesMasterIdLst>
  <p:handoutMasterIdLst>
    <p:handoutMasterId r:id="rId27"/>
  </p:handoutMasterIdLst>
  <p:sldIdLst>
    <p:sldId id="282" r:id="rId4"/>
    <p:sldId id="256" r:id="rId5"/>
    <p:sldId id="257" r:id="rId6"/>
    <p:sldId id="258" r:id="rId7"/>
    <p:sldId id="1740" r:id="rId8"/>
    <p:sldId id="1741" r:id="rId9"/>
    <p:sldId id="260" r:id="rId10"/>
    <p:sldId id="283" r:id="rId11"/>
    <p:sldId id="261" r:id="rId12"/>
    <p:sldId id="1742" r:id="rId13"/>
    <p:sldId id="285" r:id="rId14"/>
    <p:sldId id="264" r:id="rId15"/>
    <p:sldId id="266" r:id="rId16"/>
    <p:sldId id="268" r:id="rId17"/>
    <p:sldId id="286" r:id="rId18"/>
    <p:sldId id="269" r:id="rId19"/>
    <p:sldId id="270" r:id="rId20"/>
    <p:sldId id="275" r:id="rId21"/>
    <p:sldId id="277" r:id="rId22"/>
    <p:sldId id="281" r:id="rId23"/>
    <p:sldId id="1743" r:id="rId24"/>
    <p:sldId id="1744"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2" userDrawn="1">
          <p15:clr>
            <a:srgbClr val="A4A3A4"/>
          </p15:clr>
        </p15:guide>
        <p15:guide id="2" pos="7256" userDrawn="1">
          <p15:clr>
            <a:srgbClr val="A4A3A4"/>
          </p15:clr>
        </p15:guide>
        <p15:guide id="3" orient="horz" pos="674" userDrawn="1">
          <p15:clr>
            <a:srgbClr val="A4A3A4"/>
          </p15:clr>
        </p15:guide>
        <p15:guide id="4" orient="horz" pos="3929" userDrawn="1">
          <p15:clr>
            <a:srgbClr val="A4A3A4"/>
          </p15:clr>
        </p15:guide>
        <p15:guide id="5" orient="horz" pos="38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6314" autoAdjust="0"/>
  </p:normalViewPr>
  <p:slideViewPr>
    <p:cSldViewPr snapToGrid="0" showGuides="1">
      <p:cViewPr varScale="1">
        <p:scale>
          <a:sx n="108" d="100"/>
          <a:sy n="108" d="100"/>
        </p:scale>
        <p:origin x="528" y="78"/>
      </p:cViewPr>
      <p:guideLst>
        <p:guide pos="452"/>
        <p:guide pos="7256"/>
        <p:guide orient="horz" pos="674"/>
        <p:guide orient="horz" pos="3929"/>
        <p:guide orient="horz" pos="3851"/>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06827-FD6C-4B76-A163-27B7B23C9B78}" type="datetimeFigureOut">
              <a:rPr lang="zh-CN" altLang="en-US" smtClean="0"/>
              <a:t>2024/9/23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358E6-E47A-48B9-AB48-335E8312A078}" type="slidenum">
              <a:rPr lang="zh-CN" altLang="en-US" smtClean="0"/>
              <a:t>‹#›</a:t>
            </a:fld>
            <a:endParaRPr lang="zh-CN" altLang="en-US"/>
          </a:p>
        </p:txBody>
      </p:sp>
    </p:spTree>
    <p:extLst>
      <p:ext uri="{BB962C8B-B14F-4D97-AF65-F5344CB8AC3E}">
        <p14:creationId xmlns:p14="http://schemas.microsoft.com/office/powerpoint/2010/main" val="3052458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62614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3422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511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60705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3" name="矩形 12"/>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713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452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58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808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08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379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5928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097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899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099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6" name="矩形 15"/>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445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5" name="矩形 14"/>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5" name="矩形 14"/>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5" name="矩形 14"/>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rcRect b="6504"/>
            <a:stretch>
              <a:fillRect/>
            </a:stretch>
          </p:blipFill>
          <p:spPr>
            <a:xfrm>
              <a:off x="0" y="0"/>
              <a:ext cx="12192000" cy="6858000"/>
            </a:xfrm>
            <a:prstGeom prst="rect">
              <a:avLst/>
            </a:prstGeom>
          </p:spPr>
        </p:pic>
        <p:sp>
          <p:nvSpPr>
            <p:cNvPr id="15" name="矩形 14"/>
            <p:cNvSpPr/>
            <p:nvPr userDrawn="1"/>
          </p:nvSpPr>
          <p:spPr>
            <a:xfrm>
              <a:off x="163286" y="152870"/>
              <a:ext cx="11865428" cy="655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advTm="3000">
    <p:push dir="u"/>
  </p:transition>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37AA067-407E-4484-806B-4DE273DA1C69}" type="datetimeFigureOut">
              <a:rPr lang="zh-CN" altLang="en-US" smtClean="0"/>
              <a:t>2024/9/23</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9pPr>
          </a:lstStyle>
          <a:p>
            <a:r>
              <a:rPr lang="zh-CN" altLang="en-US" dirty="0">
                <a:latin typeface="微软雅黑" panose="020B0503020204020204" pitchFamily="34" charset="-122"/>
                <a:ea typeface="微软雅黑" panose="020B0503020204020204" pitchFamily="34" charset="-122"/>
              </a:rPr>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dirty="0">
                <a:latin typeface="微软雅黑" panose="020B0503020204020204" pitchFamily="34" charset="-122"/>
                <a:ea typeface="微软雅黑" panose="020B0503020204020204" pitchFamily="34" charset="-122"/>
              </a:rPr>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dirty="0">
                <a:latin typeface="微软雅黑" panose="020B0503020204020204" pitchFamily="34" charset="-122"/>
                <a:ea typeface="微软雅黑" panose="020B0503020204020204" pitchFamily="34" charset="-122"/>
              </a:rPr>
              <a:t>单击此处编辑母版文本样式</a:t>
            </a:r>
          </a:p>
          <a:p>
            <a:pPr lvl="1"/>
            <a:r>
              <a:rPr lang="zh-CN" altLang="en-US" dirty="0">
                <a:latin typeface="微软雅黑" panose="020B0503020204020204" pitchFamily="34" charset="-122"/>
                <a:ea typeface="微软雅黑" panose="020B0503020204020204" pitchFamily="34" charset="-122"/>
              </a:rPr>
              <a:t>二级</a:t>
            </a:r>
          </a:p>
          <a:p>
            <a:pPr lvl="2"/>
            <a:r>
              <a:rPr lang="zh-CN" altLang="en-US" dirty="0">
                <a:latin typeface="微软雅黑" panose="020B0503020204020204" pitchFamily="34" charset="-122"/>
                <a:ea typeface="微软雅黑" panose="020B0503020204020204" pitchFamily="34" charset="-122"/>
              </a:rPr>
              <a:t>三级</a:t>
            </a:r>
          </a:p>
          <a:p>
            <a:pPr lvl="3"/>
            <a:r>
              <a:rPr lang="zh-CN" altLang="en-US" dirty="0">
                <a:latin typeface="微软雅黑" panose="020B0503020204020204" pitchFamily="34" charset="-122"/>
                <a:ea typeface="微软雅黑" panose="020B0503020204020204" pitchFamily="34" charset="-122"/>
              </a:rPr>
              <a:t>四级</a:t>
            </a:r>
          </a:p>
          <a:p>
            <a:pPr lvl="4"/>
            <a:r>
              <a:rPr lang="zh-CN" altLang="en-US" dirty="0">
                <a:latin typeface="微软雅黑" panose="020B0503020204020204" pitchFamily="34" charset="-122"/>
                <a:ea typeface="微软雅黑" panose="020B0503020204020204" pitchFamily="34" charset="-122"/>
              </a:rPr>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56" y="0"/>
            <a:ext cx="12221356" cy="6858000"/>
          </a:xfrm>
          <a:prstGeom prst="rect">
            <a:avLst/>
          </a:prstGeom>
        </p:spPr>
      </p:pic>
      <p:sp>
        <p:nvSpPr>
          <p:cNvPr id="7" name="矩形: 圆角 6"/>
          <p:cNvSpPr/>
          <p:nvPr userDrawn="1"/>
        </p:nvSpPr>
        <p:spPr>
          <a:xfrm>
            <a:off x="590550" y="633338"/>
            <a:ext cx="11010900" cy="55913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圆角 7"/>
          <p:cNvSpPr/>
          <p:nvPr userDrawn="1"/>
        </p:nvSpPr>
        <p:spPr>
          <a:xfrm>
            <a:off x="733425" y="771525"/>
            <a:ext cx="10706099" cy="5353050"/>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19ED01E8-C3B6-4278-81C7-89933CDBE378}" type="datetimeFigureOut">
              <a:rPr lang="zh-CN" altLang="en-US" smtClean="0"/>
              <a:pPr/>
              <a:t>2024/9/23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5328870-FD9E-4A16-94C5-027E68E7024A}"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3000">
    <p:push dir="u"/>
  </p:transition>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117603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648" y="400050"/>
            <a:ext cx="6858000" cy="6858000"/>
          </a:xfrm>
          <a:prstGeom prst="rect">
            <a:avLst/>
          </a:prstGeom>
        </p:spPr>
      </p:pic>
      <p:sp>
        <p:nvSpPr>
          <p:cNvPr id="9" name="文本框 8"/>
          <p:cNvSpPr txBox="1"/>
          <p:nvPr/>
        </p:nvSpPr>
        <p:spPr>
          <a:xfrm>
            <a:off x="1806697" y="1662296"/>
            <a:ext cx="6057900" cy="2308324"/>
          </a:xfrm>
          <a:prstGeom prst="rect">
            <a:avLst/>
          </a:prstGeom>
          <a:noFill/>
        </p:spPr>
        <p:txBody>
          <a:bodyPr wrap="square" rtlCol="0">
            <a:spAutoFit/>
          </a:bodyPr>
          <a:lstStyle/>
          <a:p>
            <a:pPr lvl="0">
              <a:defRPr/>
            </a:pPr>
            <a:r>
              <a:rPr lang="zh-CN" altLang="en-US" sz="7200" b="1" kern="2900" spc="430" dirty="0">
                <a:solidFill>
                  <a:schemeClr val="accent2"/>
                </a:solidFill>
                <a:latin typeface="微软雅黑" panose="020B0503020204020204" pitchFamily="34" charset="-122"/>
                <a:ea typeface="微软雅黑" panose="020B0503020204020204" pitchFamily="34" charset="-122"/>
                <a:cs typeface="+mn-ea"/>
                <a:sym typeface="+mn-lt"/>
              </a:rPr>
              <a:t>诺 如 病 毒</a:t>
            </a:r>
            <a:endParaRPr lang="en-US" altLang="zh-CN" sz="7200" b="1" kern="2900" spc="430" dirty="0">
              <a:solidFill>
                <a:schemeClr val="accent2"/>
              </a:solidFill>
              <a:latin typeface="微软雅黑" panose="020B0503020204020204" pitchFamily="34" charset="-122"/>
              <a:ea typeface="微软雅黑" panose="020B0503020204020204" pitchFamily="34" charset="-122"/>
              <a:cs typeface="+mn-ea"/>
              <a:sym typeface="+mn-lt"/>
            </a:endParaRPr>
          </a:p>
          <a:p>
            <a:pPr lvl="0">
              <a:defRPr/>
            </a:pPr>
            <a:r>
              <a:rPr lang="zh-CN" altLang="en-US" sz="7200" b="1" kern="2900" spc="430" dirty="0">
                <a:solidFill>
                  <a:srgbClr val="F75252"/>
                </a:solidFill>
                <a:latin typeface="微软雅黑" panose="020B0503020204020204" pitchFamily="34" charset="-122"/>
                <a:ea typeface="微软雅黑" panose="020B0503020204020204" pitchFamily="34" charset="-122"/>
                <a:cs typeface="+mn-ea"/>
                <a:sym typeface="+mn-lt"/>
              </a:rPr>
              <a:t>科 普 讲 义</a:t>
            </a:r>
          </a:p>
        </p:txBody>
      </p:sp>
      <p:sp>
        <p:nvSpPr>
          <p:cNvPr id="10" name="文本框 9"/>
          <p:cNvSpPr txBox="1"/>
          <p:nvPr/>
        </p:nvSpPr>
        <p:spPr>
          <a:xfrm>
            <a:off x="1733565" y="3962789"/>
            <a:ext cx="5608915" cy="59215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The user can demonstrate on a projector or computer or print the it into a film to be used in a wider field </a:t>
            </a:r>
          </a:p>
        </p:txBody>
      </p:sp>
      <p:sp>
        <p:nvSpPr>
          <p:cNvPr id="12" name="圆角矩形 13"/>
          <p:cNvSpPr/>
          <p:nvPr/>
        </p:nvSpPr>
        <p:spPr>
          <a:xfrm>
            <a:off x="1662083" y="4614871"/>
            <a:ext cx="2618765" cy="538593"/>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662084" y="4637780"/>
            <a:ext cx="2628860" cy="461665"/>
          </a:xfrm>
          <a:prstGeom prst="rect">
            <a:avLst/>
          </a:prstGeom>
          <a:solidFill>
            <a:schemeClr val="accent2"/>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演讲人</a:t>
            </a: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a:t>
            </a:r>
            <a:r>
              <a:rPr lang="zh-CN" altLang="en-US" sz="2400" b="1" dirty="0">
                <a:solidFill>
                  <a:srgbClr val="FFFFFF"/>
                </a:solidFill>
                <a:latin typeface="微软雅黑" panose="020B0503020204020204" pitchFamily="34" charset="-122"/>
                <a:ea typeface="微软雅黑" panose="020B0503020204020204" pitchFamily="34" charset="-122"/>
                <a:cs typeface="+mn-ea"/>
                <a:sym typeface="+mn-lt"/>
              </a:rPr>
              <a:t>优品</a:t>
            </a:r>
            <a:r>
              <a:rPr kumimoji="0" lang="en-US" altLang="zh-CN"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PPT</a:t>
            </a:r>
            <a:endParaRPr kumimoji="0" 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圆角矩形 13"/>
          <p:cNvSpPr/>
          <p:nvPr/>
        </p:nvSpPr>
        <p:spPr>
          <a:xfrm>
            <a:off x="4578472" y="4614870"/>
            <a:ext cx="2618765" cy="538593"/>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4572873" y="4681995"/>
            <a:ext cx="2495584" cy="461665"/>
          </a:xfrm>
          <a:prstGeom prst="rect">
            <a:avLst/>
          </a:prstGeom>
          <a:solidFill>
            <a:schemeClr val="accent2"/>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时间：</a:t>
            </a: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202X.X.X</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nodeType="afterGroup">
                            <p:stCondLst>
                              <p:cond delay="500"/>
                            </p:stCondLst>
                            <p:childTnLst>
                              <p:par>
                                <p:cTn id="9" presetID="22" presetClass="entr" presetSubtype="8" dur="50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nodeType="afterGroup">
                            <p:stCondLst>
                              <p:cond delay="1000"/>
                            </p:stCondLst>
                            <p:childTnLst>
                              <p:par>
                                <p:cTn id="13" presetID="22" presetClass="entr" presetSubtype="8" dur="5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64"/>
          <p:cNvSpPr/>
          <p:nvPr/>
        </p:nvSpPr>
        <p:spPr>
          <a:xfrm flipH="1">
            <a:off x="4995499" y="994698"/>
            <a:ext cx="2273991" cy="456565"/>
          </a:xfrm>
          <a:prstGeom prst="roundRect">
            <a:avLst>
              <a:gd name="adj" fmla="val 9725"/>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1" lang="zh-CN" altLang="en-US" sz="3200" b="1" spc="600" dirty="0">
                <a:solidFill>
                  <a:schemeClr val="bg1"/>
                </a:solidFill>
                <a:latin typeface="微软雅黑" panose="020B0503020204020204" pitchFamily="34" charset="-122"/>
                <a:ea typeface="微软雅黑" panose="020B0503020204020204" pitchFamily="34" charset="-122"/>
                <a:cs typeface="+mn-ea"/>
                <a:sym typeface="+mn-lt"/>
              </a:rPr>
              <a:t>及时就医</a:t>
            </a:r>
          </a:p>
        </p:txBody>
      </p:sp>
      <p:sp>
        <p:nvSpPr>
          <p:cNvPr id="5" name="矩形 4"/>
          <p:cNvSpPr/>
          <p:nvPr/>
        </p:nvSpPr>
        <p:spPr>
          <a:xfrm>
            <a:off x="5020274" y="1663114"/>
            <a:ext cx="6409725" cy="390350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发生诺如病毒感染性腹泻，不需服用抗生素，应及时补充呕吐和腹泻时消耗的水分，补充糖盐水或口服补液盐能帮助患者平衡补充水分和电解质。呕吐或腹泻症状严重时应及时就医。</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2800" dirty="0">
              <a:solidFill>
                <a:srgbClr val="0039A6"/>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9" y="1291382"/>
            <a:ext cx="4943475" cy="494347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2" dur="50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280907" y="3028954"/>
            <a:ext cx="5241950" cy="769441"/>
          </a:xfrm>
          <a:prstGeom prst="rect">
            <a:avLst/>
          </a:prstGeom>
          <a:noFill/>
        </p:spPr>
        <p:txBody>
          <a:bodyPr wrap="square" rtlCol="0">
            <a:spAutoFit/>
          </a:bodyPr>
          <a:lstStyle/>
          <a:p>
            <a:pPr lvl="0" algn="ctr">
              <a:defRPr/>
            </a:pPr>
            <a:r>
              <a:rPr lang="zh-CN" altLang="en-US" sz="4400" b="1" dirty="0">
                <a:solidFill>
                  <a:schemeClr val="accent2"/>
                </a:solidFill>
                <a:latin typeface="微软雅黑" panose="020B0503020204020204" pitchFamily="34" charset="-122"/>
                <a:ea typeface="微软雅黑" panose="020B0503020204020204" pitchFamily="34" charset="-122"/>
                <a:cs typeface="+mn-ea"/>
                <a:sym typeface="+mn-lt"/>
              </a:rPr>
              <a:t>个人与家庭预防</a:t>
            </a:r>
          </a:p>
        </p:txBody>
      </p:sp>
      <p:sp>
        <p:nvSpPr>
          <p:cNvPr id="8" name="文本框 7"/>
          <p:cNvSpPr txBox="1"/>
          <p:nvPr/>
        </p:nvSpPr>
        <p:spPr>
          <a:xfrm>
            <a:off x="6579269" y="1872100"/>
            <a:ext cx="2262158" cy="923330"/>
          </a:xfrm>
          <a:prstGeom prst="rect">
            <a:avLst/>
          </a:prstGeom>
          <a:noFill/>
        </p:spPr>
        <p:txBody>
          <a:bodyPr wrap="none" rtlCol="0">
            <a:spAutoFit/>
          </a:bodyPr>
          <a:lstStyle/>
          <a:p>
            <a:pPr algn="ctr"/>
            <a:r>
              <a:rPr lang="zh-CN" altLang="en-US" sz="5400" b="1" dirty="0">
                <a:solidFill>
                  <a:schemeClr val="accent2"/>
                </a:solidFill>
                <a:latin typeface="微软雅黑" panose="020B0503020204020204" pitchFamily="34" charset="-122"/>
                <a:ea typeface="微软雅黑" panose="020B0503020204020204" pitchFamily="34" charset="-122"/>
                <a:cs typeface="+mn-ea"/>
                <a:sym typeface="+mn-lt"/>
              </a:rPr>
              <a:t>第三章</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25" y="1352549"/>
            <a:ext cx="4657725" cy="46577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dur="50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5000625" y="1069975"/>
            <a:ext cx="1899920"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r>
              <a:rPr lang="zh-CN" altLang="en-US" sz="2400" b="1" dirty="0">
                <a:latin typeface="微软雅黑" panose="020B0503020204020204" pitchFamily="34" charset="-122"/>
                <a:ea typeface="微软雅黑" panose="020B0503020204020204" pitchFamily="34" charset="-122"/>
                <a:cs typeface="+mn-ea"/>
                <a:sym typeface="+mn-lt"/>
              </a:rPr>
              <a:t>注意事项</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922884" y="2216924"/>
            <a:ext cx="3967018" cy="2680862"/>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rPr>
              <a:t>饭前、便后、加工食物前应按照</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步洗手法正确洗手，用肥皂和流动水至少洗</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秒。</a:t>
            </a:r>
            <a:r>
              <a:rPr lang="zh-CN" altLang="en-US" sz="2000" dirty="0">
                <a:latin typeface="微软雅黑" panose="020B0503020204020204" pitchFamily="34" charset="-122"/>
                <a:ea typeface="微软雅黑" panose="020B0503020204020204" pitchFamily="34" charset="-122"/>
              </a:rPr>
              <a:t>消毒纸巾和免洗手消毒剂对诺如病毒无效，不能代替洗手。</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7207250" y="2530983"/>
            <a:ext cx="4551795" cy="881139"/>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）不吃生的食物，食品在吃前要煮熟、煮透，尤其贝壳类与甲壳类海产品；</a:t>
            </a:r>
          </a:p>
        </p:txBody>
      </p:sp>
      <p:sp>
        <p:nvSpPr>
          <p:cNvPr id="9" name="文本框 8"/>
          <p:cNvSpPr txBox="1"/>
          <p:nvPr/>
        </p:nvSpPr>
        <p:spPr>
          <a:xfrm>
            <a:off x="1299844" y="5071637"/>
            <a:ext cx="3700781" cy="881139"/>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）煮熟的食物要趁热吃，隔夜食物吃前一定要彻底加热；</a:t>
            </a:r>
          </a:p>
        </p:txBody>
      </p:sp>
      <p:sp>
        <p:nvSpPr>
          <p:cNvPr id="11" name="文本框 10"/>
          <p:cNvSpPr txBox="1"/>
          <p:nvPr/>
        </p:nvSpPr>
        <p:spPr>
          <a:xfrm>
            <a:off x="7302099" y="4354861"/>
            <a:ext cx="4217553" cy="881139"/>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4</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）所有烹饪器具和食具，使用后应洗涤干净并保持干燥；</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531" y="2390775"/>
            <a:ext cx="4312286" cy="4312286"/>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6" presetClass="entr" presetSubtype="0" dur="2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26" presetClass="entr" presetSubtype="0" dur="2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par>
                                <p:cTn id="43" presetID="26" presetClass="entr" presetSubtype="0" dur="200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par>
                                <p:cTn id="59" presetID="26" presetClass="entr" presetSubtype="0" dur="200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5"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717550" y="841692"/>
            <a:ext cx="3542665"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患病期间居家隔离</a:t>
            </a:r>
          </a:p>
        </p:txBody>
      </p:sp>
      <p:sp>
        <p:nvSpPr>
          <p:cNvPr id="3" name="矩形 2"/>
          <p:cNvSpPr/>
          <p:nvPr/>
        </p:nvSpPr>
        <p:spPr>
          <a:xfrm>
            <a:off x="584200" y="1812925"/>
            <a:ext cx="10934699" cy="1294585"/>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患者需根据病情居家或入院隔离至症状完全消失后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天，检测呈诺如病毒阳性但无感染性腹泻症状的隐性感染者，也需居家隔离</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天。患者勤洗手，保持手卫生，尽量不要和其他健康的家人近距离接触，尤其不要做饭或照顾老人和幼儿。</a:t>
            </a:r>
            <a:endParaRPr lang="zh-CN" altLang="en-US" sz="2000" dirty="0">
              <a:solidFill>
                <a:srgbClr val="0039A6"/>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584201" y="3585097"/>
            <a:ext cx="5511799" cy="2619307"/>
          </a:xfrm>
          <a:prstGeom prst="rect">
            <a:avLst/>
          </a:prstGeom>
          <a:noFill/>
        </p:spPr>
        <p:txBody>
          <a:bodyPr wrap="square">
            <a:spAutoFit/>
          </a:bodyPr>
          <a:lstStyle/>
          <a:p>
            <a:pPr>
              <a:lnSpc>
                <a:spcPct val="150000"/>
              </a:lnSpc>
              <a:spcBef>
                <a:spcPts val="600"/>
              </a:spcBef>
            </a:pPr>
            <a:r>
              <a:rPr lang="zh-CN" altLang="en-US" dirty="0">
                <a:latin typeface="微软雅黑" panose="020B0503020204020204" pitchFamily="34" charset="-122"/>
                <a:ea typeface="微软雅黑" panose="020B0503020204020204" pitchFamily="34" charset="-122"/>
              </a:rPr>
              <a:t>对患者呕吐物或粪便污染的环境和物品需要使用含氯制剂进行消毒。在清理受到呕吐物污染的物品时，应戴塑胶手套和口罩，避免直接接触污染物。患者家庭环境也应依据医务人员指导加强消毒，避免在家庭内造成传播。</a:t>
            </a:r>
            <a:endParaRPr lang="zh-CN" altLang="en-US" sz="2000" dirty="0">
              <a:solidFill>
                <a:srgbClr val="0039A6"/>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buNone/>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949" y="2695642"/>
            <a:ext cx="4162425" cy="41624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1" dur="500" fill="hold" grpId="2"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nodeType="afterGroup">
                            <p:stCondLst>
                              <p:cond delay="1000"/>
                            </p:stCondLst>
                            <p:childTnLst>
                              <p:par>
                                <p:cTn id="15" presetID="22" presetClass="entr" presetSubtype="1" dur="5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3" grpId="2"/>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96877" y="927100"/>
            <a:ext cx="9907992" cy="6395870"/>
            <a:chOff x="1131569" y="1584325"/>
            <a:chExt cx="9907992" cy="6395870"/>
          </a:xfrm>
        </p:grpSpPr>
        <p:sp>
          <p:nvSpPr>
            <p:cNvPr id="2" name="圆角矩形 64"/>
            <p:cNvSpPr/>
            <p:nvPr/>
          </p:nvSpPr>
          <p:spPr>
            <a:xfrm flipH="1">
              <a:off x="1131569" y="1584325"/>
              <a:ext cx="3566254" cy="456565"/>
            </a:xfrm>
            <a:prstGeom prst="roundRect">
              <a:avLst>
                <a:gd name="adj" fmla="val 9725"/>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cs typeface="+mn-ea"/>
                  <a:sym typeface="+mn-lt"/>
                </a:rPr>
                <a:t>患病后不要过于担心</a:t>
              </a:r>
            </a:p>
          </p:txBody>
        </p:sp>
        <p:sp>
          <p:nvSpPr>
            <p:cNvPr id="3" name="矩形 2"/>
            <p:cNvSpPr/>
            <p:nvPr/>
          </p:nvSpPr>
          <p:spPr>
            <a:xfrm>
              <a:off x="2103379" y="2381098"/>
              <a:ext cx="8936182" cy="5599097"/>
            </a:xfrm>
            <a:prstGeom prst="rect">
              <a:avLst/>
            </a:prstGeom>
          </p:spPr>
          <p:txBody>
            <a:bodyPr wrap="square">
              <a:spAutoFit/>
            </a:bodyPr>
            <a:lstStyle/>
            <a:p>
              <a:r>
                <a:rPr lang="zh-CN" altLang="en-US" sz="3200" spc="300" dirty="0">
                  <a:latin typeface="微软雅黑" panose="020B0503020204020204" pitchFamily="34" charset="-122"/>
                  <a:ea typeface="微软雅黑" panose="020B0503020204020204" pitchFamily="34" charset="-122"/>
                </a:rPr>
                <a:t>诺如病毒感染性腹泻一般病情轻微，持续时间短，预后良好。患者应充分休息，清淡饮食。</a:t>
              </a:r>
            </a:p>
            <a:p>
              <a:pPr>
                <a:lnSpc>
                  <a:spcPct val="130000"/>
                </a:lnSpc>
              </a:pPr>
              <a:r>
                <a:rPr lang="zh-CN" altLang="en-US" sz="3200" spc="300" dirty="0">
                  <a:latin typeface="微软雅黑" panose="020B0503020204020204" pitchFamily="34" charset="-122"/>
                  <a:ea typeface="微软雅黑" panose="020B0503020204020204" pitchFamily="34" charset="-122"/>
                </a:rPr>
                <a:t>要是出现脱水的症状，可以先服用补盐液或是一些运动功能性饮料暂时急救，然后带去医院看医生。</a:t>
              </a:r>
              <a:r>
                <a:rPr lang="zh-CN" altLang="en-US" sz="4400" spc="300" dirty="0">
                  <a:latin typeface="微软雅黑" panose="020B0503020204020204" pitchFamily="34" charset="-122"/>
                  <a:ea typeface="微软雅黑" panose="020B0503020204020204" pitchFamily="34" charset="-122"/>
                </a:rPr>
                <a:t/>
              </a:r>
              <a:br>
                <a:rPr lang="zh-CN" altLang="en-US" sz="4400" spc="300" dirty="0">
                  <a:latin typeface="微软雅黑" panose="020B0503020204020204" pitchFamily="34" charset="-122"/>
                  <a:ea typeface="微软雅黑" panose="020B0503020204020204" pitchFamily="34" charset="-122"/>
                </a:rPr>
              </a:br>
              <a:endParaRPr lang="zh-CN" altLang="en-US" sz="4400" spc="300" dirty="0">
                <a:solidFill>
                  <a:srgbClr val="0039A6"/>
                </a:solidFill>
                <a:latin typeface="微软雅黑" panose="020B0503020204020204" pitchFamily="34" charset="-122"/>
                <a:ea typeface="微软雅黑" panose="020B0503020204020204" pitchFamily="34" charset="-122"/>
                <a:cs typeface="+mn-ea"/>
                <a:sym typeface="+mn-lt"/>
              </a:endParaRPr>
            </a:p>
            <a:p>
              <a:pPr>
                <a:lnSpc>
                  <a:spcPct val="130000"/>
                </a:lnSpc>
                <a:spcAft>
                  <a:spcPct val="0"/>
                </a:spcAft>
                <a:buNone/>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30000"/>
                </a:lnSpc>
                <a:spcAft>
                  <a:spcPct val="0"/>
                </a:spcAft>
                <a:buNone/>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593273" y="2040890"/>
              <a:ext cx="103519" cy="5331460"/>
            </a:xfrm>
            <a:prstGeom prst="rect">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5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48838" y="3014107"/>
            <a:ext cx="4858880" cy="769441"/>
          </a:xfrm>
          <a:prstGeom prst="rect">
            <a:avLst/>
          </a:prstGeom>
          <a:noFill/>
        </p:spPr>
        <p:txBody>
          <a:bodyPr wrap="square" rtlCol="0">
            <a:spAutoFit/>
          </a:bodyPr>
          <a:lstStyle/>
          <a:p>
            <a:pPr lvl="0" algn="ctr">
              <a:defRPr/>
            </a:pPr>
            <a:r>
              <a:rPr lang="zh-CN" altLang="en-US" sz="4400" b="1" dirty="0">
                <a:solidFill>
                  <a:schemeClr val="accent2"/>
                </a:solidFill>
                <a:latin typeface="微软雅黑" panose="020B0503020204020204" pitchFamily="34" charset="-122"/>
                <a:ea typeface="微软雅黑" panose="020B0503020204020204" pitchFamily="34" charset="-122"/>
                <a:cs typeface="+mn-ea"/>
                <a:sym typeface="+mn-lt"/>
              </a:rPr>
              <a:t>集体单位如何防控</a:t>
            </a:r>
          </a:p>
        </p:txBody>
      </p:sp>
      <p:sp>
        <p:nvSpPr>
          <p:cNvPr id="8" name="文本框 7"/>
          <p:cNvSpPr txBox="1"/>
          <p:nvPr/>
        </p:nvSpPr>
        <p:spPr>
          <a:xfrm>
            <a:off x="6579268" y="1872100"/>
            <a:ext cx="2262159" cy="923330"/>
          </a:xfrm>
          <a:prstGeom prst="rect">
            <a:avLst/>
          </a:prstGeom>
          <a:noFill/>
        </p:spPr>
        <p:txBody>
          <a:bodyPr wrap="none" rtlCol="0">
            <a:spAutoFit/>
          </a:bodyPr>
          <a:lstStyle/>
          <a:p>
            <a:pPr algn="ctr"/>
            <a:r>
              <a:rPr lang="zh-CN" altLang="en-US" sz="5400" b="1" dirty="0">
                <a:solidFill>
                  <a:schemeClr val="accent2"/>
                </a:solidFill>
                <a:latin typeface="微软雅黑" panose="020B0503020204020204" pitchFamily="34" charset="-122"/>
                <a:ea typeface="微软雅黑" panose="020B0503020204020204" pitchFamily="34" charset="-122"/>
                <a:cs typeface="+mn-ea"/>
                <a:sym typeface="+mn-lt"/>
              </a:rPr>
              <a:t>第四章</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 y="1352549"/>
            <a:ext cx="4657725" cy="46577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dur="50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799812" y="1928379"/>
            <a:ext cx="2841625"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做好宣传</a:t>
            </a:r>
          </a:p>
        </p:txBody>
      </p:sp>
      <p:sp>
        <p:nvSpPr>
          <p:cNvPr id="3" name="矩形 2"/>
          <p:cNvSpPr/>
          <p:nvPr/>
        </p:nvSpPr>
        <p:spPr>
          <a:xfrm>
            <a:off x="799812" y="2658110"/>
            <a:ext cx="5129934" cy="2803332"/>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做好诺如病毒感染的健康教育工作，倡导良好的卫生习惯和饮食习惯，倡导学生积极锻炼身体，提高免疫力；利用多种方式开展诺如病毒感染防控知识的宣传。</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64"/>
          <p:cNvSpPr/>
          <p:nvPr/>
        </p:nvSpPr>
        <p:spPr>
          <a:xfrm flipH="1">
            <a:off x="6262256" y="1928379"/>
            <a:ext cx="2841625"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加强管理和培训</a:t>
            </a:r>
          </a:p>
        </p:txBody>
      </p:sp>
      <p:sp>
        <p:nvSpPr>
          <p:cNvPr id="5" name="矩形 4"/>
          <p:cNvSpPr/>
          <p:nvPr/>
        </p:nvSpPr>
        <p:spPr>
          <a:xfrm>
            <a:off x="6262256" y="2658110"/>
            <a:ext cx="5129934" cy="2328010"/>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加强饮水、食品卫生管理，对托幼机构等各类学校进行呕吐物和环境消毒方法的培训和传染病知识的培训。</a:t>
            </a:r>
            <a:endParaRPr lang="zh-CN" altLang="en-US" sz="3200" dirty="0">
              <a:solidFill>
                <a:srgbClr val="0039A6"/>
              </a:solidFill>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buNone/>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4529989"/>
            <a:ext cx="3543300" cy="2657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ur="50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ur="500" fill="hold" grpId="2"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dur="500" fill="hold" grpId="2"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dur="500" fill="hold" grpId="2"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3" grpId="2"/>
      <p:bldP spid="4" grpId="2" animBg="1"/>
      <p:bldP spid="5"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883920" y="1237484"/>
            <a:ext cx="4806775" cy="456565"/>
          </a:xfrm>
          <a:prstGeom prst="parallelogram">
            <a:avLst/>
          </a:prstGeom>
          <a:solidFill>
            <a:schemeClr val="accent2">
              <a:lumMod val="100000"/>
            </a:schemeClr>
          </a:solidFill>
          <a:ln>
            <a:solidFill>
              <a:schemeClr val="accent2">
                <a:lumMod val="10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制定传染病防控方案和应急预案</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883920" y="2694020"/>
            <a:ext cx="10572750" cy="2703176"/>
          </a:xfrm>
          <a:prstGeom prst="rect">
            <a:avLst/>
          </a:prstGeom>
          <a:ln>
            <a:solidFill>
              <a:schemeClr val="accent2">
                <a:lumMod val="100000"/>
              </a:schemeClr>
            </a:solidFill>
          </a:ln>
        </p:spPr>
        <p:txBody>
          <a:bodyPr wrap="square">
            <a:spAutoFit/>
          </a:bodyPr>
          <a:lstStyle/>
          <a:p>
            <a:pPr marL="342900" indent="-342900">
              <a:lnSpc>
                <a:spcPct val="150000"/>
              </a:lnSpc>
              <a:buClr>
                <a:srgbClr val="0039A6"/>
              </a:buClr>
              <a:buFont typeface="Wingdings" panose="05000000000000000000" pitchFamily="2" charset="2"/>
              <a:buChar char="Ø"/>
            </a:pPr>
            <a:r>
              <a:rPr lang="zh-CN" altLang="en-US" sz="2800" dirty="0">
                <a:latin typeface="微软雅黑" panose="020B0503020204020204" pitchFamily="34" charset="-122"/>
                <a:ea typeface="微软雅黑" panose="020B0503020204020204" pitchFamily="34" charset="-122"/>
              </a:rPr>
              <a:t>学校、托幼机构应制定传染病防控方案和应急预案，切实落实教师员工晨午检和因病缺课</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缺勤登记追踪制度、复课证明查验制度、</a:t>
            </a:r>
            <a:r>
              <a:rPr lang="zh-CN" altLang="en-US" sz="3200" dirty="0">
                <a:latin typeface="微软雅黑" panose="020B0503020204020204" pitchFamily="34" charset="-122"/>
                <a:ea typeface="微软雅黑" panose="020B0503020204020204" pitchFamily="34" charset="-122"/>
              </a:rPr>
              <a:t>传染病</a:t>
            </a:r>
            <a:r>
              <a:rPr lang="zh-CN" altLang="en-US" sz="2800" dirty="0">
                <a:latin typeface="微软雅黑" panose="020B0503020204020204" pitchFamily="34" charset="-122"/>
                <a:ea typeface="微软雅黑" panose="020B0503020204020204" pitchFamily="34" charset="-122"/>
              </a:rPr>
              <a:t>疫情报告等制度。</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buNone/>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dur="5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42" presetClass="entr" presetSubtype="0" dur="1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82575" y="627448"/>
            <a:ext cx="7124642" cy="3481850"/>
            <a:chOff x="282575" y="1528053"/>
            <a:chExt cx="7124642" cy="3481850"/>
          </a:xfrm>
        </p:grpSpPr>
        <p:sp>
          <p:nvSpPr>
            <p:cNvPr id="2" name="矩形 1"/>
            <p:cNvSpPr/>
            <p:nvPr/>
          </p:nvSpPr>
          <p:spPr>
            <a:xfrm>
              <a:off x="660399" y="2051273"/>
              <a:ext cx="6746817" cy="2958630"/>
            </a:xfrm>
            <a:prstGeom prst="rect">
              <a:avLst/>
            </a:prstGeom>
          </p:spPr>
          <p:txBody>
            <a:bodyPr wrap="square">
              <a:spAutoFit/>
            </a:bodyPr>
            <a:lstStyle/>
            <a:p>
              <a:pPr>
                <a:lnSpc>
                  <a:spcPct val="150000"/>
                </a:lnSpc>
                <a:spcBef>
                  <a:spcPts val="6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定时打开门窗自然通风，可有效降低室内空气中微生物的数量，改善室内空气质量，调节居室微小气候，是最简单、行之有效的室内空气消毒方法。最近可能是由于气温下降的原因，我们发现有一些班级开窗通风做的不是很好，希望教室的窗户只要天气条件允许，上课时尽可能打开，无论天气怎么样，下课时都应该打开所有的门窗。建议各班指派专人负责教室的开窗通风。最佳通风时间为上午9点至10点，下午3点至4点。</a:t>
              </a:r>
            </a:p>
          </p:txBody>
        </p:sp>
        <p:sp>
          <p:nvSpPr>
            <p:cNvPr id="6" name="L 形 5"/>
            <p:cNvSpPr/>
            <p:nvPr/>
          </p:nvSpPr>
          <p:spPr>
            <a:xfrm rot="5400000">
              <a:off x="52243" y="1859973"/>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1136073" y="1528053"/>
              <a:ext cx="6271144"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教室必须要每天通风、保持空气流动</a:t>
              </a:r>
            </a:p>
          </p:txBody>
        </p:sp>
      </p:grpSp>
      <p:grpSp>
        <p:nvGrpSpPr>
          <p:cNvPr id="10" name="组合 9"/>
          <p:cNvGrpSpPr/>
          <p:nvPr/>
        </p:nvGrpSpPr>
        <p:grpSpPr>
          <a:xfrm>
            <a:off x="282575" y="4145666"/>
            <a:ext cx="11626850" cy="1817805"/>
            <a:chOff x="282575" y="1528053"/>
            <a:chExt cx="11626850" cy="1817805"/>
          </a:xfrm>
        </p:grpSpPr>
        <p:sp>
          <p:nvSpPr>
            <p:cNvPr id="11" name="矩形 10"/>
            <p:cNvSpPr/>
            <p:nvPr/>
          </p:nvSpPr>
          <p:spPr>
            <a:xfrm>
              <a:off x="660399" y="2051273"/>
              <a:ext cx="11249026" cy="1294585"/>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学校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托幼机构应配备充足的消毒物资及个人防护物资，定期对校区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园区公共场所（如教室、宿舍、食堂、图书馆、卫生间等），重点部位（如门把手、楼梯扶手、水龙头、便器按钮、电梯按钮、上下床扶手等）进行通风换气、清洁及消毒。</a:t>
              </a:r>
              <a:endParaRPr lang="zh-CN" altLang="en-US" sz="2000" dirty="0">
                <a:solidFill>
                  <a:srgbClr val="0039A6"/>
                </a:solidFill>
                <a:latin typeface="微软雅黑" panose="020B0503020204020204" pitchFamily="34" charset="-122"/>
                <a:ea typeface="微软雅黑" panose="020B0503020204020204" pitchFamily="34" charset="-122"/>
                <a:cs typeface="+mn-ea"/>
                <a:sym typeface="+mn-lt"/>
              </a:endParaRPr>
            </a:p>
          </p:txBody>
        </p:sp>
        <p:sp>
          <p:nvSpPr>
            <p:cNvPr id="12" name="L 形 11"/>
            <p:cNvSpPr/>
            <p:nvPr/>
          </p:nvSpPr>
          <p:spPr>
            <a:xfrm rot="5400000">
              <a:off x="52243" y="1859973"/>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136073" y="1528053"/>
              <a:ext cx="6271144"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清洁消毒</a:t>
              </a: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l="46506"/>
          <a:stretch>
            <a:fillRect/>
          </a:stretch>
        </p:blipFill>
        <p:spPr>
          <a:xfrm>
            <a:off x="7529886" y="-502789"/>
            <a:ext cx="4200526" cy="5889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ur="5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ur="5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2486" y="1647354"/>
            <a:ext cx="10864851" cy="2229456"/>
          </a:xfrm>
          <a:prstGeom prst="rect">
            <a:avLst/>
          </a:prstGeom>
        </p:spPr>
        <p:txBody>
          <a:bodyPr wrap="square">
            <a:spAutoFit/>
          </a:bodyPr>
          <a:lstStyle/>
          <a:p>
            <a:pPr>
              <a:lnSpc>
                <a:spcPct val="200000"/>
              </a:lnSpc>
            </a:pPr>
            <a:r>
              <a:rPr lang="zh-CN" altLang="en-US" dirty="0">
                <a:latin typeface="微软雅黑" panose="020B0503020204020204" pitchFamily="34" charset="-122"/>
                <a:ea typeface="微软雅黑" panose="020B0503020204020204" pitchFamily="34" charset="-122"/>
              </a:rPr>
              <a:t>有学生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儿童呕吐时，授课老师应立即疏散其他学生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儿童，并向校医</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园医汇报，配合校医</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园医及保洁人员规范处理呕吐物，同时将发病学生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儿童单独隔离，通知家长带其就医或回家休息。患者隔离至症状消失后</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天方可复课。食品加工者、护工、幼儿园保育员等从事服务类工作的患者，症状消失</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天后再返回工作岗位。</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L 形 3"/>
          <p:cNvSpPr/>
          <p:nvPr/>
        </p:nvSpPr>
        <p:spPr>
          <a:xfrm rot="5400000">
            <a:off x="244330" y="1456054"/>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1328159" y="1124134"/>
            <a:ext cx="8166677"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及时隔离患病人员</a:t>
            </a:r>
          </a:p>
        </p:txBody>
      </p:sp>
      <p:sp>
        <p:nvSpPr>
          <p:cNvPr id="7" name="矩形 6"/>
          <p:cNvSpPr/>
          <p:nvPr/>
        </p:nvSpPr>
        <p:spPr>
          <a:xfrm>
            <a:off x="865185" y="4560052"/>
            <a:ext cx="10864851" cy="879087"/>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校医</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园医应在疫情发生后及时向地段保健科及辖区中小学保健所电话报告疫情，并根据专业人员的指导开展进一步的数据报送、病例管理等工作。</a:t>
            </a:r>
            <a:endParaRPr lang="zh-CN" altLang="en-US" sz="2400" dirty="0">
              <a:solidFill>
                <a:srgbClr val="0039A6"/>
              </a:solidFill>
              <a:latin typeface="微软雅黑" panose="020B0503020204020204" pitchFamily="34" charset="-122"/>
              <a:ea typeface="微软雅黑" panose="020B0503020204020204" pitchFamily="34" charset="-122"/>
              <a:cs typeface="+mn-ea"/>
              <a:sym typeface="+mn-lt"/>
            </a:endParaRPr>
          </a:p>
        </p:txBody>
      </p:sp>
      <p:sp>
        <p:nvSpPr>
          <p:cNvPr id="8" name="L 形 7"/>
          <p:cNvSpPr/>
          <p:nvPr/>
        </p:nvSpPr>
        <p:spPr>
          <a:xfrm rot="5400000">
            <a:off x="257029" y="4368752"/>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1340858" y="4036832"/>
            <a:ext cx="8166677"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及时报告 </a:t>
            </a:r>
          </a:p>
        </p:txBody>
      </p:sp>
    </p:spTree>
  </p:cSld>
  <p:clrMapOvr>
    <a:masterClrMapping/>
  </p:clrMapOvr>
  <p:transition spd="slow"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p:cNvSpPr/>
          <p:nvPr/>
        </p:nvSpPr>
        <p:spPr bwMode="auto">
          <a:xfrm>
            <a:off x="1838972" y="3275224"/>
            <a:ext cx="792088" cy="765774"/>
          </a:xfrm>
          <a:prstGeom prst="ellipse">
            <a:avLst/>
          </a:prstGeom>
          <a:solidFill>
            <a:schemeClr val="accent4"/>
          </a:solidFill>
          <a:ln w="19050">
            <a:noFill/>
            <a:round/>
          </a:ln>
        </p:spPr>
        <p:txBody>
          <a:bodyPr rot="0" spcFirstLastPara="0" vert="horz" wrap="none" lIns="91440" tIns="45720" rIns="91440" bIns="45720" anchor="ctr" anchorCtr="1" forceAA="0" compatLnSpc="1">
            <a:norm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0</a:t>
            </a:r>
            <a:r>
              <a:rPr lang="en-US" altLang="zh-CN" sz="100" b="1" dirty="0">
                <a:solidFill>
                  <a:schemeClr val="bg1"/>
                </a:solidFill>
                <a:latin typeface="微软雅黑" panose="020B0503020204020204" pitchFamily="34" charset="-122"/>
                <a:ea typeface="微软雅黑" panose="020B0503020204020204" pitchFamily="34" charset="-122"/>
                <a:cs typeface="+mn-ea"/>
                <a:sym typeface="+mn-lt"/>
              </a:rPr>
              <a:t> </a:t>
            </a:r>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6" name="1"/>
          <p:cNvSpPr/>
          <p:nvPr/>
        </p:nvSpPr>
        <p:spPr bwMode="auto">
          <a:xfrm>
            <a:off x="6440151" y="3257647"/>
            <a:ext cx="792088" cy="765774"/>
          </a:xfrm>
          <a:prstGeom prst="ellipse">
            <a:avLst/>
          </a:prstGeom>
          <a:solidFill>
            <a:schemeClr val="accent4"/>
          </a:solidFill>
          <a:ln w="19050">
            <a:noFill/>
            <a:round/>
          </a:ln>
        </p:spPr>
        <p:txBody>
          <a:bodyPr rot="0" spcFirstLastPara="0" vert="horz" wrap="none" lIns="91440" tIns="45720" rIns="91440" bIns="45720" anchor="ctr" anchorCtr="1" forceAA="0" compatLnSpc="1">
            <a:normAutofit/>
          </a:bodyPr>
          <a:lstStyle/>
          <a:p>
            <a:pPr algn="ctr"/>
            <a:r>
              <a:rPr lang="en-US" altLang="zh-CN" sz="2800" b="1" dirty="0">
                <a:solidFill>
                  <a:schemeClr val="bg1">
                    <a:lumMod val="100000"/>
                  </a:schemeClr>
                </a:solidFill>
                <a:latin typeface="微软雅黑" panose="020B0503020204020204" pitchFamily="34" charset="-122"/>
                <a:ea typeface="微软雅黑" panose="020B0503020204020204" pitchFamily="34" charset="-122"/>
                <a:cs typeface="+mn-ea"/>
                <a:sym typeface="+mn-lt"/>
              </a:rPr>
              <a:t>0</a:t>
            </a:r>
            <a:r>
              <a:rPr lang="en-US" altLang="zh-CN" sz="100" b="1" dirty="0">
                <a:solidFill>
                  <a:schemeClr val="bg1">
                    <a:lumMod val="100000"/>
                  </a:schemeClr>
                </a:solidFill>
                <a:latin typeface="微软雅黑" panose="020B0503020204020204" pitchFamily="34" charset="-122"/>
                <a:ea typeface="微软雅黑" panose="020B0503020204020204" pitchFamily="34" charset="-122"/>
                <a:cs typeface="+mn-ea"/>
                <a:sym typeface="+mn-lt"/>
              </a:rPr>
              <a:t> </a:t>
            </a:r>
            <a:r>
              <a:rPr lang="en-US" altLang="zh-CN" sz="2800" b="1" dirty="0">
                <a:solidFill>
                  <a:schemeClr val="bg1">
                    <a:lumMod val="100000"/>
                  </a:schemeClr>
                </a:solidFill>
                <a:latin typeface="微软雅黑" panose="020B0503020204020204" pitchFamily="34" charset="-122"/>
                <a:ea typeface="微软雅黑" panose="020B0503020204020204" pitchFamily="34" charset="-122"/>
                <a:cs typeface="+mn-ea"/>
                <a:sym typeface="+mn-lt"/>
              </a:rPr>
              <a:t>2</a:t>
            </a:r>
          </a:p>
        </p:txBody>
      </p:sp>
      <p:sp>
        <p:nvSpPr>
          <p:cNvPr id="8" name="文本框 7"/>
          <p:cNvSpPr txBox="1"/>
          <p:nvPr/>
        </p:nvSpPr>
        <p:spPr>
          <a:xfrm>
            <a:off x="2924188" y="3409701"/>
            <a:ext cx="3039600" cy="461665"/>
          </a:xfrm>
          <a:prstGeom prst="rect">
            <a:avLst/>
          </a:prstGeom>
          <a:noFill/>
        </p:spPr>
        <p:txBody>
          <a:bodyPr wrap="square" rtlCol="0">
            <a:spAutoFit/>
          </a:bodyPr>
          <a:lstStyle/>
          <a:p>
            <a:pPr lvl="0">
              <a:defRPr/>
            </a:pPr>
            <a:r>
              <a:rPr kumimoji="1" lang="zh-CN" altLang="en-US" sz="2400" b="1" spc="300" dirty="0">
                <a:solidFill>
                  <a:srgbClr val="0039A6"/>
                </a:solidFill>
                <a:latin typeface="微软雅黑" panose="020B0503020204020204" pitchFamily="34" charset="-122"/>
                <a:ea typeface="微软雅黑" panose="020B0503020204020204" pitchFamily="34" charset="-122"/>
                <a:cs typeface="+mn-ea"/>
                <a:sym typeface="+mn-lt"/>
              </a:rPr>
              <a:t>什么是诺如病毒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7424475" y="3409701"/>
            <a:ext cx="3448434" cy="461665"/>
          </a:xfrm>
          <a:prstGeom prst="rect">
            <a:avLst/>
          </a:prstGeom>
          <a:noFill/>
        </p:spPr>
        <p:txBody>
          <a:bodyPr wrap="square" rtlCol="0">
            <a:spAutoFit/>
          </a:bodyPr>
          <a:lstStyle/>
          <a:p>
            <a:pPr lvl="0">
              <a:defRPr/>
            </a:pPr>
            <a:r>
              <a:rPr kumimoji="1" lang="zh-CN" altLang="en-US" sz="2400" b="1" spc="300" dirty="0">
                <a:solidFill>
                  <a:srgbClr val="0039A6"/>
                </a:solidFill>
                <a:latin typeface="微软雅黑" panose="020B0503020204020204" pitchFamily="34" charset="-122"/>
                <a:ea typeface="微软雅黑" panose="020B0503020204020204" pitchFamily="34" charset="-122"/>
                <a:cs typeface="+mn-ea"/>
                <a:sym typeface="+mn-lt"/>
              </a:rPr>
              <a:t>个人与家庭如何预防</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0" name="1"/>
          <p:cNvSpPr/>
          <p:nvPr/>
        </p:nvSpPr>
        <p:spPr bwMode="auto">
          <a:xfrm>
            <a:off x="1838972" y="4781264"/>
            <a:ext cx="792088" cy="765774"/>
          </a:xfrm>
          <a:prstGeom prst="ellipse">
            <a:avLst/>
          </a:prstGeom>
          <a:solidFill>
            <a:schemeClr val="accent2"/>
          </a:solidFill>
          <a:ln w="19050">
            <a:noFill/>
            <a:round/>
          </a:ln>
        </p:spPr>
        <p:txBody>
          <a:bodyPr rot="0" spcFirstLastPara="0" vert="horz" wrap="none" lIns="91440" tIns="45720" rIns="91440" bIns="45720" anchor="ctr" anchorCtr="1" forceAA="0" compatLnSpc="1">
            <a:normAutofit/>
          </a:bodyPr>
          <a:lstStyle/>
          <a:p>
            <a:pPr algn="ctr"/>
            <a:r>
              <a:rPr lang="en-US" altLang="zh-CN" sz="2800" b="1" dirty="0">
                <a:solidFill>
                  <a:schemeClr val="bg1">
                    <a:lumMod val="100000"/>
                  </a:schemeClr>
                </a:solidFill>
                <a:latin typeface="微软雅黑" panose="020B0503020204020204" pitchFamily="34" charset="-122"/>
                <a:ea typeface="微软雅黑" panose="020B0503020204020204" pitchFamily="34" charset="-122"/>
                <a:cs typeface="+mn-ea"/>
                <a:sym typeface="+mn-lt"/>
              </a:rPr>
              <a:t>03</a:t>
            </a:r>
          </a:p>
        </p:txBody>
      </p:sp>
      <p:sp>
        <p:nvSpPr>
          <p:cNvPr id="12" name="文本框 11"/>
          <p:cNvSpPr txBox="1"/>
          <p:nvPr/>
        </p:nvSpPr>
        <p:spPr>
          <a:xfrm>
            <a:off x="2924188" y="4911924"/>
            <a:ext cx="2965495" cy="461665"/>
          </a:xfrm>
          <a:prstGeom prst="rect">
            <a:avLst/>
          </a:prstGeom>
          <a:noFill/>
        </p:spPr>
        <p:txBody>
          <a:bodyPr wrap="square" rtlCol="0">
            <a:spAutoFit/>
          </a:bodyPr>
          <a:lstStyle/>
          <a:p>
            <a:pPr lvl="0">
              <a:defRPr/>
            </a:pPr>
            <a:r>
              <a:rPr kumimoji="1" lang="zh-CN" altLang="en-US" sz="2400" b="1" spc="300" dirty="0">
                <a:solidFill>
                  <a:srgbClr val="0039A6"/>
                </a:solidFill>
                <a:latin typeface="微软雅黑" panose="020B0503020204020204" pitchFamily="34" charset="-122"/>
                <a:ea typeface="微软雅黑" panose="020B0503020204020204" pitchFamily="34" charset="-122"/>
                <a:cs typeface="+mn-ea"/>
                <a:sym typeface="+mn-lt"/>
              </a:rPr>
              <a:t>诺如病毒感染症状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1"/>
          <p:cNvSpPr/>
          <p:nvPr/>
        </p:nvSpPr>
        <p:spPr bwMode="auto">
          <a:xfrm>
            <a:off x="6507591" y="4723927"/>
            <a:ext cx="792088" cy="765774"/>
          </a:xfrm>
          <a:prstGeom prst="ellipse">
            <a:avLst/>
          </a:prstGeom>
          <a:solidFill>
            <a:schemeClr val="accent2"/>
          </a:solidFill>
          <a:ln w="19050">
            <a:noFill/>
            <a:round/>
          </a:ln>
        </p:spPr>
        <p:txBody>
          <a:bodyPr rot="0" spcFirstLastPara="0" vert="horz" wrap="none" lIns="91440" tIns="45720" rIns="91440" bIns="45720" anchor="ctr" anchorCtr="1" forceAA="0" compatLnSpc="1">
            <a:norm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mn-ea"/>
                <a:sym typeface="+mn-lt"/>
              </a:rPr>
              <a:t>04</a:t>
            </a:r>
          </a:p>
        </p:txBody>
      </p:sp>
      <p:sp>
        <p:nvSpPr>
          <p:cNvPr id="15" name="文本框 14"/>
          <p:cNvSpPr txBox="1"/>
          <p:nvPr/>
        </p:nvSpPr>
        <p:spPr>
          <a:xfrm>
            <a:off x="7544199" y="4861608"/>
            <a:ext cx="3362407" cy="461665"/>
          </a:xfrm>
          <a:prstGeom prst="rect">
            <a:avLst/>
          </a:prstGeom>
          <a:noFill/>
        </p:spPr>
        <p:txBody>
          <a:bodyPr wrap="square" rtlCol="0">
            <a:spAutoFit/>
          </a:bodyPr>
          <a:lstStyle/>
          <a:p>
            <a:pPr lvl="0">
              <a:defRPr/>
            </a:pPr>
            <a:r>
              <a:rPr kumimoji="1" lang="zh-CN" altLang="en-US" sz="2400" b="1" spc="300" dirty="0">
                <a:solidFill>
                  <a:srgbClr val="0039A6"/>
                </a:solidFill>
                <a:latin typeface="微软雅黑" panose="020B0503020204020204" pitchFamily="34" charset="-122"/>
                <a:ea typeface="微软雅黑" panose="020B0503020204020204" pitchFamily="34" charset="-122"/>
                <a:cs typeface="+mn-ea"/>
                <a:sym typeface="+mn-lt"/>
              </a:rPr>
              <a:t>集体单位如何防控</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4784840" y="2278047"/>
            <a:ext cx="2262646" cy="584775"/>
          </a:xfrm>
          <a:prstGeom prst="rect">
            <a:avLst/>
          </a:prstGeom>
          <a:solidFill>
            <a:schemeClr val="accent2"/>
          </a:solid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CONTENT</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4977445" y="1069975"/>
            <a:ext cx="1877437" cy="1107996"/>
          </a:xfrm>
          <a:prstGeom prst="rect">
            <a:avLst/>
          </a:prstGeom>
          <a:noFill/>
        </p:spPr>
        <p:txBody>
          <a:bodyPr wrap="none" rtlCol="0">
            <a:spAutoFit/>
          </a:bodyPr>
          <a:lstStyle/>
          <a:p>
            <a:r>
              <a:rPr lang="zh-CN" altLang="en-US" sz="6600" b="1" dirty="0">
                <a:solidFill>
                  <a:schemeClr val="accent2"/>
                </a:solidFill>
                <a:latin typeface="微软雅黑" panose="020B0503020204020204" pitchFamily="34" charset="-122"/>
                <a:ea typeface="微软雅黑" panose="020B0503020204020204" pitchFamily="34" charset="-122"/>
                <a:cs typeface="+mn-ea"/>
                <a:sym typeface="+mn-lt"/>
              </a:rPr>
              <a:t>目录</a:t>
            </a:r>
          </a:p>
        </p:txBody>
      </p:sp>
      <p:sp>
        <p:nvSpPr>
          <p:cNvPr id="2" name="文本框 1"/>
          <p:cNvSpPr txBox="1"/>
          <p:nvPr/>
        </p:nvSpPr>
        <p:spPr>
          <a:xfrm>
            <a:off x="1908699" y="1642369"/>
            <a:ext cx="1606858"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dur="1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dur="100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0" presetClass="entr" presetSubtype="0" dur="5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500"/>
                            </p:stCondLst>
                            <p:childTnLst>
                              <p:par>
                                <p:cTn id="21" presetID="10" presetClass="entr" presetSubtype="0" dur="5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3000"/>
                            </p:stCondLst>
                            <p:childTnLst>
                              <p:par>
                                <p:cTn id="25" presetID="10" presetClass="entr" presetSubtype="0" dur="5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3500"/>
                            </p:stCondLst>
                            <p:childTnLst>
                              <p:par>
                                <p:cTn id="29" presetID="10" presetClass="entr" presetSubtype="0" dur="5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4000"/>
                            </p:stCondLst>
                            <p:childTnLst>
                              <p:par>
                                <p:cTn id="33" presetID="10" presetClass="entr" presetSubtype="0" dur="5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nodeType="afterGroup">
                            <p:stCondLst>
                              <p:cond delay="4500"/>
                            </p:stCondLst>
                            <p:childTnLst>
                              <p:par>
                                <p:cTn id="37" presetID="10" presetClass="entr" presetSubtype="0" dur="5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nodeType="afterGroup">
                            <p:stCondLst>
                              <p:cond delay="5000"/>
                            </p:stCondLst>
                            <p:childTnLst>
                              <p:par>
                                <p:cTn id="41" presetID="10" presetClass="entr" presetSubtype="0" dur="5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5500"/>
                            </p:stCondLst>
                            <p:childTnLst>
                              <p:par>
                                <p:cTn id="45" presetID="10" presetClass="entr" presetSubtype="0" dur="5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9" grpId="0"/>
      <p:bldP spid="10" grpId="0" animBg="1"/>
      <p:bldP spid="12" grpId="0"/>
      <p:bldP spid="13" grpId="0" animBg="1"/>
      <p:bldP spid="15" grpId="0"/>
      <p:bldP spid="2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5662" y="1279150"/>
            <a:ext cx="9020174" cy="5141792"/>
            <a:chOff x="282575" y="1528053"/>
            <a:chExt cx="9020174" cy="5141792"/>
          </a:xfrm>
        </p:grpSpPr>
        <p:sp>
          <p:nvSpPr>
            <p:cNvPr id="3" name="矩形 2"/>
            <p:cNvSpPr/>
            <p:nvPr/>
          </p:nvSpPr>
          <p:spPr>
            <a:xfrm>
              <a:off x="660399" y="2051273"/>
              <a:ext cx="5558386" cy="4618572"/>
            </a:xfrm>
            <a:prstGeom prst="rect">
              <a:avLst/>
            </a:prstGeom>
          </p:spPr>
          <p:txBody>
            <a:bodyPr wrap="square">
              <a:spAutoFit/>
            </a:bodyPr>
            <a:lstStyle/>
            <a:p>
              <a:pPr>
                <a:lnSpc>
                  <a:spcPct val="150000"/>
                </a:lnSpc>
                <a:spcBef>
                  <a:spcPts val="600"/>
                </a:spcBef>
              </a:pPr>
              <a:r>
                <a:rPr lang="zh-CN" altLang="en-US" dirty="0">
                  <a:latin typeface="微软雅黑" panose="020B0503020204020204" pitchFamily="34" charset="-122"/>
                  <a:ea typeface="微软雅黑" panose="020B0503020204020204" pitchFamily="34" charset="-122"/>
                </a:rPr>
                <a:t>酒精对诺如病毒无效，含氯消毒剂对诺如病毒最有效。用纱布、抹布等一次性吸水材料沾取</a:t>
              </a:r>
              <a:r>
                <a:rPr lang="en-US" altLang="zh-CN" dirty="0">
                  <a:latin typeface="微软雅黑" panose="020B0503020204020204" pitchFamily="34" charset="-122"/>
                  <a:ea typeface="微软雅黑" panose="020B0503020204020204" pitchFamily="34" charset="-122"/>
                </a:rPr>
                <a:t>5000mg/L</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10000mg/L</a:t>
              </a:r>
              <a:r>
                <a:rPr lang="zh-CN" altLang="en-US" dirty="0">
                  <a:latin typeface="微软雅黑" panose="020B0503020204020204" pitchFamily="34" charset="-122"/>
                  <a:ea typeface="微软雅黑" panose="020B0503020204020204" pitchFamily="34" charset="-122"/>
                </a:rPr>
                <a:t>的含氯消毒液完全覆盖污染物，小心清除干净。清理的污染物按医疗废物集中处置，或至含有效氯</a:t>
              </a:r>
              <a:r>
                <a:rPr lang="en-US" altLang="zh-CN" dirty="0">
                  <a:latin typeface="微软雅黑" panose="020B0503020204020204" pitchFamily="34" charset="-122"/>
                  <a:ea typeface="微软雅黑" panose="020B0503020204020204" pitchFamily="34" charset="-122"/>
                </a:rPr>
                <a:t>5000mg/L</a:t>
              </a:r>
              <a:r>
                <a:rPr lang="zh-CN" altLang="en-US" dirty="0">
                  <a:latin typeface="微软雅黑" panose="020B0503020204020204" pitchFamily="34" charset="-122"/>
                  <a:ea typeface="微软雅黑" panose="020B0503020204020204" pitchFamily="34" charset="-122"/>
                </a:rPr>
                <a:t>的消毒液中浸泡</a:t>
              </a:r>
              <a:r>
                <a:rPr lang="en-US" altLang="zh-CN" dirty="0">
                  <a:latin typeface="微软雅黑" panose="020B0503020204020204" pitchFamily="34" charset="-122"/>
                  <a:ea typeface="微软雅黑" panose="020B0503020204020204" pitchFamily="34" charset="-122"/>
                </a:rPr>
                <a:t>30min</a:t>
              </a:r>
              <a:r>
                <a:rPr lang="zh-CN" altLang="en-US" dirty="0">
                  <a:latin typeface="微软雅黑" panose="020B0503020204020204" pitchFamily="34" charset="-122"/>
                  <a:ea typeface="微软雅黑" panose="020B0503020204020204" pitchFamily="34" charset="-122"/>
                </a:rPr>
                <a:t>后处理。厕所马桶可倒入足量的</a:t>
              </a:r>
              <a:r>
                <a:rPr lang="en-US" altLang="zh-CN" dirty="0">
                  <a:latin typeface="微软雅黑" panose="020B0503020204020204" pitchFamily="34" charset="-122"/>
                  <a:ea typeface="微软雅黑" panose="020B0503020204020204" pitchFamily="34" charset="-122"/>
                </a:rPr>
                <a:t>5000mg/L</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10000mg/L</a:t>
              </a:r>
              <a:r>
                <a:rPr lang="zh-CN" altLang="en-US" dirty="0">
                  <a:latin typeface="微软雅黑" panose="020B0503020204020204" pitchFamily="34" charset="-122"/>
                  <a:ea typeface="微软雅黑" panose="020B0503020204020204" pitchFamily="34" charset="-122"/>
                </a:rPr>
                <a:t>的含氯消毒液，作用</a:t>
              </a:r>
              <a:r>
                <a:rPr lang="en-US" altLang="zh-CN" dirty="0">
                  <a:latin typeface="微软雅黑" panose="020B0503020204020204" pitchFamily="34" charset="-122"/>
                  <a:ea typeface="微软雅黑" panose="020B0503020204020204" pitchFamily="34" charset="-122"/>
                </a:rPr>
                <a:t>30min</a:t>
              </a:r>
              <a:r>
                <a:rPr lang="zh-CN" altLang="en-US" dirty="0">
                  <a:latin typeface="微软雅黑" panose="020B0503020204020204" pitchFamily="34" charset="-122"/>
                  <a:ea typeface="微软雅黑" panose="020B0503020204020204" pitchFamily="34" charset="-122"/>
                </a:rPr>
                <a:t>以上。清洁中使用的拖把、抹布等工具，盛放污染物的容器都必须用含有效氯</a:t>
              </a:r>
              <a:r>
                <a:rPr lang="en-US" altLang="zh-CN" dirty="0">
                  <a:latin typeface="微软雅黑" panose="020B0503020204020204" pitchFamily="34" charset="-122"/>
                  <a:ea typeface="微软雅黑" panose="020B0503020204020204" pitchFamily="34" charset="-122"/>
                </a:rPr>
                <a:t>5000mg/L</a:t>
              </a:r>
              <a:r>
                <a:rPr lang="zh-CN" altLang="en-US" dirty="0">
                  <a:latin typeface="微软雅黑" panose="020B0503020204020204" pitchFamily="34" charset="-122"/>
                  <a:ea typeface="微软雅黑" panose="020B0503020204020204" pitchFamily="34" charset="-122"/>
                </a:rPr>
                <a:t>消毒剂溶液浸泡消毒</a:t>
              </a:r>
              <a:r>
                <a:rPr lang="en-US" altLang="zh-CN" dirty="0">
                  <a:latin typeface="微软雅黑" panose="020B0503020204020204" pitchFamily="34" charset="-122"/>
                  <a:ea typeface="微软雅黑" panose="020B0503020204020204" pitchFamily="34" charset="-122"/>
                </a:rPr>
                <a:t>30min</a:t>
              </a:r>
              <a:r>
                <a:rPr lang="zh-CN" altLang="en-US" dirty="0">
                  <a:latin typeface="微软雅黑" panose="020B0503020204020204" pitchFamily="34" charset="-122"/>
                  <a:ea typeface="微软雅黑" panose="020B0503020204020204" pitchFamily="34" charset="-122"/>
                </a:rPr>
                <a:t>后彻底冲洗，才可再次使用。集体单位打扫厕所和卫生间的拖把应专用。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L 形 3"/>
            <p:cNvSpPr/>
            <p:nvPr/>
          </p:nvSpPr>
          <p:spPr>
            <a:xfrm rot="5400000">
              <a:off x="52243" y="1859973"/>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1136072" y="1528053"/>
              <a:ext cx="8166677"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病人呕吐物、粪便如何消毒？</a:t>
              </a:r>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872" y="612261"/>
            <a:ext cx="5852172" cy="5919228"/>
          </a:xfrm>
          <a:prstGeom prst="rect">
            <a:avLst/>
          </a:prstGeom>
        </p:spPr>
      </p:pic>
      <p:sp>
        <p:nvSpPr>
          <p:cNvPr id="8"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648" y="400050"/>
            <a:ext cx="6858000" cy="6858000"/>
          </a:xfrm>
          <a:prstGeom prst="rect">
            <a:avLst/>
          </a:prstGeom>
        </p:spPr>
      </p:pic>
      <p:sp>
        <p:nvSpPr>
          <p:cNvPr id="9" name="文本框 8"/>
          <p:cNvSpPr txBox="1"/>
          <p:nvPr/>
        </p:nvSpPr>
        <p:spPr>
          <a:xfrm>
            <a:off x="1806697" y="1662296"/>
            <a:ext cx="6057900" cy="2308324"/>
          </a:xfrm>
          <a:prstGeom prst="rect">
            <a:avLst/>
          </a:prstGeom>
          <a:noFill/>
        </p:spPr>
        <p:txBody>
          <a:bodyPr wrap="square" rtlCol="0">
            <a:spAutoFit/>
          </a:bodyPr>
          <a:lstStyle/>
          <a:p>
            <a:pPr lvl="0">
              <a:defRPr/>
            </a:pPr>
            <a:r>
              <a:rPr lang="zh-CN" altLang="en-US" sz="7200" b="1" kern="2900" spc="430" dirty="0">
                <a:solidFill>
                  <a:schemeClr val="accent2"/>
                </a:solidFill>
                <a:latin typeface="微软雅黑" panose="020B0503020204020204" pitchFamily="34" charset="-122"/>
                <a:ea typeface="微软雅黑" panose="020B0503020204020204" pitchFamily="34" charset="-122"/>
                <a:cs typeface="+mn-ea"/>
                <a:sym typeface="+mn-lt"/>
              </a:rPr>
              <a:t>诺 如 病 毒</a:t>
            </a:r>
            <a:endParaRPr lang="en-US" altLang="zh-CN" sz="7200" b="1" kern="2900" spc="430" dirty="0">
              <a:solidFill>
                <a:schemeClr val="accent2"/>
              </a:solidFill>
              <a:latin typeface="微软雅黑" panose="020B0503020204020204" pitchFamily="34" charset="-122"/>
              <a:ea typeface="微软雅黑" panose="020B0503020204020204" pitchFamily="34" charset="-122"/>
              <a:cs typeface="+mn-ea"/>
              <a:sym typeface="+mn-lt"/>
            </a:endParaRPr>
          </a:p>
          <a:p>
            <a:pPr lvl="0">
              <a:defRPr/>
            </a:pPr>
            <a:r>
              <a:rPr lang="zh-CN" altLang="en-US" sz="7200" b="1" kern="2900" spc="430" dirty="0">
                <a:solidFill>
                  <a:srgbClr val="F75252"/>
                </a:solidFill>
                <a:latin typeface="微软雅黑" panose="020B0503020204020204" pitchFamily="34" charset="-122"/>
                <a:ea typeface="微软雅黑" panose="020B0503020204020204" pitchFamily="34" charset="-122"/>
                <a:cs typeface="+mn-ea"/>
                <a:sym typeface="+mn-lt"/>
              </a:rPr>
              <a:t>科 普 讲 义</a:t>
            </a:r>
          </a:p>
        </p:txBody>
      </p:sp>
      <p:sp>
        <p:nvSpPr>
          <p:cNvPr id="10" name="文本框 9"/>
          <p:cNvSpPr txBox="1"/>
          <p:nvPr/>
        </p:nvSpPr>
        <p:spPr>
          <a:xfrm>
            <a:off x="1733565" y="3962789"/>
            <a:ext cx="5608915" cy="59215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ea"/>
                <a:sym typeface="+mn-lt"/>
              </a:rPr>
              <a:t>The user can demonstrate on a projector or computer or print the it into a film to be used in a wider field </a:t>
            </a:r>
          </a:p>
        </p:txBody>
      </p:sp>
      <p:sp>
        <p:nvSpPr>
          <p:cNvPr id="12" name="圆角矩形 13"/>
          <p:cNvSpPr/>
          <p:nvPr/>
        </p:nvSpPr>
        <p:spPr>
          <a:xfrm>
            <a:off x="1662083" y="4614870"/>
            <a:ext cx="2618765" cy="538593"/>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668731" y="4667481"/>
            <a:ext cx="2612117" cy="461665"/>
          </a:xfrm>
          <a:prstGeom prst="rect">
            <a:avLst/>
          </a:prstGeom>
          <a:solidFill>
            <a:schemeClr val="accent2"/>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演讲人</a:t>
            </a: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a:t>
            </a:r>
            <a:r>
              <a:rPr lang="zh-CN" altLang="en-US" sz="2400" b="1" dirty="0">
                <a:solidFill>
                  <a:srgbClr val="FFFFFF"/>
                </a:solidFill>
                <a:latin typeface="微软雅黑" panose="020B0503020204020204" pitchFamily="34" charset="-122"/>
                <a:ea typeface="微软雅黑" panose="020B0503020204020204" pitchFamily="34" charset="-122"/>
                <a:cs typeface="+mn-ea"/>
                <a:sym typeface="+mn-lt"/>
              </a:rPr>
              <a:t>优品</a:t>
            </a:r>
            <a:r>
              <a:rPr kumimoji="0" lang="en-US" altLang="zh-CN"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PPT</a:t>
            </a:r>
            <a:endParaRPr kumimoji="0" 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圆角矩形 13"/>
          <p:cNvSpPr/>
          <p:nvPr/>
        </p:nvSpPr>
        <p:spPr>
          <a:xfrm>
            <a:off x="4578472" y="4614870"/>
            <a:ext cx="2618765" cy="538593"/>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4585122" y="4667481"/>
            <a:ext cx="2612115" cy="461665"/>
          </a:xfrm>
          <a:prstGeom prst="rect">
            <a:avLst/>
          </a:prstGeom>
          <a:solidFill>
            <a:schemeClr val="accent2"/>
          </a:solid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时间：</a:t>
            </a: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202X.X.X</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nodeType="afterGroup">
                            <p:stCondLst>
                              <p:cond delay="500"/>
                            </p:stCondLst>
                            <p:childTnLst>
                              <p:par>
                                <p:cTn id="9" presetID="22" presetClass="entr" presetSubtype="8" dur="50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nodeType="afterGroup">
                            <p:stCondLst>
                              <p:cond delay="1000"/>
                            </p:stCondLst>
                            <p:childTnLst>
                              <p:par>
                                <p:cTn id="13" presetID="22" presetClass="entr" presetSubtype="8" dur="5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5721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280907" y="3028954"/>
            <a:ext cx="48588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4400" b="1" dirty="0">
                <a:solidFill>
                  <a:schemeClr val="accent2"/>
                </a:solidFill>
                <a:latin typeface="微软雅黑" panose="020B0503020204020204" pitchFamily="34" charset="-122"/>
                <a:ea typeface="微软雅黑" panose="020B0503020204020204" pitchFamily="34" charset="-122"/>
                <a:cs typeface="+mn-ea"/>
                <a:sym typeface="+mn-lt"/>
              </a:rPr>
              <a:t>什么是诺如病毒</a:t>
            </a:r>
            <a:endParaRPr kumimoji="0" lang="zh-CN" altLang="en-US" sz="44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6579268" y="1872100"/>
            <a:ext cx="2262158" cy="923330"/>
          </a:xfrm>
          <a:prstGeom prst="rect">
            <a:avLst/>
          </a:prstGeom>
          <a:noFill/>
        </p:spPr>
        <p:txBody>
          <a:bodyPr wrap="none" rtlCol="0">
            <a:spAutoFit/>
          </a:bodyPr>
          <a:lstStyle/>
          <a:p>
            <a:pPr algn="ctr"/>
            <a:r>
              <a:rPr lang="zh-CN" altLang="en-US" sz="5400" b="1" dirty="0">
                <a:solidFill>
                  <a:schemeClr val="accent2"/>
                </a:solidFill>
                <a:latin typeface="微软雅黑" panose="020B0503020204020204" pitchFamily="34" charset="-122"/>
                <a:ea typeface="微软雅黑" panose="020B0503020204020204" pitchFamily="34" charset="-122"/>
                <a:cs typeface="+mn-ea"/>
                <a:sym typeface="+mn-lt"/>
              </a:rPr>
              <a:t>第一章</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 y="1352549"/>
            <a:ext cx="4657725" cy="46577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dur="50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64"/>
          <p:cNvSpPr/>
          <p:nvPr/>
        </p:nvSpPr>
        <p:spPr>
          <a:xfrm flipH="1">
            <a:off x="4457885" y="936229"/>
            <a:ext cx="3276229" cy="456565"/>
          </a:xfrm>
          <a:prstGeom prst="roundRect">
            <a:avLst>
              <a:gd name="adj" fmla="val 9725"/>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1" lang="zh-CN" altLang="en-US" sz="3200" b="1" spc="600" dirty="0">
                <a:solidFill>
                  <a:schemeClr val="bg1"/>
                </a:solidFill>
                <a:latin typeface="微软雅黑" panose="020B0503020204020204" pitchFamily="34" charset="-122"/>
                <a:ea typeface="微软雅黑" panose="020B0503020204020204" pitchFamily="34" charset="-122"/>
                <a:cs typeface="+mn-ea"/>
                <a:sym typeface="+mn-lt"/>
              </a:rPr>
              <a:t>诺如病毒知识</a:t>
            </a:r>
          </a:p>
        </p:txBody>
      </p:sp>
      <p:sp>
        <p:nvSpPr>
          <p:cNvPr id="5" name="矩形 4"/>
          <p:cNvSpPr/>
          <p:nvPr/>
        </p:nvSpPr>
        <p:spPr>
          <a:xfrm>
            <a:off x="5020274" y="1663114"/>
            <a:ext cx="6409725" cy="4467057"/>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诺如病毒原名诺瓦克病毒，属于杯状病毒科诺如病毒属，为单股正链</a:t>
            </a:r>
            <a:r>
              <a:rPr lang="en-US" altLang="zh-CN" sz="2400" dirty="0">
                <a:latin typeface="微软雅黑" panose="020B0503020204020204" pitchFamily="34" charset="-122"/>
                <a:ea typeface="微软雅黑" panose="020B0503020204020204" pitchFamily="34" charset="-122"/>
              </a:rPr>
              <a:t>RNA</a:t>
            </a:r>
            <a:r>
              <a:rPr lang="zh-CN" altLang="en-US" sz="2400" dirty="0">
                <a:latin typeface="微软雅黑" panose="020B0503020204020204" pitchFamily="34" charset="-122"/>
                <a:ea typeface="微软雅黑" panose="020B0503020204020204" pitchFamily="34" charset="-122"/>
              </a:rPr>
              <a:t>病毒，表面无包膜。诺如病毒具有多个基因型。根据基因结构特征，诺如病毒被为</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个基因组（</a:t>
            </a:r>
            <a:r>
              <a:rPr lang="en-US" altLang="zh-CN" sz="2400" dirty="0">
                <a:latin typeface="微软雅黑" panose="020B0503020204020204" pitchFamily="34" charset="-122"/>
                <a:ea typeface="微软雅黑" panose="020B0503020204020204" pitchFamily="34" charset="-122"/>
              </a:rPr>
              <a:t>Genogroup</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GI‐GVI</a:t>
            </a:r>
            <a:r>
              <a:rPr lang="zh-CN" altLang="en-US" sz="2400" dirty="0">
                <a:latin typeface="微软雅黑" panose="020B0503020204020204" pitchFamily="34" charset="-122"/>
                <a:ea typeface="微软雅黑" panose="020B0503020204020204" pitchFamily="34" charset="-122"/>
              </a:rPr>
              <a:t>），其中</a:t>
            </a:r>
            <a:r>
              <a:rPr lang="en-US" altLang="zh-CN" sz="2400" dirty="0">
                <a:latin typeface="微软雅黑" panose="020B0503020204020204" pitchFamily="34" charset="-122"/>
                <a:ea typeface="微软雅黑" panose="020B0503020204020204" pitchFamily="34" charset="-122"/>
              </a:rPr>
              <a:t>GI</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GII</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GIV</a:t>
            </a:r>
            <a:r>
              <a:rPr lang="zh-CN" altLang="en-US" sz="2400" dirty="0">
                <a:latin typeface="微软雅黑" panose="020B0503020204020204" pitchFamily="34" charset="-122"/>
                <a:ea typeface="微软雅黑" panose="020B0503020204020204" pitchFamily="34" charset="-122"/>
              </a:rPr>
              <a:t>感染人，</a:t>
            </a:r>
            <a:r>
              <a:rPr lang="en-US" altLang="zh-CN" sz="2400" dirty="0">
                <a:latin typeface="微软雅黑" panose="020B0503020204020204" pitchFamily="34" charset="-122"/>
                <a:ea typeface="微软雅黑" panose="020B0503020204020204" pitchFamily="34" charset="-122"/>
              </a:rPr>
              <a:t>GI</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GII</a:t>
            </a:r>
            <a:r>
              <a:rPr lang="zh-CN" altLang="en-US" sz="2400" dirty="0">
                <a:latin typeface="微软雅黑" panose="020B0503020204020204" pitchFamily="34" charset="-122"/>
                <a:ea typeface="微软雅黑" panose="020B0503020204020204" pitchFamily="34" charset="-122"/>
              </a:rPr>
              <a:t>是引起人类感染性腹泻的两个主要基因组，进一步分成</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个以上的基因型。</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2400" dirty="0">
              <a:solidFill>
                <a:srgbClr val="0039A6"/>
              </a:solidFill>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1" y="1457325"/>
            <a:ext cx="3943350" cy="3943350"/>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2"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2" dur="500" fill="hold" grpId="2"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826564" y="598632"/>
            <a:ext cx="3542665"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诺如病毒传染性强</a:t>
            </a:r>
          </a:p>
        </p:txBody>
      </p:sp>
      <p:sp>
        <p:nvSpPr>
          <p:cNvPr id="3" name="矩形 2"/>
          <p:cNvSpPr/>
          <p:nvPr/>
        </p:nvSpPr>
        <p:spPr>
          <a:xfrm>
            <a:off x="930993" y="1294853"/>
            <a:ext cx="6876472" cy="5390386"/>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dirty="0">
                <a:latin typeface="微软雅黑" panose="020B0503020204020204" pitchFamily="34" charset="-122"/>
                <a:ea typeface="微软雅黑" panose="020B0503020204020204" pitchFamily="34" charset="-122"/>
              </a:rPr>
              <a:t>诺如病毒具有传染性强、感染剂量低、排毒时间长、免疫保护时间短和全人群普遍易感等特点，使得在学校、家庭、医院、社区、幼儿园、旅游区等人群聚集场所易出现诺如病毒感染性腹泻聚集性疫情。诺如病毒主要通过病人的粪便和呕吐物排出，隐性感染者也可排毒。病人在潜伏期即可排出诺如病毒，排毒高峰在发病后</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天，持续约</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周，最长排毒期有报道超过</a:t>
            </a:r>
            <a:r>
              <a:rPr lang="en-US" altLang="zh-CN" dirty="0">
                <a:latin typeface="微软雅黑" panose="020B0503020204020204" pitchFamily="34" charset="-122"/>
                <a:ea typeface="微软雅黑" panose="020B0503020204020204" pitchFamily="34" charset="-122"/>
              </a:rPr>
              <a:t>56</a:t>
            </a:r>
            <a:r>
              <a:rPr lang="zh-CN" altLang="en-US" dirty="0">
                <a:latin typeface="微软雅黑" panose="020B0503020204020204" pitchFamily="34" charset="-122"/>
                <a:ea typeface="微软雅黑" panose="020B0503020204020204" pitchFamily="34" charset="-122"/>
              </a:rPr>
              <a:t>天。诺如病毒感染剂量为</a:t>
            </a:r>
            <a:r>
              <a:rPr lang="en-US" altLang="zh-CN" dirty="0">
                <a:latin typeface="微软雅黑" panose="020B0503020204020204" pitchFamily="34" charset="-122"/>
                <a:ea typeface="微软雅黑" panose="020B0503020204020204" pitchFamily="34" charset="-122"/>
              </a:rPr>
              <a:t>18‐2800</a:t>
            </a:r>
            <a:r>
              <a:rPr lang="zh-CN" altLang="en-US" dirty="0">
                <a:latin typeface="微软雅黑" panose="020B0503020204020204" pitchFamily="34" charset="-122"/>
                <a:ea typeface="微软雅黑" panose="020B0503020204020204" pitchFamily="34" charset="-122"/>
              </a:rPr>
              <a:t>个病毒粒子。</a:t>
            </a:r>
            <a:r>
              <a:rPr lang="zh-CN" altLang="en-US" sz="2000" dirty="0">
                <a:latin typeface="微软雅黑" panose="020B0503020204020204" pitchFamily="34" charset="-122"/>
                <a:ea typeface="微软雅黑" panose="020B0503020204020204" pitchFamily="34" charset="-122"/>
              </a:rPr>
              <a:t>诺如病毒环境抵抗力强。诺如病毒在</a:t>
            </a:r>
            <a:r>
              <a:rPr lang="en-US" altLang="zh-CN" sz="2000" dirty="0">
                <a:latin typeface="微软雅黑" panose="020B0503020204020204" pitchFamily="34" charset="-122"/>
                <a:ea typeface="微软雅黑" panose="020B0503020204020204" pitchFamily="34" charset="-122"/>
              </a:rPr>
              <a:t>0℃‐60℃</a:t>
            </a:r>
            <a:r>
              <a:rPr lang="zh-CN" altLang="en-US" sz="2000" dirty="0">
                <a:latin typeface="微软雅黑" panose="020B0503020204020204" pitchFamily="34" charset="-122"/>
                <a:ea typeface="微软雅黑" panose="020B0503020204020204" pitchFamily="34" charset="-122"/>
              </a:rPr>
              <a:t>的温度范围内均可存活，可在物体表面存活</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周，在水中存活</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个月以上。酒精和免冲洗洗手液没有灭活效果，但使用</a:t>
            </a:r>
            <a:r>
              <a:rPr lang="en-US" altLang="zh-CN" sz="2000" dirty="0">
                <a:latin typeface="微软雅黑" panose="020B0503020204020204" pitchFamily="34" charset="-122"/>
                <a:ea typeface="微软雅黑" panose="020B0503020204020204" pitchFamily="34" charset="-122"/>
              </a:rPr>
              <a:t>10mg/L</a:t>
            </a:r>
            <a:r>
              <a:rPr lang="zh-CN" altLang="en-US" sz="2000" dirty="0">
                <a:latin typeface="微软雅黑" panose="020B0503020204020204" pitchFamily="34" charset="-122"/>
                <a:ea typeface="微软雅黑" panose="020B0503020204020204" pitchFamily="34" charset="-122"/>
              </a:rPr>
              <a:t>的高浓度氯离子（处理污水采用的氯离子浓度）可灭活诺如病毒。</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727" y="971002"/>
            <a:ext cx="5563147" cy="5563147"/>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1" dur="50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05275" y="1069975"/>
            <a:ext cx="7236626" cy="4564364"/>
            <a:chOff x="282575" y="1528053"/>
            <a:chExt cx="7236626" cy="4564364"/>
          </a:xfrm>
        </p:grpSpPr>
        <p:sp>
          <p:nvSpPr>
            <p:cNvPr id="2" name="矩形 1"/>
            <p:cNvSpPr/>
            <p:nvPr/>
          </p:nvSpPr>
          <p:spPr>
            <a:xfrm>
              <a:off x="772384" y="2181090"/>
              <a:ext cx="6746817" cy="3911327"/>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诺如病毒感染者、病例及隐性感染者均为诺如病毒感染的传染源。</a:t>
              </a:r>
            </a:p>
            <a:p>
              <a:pPr>
                <a:lnSpc>
                  <a:spcPct val="150000"/>
                </a:lnSpc>
              </a:pPr>
              <a:r>
                <a:rPr lang="zh-CN" altLang="en-US" sz="2400" dirty="0">
                  <a:latin typeface="微软雅黑" panose="020B0503020204020204" pitchFamily="34" charset="-122"/>
                  <a:ea typeface="微软雅黑" panose="020B0503020204020204" pitchFamily="34" charset="-122"/>
                </a:rPr>
                <a:t>诺如病毒传播途径多样。接触感染诺如病毒的病人，比如处理病人的呕吐物或排泄物，通过摄入粪便或呕吐物产生的气溶胶或间接接触被排泄物污染的环境传播；也可通过食用和饮用被病毒污染的食物和水传播。</a:t>
              </a:r>
            </a:p>
          </p:txBody>
        </p:sp>
        <p:sp>
          <p:nvSpPr>
            <p:cNvPr id="6" name="L 形 5"/>
            <p:cNvSpPr/>
            <p:nvPr/>
          </p:nvSpPr>
          <p:spPr>
            <a:xfrm rot="5400000">
              <a:off x="52243" y="1859973"/>
              <a:ext cx="1191491" cy="7308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1136073" y="1528053"/>
              <a:ext cx="6271144" cy="523220"/>
            </a:xfrm>
            <a:prstGeom prst="rect">
              <a:avLst/>
            </a:prstGeom>
            <a:noFill/>
          </p:spPr>
          <p:txBody>
            <a:bodyPr wrap="square">
              <a:spAutoFit/>
            </a:bodyPr>
            <a:lstStyle/>
            <a:p>
              <a:r>
                <a:rPr lang="zh-CN" altLang="en-US" sz="2800" b="1" dirty="0">
                  <a:solidFill>
                    <a:schemeClr val="accent2">
                      <a:lumMod val="100000"/>
                    </a:schemeClr>
                  </a:solidFill>
                  <a:latin typeface="微软雅黑" panose="020B0503020204020204" pitchFamily="34" charset="-122"/>
                  <a:ea typeface="微软雅黑" panose="020B0503020204020204" pitchFamily="34" charset="-122"/>
                  <a:cs typeface="+mn-ea"/>
                  <a:sym typeface="+mn-lt"/>
                </a:rPr>
                <a:t>诺如病毒如何传播</a:t>
              </a:r>
            </a:p>
          </p:txBody>
        </p:sp>
      </p:grpSp>
      <p:sp>
        <p:nvSpPr>
          <p:cNvPr id="12" name="L 形 11"/>
          <p:cNvSpPr/>
          <p:nvPr/>
        </p:nvSpPr>
        <p:spPr>
          <a:xfrm rot="5400000" flipH="1" flipV="1">
            <a:off x="10633739" y="4749533"/>
            <a:ext cx="1192351" cy="829727"/>
          </a:xfrm>
          <a:prstGeom prst="corner">
            <a:avLst/>
          </a:prstGeom>
          <a:solidFill>
            <a:schemeClr val="accent2">
              <a:lumMod val="100000"/>
            </a:schemeClr>
          </a:solidFill>
          <a:ln>
            <a:solidFill>
              <a:schemeClr val="accent2">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73" y="2111016"/>
            <a:ext cx="4180423" cy="3135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ur="5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7852" y="732702"/>
            <a:ext cx="10342880" cy="1144031"/>
          </a:xfrm>
          <a:prstGeom prst="rect">
            <a:avLst/>
          </a:prstGeom>
          <a:solidFill>
            <a:schemeClr val="accent2">
              <a:lumMod val="100000"/>
            </a:schemeClr>
          </a:solidFill>
        </p:spPr>
        <p:txBody>
          <a:bodyPr wrap="square">
            <a:spAutoFit/>
          </a:bodyPr>
          <a:lstStyle/>
          <a:p>
            <a:pPr algn="ctr">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肠道传染病主要通过被病菌污染的手、水、食物等经口传播。苍蝇与蟑螂等害虫，可以作为肠道传染病的媒介。</a:t>
            </a:r>
          </a:p>
        </p:txBody>
      </p:sp>
      <p:sp>
        <p:nvSpPr>
          <p:cNvPr id="3" name="矩形 2"/>
          <p:cNvSpPr/>
          <p:nvPr/>
        </p:nvSpPr>
        <p:spPr>
          <a:xfrm>
            <a:off x="807852" y="2539224"/>
            <a:ext cx="5659371" cy="3698064"/>
          </a:xfrm>
          <a:prstGeom prst="rect">
            <a:avLst/>
          </a:prstGeom>
          <a:ln>
            <a:solidFill>
              <a:schemeClr val="accent2">
                <a:lumMod val="100000"/>
              </a:schemeClr>
            </a:solidFill>
          </a:ln>
        </p:spPr>
        <p:txBody>
          <a:bodyPr wrap="square">
            <a:spAutoFit/>
          </a:bodyPr>
          <a:lstStyle/>
          <a:p>
            <a:pPr marL="285750" indent="-285750">
              <a:lnSpc>
                <a:spcPct val="200000"/>
              </a:lnSpc>
              <a:buClr>
                <a:schemeClr val="accent1"/>
              </a:buClr>
              <a:buFont typeface="Wingdings" panose="05000000000000000000" pitchFamily="2" charset="2"/>
              <a:buChar char="u"/>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2000" dirty="0">
                <a:latin typeface="微软雅黑" panose="020B0503020204020204" pitchFamily="34" charset="-122"/>
                <a:ea typeface="微软雅黑" panose="020B0503020204020204" pitchFamily="34" charset="-122"/>
                <a:cs typeface="+mn-ea"/>
                <a:sym typeface="+mn-lt"/>
              </a:rPr>
              <a:t>食用或饮用被诺如病毒污染的食物或水</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Clr>
                <a:schemeClr val="accent1"/>
              </a:buClr>
              <a:buFont typeface="Wingdings" panose="05000000000000000000" pitchFamily="2" charset="2"/>
              <a:buChar char="u"/>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2000" dirty="0">
                <a:latin typeface="微软雅黑" panose="020B0503020204020204" pitchFamily="34" charset="-122"/>
                <a:ea typeface="微软雅黑" panose="020B0503020204020204" pitchFamily="34" charset="-122"/>
                <a:cs typeface="+mn-ea"/>
                <a:sym typeface="+mn-lt"/>
              </a:rPr>
              <a:t>触摸被诺如病毒污染的物体或表面，然后将手指放入口中</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Clr>
                <a:schemeClr val="accent1"/>
              </a:buClr>
              <a:buFont typeface="Wingdings" panose="05000000000000000000" pitchFamily="2" charset="2"/>
              <a:buChar char="u"/>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r>
              <a:rPr lang="zh-CN" altLang="en-US" sz="2000" dirty="0">
                <a:latin typeface="微软雅黑" panose="020B0503020204020204" pitchFamily="34" charset="-122"/>
                <a:ea typeface="微软雅黑" panose="020B0503020204020204" pitchFamily="34" charset="-122"/>
                <a:cs typeface="+mn-ea"/>
                <a:sym typeface="+mn-lt"/>
              </a:rPr>
              <a:t>接触过诺如病毒感染患者，如照顾患者、与患者分享食物或共用餐具</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nSpc>
                <a:spcPct val="200000"/>
              </a:lnSpc>
              <a:buClr>
                <a:schemeClr val="accent1"/>
              </a:buClr>
              <a:buFont typeface="Wingdings" panose="05000000000000000000" pitchFamily="2" charset="2"/>
              <a:buChar char="u"/>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4.</a:t>
            </a:r>
            <a:r>
              <a:rPr lang="zh-CN" altLang="en-US" sz="2000" dirty="0">
                <a:latin typeface="微软雅黑" panose="020B0503020204020204" pitchFamily="34" charset="-122"/>
                <a:ea typeface="微软雅黑" panose="020B0503020204020204" pitchFamily="34" charset="-122"/>
                <a:cs typeface="+mn-ea"/>
                <a:sym typeface="+mn-lt"/>
              </a:rPr>
              <a:t>空气散播含病毒颗粒的呕吐物飞沫、污染物</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382" y="1686232"/>
            <a:ext cx="4981267" cy="4981267"/>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42" presetClass="entr" presetSubtype="0" dur="1000" fill="hold" grpId="2"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280907" y="3028954"/>
            <a:ext cx="4858880" cy="769441"/>
          </a:xfrm>
          <a:prstGeom prst="rect">
            <a:avLst/>
          </a:prstGeom>
          <a:noFill/>
        </p:spPr>
        <p:txBody>
          <a:bodyPr wrap="square" rtlCol="0">
            <a:spAutoFit/>
          </a:bodyPr>
          <a:lstStyle/>
          <a:p>
            <a:pPr lvl="0" algn="ctr">
              <a:defRPr/>
            </a:pPr>
            <a:r>
              <a:rPr lang="zh-CN" altLang="en-US" sz="4400" b="1" dirty="0">
                <a:solidFill>
                  <a:schemeClr val="accent2"/>
                </a:solidFill>
                <a:latin typeface="微软雅黑" panose="020B0503020204020204" pitchFamily="34" charset="-122"/>
                <a:ea typeface="微软雅黑" panose="020B0503020204020204" pitchFamily="34" charset="-122"/>
                <a:cs typeface="+mn-ea"/>
                <a:sym typeface="+mn-lt"/>
              </a:rPr>
              <a:t>诺如病毒主要症状</a:t>
            </a:r>
          </a:p>
        </p:txBody>
      </p:sp>
      <p:sp>
        <p:nvSpPr>
          <p:cNvPr id="8" name="文本框 7"/>
          <p:cNvSpPr txBox="1"/>
          <p:nvPr/>
        </p:nvSpPr>
        <p:spPr>
          <a:xfrm>
            <a:off x="6579268" y="1872100"/>
            <a:ext cx="2262159" cy="923330"/>
          </a:xfrm>
          <a:prstGeom prst="rect">
            <a:avLst/>
          </a:prstGeom>
          <a:noFill/>
        </p:spPr>
        <p:txBody>
          <a:bodyPr wrap="none" rtlCol="0">
            <a:spAutoFit/>
          </a:bodyPr>
          <a:lstStyle/>
          <a:p>
            <a:pPr algn="ctr"/>
            <a:r>
              <a:rPr lang="zh-CN" altLang="en-US" sz="5400" b="1" dirty="0">
                <a:solidFill>
                  <a:schemeClr val="accent2"/>
                </a:solidFill>
                <a:latin typeface="微软雅黑" panose="020B0503020204020204" pitchFamily="34" charset="-122"/>
                <a:ea typeface="微软雅黑" panose="020B0503020204020204" pitchFamily="34" charset="-122"/>
                <a:cs typeface="+mn-ea"/>
                <a:sym typeface="+mn-lt"/>
              </a:rPr>
              <a:t>第二章</a:t>
            </a: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 y="1352549"/>
            <a:ext cx="4657725" cy="465772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dur="50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4"/>
          <p:cNvSpPr/>
          <p:nvPr/>
        </p:nvSpPr>
        <p:spPr>
          <a:xfrm flipH="1">
            <a:off x="518511" y="543212"/>
            <a:ext cx="1899920" cy="456565"/>
          </a:xfrm>
          <a:prstGeom prst="parallelogram">
            <a:avLst/>
          </a:prstGeom>
          <a:solidFill>
            <a:schemeClr val="accent2">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r>
              <a:rPr lang="zh-CN" altLang="en-US" sz="2400" b="1" dirty="0">
                <a:latin typeface="微软雅黑" panose="020B0503020204020204" pitchFamily="34" charset="-122"/>
                <a:ea typeface="微软雅黑" panose="020B0503020204020204" pitchFamily="34" charset="-122"/>
                <a:cs typeface="+mn-ea"/>
                <a:sym typeface="+mn-lt"/>
              </a:rPr>
              <a:t>主要特征</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518511" y="999777"/>
            <a:ext cx="10858500" cy="1695336"/>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诺如病毒感染潜伏期短，通常为</a:t>
            </a:r>
            <a:r>
              <a:rPr lang="en-US" altLang="zh-CN" sz="2400" dirty="0">
                <a:latin typeface="微软雅黑" panose="020B0503020204020204" pitchFamily="34" charset="-122"/>
                <a:ea typeface="微软雅黑" panose="020B0503020204020204" pitchFamily="34" charset="-122"/>
              </a:rPr>
              <a:t>24-48</a:t>
            </a:r>
            <a:r>
              <a:rPr lang="zh-CN" altLang="en-US" sz="2400" dirty="0">
                <a:latin typeface="微软雅黑" panose="020B0503020204020204" pitchFamily="34" charset="-122"/>
                <a:ea typeface="微软雅黑" panose="020B0503020204020204" pitchFamily="34" charset="-122"/>
              </a:rPr>
              <a:t>小时，最短</a:t>
            </a:r>
            <a:r>
              <a:rPr lang="en-US" altLang="zh-CN" sz="2400" dirty="0">
                <a:latin typeface="微软雅黑" panose="020B0503020204020204" pitchFamily="34" charset="-122"/>
                <a:ea typeface="微软雅黑" panose="020B0503020204020204" pitchFamily="34" charset="-122"/>
              </a:rPr>
              <a:t>12</a:t>
            </a:r>
            <a:r>
              <a:rPr lang="zh-CN" altLang="en-US" sz="2400" dirty="0">
                <a:latin typeface="微软雅黑" panose="020B0503020204020204" pitchFamily="34" charset="-122"/>
                <a:ea typeface="微软雅黑" panose="020B0503020204020204" pitchFamily="34" charset="-122"/>
              </a:rPr>
              <a:t>小时，最长</a:t>
            </a:r>
            <a:r>
              <a:rPr lang="en-US" altLang="zh-CN" sz="2400" dirty="0">
                <a:latin typeface="微软雅黑" panose="020B0503020204020204" pitchFamily="34" charset="-122"/>
                <a:ea typeface="微软雅黑" panose="020B0503020204020204" pitchFamily="34" charset="-122"/>
              </a:rPr>
              <a:t>72</a:t>
            </a:r>
            <a:r>
              <a:rPr lang="zh-CN" altLang="en-US" sz="2400" dirty="0">
                <a:latin typeface="微软雅黑" panose="020B0503020204020204" pitchFamily="34" charset="-122"/>
                <a:ea typeface="微软雅黑" panose="020B0503020204020204" pitchFamily="34" charset="-122"/>
              </a:rPr>
              <a:t>小时。发病以轻症为主，最常见症状是腹泻和呕吐，其次为恶心、腹痛、头痛、发热、畏寒和肌肉酸痛等。儿童以呕吐为主，成人则腹泻居多。</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60399" y="3264062"/>
            <a:ext cx="7285422" cy="2594161"/>
          </a:xfrm>
          <a:prstGeom prst="rect">
            <a:avLst/>
          </a:prstGeom>
          <a:solidFill>
            <a:schemeClr val="accent2"/>
          </a:solidFill>
          <a:ln>
            <a:solidFill>
              <a:schemeClr val="accent1"/>
            </a:solidFill>
          </a:ln>
        </p:spPr>
        <p:txBody>
          <a:bodyPr wrap="square">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诺如病毒感染属于自限性疾病，多数患者发病后无需治疗，休息</a:t>
            </a:r>
            <a:r>
              <a:rPr lang="en-US" altLang="zh-CN" sz="2800" dirty="0">
                <a:solidFill>
                  <a:schemeClr val="bg1"/>
                </a:solidFill>
                <a:latin typeface="微软雅黑" panose="020B0503020204020204" pitchFamily="34" charset="-122"/>
                <a:ea typeface="微软雅黑" panose="020B0503020204020204" pitchFamily="34" charset="-122"/>
              </a:rPr>
              <a:t>2-3</a:t>
            </a:r>
            <a:r>
              <a:rPr lang="zh-CN" altLang="en-US" sz="2800" dirty="0">
                <a:solidFill>
                  <a:schemeClr val="bg1"/>
                </a:solidFill>
                <a:latin typeface="微软雅黑" panose="020B0503020204020204" pitchFamily="34" charset="-122"/>
                <a:ea typeface="微软雅黑" panose="020B0503020204020204" pitchFamily="34" charset="-122"/>
              </a:rPr>
              <a:t>天即可康复，少数患者因出现严重并发症需要及时进行治疗。目前无疫苗和特效药物。</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214" y="2371725"/>
            <a:ext cx="4486275" cy="448627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8" dur="500" fill="hold" grpId="2"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1000"/>
                            </p:stCondLst>
                            <p:childTnLst>
                              <p:par>
                                <p:cTn id="15" presetID="53" presetClass="entr" presetSubtype="16" dur="5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3" grpId="2"/>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2.xml><?xml version="1.0" encoding="utf-8"?>
<p:tagLst xmlns:a="http://schemas.openxmlformats.org/drawingml/2006/main" xmlns:r="http://schemas.openxmlformats.org/officeDocument/2006/relationships" xmlns:p="http://schemas.openxmlformats.org/presentationml/2006/main">
  <p:tag name="ISLIDE.ICON" val="#402556;#402555;"/>
</p:tagLst>
</file>

<file path=ppt/tags/tag3.xml><?xml version="1.0" encoding="utf-8"?>
<p:tagLst xmlns:a="http://schemas.openxmlformats.org/drawingml/2006/main" xmlns:r="http://schemas.openxmlformats.org/officeDocument/2006/relationships" xmlns:p="http://schemas.openxmlformats.org/presentationml/2006/main">
  <p:tag name="ISLIDE.ICON" val="#402556;#402555;"/>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3988DB"/>
      </a:accent1>
      <a:accent2>
        <a:srgbClr val="009EDD"/>
      </a:accent2>
      <a:accent3>
        <a:srgbClr val="53C31B"/>
      </a:accent3>
      <a:accent4>
        <a:srgbClr val="F75252"/>
      </a:accent4>
      <a:accent5>
        <a:srgbClr val="F5A572"/>
      </a:accent5>
      <a:accent6>
        <a:srgbClr val="C9C9C9"/>
      </a:accent6>
      <a:hlink>
        <a:srgbClr val="3988DB"/>
      </a:hlink>
      <a:folHlink>
        <a:srgbClr val="BFBFBF"/>
      </a:folHlink>
    </a:clrScheme>
    <a:fontScheme name="ipz03bwl">
      <a:majorFont>
        <a:latin typeface="思源黑体 CN"/>
        <a:ea typeface="思源黑体 CN"/>
        <a:cs typeface="Arial"/>
      </a:majorFont>
      <a:minorFont>
        <a:latin typeface="思源黑体 CN"/>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24</TotalTime>
  <Words>1732</Words>
  <Application>Microsoft Office PowerPoint</Application>
  <PresentationFormat>宽屏</PresentationFormat>
  <Paragraphs>85</Paragraphs>
  <Slides>22</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22</vt:i4>
      </vt:variant>
    </vt:vector>
  </HeadingPairs>
  <TitlesOfParts>
    <vt:vector size="34" baseType="lpstr">
      <vt:lpstr>Meiryo</vt:lpstr>
      <vt:lpstr>等线</vt:lpstr>
      <vt:lpstr>思源黑体 CN</vt:lpstr>
      <vt:lpstr>宋体</vt:lpstr>
      <vt:lpstr>微软雅黑</vt:lpstr>
      <vt:lpstr>Arial</vt:lpstr>
      <vt:lpstr>Calibri</vt:lpstr>
      <vt:lpstr>Calibri Light</vt:lpstr>
      <vt:lpstr>Wingdings</vt:lpstr>
      <vt:lpstr>第一PPT，www.1ppt.com</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14</cp:revision>
  <dcterms:created xsi:type="dcterms:W3CDTF">2020-09-23T09:04:00Z</dcterms:created>
  <dcterms:modified xsi:type="dcterms:W3CDTF">2024-09-23T08:31:10Z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D73D8A0A56084585AFCF2E9AF05DA2D9</vt:lpwstr>
  </property>
  <property fmtid="{D5CDD505-2E9C-101B-9397-08002B2CF9AE}" pid="3" name="KSOProductBuildVer">
    <vt:lpwstr>2052-12.1.0.17827</vt:lpwstr>
  </property>
</Properties>
</file>