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8"/>
  </p:notesMasterIdLst>
  <p:sldIdLst>
    <p:sldId id="321" r:id="rId4"/>
    <p:sldId id="323" r:id="rId5"/>
    <p:sldId id="325" r:id="rId6"/>
    <p:sldId id="326" r:id="rId7"/>
    <p:sldId id="265" r:id="rId8"/>
    <p:sldId id="266" r:id="rId9"/>
    <p:sldId id="285" r:id="rId10"/>
    <p:sldId id="327" r:id="rId11"/>
    <p:sldId id="328" r:id="rId12"/>
    <p:sldId id="260"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11313"/>
    <a:srgbClr val="F60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6314" autoAdjust="0"/>
  </p:normalViewPr>
  <p:slideViewPr>
    <p:cSldViewPr showGuides="1">
      <p:cViewPr varScale="1">
        <p:scale>
          <a:sx n="108" d="100"/>
          <a:sy n="108" d="100"/>
        </p:scale>
        <p:origin x="50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F4E25-EA4F-4218-B53D-62E8660882FB}" type="datetimeFigureOut">
              <a:rPr lang="zh-CN" altLang="en-US" smtClean="0"/>
              <a:t>2024/9/22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6E3CF-89B1-40ED-A2EC-86520BFDAC79}" type="slidenum">
              <a:rPr lang="zh-CN" altLang="en-US" smtClean="0"/>
              <a:t>‹#›</a:t>
            </a:fld>
            <a:endParaRPr lang="zh-CN" altLang="en-US"/>
          </a:p>
        </p:txBody>
      </p:sp>
    </p:spTree>
    <p:extLst>
      <p:ext uri="{BB962C8B-B14F-4D97-AF65-F5344CB8AC3E}">
        <p14:creationId xmlns:p14="http://schemas.microsoft.com/office/powerpoint/2010/main" val="203702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1</a:t>
            </a:fld>
            <a:endParaRPr lang="zh-CN" altLang="en-US"/>
          </a:p>
        </p:txBody>
      </p:sp>
    </p:spTree>
    <p:extLst>
      <p:ext uri="{BB962C8B-B14F-4D97-AF65-F5344CB8AC3E}">
        <p14:creationId xmlns:p14="http://schemas.microsoft.com/office/powerpoint/2010/main" val="1534090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3345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2</a:t>
            </a:fld>
            <a:endParaRPr lang="zh-CN" altLang="en-US"/>
          </a:p>
        </p:txBody>
      </p:sp>
    </p:spTree>
    <p:extLst>
      <p:ext uri="{BB962C8B-B14F-4D97-AF65-F5344CB8AC3E}">
        <p14:creationId xmlns:p14="http://schemas.microsoft.com/office/powerpoint/2010/main" val="314519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3</a:t>
            </a:fld>
            <a:endParaRPr lang="zh-CN" altLang="en-US"/>
          </a:p>
        </p:txBody>
      </p:sp>
    </p:spTree>
    <p:extLst>
      <p:ext uri="{BB962C8B-B14F-4D97-AF65-F5344CB8AC3E}">
        <p14:creationId xmlns:p14="http://schemas.microsoft.com/office/powerpoint/2010/main" val="193742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4</a:t>
            </a:fld>
            <a:endParaRPr lang="zh-CN" altLang="en-US"/>
          </a:p>
        </p:txBody>
      </p:sp>
    </p:spTree>
    <p:extLst>
      <p:ext uri="{BB962C8B-B14F-4D97-AF65-F5344CB8AC3E}">
        <p14:creationId xmlns:p14="http://schemas.microsoft.com/office/powerpoint/2010/main" val="37173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9</a:t>
            </a:fld>
            <a:endParaRPr lang="zh-CN" altLang="en-US"/>
          </a:p>
        </p:txBody>
      </p:sp>
    </p:spTree>
    <p:extLst>
      <p:ext uri="{BB962C8B-B14F-4D97-AF65-F5344CB8AC3E}">
        <p14:creationId xmlns:p14="http://schemas.microsoft.com/office/powerpoint/2010/main" val="174254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976E3CF-89B1-40ED-A2EC-86520BFDAC79}" type="slidenum">
              <a:rPr lang="zh-CN" altLang="en-US" smtClean="0"/>
              <a:t>16</a:t>
            </a:fld>
            <a:endParaRPr lang="zh-CN" altLang="en-US"/>
          </a:p>
        </p:txBody>
      </p:sp>
    </p:spTree>
    <p:extLst>
      <p:ext uri="{BB962C8B-B14F-4D97-AF65-F5344CB8AC3E}">
        <p14:creationId xmlns:p14="http://schemas.microsoft.com/office/powerpoint/2010/main" val="123098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20</a:t>
            </a:fld>
            <a:endParaRPr lang="zh-CN" altLang="en-US"/>
          </a:p>
        </p:txBody>
      </p:sp>
    </p:spTree>
    <p:extLst>
      <p:ext uri="{BB962C8B-B14F-4D97-AF65-F5344CB8AC3E}">
        <p14:creationId xmlns:p14="http://schemas.microsoft.com/office/powerpoint/2010/main" val="310303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23</a:t>
            </a:fld>
            <a:endParaRPr lang="zh-CN" altLang="en-US"/>
          </a:p>
        </p:txBody>
      </p:sp>
    </p:spTree>
    <p:extLst>
      <p:ext uri="{BB962C8B-B14F-4D97-AF65-F5344CB8AC3E}">
        <p14:creationId xmlns:p14="http://schemas.microsoft.com/office/powerpoint/2010/main" val="28002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76E3CF-89B1-40ED-A2EC-86520BFDAC79}" type="slidenum">
              <a:rPr lang="zh-CN" altLang="en-US" smtClean="0"/>
              <a:t>33</a:t>
            </a:fld>
            <a:endParaRPr lang="zh-CN" altLang="en-US"/>
          </a:p>
        </p:txBody>
      </p:sp>
    </p:spTree>
    <p:extLst>
      <p:ext uri="{BB962C8B-B14F-4D97-AF65-F5344CB8AC3E}">
        <p14:creationId xmlns:p14="http://schemas.microsoft.com/office/powerpoint/2010/main" val="420757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64A6F7-214E-BB67-44C8-5109CFC1ED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D12D0B9-B458-67F9-4349-C6FD4D26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DECB60D-2C46-6327-BFAF-8E5AD643D7AE}"/>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1973870A-C21E-580E-B8CB-B8237D1565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75A4502-AB69-8039-A964-E7E10B2F0047}"/>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33279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F149CA-CF5F-E3E4-CCD1-F9104726BE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BC687DD-7175-75EA-8995-59ABF3097F9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0FF26E-58A2-FCEF-2E4C-7209F5FA3A09}"/>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D3D8F18C-63A2-795B-3D14-02CDF9D9EA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16BAF3-F7FA-D503-D799-D024C9308653}"/>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325396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A230EC1-1ACE-000E-F3F7-D18F73DAF0EB}"/>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0D8982C-772D-AE85-CFEE-0229347CDA53}"/>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BD5A309-B45D-C05B-30AB-F49A1A4F43E3}"/>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4987FDE1-8D06-4801-D9E8-2419EB1AFD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16EBC79-4F44-8E15-5286-57E5F84BE7F5}"/>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
        <p:nvSpPr>
          <p:cNvPr id="7" name="TextBox 6"/>
          <p:cNvSpPr txBox="1"/>
          <p:nvPr userDrawn="1"/>
        </p:nvSpPr>
        <p:spPr>
          <a:xfrm>
            <a:off x="1165194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66511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1638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3829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44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189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224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4447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71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69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06D20B-DD29-F760-1232-F90B2A5FB4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97A9665-EA2D-CE3D-3158-3213C80CA7C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2E40BA5-99A2-E646-F891-15AD9072847A}"/>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C3A2E568-CE07-9856-CD11-B7878318AE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7E12EF-9B1A-E3C0-AD7E-24019A5EEF26}"/>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2628933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1346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5085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8602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858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7397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967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953D91-EA56-75FC-18A2-2FE0CA844632}"/>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18937FF-76B8-E924-399E-2C1D709D5E6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2B1065D-BFB7-91F0-0C09-0C2AD64F4982}"/>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D9FBD16C-1042-9CFC-459B-2C864A5B8F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396DB2F-F25F-C446-F06B-DC445A58A83B}"/>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40112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DDAC0C-38B9-DC4E-D8E1-FD0E4BC998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C5714B4-7175-E8A3-441E-CA784107C5A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DABEF7D-4120-E402-F2F9-FC11603DFB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37059BA-A06B-78D8-1A74-508D4D50B53F}"/>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xmlns="" id="{DD26351C-FC93-EE37-F45D-D2B0C7CFF0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33D98A-1FA0-1869-67F1-BE36F4E45869}"/>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303180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059AEC-F74A-CBEF-4340-1177BEF69C00}"/>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34C8D3E-1190-4958-B15C-0AC60066968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709E641-23FF-9CDB-2CBE-0F1EAAABA742}"/>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EB470E8F-5B57-C539-496B-42897DE9ECB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9E73121-8199-1103-6A54-29BB6943B2E6}"/>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E5AABCE6-1A1C-32BF-A1F1-E9EBA096042C}"/>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8" name="页脚占位符 7">
            <a:extLst>
              <a:ext uri="{FF2B5EF4-FFF2-40B4-BE49-F238E27FC236}">
                <a16:creationId xmlns:a16="http://schemas.microsoft.com/office/drawing/2014/main" xmlns="" id="{FC2743A8-E1CC-5E7D-2331-924E8D17F50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EBCD9F46-7B42-B28D-8E80-419ADF7EA828}"/>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43254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721A5A-BE89-E8E9-EE24-AE0BA40063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762F74B-77BC-9F9A-4E34-2E0372FAFC0E}"/>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4" name="页脚占位符 3">
            <a:extLst>
              <a:ext uri="{FF2B5EF4-FFF2-40B4-BE49-F238E27FC236}">
                <a16:creationId xmlns:a16="http://schemas.microsoft.com/office/drawing/2014/main" xmlns="" id="{287F0BEF-8BE8-8576-FA90-0CC24CC7CD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00E551A-3ABF-CACD-01D5-2A991405C375}"/>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38107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ED28228-F2B5-39AE-BE70-0DD116036C22}"/>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3" name="页脚占位符 2">
            <a:extLst>
              <a:ext uri="{FF2B5EF4-FFF2-40B4-BE49-F238E27FC236}">
                <a16:creationId xmlns:a16="http://schemas.microsoft.com/office/drawing/2014/main" xmlns="" id="{DFA0406D-18F4-62AF-FCA7-671CB80ED12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2FD4A13A-B51B-3680-2D4F-1D9F64C73067}"/>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grpSp>
        <p:nvGrpSpPr>
          <p:cNvPr id="5" name="组合 4">
            <a:extLst>
              <a:ext uri="{FF2B5EF4-FFF2-40B4-BE49-F238E27FC236}">
                <a16:creationId xmlns:a16="http://schemas.microsoft.com/office/drawing/2014/main" xmlns="" id="{9846F83C-D6DF-494A-A49C-99C8B74EA75E}"/>
              </a:ext>
            </a:extLst>
          </p:cNvPr>
          <p:cNvGrpSpPr/>
          <p:nvPr userDrawn="1"/>
        </p:nvGrpSpPr>
        <p:grpSpPr>
          <a:xfrm>
            <a:off x="-31540" y="3836284"/>
            <a:ext cx="12255080" cy="3128610"/>
            <a:chOff x="-33971" y="2653409"/>
            <a:chExt cx="12255080" cy="3128610"/>
          </a:xfrm>
        </p:grpSpPr>
        <p:grpSp>
          <p:nvGrpSpPr>
            <p:cNvPr id="6" name="组合 5">
              <a:extLst>
                <a:ext uri="{FF2B5EF4-FFF2-40B4-BE49-F238E27FC236}">
                  <a16:creationId xmlns:a16="http://schemas.microsoft.com/office/drawing/2014/main" xmlns="" id="{1BFE54C0-43AE-48DA-A6F9-C6C10ACBC9FA}"/>
                </a:ext>
              </a:extLst>
            </p:cNvPr>
            <p:cNvGrpSpPr/>
            <p:nvPr/>
          </p:nvGrpSpPr>
          <p:grpSpPr>
            <a:xfrm>
              <a:off x="29109" y="2757683"/>
              <a:ext cx="12192000" cy="3024336"/>
              <a:chOff x="0" y="2132856"/>
              <a:chExt cx="12360696" cy="3024336"/>
            </a:xfrm>
          </p:grpSpPr>
          <p:pic>
            <p:nvPicPr>
              <p:cNvPr id="8" name="图片 7">
                <a:extLst>
                  <a:ext uri="{FF2B5EF4-FFF2-40B4-BE49-F238E27FC236}">
                    <a16:creationId xmlns:a16="http://schemas.microsoft.com/office/drawing/2014/main" xmlns="" id="{2AC607C5-02A6-43E4-9FD4-1A3B63E294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9" name="图片 8">
                <a:extLst>
                  <a:ext uri="{FF2B5EF4-FFF2-40B4-BE49-F238E27FC236}">
                    <a16:creationId xmlns:a16="http://schemas.microsoft.com/office/drawing/2014/main" xmlns="" id="{56D92D32-458E-42A7-9A84-7C5974E66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7" name="图片 6">
              <a:extLst>
                <a:ext uri="{FF2B5EF4-FFF2-40B4-BE49-F238E27FC236}">
                  <a16:creationId xmlns:a16="http://schemas.microsoft.com/office/drawing/2014/main" xmlns="" id="{17E7641D-74C4-4536-A16B-5B4ACEFFE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845" b="30346"/>
            <a:stretch/>
          </p:blipFill>
          <p:spPr>
            <a:xfrm>
              <a:off x="-33971" y="2653409"/>
              <a:ext cx="12192000" cy="2731604"/>
            </a:xfrm>
            <a:prstGeom prst="rect">
              <a:avLst/>
            </a:prstGeom>
          </p:spPr>
        </p:pic>
      </p:grpSp>
      <p:pic>
        <p:nvPicPr>
          <p:cNvPr id="10" name="图片 9">
            <a:extLst>
              <a:ext uri="{FF2B5EF4-FFF2-40B4-BE49-F238E27FC236}">
                <a16:creationId xmlns:a16="http://schemas.microsoft.com/office/drawing/2014/main" xmlns="" id="{1F0ECD98-0A0C-40DA-AE29-7062587F0C7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11" name="图片 10">
            <a:extLst>
              <a:ext uri="{FF2B5EF4-FFF2-40B4-BE49-F238E27FC236}">
                <a16:creationId xmlns:a16="http://schemas.microsoft.com/office/drawing/2014/main" xmlns="" id="{9900292B-247D-4345-A243-9F7E9B60CF90}"/>
              </a:ext>
            </a:extLst>
          </p:cNvPr>
          <p:cNvPicPr>
            <a:picLocks noChangeAspect="1"/>
          </p:cNvPicPr>
          <p:nvPr userDrawn="1"/>
        </p:nvPicPr>
        <p:blipFill rotWithShape="1">
          <a:blip r:embed="rId6"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4680" y="-27384"/>
            <a:ext cx="2884749" cy="1149095"/>
          </a:xfrm>
          <a:prstGeom prst="rect">
            <a:avLst/>
          </a:prstGeom>
        </p:spPr>
      </p:pic>
    </p:spTree>
    <p:extLst>
      <p:ext uri="{BB962C8B-B14F-4D97-AF65-F5344CB8AC3E}">
        <p14:creationId xmlns:p14="http://schemas.microsoft.com/office/powerpoint/2010/main" val="31211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CDC2AED-CC87-F4B5-A855-F82C9478BE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9F4538D-828F-1E31-05C3-99820382DDA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44F954D1-5F9A-65AC-2CC7-56CAB6527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D4C6994-590C-C3D4-A5AE-12F78D46E4D1}"/>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xmlns="" id="{42CC88A3-B597-6F4D-682B-22DD9D3BD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A3B29C-3995-5B6E-482A-611DB5C054BF}"/>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44555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2B2551-7490-07A6-F9A5-FA6CB66FFA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1656673-A7FA-93A6-1E61-9CB3DE99487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B27AA494-6853-FA54-4F23-2C02FF13B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C5B3DB8-7C00-A8CF-0ADC-594E1A0483CA}"/>
              </a:ext>
            </a:extLst>
          </p:cNvPr>
          <p:cNvSpPr>
            <a:spLocks noGrp="1"/>
          </p:cNvSpPr>
          <p:nvPr>
            <p:ph type="dt" sz="half" idx="10"/>
          </p:nvPr>
        </p:nvSpPr>
        <p:spPr/>
        <p:txBody>
          <a:bodyPr/>
          <a:lstStyle/>
          <a:p>
            <a:fld id="{782C4F6F-A68F-46E2-A34D-2875D3180071}"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xmlns="" id="{3594A875-CCA9-F2F3-06BF-D83C8CFDD6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F5256A4-6B92-004D-B7A7-5A1828F42206}"/>
              </a:ext>
            </a:extLst>
          </p:cNvPr>
          <p:cNvSpPr>
            <a:spLocks noGrp="1"/>
          </p:cNvSpPr>
          <p:nvPr>
            <p:ph type="sldNum" sz="quarter" idx="12"/>
          </p:nvPr>
        </p:nvSpPr>
        <p:spPr/>
        <p:txBody>
          <a:body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307981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94C385B-A6E5-B6FE-0809-7BA39EBB04B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BA64572-9BCA-93BC-D0C5-63325F137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2740A50-998F-7DAF-E888-603D8DA0475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4F6F-A68F-46E2-A34D-2875D3180071}"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xmlns="" id="{77D2ED00-C8FE-7891-1FD0-6EB1CD17CEA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E80537B-5E5F-88A7-04FE-E8596A14F0C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23A54-BB5A-4DAD-88C3-37DCD42FD526}" type="slidenum">
              <a:rPr lang="zh-CN" altLang="en-US" smtClean="0"/>
              <a:t>‹#›</a:t>
            </a:fld>
            <a:endParaRPr lang="zh-CN" altLang="en-US"/>
          </a:p>
        </p:txBody>
      </p:sp>
    </p:spTree>
    <p:extLst>
      <p:ext uri="{BB962C8B-B14F-4D97-AF65-F5344CB8AC3E}">
        <p14:creationId xmlns:p14="http://schemas.microsoft.com/office/powerpoint/2010/main" val="2642357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36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85758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aike.baidu.com/item/%E5%8D%97%E4%BA%AC%E4%BF%9D%E5%8D%AB%E6%88%98/13406" TargetMode="External"/><Relationship Id="rId2" Type="http://schemas.openxmlformats.org/officeDocument/2006/relationships/hyperlink" Target="https://baike.baidu.com/item/%E6%8A%97%E6%97%A5%E6%88%98%E4%BA%89/128498"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baike.baidu.com/item/%E8%B0%B7%E5%AF%BF%E5%A4%AB/5209897" TargetMode="External"/><Relationship Id="rId4" Type="http://schemas.openxmlformats.org/officeDocument/2006/relationships/hyperlink" Target="https://baike.baidu.com/item/%E6%9D%BE%E4%BA%95%E7%9F%B3%E6%A0%B9/199970"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baike.baidu.com/item/%E5%B1%A0%E6%9D%80/870412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740" r="80121"/>
          <a:stretch/>
        </p:blipFill>
        <p:spPr>
          <a:xfrm>
            <a:off x="48616"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pic>
        <p:nvPicPr>
          <p:cNvPr id="49" name="图片 48">
            <a:extLst>
              <a:ext uri="{FF2B5EF4-FFF2-40B4-BE49-F238E27FC236}">
                <a16:creationId xmlns:a16="http://schemas.microsoft.com/office/drawing/2014/main" xmlns="" id="{9D8324FC-87CD-435A-AD52-83D7AF6F1AD5}"/>
              </a:ext>
            </a:extLst>
          </p:cNvPr>
          <p:cNvPicPr>
            <a:picLocks noChangeAspect="1"/>
          </p:cNvPicPr>
          <p:nvPr/>
        </p:nvPicPr>
        <p:blipFill rotWithShape="1">
          <a:blip r:embed="rId9">
            <a:extLst>
              <a:ext uri="{28A0092B-C50C-407E-A947-70E740481C1C}">
                <a14:useLocalDpi xmlns:a14="http://schemas.microsoft.com/office/drawing/2010/main" val="0"/>
              </a:ext>
            </a:extLst>
          </a:blip>
          <a:srcRect t="26501" r="2856" b="30581"/>
          <a:stretch/>
        </p:blipFill>
        <p:spPr>
          <a:xfrm>
            <a:off x="1800726" y="867721"/>
            <a:ext cx="8590551" cy="2680458"/>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5008873" y="714678"/>
            <a:ext cx="3153427" cy="584775"/>
          </a:xfrm>
          <a:prstGeom prst="rect">
            <a:avLst/>
          </a:prstGeom>
          <a:noFill/>
        </p:spPr>
        <p:txBody>
          <a:bodyPr wrap="none" rtlCol="0">
            <a:spAutoFit/>
          </a:bodyPr>
          <a:lstStyle/>
          <a:p>
            <a:r>
              <a:rPr lang="en-US" altLang="zh-CN" sz="3200" b="1" dirty="0">
                <a:solidFill>
                  <a:srgbClr val="D11313"/>
                </a:solidFill>
                <a:latin typeface="思源宋体 CN Heavy" panose="02020900000000000000" pitchFamily="18" charset="-122"/>
                <a:ea typeface="思源宋体 CN Heavy" panose="02020900000000000000" pitchFamily="18" charset="-122"/>
              </a:rPr>
              <a:t>1945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20XX</a:t>
            </a:r>
            <a:r>
              <a:rPr lang="zh-CN" altLang="en-US" sz="3200" b="1" dirty="0" smtClean="0">
                <a:solidFill>
                  <a:srgbClr val="D11313"/>
                </a:solidFill>
                <a:latin typeface="思源宋体 CN Heavy" panose="02020900000000000000" pitchFamily="18" charset="-122"/>
                <a:ea typeface="思源宋体 CN Heavy" panose="02020900000000000000" pitchFamily="18" charset="-122"/>
              </a:rPr>
              <a:t>年</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4866"/>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5606647" y="4269413"/>
            <a:ext cx="1870356" cy="390220"/>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汇报人</a:t>
            </a:r>
            <a:r>
              <a:rPr lang="zh-CN" altLang="en-US" sz="1400" dirty="0" smtClean="0">
                <a:solidFill>
                  <a:schemeClr val="bg1"/>
                </a:solidFill>
                <a:latin typeface="+mn-ea"/>
              </a:rPr>
              <a:t>：</a:t>
            </a:r>
            <a:r>
              <a:rPr lang="zh-CN" altLang="en-US" sz="1400" dirty="0">
                <a:solidFill>
                  <a:schemeClr val="bg1"/>
                </a:solidFill>
                <a:latin typeface="+mn-ea"/>
              </a:rPr>
              <a:t>优品</a:t>
            </a:r>
            <a:r>
              <a:rPr lang="en-US" altLang="zh-CN" sz="1400" dirty="0" smtClean="0">
                <a:solidFill>
                  <a:schemeClr val="bg1"/>
                </a:solidFill>
                <a:latin typeface="+mn-ea"/>
              </a:rPr>
              <a:t>PPT</a:t>
            </a:r>
            <a:endParaRPr lang="zh-CN" altLang="en-US" sz="1400" dirty="0">
              <a:solidFill>
                <a:schemeClr val="bg1"/>
              </a:solidFill>
              <a:latin typeface="+mn-ea"/>
            </a:endParaRPr>
          </a:p>
        </p:txBody>
      </p:sp>
      <p:sp>
        <p:nvSpPr>
          <p:cNvPr id="66" name="文本框 65">
            <a:extLst>
              <a:ext uri="{FF2B5EF4-FFF2-40B4-BE49-F238E27FC236}">
                <a16:creationId xmlns:a16="http://schemas.microsoft.com/office/drawing/2014/main" xmlns="" id="{D616FF4E-5CF7-41FA-9D29-3EEE6F91B044}"/>
              </a:ext>
            </a:extLst>
          </p:cNvPr>
          <p:cNvSpPr txBox="1"/>
          <p:nvPr/>
        </p:nvSpPr>
        <p:spPr>
          <a:xfrm>
            <a:off x="3471756" y="3703826"/>
            <a:ext cx="6120680" cy="400110"/>
          </a:xfrm>
          <a:prstGeom prst="rect">
            <a:avLst/>
          </a:prstGeom>
          <a:noFill/>
        </p:spPr>
        <p:txBody>
          <a:bodyPr wrap="square" rtlCol="0">
            <a:spAutoFit/>
          </a:bodyPr>
          <a:lstStyle/>
          <a:p>
            <a:pPr algn="dist"/>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勿忘历史</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砥砺前行抗战胜</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利</a:t>
            </a:r>
            <a:r>
              <a:rPr lang="en-US" altLang="zh-CN"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xx</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周</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年</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endPar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Tree>
    <p:extLst>
      <p:ext uri="{BB962C8B-B14F-4D97-AF65-F5344CB8AC3E}">
        <p14:creationId xmlns:p14="http://schemas.microsoft.com/office/powerpoint/2010/main" val="6455509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42"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Scale>
                                      <p:cBhvr>
                                        <p:cTn id="33"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6"/>
                                        </p:tgtEl>
                                        <p:attrNameLst>
                                          <p:attrName>ppt_x</p:attrName>
                                          <p:attrName>ppt_y</p:attrName>
                                        </p:attrNameLst>
                                      </p:cBhvr>
                                    </p:animMotion>
                                    <p:animEffect transition="in" filter="fade">
                                      <p:cBhvr>
                                        <p:cTn id="35" dur="1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3" dur="1000" fill="hold"/>
                                        <p:tgtEl>
                                          <p:spTgt spid="4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350408" y="1598337"/>
            <a:ext cx="4193864" cy="680788"/>
            <a:chOff x="4350408" y="1598337"/>
            <a:chExt cx="4193864"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193864" cy="680788"/>
              <a:chOff x="4477024" y="1640332"/>
              <a:chExt cx="4193864"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570628" y="1693648"/>
              <a:ext cx="1803699"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淞沪会战 </a:t>
              </a:r>
            </a:p>
          </p:txBody>
        </p:sp>
      </p:grpSp>
      <p:sp>
        <p:nvSpPr>
          <p:cNvPr id="21" name="文本框 20">
            <a:extLst>
              <a:ext uri="{FF2B5EF4-FFF2-40B4-BE49-F238E27FC236}">
                <a16:creationId xmlns:a16="http://schemas.microsoft.com/office/drawing/2014/main" xmlns="" id="{3F58D63E-A08F-4EE2-B94B-FB79A3CED8B1}"/>
              </a:ext>
            </a:extLst>
          </p:cNvPr>
          <p:cNvSpPr txBox="1"/>
          <p:nvPr/>
        </p:nvSpPr>
        <p:spPr>
          <a:xfrm>
            <a:off x="1343473" y="2406586"/>
            <a:ext cx="9208084"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600" dirty="0">
                <a:solidFill>
                  <a:prstClr val="black">
                    <a:lumMod val="65000"/>
                    <a:lumOff val="35000"/>
                  </a:prstClr>
                </a:solidFill>
                <a:latin typeface="+mn-ea"/>
              </a:rPr>
              <a:t>1937</a:t>
            </a:r>
            <a:r>
              <a:rPr lang="zh-CN" altLang="en-US" sz="1600" dirty="0">
                <a:solidFill>
                  <a:prstClr val="black">
                    <a:lumMod val="65000"/>
                    <a:lumOff val="35000"/>
                  </a:prstClr>
                </a:solidFill>
                <a:latin typeface="+mn-ea"/>
              </a:rPr>
              <a:t>年，上海发生了一场惨烈的战役，</a:t>
            </a:r>
            <a:r>
              <a:rPr lang="en-US" altLang="zh-CN" sz="1600" dirty="0">
                <a:solidFill>
                  <a:prstClr val="black">
                    <a:lumMod val="65000"/>
                    <a:lumOff val="35000"/>
                  </a:prstClr>
                </a:solidFill>
                <a:latin typeface="+mn-ea"/>
              </a:rPr>
              <a:t>75</a:t>
            </a:r>
            <a:r>
              <a:rPr lang="zh-CN" altLang="en-US" sz="1600" dirty="0">
                <a:solidFill>
                  <a:prstClr val="black">
                    <a:lumMod val="65000"/>
                    <a:lumOff val="35000"/>
                  </a:prstClr>
                </a:solidFill>
                <a:latin typeface="+mn-ea"/>
              </a:rPr>
              <a:t>万国民党军队在蒋介石以及张治中的指挥下，与松井石根率领下的</a:t>
            </a:r>
            <a:r>
              <a:rPr lang="en-US" altLang="zh-CN" sz="1600" dirty="0">
                <a:solidFill>
                  <a:prstClr val="black">
                    <a:lumMod val="65000"/>
                    <a:lumOff val="35000"/>
                  </a:prstClr>
                </a:solidFill>
                <a:latin typeface="+mn-ea"/>
              </a:rPr>
              <a:t>28</a:t>
            </a:r>
            <a:r>
              <a:rPr lang="zh-CN" altLang="en-US" sz="1600" b="0" i="0" dirty="0">
                <a:solidFill>
                  <a:schemeClr val="tx1">
                    <a:lumMod val="65000"/>
                    <a:lumOff val="35000"/>
                  </a:schemeClr>
                </a:solidFill>
                <a:effectLst/>
                <a:latin typeface="+mn-ea"/>
              </a:rPr>
              <a:t>万日军展开了激烈的对决。</a:t>
            </a:r>
          </a:p>
        </p:txBody>
      </p:sp>
      <p:sp>
        <p:nvSpPr>
          <p:cNvPr id="22" name="文本框 21">
            <a:extLst>
              <a:ext uri="{FF2B5EF4-FFF2-40B4-BE49-F238E27FC236}">
                <a16:creationId xmlns:a16="http://schemas.microsoft.com/office/drawing/2014/main" xmlns="" id="{CDC5B6E0-6433-4F01-9ADF-EBF381935124}"/>
              </a:ext>
            </a:extLst>
          </p:cNvPr>
          <p:cNvSpPr txBox="1"/>
          <p:nvPr/>
        </p:nvSpPr>
        <p:spPr>
          <a:xfrm>
            <a:off x="1343473" y="3229801"/>
            <a:ext cx="6169615" cy="1200329"/>
          </a:xfrm>
          <a:prstGeom prst="rect">
            <a:avLst/>
          </a:prstGeom>
          <a:noFill/>
        </p:spPr>
        <p:txBody>
          <a:bodyPr wrap="square">
            <a:spAutoFit/>
          </a:bodyPr>
          <a:lstStyle/>
          <a:p>
            <a:pPr marL="285750" indent="-285750" algn="l">
              <a:lnSpc>
                <a:spcPct val="150000"/>
              </a:lnSpc>
              <a:buFont typeface="Wingdings" panose="05000000000000000000" pitchFamily="2" charset="2"/>
              <a:buChar char="u"/>
            </a:pPr>
            <a:r>
              <a:rPr lang="zh-CN" altLang="en-US" sz="1600" b="0" i="0" dirty="0">
                <a:solidFill>
                  <a:schemeClr val="tx1">
                    <a:lumMod val="65000"/>
                    <a:lumOff val="35000"/>
                  </a:schemeClr>
                </a:solidFill>
                <a:effectLst/>
                <a:latin typeface="+mn-ea"/>
              </a:rPr>
              <a:t>双方动用了陆军和海军以及空军多种力量，这也是抗日中规模最大的一次战役，我们耳熟能详的顾祝同、张奎发、刘建绪以及朱绍良、张治中、陈诚、薛岳和罗卓英都参加了这次战役。</a:t>
            </a:r>
          </a:p>
        </p:txBody>
      </p:sp>
      <p:sp>
        <p:nvSpPr>
          <p:cNvPr id="23" name="文本框 22">
            <a:extLst>
              <a:ext uri="{FF2B5EF4-FFF2-40B4-BE49-F238E27FC236}">
                <a16:creationId xmlns:a16="http://schemas.microsoft.com/office/drawing/2014/main" xmlns="" id="{B31A5F4A-6B73-419B-A1A1-D088B42391D1}"/>
              </a:ext>
            </a:extLst>
          </p:cNvPr>
          <p:cNvSpPr txBox="1"/>
          <p:nvPr/>
        </p:nvSpPr>
        <p:spPr>
          <a:xfrm>
            <a:off x="1343473" y="4422347"/>
            <a:ext cx="5246980"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solidFill>
                  <a:prstClr val="black">
                    <a:lumMod val="65000"/>
                    <a:lumOff val="35000"/>
                  </a:prstClr>
                </a:solidFill>
                <a:latin typeface="+mn-ea"/>
              </a:rPr>
              <a:t>淞沪战役将中方折损了</a:t>
            </a:r>
            <a:r>
              <a:rPr lang="en-US" altLang="zh-CN" sz="1600" dirty="0">
                <a:solidFill>
                  <a:prstClr val="black">
                    <a:lumMod val="65000"/>
                    <a:lumOff val="35000"/>
                  </a:prstClr>
                </a:solidFill>
                <a:latin typeface="+mn-ea"/>
              </a:rPr>
              <a:t>30</a:t>
            </a:r>
            <a:r>
              <a:rPr lang="zh-CN" altLang="en-US" sz="1600" b="0" i="0" dirty="0">
                <a:solidFill>
                  <a:schemeClr val="tx1">
                    <a:lumMod val="65000"/>
                    <a:lumOff val="35000"/>
                  </a:schemeClr>
                </a:solidFill>
                <a:effectLst/>
                <a:latin typeface="+mn-ea"/>
              </a:rPr>
              <a:t>万将士，日军死亡人数达到四万人，比例十分悬殊，最终中国军队撤出了上海。</a:t>
            </a:r>
          </a:p>
        </p:txBody>
      </p:sp>
      <p:sp>
        <p:nvSpPr>
          <p:cNvPr id="24" name="文本框 23">
            <a:extLst>
              <a:ext uri="{FF2B5EF4-FFF2-40B4-BE49-F238E27FC236}">
                <a16:creationId xmlns:a16="http://schemas.microsoft.com/office/drawing/2014/main" xmlns="" id="{B7E11E9D-1AA0-40A3-858F-71FF4B1777CE}"/>
              </a:ext>
            </a:extLst>
          </p:cNvPr>
          <p:cNvSpPr txBox="1"/>
          <p:nvPr/>
        </p:nvSpPr>
        <p:spPr>
          <a:xfrm>
            <a:off x="1343473" y="5245563"/>
            <a:ext cx="5246980" cy="830997"/>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solidFill>
                  <a:prstClr val="black">
                    <a:lumMod val="65000"/>
                    <a:lumOff val="35000"/>
                  </a:prstClr>
                </a:solidFill>
                <a:latin typeface="+mn-ea"/>
              </a:rPr>
              <a:t>但也正是这场战役，极大地阻止了日军侵华的步伐，粉碎了日本三个月占领中国的美梦。</a:t>
            </a:r>
            <a:endParaRPr lang="zh-CN" altLang="en-US" sz="1600" b="0" i="0" dirty="0">
              <a:solidFill>
                <a:schemeClr val="tx1">
                  <a:lumMod val="65000"/>
                  <a:lumOff val="35000"/>
                </a:schemeClr>
              </a:solidFill>
              <a:effectLst/>
              <a:latin typeface="+mn-ea"/>
            </a:endParaRPr>
          </a:p>
        </p:txBody>
      </p:sp>
      <p:pic>
        <p:nvPicPr>
          <p:cNvPr id="19" name="图片 18">
            <a:extLst>
              <a:ext uri="{FF2B5EF4-FFF2-40B4-BE49-F238E27FC236}">
                <a16:creationId xmlns:a16="http://schemas.microsoft.com/office/drawing/2014/main" xmlns="" id="{FDB3FA72-48E4-418C-A8A1-BDE6BEE1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202" y="2800411"/>
            <a:ext cx="3490799" cy="3490798"/>
          </a:xfrm>
          <a:prstGeom prst="rect">
            <a:avLst/>
          </a:prstGeom>
        </p:spPr>
      </p:pic>
    </p:spTree>
    <p:extLst>
      <p:ext uri="{BB962C8B-B14F-4D97-AF65-F5344CB8AC3E}">
        <p14:creationId xmlns:p14="http://schemas.microsoft.com/office/powerpoint/2010/main" val="6187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186541" y="1630303"/>
            <a:ext cx="4409888" cy="680788"/>
            <a:chOff x="4350408" y="1598337"/>
            <a:chExt cx="4409888"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409888" cy="680788"/>
              <a:chOff x="4477024" y="1640332"/>
              <a:chExt cx="4409888"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454715" y="1677121"/>
              <a:ext cx="2064989"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南京保卫战</a:t>
              </a:r>
            </a:p>
          </p:txBody>
        </p:sp>
      </p:grpSp>
      <p:sp>
        <p:nvSpPr>
          <p:cNvPr id="17" name="文本框 16">
            <a:extLst>
              <a:ext uri="{FF2B5EF4-FFF2-40B4-BE49-F238E27FC236}">
                <a16:creationId xmlns:a16="http://schemas.microsoft.com/office/drawing/2014/main" xmlns="" id="{10C06F3A-F02F-4B22-BC4B-59077971AA50}"/>
              </a:ext>
            </a:extLst>
          </p:cNvPr>
          <p:cNvSpPr txBox="1"/>
          <p:nvPr/>
        </p:nvSpPr>
        <p:spPr>
          <a:xfrm>
            <a:off x="4694983" y="2537145"/>
            <a:ext cx="6408712" cy="3416320"/>
          </a:xfrm>
          <a:prstGeom prst="rect">
            <a:avLst/>
          </a:prstGeom>
          <a:noFill/>
        </p:spPr>
        <p:txBody>
          <a:bodyPr wrap="square">
            <a:spAutoFit/>
          </a:bodyPr>
          <a:lstStyle/>
          <a:p>
            <a:pPr algn="l">
              <a:lnSpc>
                <a:spcPct val="150000"/>
              </a:lnSpc>
            </a:pPr>
            <a:r>
              <a:rPr lang="en-US" altLang="zh-CN" sz="1600" b="0" i="0" dirty="0">
                <a:solidFill>
                  <a:schemeClr val="tx1">
                    <a:lumMod val="65000"/>
                    <a:lumOff val="35000"/>
                  </a:schemeClr>
                </a:solidFill>
                <a:effectLst/>
                <a:latin typeface="+mn-ea"/>
              </a:rPr>
              <a:t>1937</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a:t>
            </a:r>
            <a:r>
              <a:rPr lang="zh-CN" altLang="en-US" sz="1600" b="0" i="0" dirty="0">
                <a:solidFill>
                  <a:schemeClr val="tx1">
                    <a:lumMod val="65000"/>
                    <a:lumOff val="35000"/>
                  </a:schemeClr>
                </a:solidFill>
                <a:effectLst/>
                <a:latin typeface="+mn-ea"/>
              </a:rPr>
              <a:t>日，日军在准备充分的情况下，主动向中华民国的首都发起了进攻，南京保卫战正式拉开了序幕。</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中方以</a:t>
            </a:r>
            <a:r>
              <a:rPr lang="en-US" altLang="zh-CN" sz="1600" b="0" i="0" dirty="0">
                <a:solidFill>
                  <a:schemeClr val="tx1">
                    <a:lumMod val="65000"/>
                    <a:lumOff val="35000"/>
                  </a:schemeClr>
                </a:solidFill>
                <a:effectLst/>
                <a:latin typeface="+mn-ea"/>
              </a:rPr>
              <a:t>15</a:t>
            </a:r>
            <a:r>
              <a:rPr lang="zh-CN" altLang="en-US" sz="1600" b="0" i="0" dirty="0">
                <a:solidFill>
                  <a:schemeClr val="tx1">
                    <a:lumMod val="65000"/>
                    <a:lumOff val="35000"/>
                  </a:schemeClr>
                </a:solidFill>
                <a:effectLst/>
                <a:latin typeface="+mn-ea"/>
              </a:rPr>
              <a:t>万士兵对抗日军</a:t>
            </a:r>
            <a:r>
              <a:rPr lang="en-US" altLang="zh-CN" sz="1600" b="0" i="0" dirty="0">
                <a:solidFill>
                  <a:schemeClr val="tx1">
                    <a:lumMod val="65000"/>
                    <a:lumOff val="35000"/>
                  </a:schemeClr>
                </a:solidFill>
                <a:effectLst/>
                <a:latin typeface="+mn-ea"/>
              </a:rPr>
              <a:t>20</a:t>
            </a:r>
            <a:r>
              <a:rPr lang="zh-CN" altLang="en-US" sz="1600" b="0" i="0" dirty="0">
                <a:solidFill>
                  <a:schemeClr val="tx1">
                    <a:lumMod val="65000"/>
                    <a:lumOff val="35000"/>
                  </a:schemeClr>
                </a:solidFill>
                <a:effectLst/>
                <a:latin typeface="+mn-ea"/>
              </a:rPr>
              <a:t>万军力，虽然人数差距不大，但实际上实力十分悬殊，虽然南京卫戍部队奋勇抵抗，但在短短</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天中，还是在日军的疯狂打压下损失惨重，不得不撤离南京。</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这场南京保卫战国民党以唐生智为总指挥，最后共有</a:t>
            </a:r>
            <a:r>
              <a:rPr lang="en-US" altLang="zh-CN" sz="1600" b="0" i="0" dirty="0">
                <a:solidFill>
                  <a:schemeClr val="tx1">
                    <a:lumMod val="65000"/>
                    <a:lumOff val="35000"/>
                  </a:schemeClr>
                </a:solidFill>
                <a:effectLst/>
                <a:latin typeface="+mn-ea"/>
              </a:rPr>
              <a:t>47</a:t>
            </a:r>
            <a:r>
              <a:rPr lang="zh-CN" altLang="en-US" sz="1600" b="0" i="0" dirty="0">
                <a:solidFill>
                  <a:schemeClr val="tx1">
                    <a:lumMod val="65000"/>
                    <a:lumOff val="35000"/>
                  </a:schemeClr>
                </a:solidFill>
                <a:effectLst/>
                <a:latin typeface="+mn-ea"/>
              </a:rPr>
              <a:t>名中高级军官牺牲，其中包括南京市市长，防空部队司令萧山令中将。</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日军的指挥官是朝香宫鸠彦王和松井石根，他们在侵占南京后，展开了震惊世人的南京大屠杀，将日军的凶狠残暴暴露在世人面前。</a:t>
            </a:r>
          </a:p>
        </p:txBody>
      </p:sp>
      <p:pic>
        <p:nvPicPr>
          <p:cNvPr id="21" name="图片 20">
            <a:extLst>
              <a:ext uri="{FF2B5EF4-FFF2-40B4-BE49-F238E27FC236}">
                <a16:creationId xmlns:a16="http://schemas.microsoft.com/office/drawing/2014/main" xmlns="" id="{5B028BEF-038D-4C52-B577-F9C743005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2370710"/>
            <a:ext cx="4572000" cy="3429000"/>
          </a:xfrm>
          <a:prstGeom prst="rect">
            <a:avLst/>
          </a:prstGeom>
        </p:spPr>
      </p:pic>
    </p:spTree>
    <p:extLst>
      <p:ext uri="{BB962C8B-B14F-4D97-AF65-F5344CB8AC3E}">
        <p14:creationId xmlns:p14="http://schemas.microsoft.com/office/powerpoint/2010/main" val="151867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350408" y="1598337"/>
            <a:ext cx="4193864" cy="680788"/>
            <a:chOff x="4350408" y="1598337"/>
            <a:chExt cx="4193864"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193864" cy="680788"/>
              <a:chOff x="4477024" y="1640332"/>
              <a:chExt cx="4193864"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570628" y="1693648"/>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徐州会战</a:t>
              </a:r>
            </a:p>
          </p:txBody>
        </p:sp>
      </p:grpSp>
      <p:sp>
        <p:nvSpPr>
          <p:cNvPr id="20" name="文本框 19">
            <a:extLst>
              <a:ext uri="{FF2B5EF4-FFF2-40B4-BE49-F238E27FC236}">
                <a16:creationId xmlns:a16="http://schemas.microsoft.com/office/drawing/2014/main" xmlns="" id="{EA119F2C-8983-484E-A196-C97187423D05}"/>
              </a:ext>
            </a:extLst>
          </p:cNvPr>
          <p:cNvSpPr txBox="1"/>
          <p:nvPr/>
        </p:nvSpPr>
        <p:spPr>
          <a:xfrm>
            <a:off x="1316310" y="2556246"/>
            <a:ext cx="6223423" cy="830997"/>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南京陷落后，日军试图打通华中和华北的联系，于是纠集</a:t>
            </a:r>
            <a:r>
              <a:rPr lang="en-US" altLang="zh-CN" sz="1600" dirty="0">
                <a:solidFill>
                  <a:prstClr val="black">
                    <a:lumMod val="65000"/>
                    <a:lumOff val="35000"/>
                  </a:prstClr>
                </a:solidFill>
                <a:latin typeface="+mn-ea"/>
              </a:rPr>
              <a:t>8</a:t>
            </a:r>
            <a:r>
              <a:rPr lang="zh-CN" altLang="en-US" sz="1600" dirty="0">
                <a:solidFill>
                  <a:prstClr val="black">
                    <a:lumMod val="65000"/>
                    <a:lumOff val="35000"/>
                  </a:prstClr>
                </a:solidFill>
                <a:latin typeface="+mn-ea"/>
              </a:rPr>
              <a:t>万余兵力，从三面向北方徐州进攻，并由华北方面的日本配合南北夹击。</a:t>
            </a:r>
            <a:endParaRPr lang="zh-CN" altLang="en-US" sz="1600" b="0" i="0" dirty="0">
              <a:solidFill>
                <a:schemeClr val="tx1">
                  <a:lumMod val="65000"/>
                  <a:lumOff val="35000"/>
                </a:schemeClr>
              </a:solidFill>
              <a:effectLst/>
              <a:latin typeface="+mn-ea"/>
            </a:endParaRPr>
          </a:p>
        </p:txBody>
      </p:sp>
      <p:sp>
        <p:nvSpPr>
          <p:cNvPr id="28" name="文本框 27">
            <a:extLst>
              <a:ext uri="{FF2B5EF4-FFF2-40B4-BE49-F238E27FC236}">
                <a16:creationId xmlns:a16="http://schemas.microsoft.com/office/drawing/2014/main" xmlns="" id="{F66A8451-8B79-4AAA-B438-0E629D1E0829}"/>
              </a:ext>
            </a:extLst>
          </p:cNvPr>
          <p:cNvSpPr txBox="1"/>
          <p:nvPr/>
        </p:nvSpPr>
        <p:spPr>
          <a:xfrm>
            <a:off x="1316311" y="3416577"/>
            <a:ext cx="6613519" cy="830997"/>
          </a:xfrm>
          <a:prstGeom prst="rect">
            <a:avLst/>
          </a:prstGeom>
          <a:noFill/>
        </p:spPr>
        <p:txBody>
          <a:bodyPr wrap="square">
            <a:spAutoFit/>
          </a:bodyPr>
          <a:lstStyle/>
          <a:p>
            <a:pPr>
              <a:lnSpc>
                <a:spcPct val="150000"/>
              </a:lnSpc>
            </a:pPr>
            <a:r>
              <a:rPr lang="zh-CN" altLang="en-US" sz="1600">
                <a:solidFill>
                  <a:prstClr val="black">
                    <a:lumMod val="65000"/>
                    <a:lumOff val="35000"/>
                  </a:prstClr>
                </a:solidFill>
                <a:latin typeface="+mn-ea"/>
              </a:rPr>
              <a:t>由于在明光一带被国民党守军所阻，最终双方不断调兵遣将，最终日军华北方面军、华中方面军共投入兵力</a:t>
            </a:r>
            <a:r>
              <a:rPr lang="en-US" altLang="zh-CN" sz="1600">
                <a:solidFill>
                  <a:prstClr val="black">
                    <a:lumMod val="65000"/>
                    <a:lumOff val="35000"/>
                  </a:prstClr>
                </a:solidFill>
                <a:latin typeface="+mn-ea"/>
              </a:rPr>
              <a:t>24</a:t>
            </a:r>
            <a:r>
              <a:rPr lang="zh-CN" altLang="en-US" sz="1600">
                <a:solidFill>
                  <a:prstClr val="black">
                    <a:lumMod val="65000"/>
                    <a:lumOff val="35000"/>
                  </a:prstClr>
                </a:solidFill>
                <a:latin typeface="+mn-ea"/>
              </a:rPr>
              <a:t>万人，国军调集兵力</a:t>
            </a:r>
            <a:r>
              <a:rPr lang="en-US" altLang="zh-CN" sz="1600">
                <a:solidFill>
                  <a:prstClr val="black">
                    <a:lumMod val="65000"/>
                    <a:lumOff val="35000"/>
                  </a:prstClr>
                </a:solidFill>
                <a:latin typeface="+mn-ea"/>
              </a:rPr>
              <a:t>60</a:t>
            </a:r>
            <a:r>
              <a:rPr lang="zh-CN" altLang="en-US" sz="1600">
                <a:solidFill>
                  <a:prstClr val="black">
                    <a:lumMod val="65000"/>
                    <a:lumOff val="35000"/>
                  </a:prstClr>
                </a:solidFill>
                <a:latin typeface="+mn-ea"/>
              </a:rPr>
              <a:t>万人。</a:t>
            </a:r>
            <a:endParaRPr lang="zh-CN" altLang="en-US" sz="1600" b="0" i="0" dirty="0">
              <a:solidFill>
                <a:schemeClr val="tx1">
                  <a:lumMod val="65000"/>
                  <a:lumOff val="35000"/>
                </a:schemeClr>
              </a:solidFill>
              <a:effectLst/>
              <a:latin typeface="+mn-ea"/>
            </a:endParaRPr>
          </a:p>
        </p:txBody>
      </p:sp>
      <p:sp>
        <p:nvSpPr>
          <p:cNvPr id="29" name="文本框 28">
            <a:extLst>
              <a:ext uri="{FF2B5EF4-FFF2-40B4-BE49-F238E27FC236}">
                <a16:creationId xmlns:a16="http://schemas.microsoft.com/office/drawing/2014/main" xmlns="" id="{264C5F2E-0DD9-474C-9283-7658BC67DDDA}"/>
              </a:ext>
            </a:extLst>
          </p:cNvPr>
          <p:cNvSpPr txBox="1"/>
          <p:nvPr/>
        </p:nvSpPr>
        <p:spPr>
          <a:xfrm>
            <a:off x="1316309" y="4276912"/>
            <a:ext cx="6406411" cy="830997"/>
          </a:xfrm>
          <a:prstGeom prst="rect">
            <a:avLst/>
          </a:prstGeom>
          <a:noFill/>
        </p:spPr>
        <p:txBody>
          <a:bodyPr wrap="square">
            <a:spAutoFit/>
          </a:bodyPr>
          <a:lstStyle/>
          <a:p>
            <a:pPr>
              <a:lnSpc>
                <a:spcPct val="150000"/>
              </a:lnSpc>
            </a:pPr>
            <a:r>
              <a:rPr lang="zh-CN" altLang="en-US" sz="1600">
                <a:solidFill>
                  <a:prstClr val="black">
                    <a:lumMod val="65000"/>
                    <a:lumOff val="35000"/>
                  </a:prstClr>
                </a:solidFill>
                <a:latin typeface="+mn-ea"/>
              </a:rPr>
              <a:t>徐州会战从</a:t>
            </a:r>
            <a:r>
              <a:rPr lang="en-US" altLang="zh-CN" sz="1600">
                <a:solidFill>
                  <a:prstClr val="black">
                    <a:lumMod val="65000"/>
                    <a:lumOff val="35000"/>
                  </a:prstClr>
                </a:solidFill>
                <a:latin typeface="+mn-ea"/>
              </a:rPr>
              <a:t>1938</a:t>
            </a:r>
            <a:r>
              <a:rPr lang="zh-CN" altLang="en-US" sz="1600">
                <a:solidFill>
                  <a:prstClr val="black">
                    <a:lumMod val="65000"/>
                    <a:lumOff val="35000"/>
                  </a:prstClr>
                </a:solidFill>
                <a:latin typeface="+mn-ea"/>
              </a:rPr>
              <a:t>年</a:t>
            </a:r>
            <a:r>
              <a:rPr lang="en-US" altLang="zh-CN" sz="1600">
                <a:solidFill>
                  <a:prstClr val="black">
                    <a:lumMod val="65000"/>
                    <a:lumOff val="35000"/>
                  </a:prstClr>
                </a:solidFill>
                <a:latin typeface="+mn-ea"/>
              </a:rPr>
              <a:t>1</a:t>
            </a:r>
            <a:r>
              <a:rPr lang="zh-CN" altLang="en-US" sz="1600">
                <a:solidFill>
                  <a:prstClr val="black">
                    <a:lumMod val="65000"/>
                    <a:lumOff val="35000"/>
                  </a:prstClr>
                </a:solidFill>
                <a:latin typeface="+mn-ea"/>
              </a:rPr>
              <a:t>月，耗时五个月，著名的台儿庄大战就发生在此时。国军在此损失惨重，共计伤亡</a:t>
            </a:r>
            <a:r>
              <a:rPr lang="en-US" altLang="zh-CN" sz="1600">
                <a:solidFill>
                  <a:prstClr val="black">
                    <a:lumMod val="65000"/>
                    <a:lumOff val="35000"/>
                  </a:prstClr>
                </a:solidFill>
                <a:latin typeface="+mn-ea"/>
              </a:rPr>
              <a:t>10</a:t>
            </a:r>
            <a:r>
              <a:rPr lang="zh-CN" altLang="en-US" sz="1600">
                <a:solidFill>
                  <a:prstClr val="black">
                    <a:lumMod val="65000"/>
                    <a:lumOff val="35000"/>
                  </a:prstClr>
                </a:solidFill>
                <a:latin typeface="+mn-ea"/>
              </a:rPr>
              <a:t>万人，但也消灭日军</a:t>
            </a:r>
            <a:r>
              <a:rPr lang="en-US" altLang="zh-CN" sz="1600">
                <a:solidFill>
                  <a:prstClr val="black">
                    <a:lumMod val="65000"/>
                    <a:lumOff val="35000"/>
                  </a:prstClr>
                </a:solidFill>
                <a:latin typeface="+mn-ea"/>
              </a:rPr>
              <a:t>2.6</a:t>
            </a:r>
            <a:r>
              <a:rPr lang="zh-CN" altLang="en-US" sz="1600">
                <a:solidFill>
                  <a:prstClr val="black">
                    <a:lumMod val="65000"/>
                    <a:lumOff val="35000"/>
                  </a:prstClr>
                </a:solidFill>
                <a:latin typeface="+mn-ea"/>
              </a:rPr>
              <a:t>万人。</a:t>
            </a:r>
            <a:endParaRPr lang="zh-CN" altLang="en-US" sz="1600" b="0" i="0" dirty="0">
              <a:solidFill>
                <a:schemeClr val="tx1">
                  <a:lumMod val="65000"/>
                  <a:lumOff val="35000"/>
                </a:schemeClr>
              </a:solidFill>
              <a:effectLst/>
              <a:latin typeface="+mn-ea"/>
            </a:endParaRPr>
          </a:p>
        </p:txBody>
      </p:sp>
      <p:sp>
        <p:nvSpPr>
          <p:cNvPr id="30" name="文本框 29">
            <a:extLst>
              <a:ext uri="{FF2B5EF4-FFF2-40B4-BE49-F238E27FC236}">
                <a16:creationId xmlns:a16="http://schemas.microsoft.com/office/drawing/2014/main" xmlns="" id="{3E18B0B5-EA1B-4A1E-A861-1B30949277A3}"/>
              </a:ext>
            </a:extLst>
          </p:cNvPr>
          <p:cNvSpPr txBox="1"/>
          <p:nvPr/>
        </p:nvSpPr>
        <p:spPr>
          <a:xfrm>
            <a:off x="1316309" y="5137245"/>
            <a:ext cx="6377299" cy="830997"/>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虽然这次战役之后，徐州还是被日军侵占，但是因为台儿庄大战的胜利，让中国军队的士气大增，同时也为武汉会战提供了准备时间。</a:t>
            </a:r>
            <a:endParaRPr lang="zh-CN" altLang="en-US" sz="1600" b="0" i="0" dirty="0">
              <a:solidFill>
                <a:schemeClr val="tx1">
                  <a:lumMod val="65000"/>
                  <a:lumOff val="35000"/>
                </a:schemeClr>
              </a:solidFill>
              <a:effectLst/>
              <a:latin typeface="+mn-ea"/>
            </a:endParaRPr>
          </a:p>
        </p:txBody>
      </p:sp>
      <p:pic>
        <p:nvPicPr>
          <p:cNvPr id="19" name="图片 18">
            <a:extLst>
              <a:ext uri="{FF2B5EF4-FFF2-40B4-BE49-F238E27FC236}">
                <a16:creationId xmlns:a16="http://schemas.microsoft.com/office/drawing/2014/main" xmlns="" id="{FDB3FA72-48E4-418C-A8A1-BDE6BEE1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721" y="2531511"/>
            <a:ext cx="3490799" cy="3490798"/>
          </a:xfrm>
          <a:prstGeom prst="rect">
            <a:avLst/>
          </a:prstGeom>
        </p:spPr>
      </p:pic>
    </p:spTree>
    <p:extLst>
      <p:ext uri="{BB962C8B-B14F-4D97-AF65-F5344CB8AC3E}">
        <p14:creationId xmlns:p14="http://schemas.microsoft.com/office/powerpoint/2010/main" val="3377038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186541" y="1630303"/>
            <a:ext cx="4409888" cy="680788"/>
            <a:chOff x="4350408" y="1598337"/>
            <a:chExt cx="4409888"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409888" cy="680788"/>
              <a:chOff x="4477024" y="1640332"/>
              <a:chExt cx="4409888"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454715" y="1677121"/>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武汉会战</a:t>
              </a:r>
            </a:p>
          </p:txBody>
        </p:sp>
      </p:grpSp>
      <p:sp>
        <p:nvSpPr>
          <p:cNvPr id="17" name="文本框 16">
            <a:extLst>
              <a:ext uri="{FF2B5EF4-FFF2-40B4-BE49-F238E27FC236}">
                <a16:creationId xmlns:a16="http://schemas.microsoft.com/office/drawing/2014/main" xmlns="" id="{10C06F3A-F02F-4B22-BC4B-59077971AA50}"/>
              </a:ext>
            </a:extLst>
          </p:cNvPr>
          <p:cNvSpPr txBox="1"/>
          <p:nvPr/>
        </p:nvSpPr>
        <p:spPr>
          <a:xfrm>
            <a:off x="4793540" y="2879275"/>
            <a:ext cx="6408712" cy="2677656"/>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徐州会战结束后，以陈诚为总指挥的中方军队和冈村宁次以及畑俊六率领的日军开始为争夺武汉这一战略要地进行激战。</a:t>
            </a:r>
          </a:p>
          <a:p>
            <a:pPr>
              <a:lnSpc>
                <a:spcPct val="150000"/>
              </a:lnSpc>
            </a:pPr>
            <a:r>
              <a:rPr lang="en-US" altLang="zh-CN" sz="1600" dirty="0">
                <a:solidFill>
                  <a:schemeClr val="tx1">
                    <a:lumMod val="65000"/>
                    <a:lumOff val="35000"/>
                  </a:schemeClr>
                </a:solidFill>
                <a:latin typeface="+mn-ea"/>
              </a:rPr>
              <a:t>1938</a:t>
            </a:r>
            <a:r>
              <a:rPr lang="zh-CN" altLang="en-US" sz="1600" dirty="0">
                <a:solidFill>
                  <a:schemeClr val="tx1">
                    <a:lumMod val="65000"/>
                    <a:lumOff val="35000"/>
                  </a:schemeClr>
                </a:solidFill>
                <a:latin typeface="+mn-ea"/>
              </a:rPr>
              <a:t>年</a:t>
            </a:r>
            <a:r>
              <a:rPr lang="en-US" altLang="zh-CN" sz="1600" dirty="0">
                <a:solidFill>
                  <a:schemeClr val="tx1">
                    <a:lumMod val="65000"/>
                    <a:lumOff val="35000"/>
                  </a:schemeClr>
                </a:solidFill>
                <a:latin typeface="+mn-ea"/>
              </a:rPr>
              <a:t>6</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11</a:t>
            </a:r>
            <a:r>
              <a:rPr lang="zh-CN" altLang="en-US" sz="1600" dirty="0">
                <a:solidFill>
                  <a:schemeClr val="tx1">
                    <a:lumMod val="65000"/>
                    <a:lumOff val="35000"/>
                  </a:schemeClr>
                </a:solidFill>
                <a:latin typeface="+mn-ea"/>
              </a:rPr>
              <a:t>日，武汉会战正式打响，一直持续到</a:t>
            </a:r>
            <a:r>
              <a:rPr lang="en-US" altLang="zh-CN" sz="1600" dirty="0">
                <a:solidFill>
                  <a:schemeClr val="tx1">
                    <a:lumMod val="65000"/>
                    <a:lumOff val="35000"/>
                  </a:schemeClr>
                </a:solidFill>
                <a:latin typeface="+mn-ea"/>
              </a:rPr>
              <a:t>10</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27</a:t>
            </a:r>
            <a:r>
              <a:rPr lang="zh-CN" altLang="en-US" sz="1600" dirty="0">
                <a:solidFill>
                  <a:schemeClr val="tx1">
                    <a:lumMod val="65000"/>
                    <a:lumOff val="35000"/>
                  </a:schemeClr>
                </a:solidFill>
                <a:latin typeface="+mn-ea"/>
              </a:rPr>
              <a:t>日才结束，安徽、河北和江西以及湖北都成为这场会战的主战场。</a:t>
            </a:r>
          </a:p>
          <a:p>
            <a:pPr>
              <a:lnSpc>
                <a:spcPct val="150000"/>
              </a:lnSpc>
            </a:pPr>
            <a:r>
              <a:rPr lang="zh-CN" altLang="en-US" sz="1600" dirty="0">
                <a:solidFill>
                  <a:schemeClr val="tx1">
                    <a:lumMod val="65000"/>
                    <a:lumOff val="35000"/>
                  </a:schemeClr>
                </a:solidFill>
                <a:latin typeface="+mn-ea"/>
              </a:rPr>
              <a:t>此战中，中方派出</a:t>
            </a:r>
            <a:r>
              <a:rPr lang="en-US" altLang="zh-CN" sz="1600" dirty="0">
                <a:solidFill>
                  <a:schemeClr val="tx1">
                    <a:lumMod val="65000"/>
                    <a:lumOff val="35000"/>
                  </a:schemeClr>
                </a:solidFill>
                <a:latin typeface="+mn-ea"/>
              </a:rPr>
              <a:t>110</a:t>
            </a:r>
            <a:r>
              <a:rPr lang="zh-CN" altLang="en-US" sz="1600" dirty="0">
                <a:solidFill>
                  <a:schemeClr val="tx1">
                    <a:lumMod val="65000"/>
                    <a:lumOff val="35000"/>
                  </a:schemeClr>
                </a:solidFill>
                <a:latin typeface="+mn-ea"/>
              </a:rPr>
              <a:t>万人参战，伤亡人数</a:t>
            </a:r>
            <a:r>
              <a:rPr lang="en-US" altLang="zh-CN" sz="1600" dirty="0">
                <a:solidFill>
                  <a:schemeClr val="tx1">
                    <a:lumMod val="65000"/>
                    <a:lumOff val="35000"/>
                  </a:schemeClr>
                </a:solidFill>
                <a:latin typeface="+mn-ea"/>
              </a:rPr>
              <a:t>40</a:t>
            </a:r>
            <a:r>
              <a:rPr lang="zh-CN" altLang="en-US" sz="1600" dirty="0">
                <a:solidFill>
                  <a:schemeClr val="tx1">
                    <a:lumMod val="65000"/>
                    <a:lumOff val="35000"/>
                  </a:schemeClr>
                </a:solidFill>
                <a:latin typeface="+mn-ea"/>
              </a:rPr>
              <a:t>多万人；日军共计</a:t>
            </a:r>
            <a:r>
              <a:rPr lang="en-US" altLang="zh-CN" sz="1600" dirty="0">
                <a:solidFill>
                  <a:schemeClr val="tx1">
                    <a:lumMod val="65000"/>
                    <a:lumOff val="35000"/>
                  </a:schemeClr>
                </a:solidFill>
                <a:latin typeface="+mn-ea"/>
              </a:rPr>
              <a:t>30</a:t>
            </a:r>
            <a:r>
              <a:rPr lang="zh-CN" altLang="en-US" sz="1600" dirty="0">
                <a:solidFill>
                  <a:schemeClr val="tx1">
                    <a:lumMod val="65000"/>
                    <a:lumOff val="35000"/>
                  </a:schemeClr>
                </a:solidFill>
                <a:latin typeface="+mn-ea"/>
              </a:rPr>
              <a:t>万士兵，伤亡</a:t>
            </a:r>
            <a:r>
              <a:rPr lang="en-US" altLang="zh-CN" sz="1600" dirty="0">
                <a:solidFill>
                  <a:schemeClr val="tx1">
                    <a:lumMod val="65000"/>
                    <a:lumOff val="35000"/>
                  </a:schemeClr>
                </a:solidFill>
                <a:latin typeface="+mn-ea"/>
              </a:rPr>
              <a:t>25.7</a:t>
            </a:r>
            <a:r>
              <a:rPr lang="zh-CN" altLang="en-US" sz="1600" dirty="0">
                <a:solidFill>
                  <a:schemeClr val="tx1">
                    <a:lumMod val="65000"/>
                    <a:lumOff val="35000"/>
                  </a:schemeClr>
                </a:solidFill>
                <a:latin typeface="+mn-ea"/>
              </a:rPr>
              <a:t>万人。这次战役让日军损失惨重，战争潜力被极大消耗，侵华的速度也不得不放缓了很多。</a:t>
            </a:r>
          </a:p>
        </p:txBody>
      </p:sp>
      <p:pic>
        <p:nvPicPr>
          <p:cNvPr id="21" name="图片 20">
            <a:extLst>
              <a:ext uri="{FF2B5EF4-FFF2-40B4-BE49-F238E27FC236}">
                <a16:creationId xmlns:a16="http://schemas.microsoft.com/office/drawing/2014/main" xmlns="" id="{A241D3FC-5D4E-4444-BFB3-4F23DC9B52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67" t="16401" r="5900" b="18599"/>
          <a:stretch/>
        </p:blipFill>
        <p:spPr>
          <a:xfrm>
            <a:off x="1079549" y="2830636"/>
            <a:ext cx="3599633" cy="2814495"/>
          </a:xfrm>
          <a:prstGeom prst="rect">
            <a:avLst/>
          </a:prstGeom>
        </p:spPr>
      </p:pic>
    </p:spTree>
    <p:extLst>
      <p:ext uri="{BB962C8B-B14F-4D97-AF65-F5344CB8AC3E}">
        <p14:creationId xmlns:p14="http://schemas.microsoft.com/office/powerpoint/2010/main" val="4188423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350408" y="1598337"/>
            <a:ext cx="4193864" cy="680788"/>
            <a:chOff x="4350408" y="1598337"/>
            <a:chExt cx="4193864"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193864" cy="680788"/>
              <a:chOff x="4477024" y="1640332"/>
              <a:chExt cx="4193864"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思源黑体" panose="020B0500000000000000" pitchFamily="34" charset="-122"/>
                  <a:ea typeface="思源黑体" panose="020B0500000000000000" pitchFamily="34" charset="-122"/>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570628" y="1693648"/>
              <a:ext cx="1729961"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思源黑体" panose="020B0500000000000000" pitchFamily="34" charset="-122"/>
                  <a:ea typeface="思源黑体" panose="020B0500000000000000" pitchFamily="34" charset="-122"/>
                  <a:cs typeface="汉仪大宋简" panose="02010600000101010101" charset="-122"/>
                </a:rPr>
                <a:t>太原会战</a:t>
              </a:r>
            </a:p>
          </p:txBody>
        </p:sp>
      </p:grpSp>
      <p:sp>
        <p:nvSpPr>
          <p:cNvPr id="20" name="文本框 19">
            <a:extLst>
              <a:ext uri="{FF2B5EF4-FFF2-40B4-BE49-F238E27FC236}">
                <a16:creationId xmlns:a16="http://schemas.microsoft.com/office/drawing/2014/main" xmlns="" id="{EA119F2C-8983-484E-A196-C97187423D05}"/>
              </a:ext>
            </a:extLst>
          </p:cNvPr>
          <p:cNvSpPr txBox="1"/>
          <p:nvPr/>
        </p:nvSpPr>
        <p:spPr>
          <a:xfrm>
            <a:off x="1316310" y="2556244"/>
            <a:ext cx="6223423" cy="3416320"/>
          </a:xfrm>
          <a:prstGeom prst="rect">
            <a:avLst/>
          </a:prstGeom>
          <a:noFill/>
        </p:spPr>
        <p:txBody>
          <a:bodyPr wrap="square">
            <a:spAutoFit/>
          </a:bodyPr>
          <a:lstStyle/>
          <a:p>
            <a:pPr>
              <a:lnSpc>
                <a:spcPct val="150000"/>
              </a:lnSpc>
            </a:pP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1939</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年</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9</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月－</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11</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月，山西太原，发生了一场大战。这是中日双方在华北的第一次大规模交战。国军调动参战的兵力攻击</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6</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个集团军</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52</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个师</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28</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万余人，日军参战</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4</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个半师团约</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14</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万人。</a:t>
            </a:r>
          </a:p>
          <a:p>
            <a:pPr>
              <a:lnSpc>
                <a:spcPct val="150000"/>
              </a:lnSpc>
            </a:pP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此战是抗战初期华北战场战果最大的一场战役。在</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2</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个月中，中方以伤亡</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10</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万余人的代价，消灭日军近</a:t>
            </a:r>
            <a:r>
              <a:rPr lang="en-US" altLang="zh-CN" sz="1600" dirty="0">
                <a:solidFill>
                  <a:prstClr val="black">
                    <a:lumMod val="65000"/>
                    <a:lumOff val="35000"/>
                  </a:prstClr>
                </a:solidFill>
                <a:latin typeface="思源黑体" panose="020B0500000000000000" pitchFamily="34" charset="-122"/>
                <a:ea typeface="思源黑体" panose="020B0500000000000000" pitchFamily="34" charset="-122"/>
              </a:rPr>
              <a:t>3</a:t>
            </a: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万人，在当时算是非常难得的一次战果。</a:t>
            </a:r>
          </a:p>
          <a:p>
            <a:pPr>
              <a:lnSpc>
                <a:spcPct val="150000"/>
              </a:lnSpc>
            </a:pPr>
            <a:r>
              <a:rPr lang="zh-CN" altLang="en-US" sz="1600" dirty="0">
                <a:solidFill>
                  <a:prstClr val="black">
                    <a:lumMod val="65000"/>
                    <a:lumOff val="35000"/>
                  </a:prstClr>
                </a:solidFill>
                <a:latin typeface="思源黑体" panose="020B0500000000000000" pitchFamily="34" charset="-122"/>
                <a:ea typeface="思源黑体" panose="020B0500000000000000" pitchFamily="34" charset="-122"/>
              </a:rPr>
              <a:t>然而，虽然在平型关、忻口、娘子关等战斗中，中方都取得了不俗的成绩，但因实力悬殊，最后中方仍以失利告终，从此国军在华北失去了成建制的武装力量。</a:t>
            </a:r>
          </a:p>
        </p:txBody>
      </p:sp>
      <p:pic>
        <p:nvPicPr>
          <p:cNvPr id="17" name="图片 16">
            <a:extLst>
              <a:ext uri="{FF2B5EF4-FFF2-40B4-BE49-F238E27FC236}">
                <a16:creationId xmlns:a16="http://schemas.microsoft.com/office/drawing/2014/main" xmlns="" id="{FDB3FA72-48E4-418C-A8A1-BDE6BEE1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898" y="2442396"/>
            <a:ext cx="3490799" cy="3490798"/>
          </a:xfrm>
          <a:prstGeom prst="rect">
            <a:avLst/>
          </a:prstGeom>
        </p:spPr>
      </p:pic>
    </p:spTree>
    <p:extLst>
      <p:ext uri="{BB962C8B-B14F-4D97-AF65-F5344CB8AC3E}">
        <p14:creationId xmlns:p14="http://schemas.microsoft.com/office/powerpoint/2010/main" val="311413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186541" y="1630303"/>
            <a:ext cx="4409888" cy="680788"/>
            <a:chOff x="4350408" y="1598337"/>
            <a:chExt cx="4409888"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409888" cy="680788"/>
              <a:chOff x="4477024" y="1640332"/>
              <a:chExt cx="4409888"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678301" y="1677121"/>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锦江会战</a:t>
              </a:r>
            </a:p>
          </p:txBody>
        </p:sp>
      </p:grpSp>
      <p:sp>
        <p:nvSpPr>
          <p:cNvPr id="17" name="文本框 16">
            <a:extLst>
              <a:ext uri="{FF2B5EF4-FFF2-40B4-BE49-F238E27FC236}">
                <a16:creationId xmlns:a16="http://schemas.microsoft.com/office/drawing/2014/main" xmlns="" id="{10C06F3A-F02F-4B22-BC4B-59077971AA50}"/>
              </a:ext>
            </a:extLst>
          </p:cNvPr>
          <p:cNvSpPr txBox="1"/>
          <p:nvPr/>
        </p:nvSpPr>
        <p:spPr>
          <a:xfrm>
            <a:off x="5509695" y="2735259"/>
            <a:ext cx="5406916" cy="3046988"/>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太原会战之后，双方在</a:t>
            </a:r>
            <a:r>
              <a:rPr lang="en-US" altLang="zh-CN" sz="1600" dirty="0">
                <a:solidFill>
                  <a:schemeClr val="tx1">
                    <a:lumMod val="65000"/>
                    <a:lumOff val="35000"/>
                  </a:schemeClr>
                </a:solidFill>
                <a:latin typeface="+mn-ea"/>
              </a:rPr>
              <a:t>1941</a:t>
            </a:r>
            <a:r>
              <a:rPr lang="zh-CN" altLang="en-US" sz="1600" dirty="0">
                <a:solidFill>
                  <a:schemeClr val="tx1">
                    <a:lumMod val="65000"/>
                    <a:lumOff val="35000"/>
                  </a:schemeClr>
                </a:solidFill>
                <a:latin typeface="+mn-ea"/>
              </a:rPr>
              <a:t>年</a:t>
            </a:r>
            <a:r>
              <a:rPr lang="en-US" altLang="zh-CN" sz="1600" dirty="0">
                <a:solidFill>
                  <a:schemeClr val="tx1">
                    <a:lumMod val="65000"/>
                    <a:lumOff val="35000"/>
                  </a:schemeClr>
                </a:solidFill>
                <a:latin typeface="+mn-ea"/>
              </a:rPr>
              <a:t>3</a:t>
            </a:r>
            <a:r>
              <a:rPr lang="zh-CN" altLang="en-US" sz="1600" dirty="0">
                <a:solidFill>
                  <a:schemeClr val="tx1">
                    <a:lumMod val="65000"/>
                    <a:lumOff val="35000"/>
                  </a:schemeClr>
                </a:solidFill>
                <a:latin typeface="+mn-ea"/>
              </a:rPr>
              <a:t>月</a:t>
            </a:r>
            <a:r>
              <a:rPr lang="en-US" altLang="zh-CN" sz="1600" dirty="0">
                <a:solidFill>
                  <a:schemeClr val="tx1">
                    <a:lumMod val="65000"/>
                    <a:lumOff val="35000"/>
                  </a:schemeClr>
                </a:solidFill>
                <a:latin typeface="+mn-ea"/>
              </a:rPr>
              <a:t>14</a:t>
            </a:r>
            <a:r>
              <a:rPr lang="zh-CN" altLang="en-US" sz="1600" dirty="0">
                <a:solidFill>
                  <a:schemeClr val="tx1">
                    <a:lumMod val="65000"/>
                    <a:lumOff val="35000"/>
                  </a:schemeClr>
                </a:solidFill>
                <a:latin typeface="+mn-ea"/>
              </a:rPr>
              <a:t>日迎来了上高会战，战争地点在江西上高县，也被大家叫作锦江会战。</a:t>
            </a:r>
          </a:p>
          <a:p>
            <a:pPr>
              <a:lnSpc>
                <a:spcPct val="150000"/>
              </a:lnSpc>
            </a:pPr>
            <a:r>
              <a:rPr lang="zh-CN" altLang="en-US" sz="1600" dirty="0">
                <a:solidFill>
                  <a:schemeClr val="tx1">
                    <a:lumMod val="65000"/>
                    <a:lumOff val="35000"/>
                  </a:schemeClr>
                </a:solidFill>
                <a:latin typeface="+mn-ea"/>
              </a:rPr>
              <a:t>在这场战役中，中国军队在抗日名将罗卓英的率领下，与园部和一郎领导下的日军展开了激战，国军取得了久违的胜利，也因此被誉为最精彩的一战。</a:t>
            </a:r>
          </a:p>
          <a:p>
            <a:pPr>
              <a:lnSpc>
                <a:spcPct val="150000"/>
              </a:lnSpc>
            </a:pPr>
            <a:r>
              <a:rPr lang="zh-CN" altLang="en-US" sz="1600" dirty="0">
                <a:solidFill>
                  <a:schemeClr val="tx1">
                    <a:lumMod val="65000"/>
                    <a:lumOff val="35000"/>
                  </a:schemeClr>
                </a:solidFill>
                <a:latin typeface="+mn-ea"/>
              </a:rPr>
              <a:t>这次战役共消灭日军一万六千余人，击毙了日军少将官岩永和大佐联队长滨田，缴获了敌人的大量物资，也极大地挫败了日军的嚣张气焰，推延了太平洋战争爆发的时间。</a:t>
            </a:r>
          </a:p>
        </p:txBody>
      </p:sp>
      <p:pic>
        <p:nvPicPr>
          <p:cNvPr id="21" name="图片 20">
            <a:extLst>
              <a:ext uri="{FF2B5EF4-FFF2-40B4-BE49-F238E27FC236}">
                <a16:creationId xmlns:a16="http://schemas.microsoft.com/office/drawing/2014/main" xmlns="" id="{5B028BEF-038D-4C52-B577-F9C743005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784" y="2363310"/>
            <a:ext cx="4572000" cy="3429000"/>
          </a:xfrm>
          <a:prstGeom prst="rect">
            <a:avLst/>
          </a:prstGeom>
        </p:spPr>
      </p:pic>
    </p:spTree>
    <p:extLst>
      <p:ext uri="{BB962C8B-B14F-4D97-AF65-F5344CB8AC3E}">
        <p14:creationId xmlns:p14="http://schemas.microsoft.com/office/powerpoint/2010/main" val="4102644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1000"/>
                                        <p:tgtEl>
                                          <p:spTgt spid="17">
                                            <p:txEl>
                                              <p:pRg st="0" end="0"/>
                                            </p:txEl>
                                          </p:spTgt>
                                        </p:tgtEl>
                                      </p:cBhvr>
                                    </p:animEffect>
                                    <p:anim calcmode="lin" valueType="num">
                                      <p:cBhvr>
                                        <p:cTn id="2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350408" y="1598337"/>
            <a:ext cx="4193864" cy="680788"/>
            <a:chOff x="4350408" y="1598337"/>
            <a:chExt cx="4193864"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193864" cy="680788"/>
              <a:chOff x="4477024" y="1640332"/>
              <a:chExt cx="4193864"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570628" y="1693648"/>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长沙会战</a:t>
              </a:r>
            </a:p>
          </p:txBody>
        </p:sp>
      </p:grpSp>
      <p:sp>
        <p:nvSpPr>
          <p:cNvPr id="20" name="文本框 19">
            <a:extLst>
              <a:ext uri="{FF2B5EF4-FFF2-40B4-BE49-F238E27FC236}">
                <a16:creationId xmlns:a16="http://schemas.microsoft.com/office/drawing/2014/main" xmlns="" id="{EA119F2C-8983-484E-A196-C97187423D05}"/>
              </a:ext>
            </a:extLst>
          </p:cNvPr>
          <p:cNvSpPr txBox="1"/>
          <p:nvPr/>
        </p:nvSpPr>
        <p:spPr>
          <a:xfrm>
            <a:off x="1731727" y="2781456"/>
            <a:ext cx="4371172" cy="3046988"/>
          </a:xfrm>
          <a:prstGeom prst="rect">
            <a:avLst/>
          </a:prstGeom>
          <a:noFill/>
        </p:spPr>
        <p:txBody>
          <a:bodyPr wrap="square">
            <a:spAutoFit/>
          </a:bodyPr>
          <a:lstStyle/>
          <a:p>
            <a:pPr>
              <a:lnSpc>
                <a:spcPct val="150000"/>
              </a:lnSpc>
            </a:pPr>
            <a:r>
              <a:rPr lang="zh-CN" altLang="en-US" sz="1600" dirty="0">
                <a:solidFill>
                  <a:prstClr val="black">
                    <a:lumMod val="65000"/>
                    <a:lumOff val="35000"/>
                  </a:prstClr>
                </a:solidFill>
                <a:latin typeface="+mn-ea"/>
              </a:rPr>
              <a:t>从</a:t>
            </a:r>
            <a:r>
              <a:rPr lang="en-US" altLang="zh-CN" sz="1600" dirty="0">
                <a:solidFill>
                  <a:prstClr val="black">
                    <a:lumMod val="65000"/>
                    <a:lumOff val="35000"/>
                  </a:prstClr>
                </a:solidFill>
                <a:latin typeface="+mn-ea"/>
              </a:rPr>
              <a:t>1939</a:t>
            </a:r>
            <a:r>
              <a:rPr lang="zh-CN" altLang="en-US" sz="1600" dirty="0">
                <a:solidFill>
                  <a:prstClr val="black">
                    <a:lumMod val="65000"/>
                    <a:lumOff val="35000"/>
                  </a:prstClr>
                </a:solidFill>
                <a:latin typeface="+mn-ea"/>
              </a:rPr>
              <a:t>年</a:t>
            </a:r>
            <a:r>
              <a:rPr lang="en-US" altLang="zh-CN" sz="1600" dirty="0">
                <a:solidFill>
                  <a:prstClr val="black">
                    <a:lumMod val="65000"/>
                    <a:lumOff val="35000"/>
                  </a:prstClr>
                </a:solidFill>
                <a:latin typeface="+mn-ea"/>
              </a:rPr>
              <a:t>9</a:t>
            </a:r>
            <a:r>
              <a:rPr lang="zh-CN" altLang="en-US" sz="1600" dirty="0">
                <a:solidFill>
                  <a:prstClr val="black">
                    <a:lumMod val="65000"/>
                    <a:lumOff val="35000"/>
                  </a:prstClr>
                </a:solidFill>
                <a:latin typeface="+mn-ea"/>
              </a:rPr>
              <a:t>月开始，日军先后进行了三次长沙会战，时间长达</a:t>
            </a:r>
            <a:r>
              <a:rPr lang="en-US" altLang="zh-CN" sz="1600" dirty="0">
                <a:solidFill>
                  <a:prstClr val="black">
                    <a:lumMod val="65000"/>
                    <a:lumOff val="35000"/>
                  </a:prstClr>
                </a:solidFill>
                <a:latin typeface="+mn-ea"/>
              </a:rPr>
              <a:t>2</a:t>
            </a:r>
            <a:r>
              <a:rPr lang="zh-CN" altLang="en-US" sz="1600" dirty="0">
                <a:solidFill>
                  <a:prstClr val="black">
                    <a:lumMod val="65000"/>
                    <a:lumOff val="35000"/>
                  </a:prstClr>
                </a:solidFill>
                <a:latin typeface="+mn-ea"/>
              </a:rPr>
              <a:t>年半。</a:t>
            </a:r>
          </a:p>
          <a:p>
            <a:pPr>
              <a:lnSpc>
                <a:spcPct val="150000"/>
              </a:lnSpc>
            </a:pPr>
            <a:r>
              <a:rPr lang="zh-CN" altLang="en-US" sz="1600" dirty="0">
                <a:solidFill>
                  <a:prstClr val="black">
                    <a:lumMod val="65000"/>
                    <a:lumOff val="35000"/>
                  </a:prstClr>
                </a:solidFill>
                <a:latin typeface="+mn-ea"/>
              </a:rPr>
              <a:t>在薛岳的指挥下，中国军人对日本的参战部队进行了沉重的打击，特别是薛岳将军的“天炉战法”，在战斗中发挥了极大的作用。</a:t>
            </a:r>
          </a:p>
          <a:p>
            <a:pPr>
              <a:lnSpc>
                <a:spcPct val="150000"/>
              </a:lnSpc>
            </a:pPr>
            <a:r>
              <a:rPr lang="zh-CN" altLang="en-US" sz="1600" dirty="0">
                <a:solidFill>
                  <a:prstClr val="black">
                    <a:lumMod val="65000"/>
                    <a:lumOff val="35000"/>
                  </a:prstClr>
                </a:solidFill>
                <a:latin typeface="+mn-ea"/>
              </a:rPr>
              <a:t>在三次长沙保卫战中，我方伤亡及失踪的军人有</a:t>
            </a:r>
            <a:r>
              <a:rPr lang="en-US" altLang="zh-CN" sz="1600" dirty="0">
                <a:solidFill>
                  <a:prstClr val="black">
                    <a:lumMod val="65000"/>
                    <a:lumOff val="35000"/>
                  </a:prstClr>
                </a:solidFill>
                <a:latin typeface="+mn-ea"/>
              </a:rPr>
              <a:t>9</a:t>
            </a:r>
            <a:r>
              <a:rPr lang="zh-CN" altLang="en-US" sz="1600" dirty="0">
                <a:solidFill>
                  <a:prstClr val="black">
                    <a:lumMod val="65000"/>
                    <a:lumOff val="35000"/>
                  </a:prstClr>
                </a:solidFill>
                <a:latin typeface="+mn-ea"/>
              </a:rPr>
              <a:t>万余人，但也歼灭日军逾</a:t>
            </a:r>
            <a:r>
              <a:rPr lang="en-US" altLang="zh-CN" sz="1600" dirty="0">
                <a:solidFill>
                  <a:prstClr val="black">
                    <a:lumMod val="65000"/>
                    <a:lumOff val="35000"/>
                  </a:prstClr>
                </a:solidFill>
                <a:latin typeface="+mn-ea"/>
              </a:rPr>
              <a:t>11</a:t>
            </a:r>
            <a:r>
              <a:rPr lang="zh-CN" altLang="en-US" sz="1600" dirty="0">
                <a:solidFill>
                  <a:prstClr val="black">
                    <a:lumMod val="65000"/>
                    <a:lumOff val="35000"/>
                  </a:prstClr>
                </a:solidFill>
                <a:latin typeface="+mn-ea"/>
              </a:rPr>
              <a:t>万人，彻底稳固了湖南乃至整个南方的抗日局势。</a:t>
            </a:r>
          </a:p>
        </p:txBody>
      </p:sp>
      <p:pic>
        <p:nvPicPr>
          <p:cNvPr id="17" name="图片 16">
            <a:extLst>
              <a:ext uri="{FF2B5EF4-FFF2-40B4-BE49-F238E27FC236}">
                <a16:creationId xmlns:a16="http://schemas.microsoft.com/office/drawing/2014/main" xmlns="" id="{FDB3FA72-48E4-418C-A8A1-BDE6BEE1A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74" y="2636912"/>
            <a:ext cx="3490799" cy="3490798"/>
          </a:xfrm>
          <a:prstGeom prst="rect">
            <a:avLst/>
          </a:prstGeom>
        </p:spPr>
      </p:pic>
    </p:spTree>
    <p:extLst>
      <p:ext uri="{BB962C8B-B14F-4D97-AF65-F5344CB8AC3E}">
        <p14:creationId xmlns:p14="http://schemas.microsoft.com/office/powerpoint/2010/main" val="1479742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186541" y="1630303"/>
            <a:ext cx="4409888" cy="680788"/>
            <a:chOff x="4350408" y="1598337"/>
            <a:chExt cx="4409888"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409888" cy="680788"/>
              <a:chOff x="4477024" y="1640332"/>
              <a:chExt cx="4409888"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678301" y="1677121"/>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桂南会战</a:t>
              </a:r>
            </a:p>
          </p:txBody>
        </p:sp>
      </p:grpSp>
      <p:sp>
        <p:nvSpPr>
          <p:cNvPr id="21" name="文本框 20">
            <a:extLst>
              <a:ext uri="{FF2B5EF4-FFF2-40B4-BE49-F238E27FC236}">
                <a16:creationId xmlns:a16="http://schemas.microsoft.com/office/drawing/2014/main" xmlns="" id="{72F8D530-97F0-40C5-B2B1-67BFC98E3CE5}"/>
              </a:ext>
            </a:extLst>
          </p:cNvPr>
          <p:cNvSpPr txBox="1"/>
          <p:nvPr/>
        </p:nvSpPr>
        <p:spPr>
          <a:xfrm>
            <a:off x="5652244" y="2630560"/>
            <a:ext cx="5358285"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广西南宁的桂南会战发生在</a:t>
            </a:r>
            <a:r>
              <a:rPr lang="en-US" altLang="zh-CN" sz="1600" b="0" i="0" dirty="0">
                <a:solidFill>
                  <a:schemeClr val="tx1">
                    <a:lumMod val="65000"/>
                    <a:lumOff val="35000"/>
                  </a:schemeClr>
                </a:solidFill>
                <a:effectLst/>
                <a:latin typeface="+mn-ea"/>
              </a:rPr>
              <a:t>1939</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11</a:t>
            </a:r>
            <a:r>
              <a:rPr lang="zh-CN" altLang="en-US" sz="1600" b="0" i="0" dirty="0">
                <a:solidFill>
                  <a:schemeClr val="tx1">
                    <a:lumMod val="65000"/>
                    <a:lumOff val="35000"/>
                  </a:schemeClr>
                </a:solidFill>
                <a:effectLst/>
                <a:latin typeface="+mn-ea"/>
              </a:rPr>
              <a:t>月，中方以“小诸葛”白崇禧为主帅，陈诚、李济深为监军，并急调</a:t>
            </a:r>
            <a:r>
              <a:rPr lang="en-US" altLang="zh-CN" sz="1600" b="0" i="0" dirty="0">
                <a:solidFill>
                  <a:schemeClr val="tx1">
                    <a:lumMod val="65000"/>
                    <a:lumOff val="35000"/>
                  </a:schemeClr>
                </a:solidFill>
                <a:effectLst/>
                <a:latin typeface="+mn-ea"/>
              </a:rPr>
              <a:t>10</a:t>
            </a:r>
            <a:r>
              <a:rPr lang="zh-CN" altLang="en-US" sz="1600" b="0" i="0" dirty="0">
                <a:solidFill>
                  <a:schemeClr val="tx1">
                    <a:lumMod val="65000"/>
                    <a:lumOff val="35000"/>
                  </a:schemeClr>
                </a:solidFill>
                <a:effectLst/>
                <a:latin typeface="+mn-ea"/>
              </a:rPr>
              <a:t>个主力师参加战役，围攻安藤利吉所率领的</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万余日军。</a:t>
            </a:r>
            <a:endParaRPr lang="zh-CN" altLang="en-US" sz="1600" dirty="0">
              <a:solidFill>
                <a:schemeClr val="tx1">
                  <a:lumMod val="65000"/>
                  <a:lumOff val="35000"/>
                </a:schemeClr>
              </a:solidFill>
              <a:latin typeface="+mn-ea"/>
            </a:endParaRPr>
          </a:p>
        </p:txBody>
      </p:sp>
      <p:sp>
        <p:nvSpPr>
          <p:cNvPr id="22" name="文本框 21">
            <a:extLst>
              <a:ext uri="{FF2B5EF4-FFF2-40B4-BE49-F238E27FC236}">
                <a16:creationId xmlns:a16="http://schemas.microsoft.com/office/drawing/2014/main" xmlns="" id="{FC82FCB5-7E39-4FF3-A7A7-37A7672215D9}"/>
              </a:ext>
            </a:extLst>
          </p:cNvPr>
          <p:cNvSpPr txBox="1"/>
          <p:nvPr/>
        </p:nvSpPr>
        <p:spPr>
          <a:xfrm>
            <a:off x="5620869" y="3791918"/>
            <a:ext cx="5443897" cy="1938992"/>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然而，虽然中方在早期进攻中取得了先手，但随着日军</a:t>
            </a:r>
            <a:r>
              <a:rPr lang="en-US" altLang="zh-CN" sz="1600" b="0" i="0" dirty="0">
                <a:solidFill>
                  <a:schemeClr val="tx1">
                    <a:lumMod val="65000"/>
                    <a:lumOff val="35000"/>
                  </a:schemeClr>
                </a:solidFill>
                <a:effectLst/>
                <a:latin typeface="+mn-ea"/>
              </a:rPr>
              <a:t>1</a:t>
            </a:r>
            <a:r>
              <a:rPr lang="zh-CN" altLang="en-US" sz="1600" b="0" i="0" dirty="0">
                <a:solidFill>
                  <a:schemeClr val="tx1">
                    <a:lumMod val="65000"/>
                    <a:lumOff val="35000"/>
                  </a:schemeClr>
                </a:solidFill>
                <a:effectLst/>
                <a:latin typeface="+mn-ea"/>
              </a:rPr>
              <a:t>万</a:t>
            </a:r>
            <a:r>
              <a:rPr lang="en-US" altLang="zh-CN" sz="1600" b="0" i="0" dirty="0">
                <a:solidFill>
                  <a:schemeClr val="tx1">
                    <a:lumMod val="65000"/>
                    <a:lumOff val="35000"/>
                  </a:schemeClr>
                </a:solidFill>
                <a:effectLst/>
                <a:latin typeface="+mn-ea"/>
              </a:rPr>
              <a:t>5</a:t>
            </a:r>
            <a:r>
              <a:rPr lang="zh-CN" altLang="en-US" sz="1600" b="0" i="0" dirty="0">
                <a:solidFill>
                  <a:schemeClr val="tx1">
                    <a:lumMod val="65000"/>
                    <a:lumOff val="35000"/>
                  </a:schemeClr>
                </a:solidFill>
                <a:effectLst/>
                <a:latin typeface="+mn-ea"/>
              </a:rPr>
              <a:t>千人以及战列舰特混舰队的支援，中方最终战败！</a:t>
            </a:r>
          </a:p>
          <a:p>
            <a:pPr algn="l">
              <a:lnSpc>
                <a:spcPct val="150000"/>
              </a:lnSpc>
            </a:pPr>
            <a:r>
              <a:rPr lang="zh-CN" altLang="en-US" sz="1600" b="0" i="0" dirty="0">
                <a:solidFill>
                  <a:schemeClr val="tx1">
                    <a:lumMod val="65000"/>
                    <a:lumOff val="35000"/>
                  </a:schemeClr>
                </a:solidFill>
                <a:effectLst/>
                <a:latin typeface="+mn-ea"/>
              </a:rPr>
              <a:t>这一战的失利导致中国南部的国际交通线受到极大影响，并且在日军占领区，受迫害的群众就有近</a:t>
            </a:r>
            <a:r>
              <a:rPr lang="en-US" altLang="zh-CN" sz="1600" b="0" i="0" dirty="0">
                <a:solidFill>
                  <a:schemeClr val="tx1">
                    <a:lumMod val="65000"/>
                    <a:lumOff val="35000"/>
                  </a:schemeClr>
                </a:solidFill>
                <a:effectLst/>
                <a:latin typeface="+mn-ea"/>
              </a:rPr>
              <a:t>2</a:t>
            </a:r>
            <a:r>
              <a:rPr lang="zh-CN" altLang="en-US" sz="1600" b="0" i="0" dirty="0">
                <a:solidFill>
                  <a:schemeClr val="tx1">
                    <a:lumMod val="65000"/>
                    <a:lumOff val="35000"/>
                  </a:schemeClr>
                </a:solidFill>
                <a:effectLst/>
                <a:latin typeface="+mn-ea"/>
              </a:rPr>
              <a:t>万人。为此白崇禧和陈诚在战后都由一级上将被降为二级上将。</a:t>
            </a:r>
          </a:p>
        </p:txBody>
      </p:sp>
      <p:pic>
        <p:nvPicPr>
          <p:cNvPr id="17" name="图片 16">
            <a:extLst>
              <a:ext uri="{FF2B5EF4-FFF2-40B4-BE49-F238E27FC236}">
                <a16:creationId xmlns:a16="http://schemas.microsoft.com/office/drawing/2014/main" xmlns="" id="{A241D3FC-5D4E-4444-BFB3-4F23DC9B52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67" t="16401" r="5900" b="18599"/>
          <a:stretch/>
        </p:blipFill>
        <p:spPr>
          <a:xfrm>
            <a:off x="1180573" y="2877047"/>
            <a:ext cx="3599633" cy="2814495"/>
          </a:xfrm>
          <a:prstGeom prst="rect">
            <a:avLst/>
          </a:prstGeom>
        </p:spPr>
      </p:pic>
    </p:spTree>
    <p:extLst>
      <p:ext uri="{BB962C8B-B14F-4D97-AF65-F5344CB8AC3E}">
        <p14:creationId xmlns:p14="http://schemas.microsoft.com/office/powerpoint/2010/main" val="217879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350408" y="1598337"/>
            <a:ext cx="4193864" cy="680788"/>
            <a:chOff x="4350408" y="1598337"/>
            <a:chExt cx="4193864"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193864" cy="680788"/>
              <a:chOff x="4477024" y="1640332"/>
              <a:chExt cx="4193864"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193864"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020514"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570628" y="1693648"/>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滇缅之战</a:t>
              </a:r>
            </a:p>
          </p:txBody>
        </p:sp>
      </p:grpSp>
      <p:sp>
        <p:nvSpPr>
          <p:cNvPr id="17" name="文本框 16">
            <a:extLst>
              <a:ext uri="{FF2B5EF4-FFF2-40B4-BE49-F238E27FC236}">
                <a16:creationId xmlns:a16="http://schemas.microsoft.com/office/drawing/2014/main" xmlns="" id="{77762A03-DDAE-488E-BCB7-1588C0CEE057}"/>
              </a:ext>
            </a:extLst>
          </p:cNvPr>
          <p:cNvSpPr txBox="1"/>
          <p:nvPr/>
        </p:nvSpPr>
        <p:spPr>
          <a:xfrm>
            <a:off x="1199457" y="2693060"/>
            <a:ext cx="5398423" cy="830997"/>
          </a:xfrm>
          <a:prstGeom prst="rect">
            <a:avLst/>
          </a:prstGeom>
          <a:noFill/>
        </p:spPr>
        <p:txBody>
          <a:bodyPr wrap="square">
            <a:spAutoFit/>
          </a:bodyPr>
          <a:lstStyle/>
          <a:p>
            <a:pPr algn="l">
              <a:lnSpc>
                <a:spcPct val="150000"/>
              </a:lnSpc>
            </a:pPr>
            <a:r>
              <a:rPr lang="en-US" altLang="zh-CN" sz="1600" b="0" i="0" dirty="0">
                <a:solidFill>
                  <a:schemeClr val="tx1">
                    <a:lumMod val="65000"/>
                    <a:lumOff val="35000"/>
                  </a:schemeClr>
                </a:solidFill>
                <a:effectLst/>
                <a:latin typeface="+mn-ea"/>
              </a:rPr>
              <a:t>1942</a:t>
            </a:r>
            <a:r>
              <a:rPr lang="zh-CN" altLang="en-US" sz="1600" b="0" i="0" dirty="0">
                <a:solidFill>
                  <a:schemeClr val="tx1">
                    <a:lumMod val="65000"/>
                    <a:lumOff val="35000"/>
                  </a:schemeClr>
                </a:solidFill>
                <a:effectLst/>
                <a:latin typeface="+mn-ea"/>
              </a:rPr>
              <a:t>年，抗日名将罗卓英指挥下的中国远征军和日军在缅甸进行了滇缅之战。此战历时非常之长，共计三年三个月。</a:t>
            </a:r>
          </a:p>
        </p:txBody>
      </p:sp>
      <p:sp>
        <p:nvSpPr>
          <p:cNvPr id="18" name="文本框 17">
            <a:extLst>
              <a:ext uri="{FF2B5EF4-FFF2-40B4-BE49-F238E27FC236}">
                <a16:creationId xmlns:a16="http://schemas.microsoft.com/office/drawing/2014/main" xmlns="" id="{8A5E164C-A88C-4E3A-80D6-71CEBFAB87E4}"/>
              </a:ext>
            </a:extLst>
          </p:cNvPr>
          <p:cNvSpPr txBox="1"/>
          <p:nvPr/>
        </p:nvSpPr>
        <p:spPr>
          <a:xfrm>
            <a:off x="1253243" y="3532363"/>
            <a:ext cx="5165029" cy="2308324"/>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在这场战役中，中方投入军力达到</a:t>
            </a:r>
            <a:r>
              <a:rPr lang="en-US" altLang="zh-CN" sz="1600" b="0" i="0" dirty="0">
                <a:solidFill>
                  <a:schemeClr val="tx1">
                    <a:lumMod val="65000"/>
                    <a:lumOff val="35000"/>
                  </a:schemeClr>
                </a:solidFill>
                <a:effectLst/>
                <a:latin typeface="+mn-ea"/>
              </a:rPr>
              <a:t>40</a:t>
            </a:r>
            <a:r>
              <a:rPr lang="zh-CN" altLang="en-US" sz="1600" b="0" i="0" dirty="0">
                <a:solidFill>
                  <a:schemeClr val="tx1">
                    <a:lumMod val="65000"/>
                    <a:lumOff val="35000"/>
                  </a:schemeClr>
                </a:solidFill>
                <a:effectLst/>
                <a:latin typeface="+mn-ea"/>
              </a:rPr>
              <a:t>万人，最终伤亡近半，但也消灭敌人近</a:t>
            </a:r>
            <a:r>
              <a:rPr lang="en-US" altLang="zh-CN" sz="1600" b="0" i="0" dirty="0">
                <a:solidFill>
                  <a:schemeClr val="tx1">
                    <a:lumMod val="65000"/>
                    <a:lumOff val="35000"/>
                  </a:schemeClr>
                </a:solidFill>
                <a:effectLst/>
                <a:latin typeface="+mn-ea"/>
              </a:rPr>
              <a:t>30</a:t>
            </a:r>
            <a:r>
              <a:rPr lang="zh-CN" altLang="en-US" sz="1600" b="0" i="0" dirty="0">
                <a:solidFill>
                  <a:schemeClr val="tx1">
                    <a:lumMod val="65000"/>
                    <a:lumOff val="35000"/>
                  </a:schemeClr>
                </a:solidFill>
                <a:effectLst/>
                <a:latin typeface="+mn-ea"/>
              </a:rPr>
              <a:t>万人，击败了日军</a:t>
            </a:r>
            <a:r>
              <a:rPr lang="en-US" altLang="zh-CN" sz="1600" b="0" i="0" dirty="0">
                <a:solidFill>
                  <a:schemeClr val="tx1">
                    <a:lumMod val="65000"/>
                    <a:lumOff val="35000"/>
                  </a:schemeClr>
                </a:solidFill>
                <a:effectLst/>
                <a:latin typeface="+mn-ea"/>
              </a:rPr>
              <a:t>11</a:t>
            </a:r>
            <a:r>
              <a:rPr lang="zh-CN" altLang="en-US" sz="1600" b="0" i="0" dirty="0">
                <a:solidFill>
                  <a:schemeClr val="tx1">
                    <a:lumMod val="65000"/>
                    <a:lumOff val="35000"/>
                  </a:schemeClr>
                </a:solidFill>
                <a:effectLst/>
                <a:latin typeface="+mn-ea"/>
              </a:rPr>
              <a:t>个师团的庞大兵力。</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滇缅战役的获胜再次打通了国际交通线－－滇缅公路，通过这条途径，大量战略物资得以援助到国内，中方的作战实力获得了极大提升，进一步掌握了战场的主动权。</a:t>
            </a:r>
          </a:p>
        </p:txBody>
      </p:sp>
      <p:pic>
        <p:nvPicPr>
          <p:cNvPr id="19" name="图片 18">
            <a:extLst>
              <a:ext uri="{FF2B5EF4-FFF2-40B4-BE49-F238E27FC236}">
                <a16:creationId xmlns:a16="http://schemas.microsoft.com/office/drawing/2014/main" xmlns="" id="{FDB3FA72-48E4-418C-A8A1-BDE6BEE1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858" y="2778087"/>
            <a:ext cx="3490799" cy="3490798"/>
          </a:xfrm>
          <a:prstGeom prst="rect">
            <a:avLst/>
          </a:prstGeom>
        </p:spPr>
      </p:pic>
    </p:spTree>
    <p:extLst>
      <p:ext uri="{BB962C8B-B14F-4D97-AF65-F5344CB8AC3E}">
        <p14:creationId xmlns:p14="http://schemas.microsoft.com/office/powerpoint/2010/main" val="545619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D7245637-4EFC-4CA1-B735-AE92645151A6}"/>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第二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4186541" y="1630303"/>
            <a:ext cx="4409888" cy="680788"/>
            <a:chOff x="4350408" y="1598337"/>
            <a:chExt cx="4409888"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4409888" cy="680788"/>
              <a:chOff x="4477024" y="1640332"/>
              <a:chExt cx="4409888"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4409888"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sp>
            <p:nvSpPr>
              <p:cNvPr id="14" name="星形: 五角 13">
                <a:extLst>
                  <a:ext uri="{FF2B5EF4-FFF2-40B4-BE49-F238E27FC236}">
                    <a16:creationId xmlns:a16="http://schemas.microsoft.com/office/drawing/2014/main" xmlns="" id="{01CC76FF-C3CD-4A80-BB96-2E3437F2BC2B}"/>
                  </a:ext>
                </a:extLst>
              </p:cNvPr>
              <p:cNvSpPr/>
              <p:nvPr/>
            </p:nvSpPr>
            <p:spPr>
              <a:xfrm>
                <a:off x="8189821" y="1744171"/>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5678301" y="1677121"/>
              <a:ext cx="1710725"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湘西会战</a:t>
              </a:r>
            </a:p>
          </p:txBody>
        </p:sp>
      </p:grpSp>
      <p:sp>
        <p:nvSpPr>
          <p:cNvPr id="17" name="文本框 16">
            <a:extLst>
              <a:ext uri="{FF2B5EF4-FFF2-40B4-BE49-F238E27FC236}">
                <a16:creationId xmlns:a16="http://schemas.microsoft.com/office/drawing/2014/main" xmlns="" id="{7A15F1A6-8C01-4457-BD47-3C9749DDDE10}"/>
              </a:ext>
            </a:extLst>
          </p:cNvPr>
          <p:cNvSpPr txBox="1"/>
          <p:nvPr/>
        </p:nvSpPr>
        <p:spPr>
          <a:xfrm>
            <a:off x="1635715" y="2724630"/>
            <a:ext cx="8928992" cy="1246495"/>
          </a:xfrm>
          <a:prstGeom prst="rect">
            <a:avLst/>
          </a:prstGeom>
          <a:noFill/>
        </p:spPr>
        <p:txBody>
          <a:bodyPr wrap="square">
            <a:spAutoFit/>
          </a:bodyPr>
          <a:lstStyle/>
          <a:p>
            <a:pPr algn="l">
              <a:lnSpc>
                <a:spcPct val="150000"/>
              </a:lnSpc>
            </a:pPr>
            <a:r>
              <a:rPr lang="zh-CN" altLang="en-US" b="1" i="0" dirty="0">
                <a:solidFill>
                  <a:srgbClr val="D11313"/>
                </a:solidFill>
                <a:effectLst/>
                <a:latin typeface="+mn-ea"/>
              </a:rPr>
              <a:t>号称“雪峰山会战”</a:t>
            </a:r>
            <a:r>
              <a:rPr lang="zh-CN" altLang="en-US" sz="1600" b="0" i="0" dirty="0">
                <a:solidFill>
                  <a:schemeClr val="tx1">
                    <a:lumMod val="65000"/>
                    <a:lumOff val="35000"/>
                  </a:schemeClr>
                </a:solidFill>
                <a:effectLst/>
                <a:latin typeface="+mn-ea"/>
              </a:rPr>
              <a:t>的湘西会战开始于</a:t>
            </a:r>
            <a:r>
              <a:rPr lang="en-US" altLang="zh-CN" sz="1600" b="0" i="0" dirty="0">
                <a:solidFill>
                  <a:schemeClr val="tx1">
                    <a:lumMod val="65000"/>
                    <a:lumOff val="35000"/>
                  </a:schemeClr>
                </a:solidFill>
                <a:effectLst/>
                <a:latin typeface="+mn-ea"/>
              </a:rPr>
              <a:t>1945</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日，结束于</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7</a:t>
            </a:r>
            <a:r>
              <a:rPr lang="zh-CN" altLang="en-US" sz="1600" b="0" i="0" dirty="0">
                <a:solidFill>
                  <a:schemeClr val="tx1">
                    <a:lumMod val="65000"/>
                    <a:lumOff val="35000"/>
                  </a:schemeClr>
                </a:solidFill>
                <a:effectLst/>
                <a:latin typeface="+mn-ea"/>
              </a:rPr>
              <a:t>日，而这也是抗日战争中的最后一次会战。</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日军以中将坂西一良为战役总指挥，发动五个师团共计</a:t>
            </a:r>
            <a:r>
              <a:rPr lang="en-US" altLang="zh-CN" sz="1600" b="0" i="0" dirty="0">
                <a:solidFill>
                  <a:schemeClr val="tx1">
                    <a:lumMod val="65000"/>
                    <a:lumOff val="35000"/>
                  </a:schemeClr>
                </a:solidFill>
                <a:effectLst/>
                <a:latin typeface="+mn-ea"/>
              </a:rPr>
              <a:t>10</a:t>
            </a:r>
            <a:r>
              <a:rPr lang="zh-CN" altLang="en-US" sz="1600" b="0" i="0" dirty="0">
                <a:solidFill>
                  <a:schemeClr val="tx1">
                    <a:lumMod val="65000"/>
                    <a:lumOff val="35000"/>
                  </a:schemeClr>
                </a:solidFill>
                <a:effectLst/>
                <a:latin typeface="+mn-ea"/>
              </a:rPr>
              <a:t>万兵力，摧毁国民党空军芷江机场。</a:t>
            </a:r>
          </a:p>
        </p:txBody>
      </p:sp>
      <p:sp>
        <p:nvSpPr>
          <p:cNvPr id="23" name="文本框 22">
            <a:extLst>
              <a:ext uri="{FF2B5EF4-FFF2-40B4-BE49-F238E27FC236}">
                <a16:creationId xmlns:a16="http://schemas.microsoft.com/office/drawing/2014/main" xmlns="" id="{9A1547A5-AD8C-4795-B8FA-AC7FDC2FA472}"/>
              </a:ext>
            </a:extLst>
          </p:cNvPr>
          <p:cNvSpPr txBox="1"/>
          <p:nvPr/>
        </p:nvSpPr>
        <p:spPr>
          <a:xfrm>
            <a:off x="1635714" y="4085211"/>
            <a:ext cx="9284823" cy="1569660"/>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而当时，何应钦亲自坐镇昆明，全权指挥西南方面所有部队。在战役中，他以王耀武的第</a:t>
            </a:r>
            <a:r>
              <a:rPr lang="en-US" altLang="zh-CN" sz="1600" b="0" i="0" dirty="0">
                <a:solidFill>
                  <a:schemeClr val="tx1">
                    <a:lumMod val="65000"/>
                    <a:lumOff val="35000"/>
                  </a:schemeClr>
                </a:solidFill>
                <a:effectLst/>
                <a:latin typeface="+mn-ea"/>
              </a:rPr>
              <a:t>4</a:t>
            </a:r>
            <a:r>
              <a:rPr lang="zh-CN" altLang="en-US" sz="1600" b="0" i="0" dirty="0">
                <a:solidFill>
                  <a:schemeClr val="tx1">
                    <a:lumMod val="65000"/>
                    <a:lumOff val="35000"/>
                  </a:schemeClr>
                </a:solidFill>
                <a:effectLst/>
                <a:latin typeface="+mn-ea"/>
              </a:rPr>
              <a:t>方面军为主力，共调动了</a:t>
            </a:r>
            <a:r>
              <a:rPr lang="en-US" altLang="zh-CN" sz="1600" b="0" i="0" dirty="0">
                <a:solidFill>
                  <a:schemeClr val="tx1">
                    <a:lumMod val="65000"/>
                    <a:lumOff val="35000"/>
                  </a:schemeClr>
                </a:solidFill>
                <a:effectLst/>
                <a:latin typeface="+mn-ea"/>
              </a:rPr>
              <a:t>26</a:t>
            </a:r>
            <a:r>
              <a:rPr lang="zh-CN" altLang="en-US" sz="1600" b="0" i="0" dirty="0">
                <a:solidFill>
                  <a:schemeClr val="tx1">
                    <a:lumMod val="65000"/>
                    <a:lumOff val="35000"/>
                  </a:schemeClr>
                </a:solidFill>
                <a:effectLst/>
                <a:latin typeface="+mn-ea"/>
              </a:rPr>
              <a:t>个师近</a:t>
            </a:r>
            <a:r>
              <a:rPr lang="en-US" altLang="zh-CN" sz="1600" b="0" i="0" dirty="0">
                <a:solidFill>
                  <a:schemeClr val="tx1">
                    <a:lumMod val="65000"/>
                    <a:lumOff val="35000"/>
                  </a:schemeClr>
                </a:solidFill>
                <a:effectLst/>
                <a:latin typeface="+mn-ea"/>
              </a:rPr>
              <a:t>18</a:t>
            </a:r>
            <a:r>
              <a:rPr lang="zh-CN" altLang="en-US" sz="1600" b="0" i="0" dirty="0">
                <a:solidFill>
                  <a:schemeClr val="tx1">
                    <a:lumMod val="65000"/>
                    <a:lumOff val="35000"/>
                  </a:schemeClr>
                </a:solidFill>
                <a:effectLst/>
                <a:latin typeface="+mn-ea"/>
              </a:rPr>
              <a:t>万人。</a:t>
            </a:r>
          </a:p>
          <a:p>
            <a:pPr algn="l">
              <a:lnSpc>
                <a:spcPct val="150000"/>
              </a:lnSpc>
            </a:pPr>
            <a:r>
              <a:rPr lang="zh-CN" altLang="en-US" sz="1600" b="0" i="0" dirty="0">
                <a:solidFill>
                  <a:schemeClr val="tx1">
                    <a:lumMod val="65000"/>
                    <a:lumOff val="35000"/>
                  </a:schemeClr>
                </a:solidFill>
                <a:effectLst/>
                <a:latin typeface="+mn-ea"/>
              </a:rPr>
              <a:t>此战日军伤亡近</a:t>
            </a:r>
            <a:r>
              <a:rPr lang="en-US" altLang="zh-CN" sz="1600" b="0" i="0" dirty="0">
                <a:solidFill>
                  <a:schemeClr val="tx1">
                    <a:lumMod val="65000"/>
                    <a:lumOff val="35000"/>
                  </a:schemeClr>
                </a:solidFill>
                <a:effectLst/>
                <a:latin typeface="+mn-ea"/>
              </a:rPr>
              <a:t>3</a:t>
            </a:r>
            <a:r>
              <a:rPr lang="zh-CN" altLang="en-US" sz="1600" b="0" i="0" dirty="0">
                <a:solidFill>
                  <a:schemeClr val="tx1">
                    <a:lumMod val="65000"/>
                    <a:lumOff val="35000"/>
                  </a:schemeClr>
                </a:solidFill>
                <a:effectLst/>
                <a:latin typeface="+mn-ea"/>
              </a:rPr>
              <a:t>万人，我方伤亡近</a:t>
            </a:r>
            <a:r>
              <a:rPr lang="en-US" altLang="zh-CN" sz="1600" b="0" i="0" dirty="0">
                <a:solidFill>
                  <a:schemeClr val="tx1">
                    <a:lumMod val="65000"/>
                    <a:lumOff val="35000"/>
                  </a:schemeClr>
                </a:solidFill>
                <a:effectLst/>
                <a:latin typeface="+mn-ea"/>
              </a:rPr>
              <a:t>2</a:t>
            </a:r>
            <a:r>
              <a:rPr lang="zh-CN" altLang="en-US" sz="1600" b="0" i="0" dirty="0">
                <a:solidFill>
                  <a:schemeClr val="tx1">
                    <a:lumMod val="65000"/>
                    <a:lumOff val="35000"/>
                  </a:schemeClr>
                </a:solidFill>
                <a:effectLst/>
                <a:latin typeface="+mn-ea"/>
              </a:rPr>
              <a:t>万人。这一战不但粉碎了日军攻占芷江机场的企图，还彻底成为国民党在战场上从防御走向进攻的转折点。此后，日军再也没能向我方发起像样的进攻！</a:t>
            </a:r>
          </a:p>
        </p:txBody>
      </p:sp>
    </p:spTree>
    <p:extLst>
      <p:ext uri="{BB962C8B-B14F-4D97-AF65-F5344CB8AC3E}">
        <p14:creationId xmlns:p14="http://schemas.microsoft.com/office/powerpoint/2010/main" val="3745578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415239"/>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sp>
        <p:nvSpPr>
          <p:cNvPr id="22" name="矩形 21">
            <a:extLst>
              <a:ext uri="{FF2B5EF4-FFF2-40B4-BE49-F238E27FC236}">
                <a16:creationId xmlns:a16="http://schemas.microsoft.com/office/drawing/2014/main" xmlns="" id="{40BCCEEB-02AA-4E18-BC27-14BEA07CE074}"/>
              </a:ext>
            </a:extLst>
          </p:cNvPr>
          <p:cNvSpPr/>
          <p:nvPr/>
        </p:nvSpPr>
        <p:spPr>
          <a:xfrm>
            <a:off x="856927" y="1383485"/>
            <a:ext cx="10478147" cy="4091030"/>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xmlns="" id="{CF2B89C5-C8DE-4D62-810E-9D876D03FF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740" r="80121"/>
          <a:stretch/>
        </p:blipFill>
        <p:spPr>
          <a:xfrm>
            <a:off x="19855" y="3025322"/>
            <a:ext cx="2158952" cy="3686566"/>
          </a:xfrm>
          <a:prstGeom prst="rect">
            <a:avLst/>
          </a:prstGeom>
        </p:spPr>
      </p:pic>
      <p:pic>
        <p:nvPicPr>
          <p:cNvPr id="19" name="图片 18">
            <a:extLst>
              <a:ext uri="{FF2B5EF4-FFF2-40B4-BE49-F238E27FC236}">
                <a16:creationId xmlns:a16="http://schemas.microsoft.com/office/drawing/2014/main" xmlns="" id="{D7665307-0068-4906-A1E4-CA83BC0914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9842"/>
          <a:stretch/>
        </p:blipFill>
        <p:spPr>
          <a:xfrm>
            <a:off x="0" y="4973653"/>
            <a:ext cx="12192000" cy="1924804"/>
          </a:xfrm>
          <a:prstGeom prst="rect">
            <a:avLst/>
          </a:prstGeom>
        </p:spPr>
      </p:pic>
      <p:grpSp>
        <p:nvGrpSpPr>
          <p:cNvPr id="24" name="组合 23">
            <a:extLst>
              <a:ext uri="{FF2B5EF4-FFF2-40B4-BE49-F238E27FC236}">
                <a16:creationId xmlns:a16="http://schemas.microsoft.com/office/drawing/2014/main" xmlns="" id="{B99570F7-4946-4811-826B-DF3FE37298CF}"/>
              </a:ext>
            </a:extLst>
          </p:cNvPr>
          <p:cNvGrpSpPr/>
          <p:nvPr/>
        </p:nvGrpSpPr>
        <p:grpSpPr>
          <a:xfrm>
            <a:off x="2508046" y="1618510"/>
            <a:ext cx="7189613" cy="462280"/>
            <a:chOff x="2528" y="8581"/>
            <a:chExt cx="14040" cy="728"/>
          </a:xfrm>
        </p:grpSpPr>
        <p:sp>
          <p:nvSpPr>
            <p:cNvPr id="25" name="矩形 24">
              <a:extLst>
                <a:ext uri="{FF2B5EF4-FFF2-40B4-BE49-F238E27FC236}">
                  <a16:creationId xmlns:a16="http://schemas.microsoft.com/office/drawing/2014/main" xmlns="" id="{D0D5AEF8-1A34-468A-A32A-52A0A66E02EE}"/>
                </a:ext>
              </a:extLst>
            </p:cNvPr>
            <p:cNvSpPr/>
            <p:nvPr/>
          </p:nvSpPr>
          <p:spPr>
            <a:xfrm>
              <a:off x="2528" y="9082"/>
              <a:ext cx="14040" cy="227"/>
            </a:xfrm>
            <a:prstGeom prst="rect">
              <a:avLst/>
            </a:prstGeom>
            <a:gradFill>
              <a:gsLst>
                <a:gs pos="2000">
                  <a:srgbClr val="FFC000">
                    <a:alpha val="100000"/>
                  </a:srgbClr>
                </a:gs>
                <a:gs pos="52000">
                  <a:srgbClr val="FFC000">
                    <a:alpha val="0"/>
                  </a:srgbClr>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26" name="文本框 25">
              <a:extLst>
                <a:ext uri="{FF2B5EF4-FFF2-40B4-BE49-F238E27FC236}">
                  <a16:creationId xmlns:a16="http://schemas.microsoft.com/office/drawing/2014/main" xmlns="" id="{5649265B-B604-4FCD-8875-588E45311257}"/>
                </a:ext>
              </a:extLst>
            </p:cNvPr>
            <p:cNvSpPr txBox="1"/>
            <p:nvPr/>
          </p:nvSpPr>
          <p:spPr>
            <a:xfrm>
              <a:off x="3618" y="8581"/>
              <a:ext cx="11860" cy="725"/>
            </a:xfrm>
            <a:prstGeom prst="rect">
              <a:avLst/>
            </a:prstGeom>
            <a:noFill/>
          </p:spPr>
          <p:txBody>
            <a:bodyPr wrap="square" rtlCol="0">
              <a:spAutoFit/>
            </a:bodyPr>
            <a:lstStyle/>
            <a:p>
              <a:pPr algn="dist"/>
              <a:r>
                <a:rPr lang="zh-CN" altLang="en-US" sz="2400" b="1" dirty="0">
                  <a:solidFill>
                    <a:srgbClr val="D11313"/>
                  </a:solidFill>
                  <a:latin typeface="+mn-ea"/>
                  <a:cs typeface="汉仪劲楷简" panose="00020600040101010101" charset="-122"/>
                </a:rPr>
                <a:t>铭</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记</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历</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史   珍</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爱</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和</a:t>
              </a:r>
              <a:r>
                <a:rPr lang="en-US" altLang="zh-CN" sz="2400" b="1" dirty="0">
                  <a:solidFill>
                    <a:srgbClr val="D11313"/>
                  </a:solidFill>
                  <a:latin typeface="+mn-ea"/>
                  <a:cs typeface="汉仪劲楷简" panose="00020600040101010101" charset="-122"/>
                </a:rPr>
                <a:t>/</a:t>
              </a:r>
              <a:r>
                <a:rPr lang="zh-CN" altLang="en-US" sz="2400" b="1" dirty="0">
                  <a:solidFill>
                    <a:srgbClr val="D11313"/>
                  </a:solidFill>
                  <a:latin typeface="+mn-ea"/>
                  <a:cs typeface="汉仪劲楷简" panose="00020600040101010101" charset="-122"/>
                </a:rPr>
                <a:t>平 </a:t>
              </a:r>
            </a:p>
          </p:txBody>
        </p:sp>
      </p:grpSp>
      <p:sp>
        <p:nvSpPr>
          <p:cNvPr id="47" name="文本框 46">
            <a:extLst>
              <a:ext uri="{FF2B5EF4-FFF2-40B4-BE49-F238E27FC236}">
                <a16:creationId xmlns:a16="http://schemas.microsoft.com/office/drawing/2014/main" xmlns="" id="{D48332B4-88E4-46D6-AA41-057DE960A37C}"/>
              </a:ext>
            </a:extLst>
          </p:cNvPr>
          <p:cNvSpPr txBox="1"/>
          <p:nvPr/>
        </p:nvSpPr>
        <p:spPr>
          <a:xfrm>
            <a:off x="3335794" y="4775393"/>
            <a:ext cx="5534116" cy="307777"/>
          </a:xfrm>
          <a:prstGeom prst="rect">
            <a:avLst/>
          </a:prstGeom>
          <a:noFill/>
        </p:spPr>
        <p:txBody>
          <a:bodyPr wrap="square" rtlCol="0">
            <a:spAutoFit/>
          </a:bodyPr>
          <a:lstStyle/>
          <a:p>
            <a:pPr algn="dist"/>
            <a:r>
              <a:rPr lang="en-US" altLang="zh-CN" sz="1400" b="1" dirty="0">
                <a:solidFill>
                  <a:schemeClr val="tx1">
                    <a:lumMod val="65000"/>
                    <a:lumOff val="35000"/>
                  </a:schemeClr>
                </a:solidFill>
                <a:latin typeface="+mn-ea"/>
              </a:rPr>
              <a:t>【</a:t>
            </a:r>
            <a:r>
              <a:rPr lang="zh-CN" altLang="en-US" sz="1400" b="1" dirty="0">
                <a:solidFill>
                  <a:schemeClr val="tx1">
                    <a:lumMod val="65000"/>
                    <a:lumOff val="35000"/>
                  </a:schemeClr>
                </a:solidFill>
                <a:latin typeface="+mn-ea"/>
              </a:rPr>
              <a:t>缅怀先烈</a:t>
            </a:r>
            <a:r>
              <a:rPr lang="en-US" altLang="zh-CN" sz="1400" b="1" dirty="0">
                <a:solidFill>
                  <a:schemeClr val="tx1">
                    <a:lumMod val="65000"/>
                    <a:lumOff val="35000"/>
                  </a:schemeClr>
                </a:solidFill>
                <a:latin typeface="+mn-ea"/>
              </a:rPr>
              <a:t> · </a:t>
            </a:r>
            <a:r>
              <a:rPr lang="zh-CN" altLang="en-US" sz="1400" b="1" dirty="0">
                <a:solidFill>
                  <a:schemeClr val="tx1">
                    <a:lumMod val="65000"/>
                    <a:lumOff val="35000"/>
                  </a:schemeClr>
                </a:solidFill>
                <a:latin typeface="+mn-ea"/>
              </a:rPr>
              <a:t>铭记历史抗战胜利</a:t>
            </a:r>
            <a:r>
              <a:rPr lang="en-US" altLang="zh-CN" sz="1400" b="1" dirty="0">
                <a:solidFill>
                  <a:schemeClr val="tx1">
                    <a:lumMod val="65000"/>
                    <a:lumOff val="35000"/>
                  </a:schemeClr>
                </a:solidFill>
                <a:latin typeface="+mn-ea"/>
              </a:rPr>
              <a:t>77</a:t>
            </a:r>
            <a:r>
              <a:rPr lang="zh-CN" altLang="en-US" sz="1400" b="1" dirty="0">
                <a:solidFill>
                  <a:schemeClr val="tx1">
                    <a:lumMod val="65000"/>
                    <a:lumOff val="35000"/>
                  </a:schemeClr>
                </a:solidFill>
                <a:latin typeface="+mn-ea"/>
              </a:rPr>
              <a:t>周年</a:t>
            </a:r>
            <a:r>
              <a:rPr lang="en-US" altLang="zh-CN" sz="1400" b="1" dirty="0">
                <a:solidFill>
                  <a:schemeClr val="tx1">
                    <a:lumMod val="65000"/>
                    <a:lumOff val="35000"/>
                  </a:schemeClr>
                </a:solidFill>
                <a:latin typeface="+mn-ea"/>
              </a:rPr>
              <a:t>】</a:t>
            </a:r>
            <a:endParaRPr lang="zh-CN" altLang="en-US" sz="1400" b="1" dirty="0">
              <a:solidFill>
                <a:schemeClr val="tx1">
                  <a:lumMod val="65000"/>
                  <a:lumOff val="35000"/>
                </a:schemeClr>
              </a:solidFill>
              <a:latin typeface="+mn-ea"/>
            </a:endParaRP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8"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18" name="文本框 17">
            <a:extLst>
              <a:ext uri="{FF2B5EF4-FFF2-40B4-BE49-F238E27FC236}">
                <a16:creationId xmlns:a16="http://schemas.microsoft.com/office/drawing/2014/main" xmlns="" id="{D2933AA6-A9FA-4E9E-9D25-994A44522884}"/>
              </a:ext>
            </a:extLst>
          </p:cNvPr>
          <p:cNvSpPr txBox="1"/>
          <p:nvPr/>
        </p:nvSpPr>
        <p:spPr>
          <a:xfrm>
            <a:off x="3220502" y="2370654"/>
            <a:ext cx="6133492" cy="1938992"/>
          </a:xfrm>
          <a:prstGeom prst="rect">
            <a:avLst/>
          </a:prstGeom>
          <a:noFill/>
        </p:spPr>
        <p:txBody>
          <a:bodyPr wrap="square">
            <a:spAutoFit/>
          </a:bodyPr>
          <a:lstStyle/>
          <a:p>
            <a:pPr>
              <a:lnSpc>
                <a:spcPct val="200000"/>
              </a:lnSpc>
            </a:pPr>
            <a:r>
              <a:rPr lang="zh-CN" altLang="en-US" sz="2000" b="1" dirty="0">
                <a:solidFill>
                  <a:schemeClr val="tx1">
                    <a:lumMod val="65000"/>
                    <a:lumOff val="35000"/>
                  </a:schemeClr>
                </a:solidFill>
                <a:effectLst/>
                <a:latin typeface="+mn-ea"/>
              </a:rPr>
              <a:t>勿忘历史，点滴过往“烙印”于心，砥砺前行，崭新时代“召唤”于行。牢记战争，是始终不忘“来路艰辛”，守护和平，是坚定不忘初心中使命”。</a:t>
            </a:r>
            <a:endParaRPr lang="zh-CN" altLang="en-US" sz="2000" b="1" dirty="0">
              <a:solidFill>
                <a:schemeClr val="tx1">
                  <a:lumMod val="65000"/>
                  <a:lumOff val="35000"/>
                </a:schemeClr>
              </a:solidFill>
              <a:latin typeface="+mn-ea"/>
            </a:endParaRPr>
          </a:p>
        </p:txBody>
      </p:sp>
      <p:sp>
        <p:nvSpPr>
          <p:cNvPr id="17" name="TextBox 4">
            <a:extLst>
              <a:ext uri="{FF2B5EF4-FFF2-40B4-BE49-F238E27FC236}">
                <a16:creationId xmlns:a16="http://schemas.microsoft.com/office/drawing/2014/main" xmlns="" id="{EB684C7E-20A7-9694-F2D4-694B922B40F4}"/>
              </a:ext>
            </a:extLst>
          </p:cNvPr>
          <p:cNvSpPr txBox="1"/>
          <p:nvPr/>
        </p:nvSpPr>
        <p:spPr>
          <a:xfrm>
            <a:off x="29110" y="0"/>
            <a:ext cx="453650" cy="118430"/>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p>
        </p:txBody>
      </p:sp>
      <p:sp>
        <p:nvSpPr>
          <p:cNvPr id="2" name="文本框 1"/>
          <p:cNvSpPr txBox="1"/>
          <p:nvPr/>
        </p:nvSpPr>
        <p:spPr>
          <a:xfrm>
            <a:off x="4727848" y="332656"/>
            <a:ext cx="1368152"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extLst>
      <p:ext uri="{BB962C8B-B14F-4D97-AF65-F5344CB8AC3E}">
        <p14:creationId xmlns:p14="http://schemas.microsoft.com/office/powerpoint/2010/main" val="3472314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down)">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031954"/>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2740" r="80121"/>
          <a:stretch/>
        </p:blipFill>
        <p:spPr>
          <a:xfrm>
            <a:off x="-29109"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2630215" y="227141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时刻谨记红色精神</a:t>
            </a: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4677639" y="126156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第三部分</a:t>
            </a:r>
          </a:p>
        </p:txBody>
      </p:sp>
      <p:sp>
        <p:nvSpPr>
          <p:cNvPr id="2" name="矩形 1">
            <a:extLst>
              <a:ext uri="{FF2B5EF4-FFF2-40B4-BE49-F238E27FC236}">
                <a16:creationId xmlns:a16="http://schemas.microsoft.com/office/drawing/2014/main" xmlns="" id="{C485CA7F-0F23-494F-813E-14EDF5B561E8}"/>
              </a:ext>
            </a:extLst>
          </p:cNvPr>
          <p:cNvSpPr/>
          <p:nvPr/>
        </p:nvSpPr>
        <p:spPr>
          <a:xfrm>
            <a:off x="2970949" y="3278216"/>
            <a:ext cx="6433403" cy="83099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天下兴亡、匹夫有责的爱国情怀；视死如归、宁死不屈的民族气节；不畏强暴、血战到底的英雄气概；百折不挠、坚忍不拔的必胜信念。</a:t>
            </a:r>
          </a:p>
        </p:txBody>
      </p:sp>
    </p:spTree>
    <p:extLst>
      <p:ext uri="{BB962C8B-B14F-4D97-AF65-F5344CB8AC3E}">
        <p14:creationId xmlns:p14="http://schemas.microsoft.com/office/powerpoint/2010/main" val="3607344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时刻谨记红色精神</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第三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2783632" y="2132856"/>
            <a:ext cx="2448272" cy="680788"/>
            <a:chOff x="4350408" y="1598337"/>
            <a:chExt cx="2448272"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2448272" cy="680788"/>
              <a:chOff x="4477024" y="1640332"/>
              <a:chExt cx="2448272"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“拼搏</a:t>
              </a:r>
            </a:p>
          </p:txBody>
        </p:sp>
      </p:grpSp>
      <p:grpSp>
        <p:nvGrpSpPr>
          <p:cNvPr id="19" name="组合 18">
            <a:extLst>
              <a:ext uri="{FF2B5EF4-FFF2-40B4-BE49-F238E27FC236}">
                <a16:creationId xmlns:a16="http://schemas.microsoft.com/office/drawing/2014/main" xmlns="" id="{95EEB356-D437-48BC-97C0-9CA290BB73F0}"/>
              </a:ext>
            </a:extLst>
          </p:cNvPr>
          <p:cNvGrpSpPr/>
          <p:nvPr/>
        </p:nvGrpSpPr>
        <p:grpSpPr>
          <a:xfrm>
            <a:off x="2783632" y="3003648"/>
            <a:ext cx="2448272" cy="680788"/>
            <a:chOff x="4350408" y="1598337"/>
            <a:chExt cx="2448272" cy="680788"/>
          </a:xfrm>
        </p:grpSpPr>
        <p:grpSp>
          <p:nvGrpSpPr>
            <p:cNvPr id="20" name="组合 19">
              <a:extLst>
                <a:ext uri="{FF2B5EF4-FFF2-40B4-BE49-F238E27FC236}">
                  <a16:creationId xmlns:a16="http://schemas.microsoft.com/office/drawing/2014/main" xmlns="" id="{60ABD8F4-237A-4A97-A117-5AE1D2C36D05}"/>
                </a:ext>
              </a:extLst>
            </p:cNvPr>
            <p:cNvGrpSpPr/>
            <p:nvPr/>
          </p:nvGrpSpPr>
          <p:grpSpPr>
            <a:xfrm>
              <a:off x="4350408" y="1598337"/>
              <a:ext cx="2448272" cy="680788"/>
              <a:chOff x="4477024" y="1640332"/>
              <a:chExt cx="2448272" cy="680788"/>
            </a:xfrm>
          </p:grpSpPr>
          <p:sp>
            <p:nvSpPr>
              <p:cNvPr id="22" name="矩形: 圆角 21">
                <a:extLst>
                  <a:ext uri="{FF2B5EF4-FFF2-40B4-BE49-F238E27FC236}">
                    <a16:creationId xmlns:a16="http://schemas.microsoft.com/office/drawing/2014/main" xmlns="" id="{02640D30-DBEF-46B2-8A3B-082CE4BA061B}"/>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4" name="星形: 五角 23">
                <a:extLst>
                  <a:ext uri="{FF2B5EF4-FFF2-40B4-BE49-F238E27FC236}">
                    <a16:creationId xmlns:a16="http://schemas.microsoft.com/office/drawing/2014/main" xmlns="" id="{F1B19233-2CDD-48A0-8759-38863B96CC0D}"/>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1" name="矩形 20">
              <a:extLst>
                <a:ext uri="{FF2B5EF4-FFF2-40B4-BE49-F238E27FC236}">
                  <a16:creationId xmlns:a16="http://schemas.microsoft.com/office/drawing/2014/main" xmlns="" id="{334FA7A0-236B-4DE7-B02C-67B98B80C797}"/>
                </a:ext>
              </a:extLst>
            </p:cNvPr>
            <p:cNvSpPr/>
            <p:nvPr/>
          </p:nvSpPr>
          <p:spPr>
            <a:xfrm>
              <a:off x="4932595" y="1677121"/>
              <a:ext cx="1188146" cy="523220"/>
            </a:xfrm>
            <a:prstGeom prst="rect">
              <a:avLst/>
            </a:prstGeom>
          </p:spPr>
          <p:txBody>
            <a:bodyPr wrap="none">
              <a:spAutoFit/>
            </a:bodyPr>
            <a:lstStyle/>
            <a:p>
              <a:pPr marL="108000" lvl="0" defTabSz="666750">
                <a:spcBef>
                  <a:spcPct val="0"/>
                </a:spcBef>
              </a:pPr>
              <a:r>
                <a:rPr lang="en-US" altLang="zh-CN" sz="2800" b="1" dirty="0">
                  <a:solidFill>
                    <a:schemeClr val="bg1"/>
                  </a:solidFill>
                  <a:latin typeface="+mn-ea"/>
                  <a:cs typeface="汉仪大宋简" panose="02010600000101010101" charset="-122"/>
                </a:rPr>
                <a:t> </a:t>
              </a:r>
              <a:r>
                <a:rPr lang="zh-CN" altLang="en-US" sz="2800" b="1" dirty="0">
                  <a:solidFill>
                    <a:schemeClr val="bg1"/>
                  </a:solidFill>
                  <a:latin typeface="+mn-ea"/>
                  <a:cs typeface="汉仪大宋简" panose="02010600000101010101" charset="-122"/>
                </a:rPr>
                <a:t> 奉献</a:t>
              </a:r>
            </a:p>
          </p:txBody>
        </p:sp>
      </p:grpSp>
      <p:grpSp>
        <p:nvGrpSpPr>
          <p:cNvPr id="25" name="组合 24">
            <a:extLst>
              <a:ext uri="{FF2B5EF4-FFF2-40B4-BE49-F238E27FC236}">
                <a16:creationId xmlns:a16="http://schemas.microsoft.com/office/drawing/2014/main" xmlns="" id="{5056B6E7-37A1-43F6-A24C-F8F8670AEE14}"/>
              </a:ext>
            </a:extLst>
          </p:cNvPr>
          <p:cNvGrpSpPr/>
          <p:nvPr/>
        </p:nvGrpSpPr>
        <p:grpSpPr>
          <a:xfrm>
            <a:off x="2783632" y="3874440"/>
            <a:ext cx="2448272" cy="680788"/>
            <a:chOff x="4350408" y="1598337"/>
            <a:chExt cx="2448272" cy="680788"/>
          </a:xfrm>
        </p:grpSpPr>
        <p:grpSp>
          <p:nvGrpSpPr>
            <p:cNvPr id="26" name="组合 25">
              <a:extLst>
                <a:ext uri="{FF2B5EF4-FFF2-40B4-BE49-F238E27FC236}">
                  <a16:creationId xmlns:a16="http://schemas.microsoft.com/office/drawing/2014/main" xmlns="" id="{2533DDCC-04E3-47F8-8D27-56E6AD041A56}"/>
                </a:ext>
              </a:extLst>
            </p:cNvPr>
            <p:cNvGrpSpPr/>
            <p:nvPr/>
          </p:nvGrpSpPr>
          <p:grpSpPr>
            <a:xfrm>
              <a:off x="4350408" y="1598337"/>
              <a:ext cx="2448272" cy="680788"/>
              <a:chOff x="4477024" y="1640332"/>
              <a:chExt cx="2448272" cy="680788"/>
            </a:xfrm>
          </p:grpSpPr>
          <p:sp>
            <p:nvSpPr>
              <p:cNvPr id="28" name="矩形: 圆角 27">
                <a:extLst>
                  <a:ext uri="{FF2B5EF4-FFF2-40B4-BE49-F238E27FC236}">
                    <a16:creationId xmlns:a16="http://schemas.microsoft.com/office/drawing/2014/main" xmlns="" id="{074BA9A2-07B4-46A6-BD0C-667F8C74D431}"/>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9" name="星形: 五角 28">
                <a:extLst>
                  <a:ext uri="{FF2B5EF4-FFF2-40B4-BE49-F238E27FC236}">
                    <a16:creationId xmlns:a16="http://schemas.microsoft.com/office/drawing/2014/main" xmlns="" id="{9929A1A3-4BB7-4E94-8F90-2B742859D9FD}"/>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7" name="矩形 26">
              <a:extLst>
                <a:ext uri="{FF2B5EF4-FFF2-40B4-BE49-F238E27FC236}">
                  <a16:creationId xmlns:a16="http://schemas.microsoft.com/office/drawing/2014/main" xmlns="" id="{C490052D-24FB-4A1C-802D-524EAF940947}"/>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“团结</a:t>
              </a:r>
            </a:p>
          </p:txBody>
        </p:sp>
      </p:grpSp>
      <p:grpSp>
        <p:nvGrpSpPr>
          <p:cNvPr id="30" name="组合 29">
            <a:extLst>
              <a:ext uri="{FF2B5EF4-FFF2-40B4-BE49-F238E27FC236}">
                <a16:creationId xmlns:a16="http://schemas.microsoft.com/office/drawing/2014/main" xmlns="" id="{D9475E10-EFC0-4B67-BA08-74647DC459AF}"/>
              </a:ext>
            </a:extLst>
          </p:cNvPr>
          <p:cNvGrpSpPr/>
          <p:nvPr/>
        </p:nvGrpSpPr>
        <p:grpSpPr>
          <a:xfrm>
            <a:off x="2783632" y="4745233"/>
            <a:ext cx="2448272" cy="680788"/>
            <a:chOff x="4350408" y="1598337"/>
            <a:chExt cx="2448272" cy="680788"/>
          </a:xfrm>
        </p:grpSpPr>
        <p:grpSp>
          <p:nvGrpSpPr>
            <p:cNvPr id="31" name="组合 30">
              <a:extLst>
                <a:ext uri="{FF2B5EF4-FFF2-40B4-BE49-F238E27FC236}">
                  <a16:creationId xmlns:a16="http://schemas.microsoft.com/office/drawing/2014/main" xmlns="" id="{1AA20781-4928-4A10-9938-BC717C95B314}"/>
                </a:ext>
              </a:extLst>
            </p:cNvPr>
            <p:cNvGrpSpPr/>
            <p:nvPr/>
          </p:nvGrpSpPr>
          <p:grpSpPr>
            <a:xfrm>
              <a:off x="4350408" y="1598337"/>
              <a:ext cx="2448272" cy="680788"/>
              <a:chOff x="4477024" y="1640332"/>
              <a:chExt cx="2448272" cy="680788"/>
            </a:xfrm>
          </p:grpSpPr>
          <p:sp>
            <p:nvSpPr>
              <p:cNvPr id="33" name="矩形: 圆角 32">
                <a:extLst>
                  <a:ext uri="{FF2B5EF4-FFF2-40B4-BE49-F238E27FC236}">
                    <a16:creationId xmlns:a16="http://schemas.microsoft.com/office/drawing/2014/main" xmlns="" id="{F8ACF552-F191-4952-BF5B-B6C059EC4DFA}"/>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34" name="星形: 五角 33">
                <a:extLst>
                  <a:ext uri="{FF2B5EF4-FFF2-40B4-BE49-F238E27FC236}">
                    <a16:creationId xmlns:a16="http://schemas.microsoft.com/office/drawing/2014/main" xmlns="" id="{BE88DADC-A48F-4BD5-B95D-AD37C20F348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32" name="矩形 31">
              <a:extLst>
                <a:ext uri="{FF2B5EF4-FFF2-40B4-BE49-F238E27FC236}">
                  <a16:creationId xmlns:a16="http://schemas.microsoft.com/office/drawing/2014/main" xmlns="" id="{F05A34CD-01DB-4C01-96B0-41E109F3EE5B}"/>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“自强</a:t>
              </a:r>
            </a:p>
          </p:txBody>
        </p:sp>
      </p:grpSp>
      <p:sp>
        <p:nvSpPr>
          <p:cNvPr id="36" name="矩形 35">
            <a:extLst>
              <a:ext uri="{FF2B5EF4-FFF2-40B4-BE49-F238E27FC236}">
                <a16:creationId xmlns:a16="http://schemas.microsoft.com/office/drawing/2014/main" xmlns="" id="{3004E58F-71BF-4F1B-B400-F72522F87FC3}"/>
              </a:ext>
            </a:extLst>
          </p:cNvPr>
          <p:cNvSpPr>
            <a:spLocks noChangeArrowheads="1"/>
          </p:cNvSpPr>
          <p:nvPr/>
        </p:nvSpPr>
        <p:spPr bwMode="auto">
          <a:xfrm>
            <a:off x="5741577" y="2224706"/>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不畏强暴的拼搏精神、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7" name="矩形 36">
            <a:extLst>
              <a:ext uri="{FF2B5EF4-FFF2-40B4-BE49-F238E27FC236}">
                <a16:creationId xmlns:a16="http://schemas.microsoft.com/office/drawing/2014/main" xmlns="" id="{8D85FD81-87BB-4954-A232-45B61C61992E}"/>
              </a:ext>
            </a:extLst>
          </p:cNvPr>
          <p:cNvSpPr>
            <a:spLocks noChangeArrowheads="1"/>
          </p:cNvSpPr>
          <p:nvPr/>
        </p:nvSpPr>
        <p:spPr bwMode="auto">
          <a:xfrm>
            <a:off x="5741577" y="3111662"/>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舍身救国的奉献精神、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8" name="矩形 37">
            <a:extLst>
              <a:ext uri="{FF2B5EF4-FFF2-40B4-BE49-F238E27FC236}">
                <a16:creationId xmlns:a16="http://schemas.microsoft.com/office/drawing/2014/main" xmlns="" id="{F2215499-B08F-4A7E-A4CB-4E80E9EDA521}"/>
              </a:ext>
            </a:extLst>
          </p:cNvPr>
          <p:cNvSpPr>
            <a:spLocks noChangeArrowheads="1"/>
          </p:cNvSpPr>
          <p:nvPr/>
        </p:nvSpPr>
        <p:spPr bwMode="auto">
          <a:xfrm>
            <a:off x="5741577" y="3998618"/>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a:solidFill>
                  <a:prstClr val="black">
                    <a:lumMod val="65000"/>
                    <a:lumOff val="35000"/>
                  </a:prstClr>
                </a:solidFill>
                <a:latin typeface="+mn-ea"/>
                <a:ea typeface="+mn-ea"/>
                <a:sym typeface="华文行楷" panose="02010800040101010101" pitchFamily="2" charset="-122"/>
              </a:rPr>
              <a:t>共同抗战的团结精神、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
        <p:nvSpPr>
          <p:cNvPr id="39" name="矩形 38">
            <a:extLst>
              <a:ext uri="{FF2B5EF4-FFF2-40B4-BE49-F238E27FC236}">
                <a16:creationId xmlns:a16="http://schemas.microsoft.com/office/drawing/2014/main" xmlns="" id="{E50BCC02-8C8F-4F78-A1F8-2E4FF2CA20F1}"/>
              </a:ext>
            </a:extLst>
          </p:cNvPr>
          <p:cNvSpPr>
            <a:spLocks noChangeArrowheads="1"/>
          </p:cNvSpPr>
          <p:nvPr/>
        </p:nvSpPr>
        <p:spPr bwMode="auto">
          <a:xfrm>
            <a:off x="5741577" y="4885574"/>
            <a:ext cx="2911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坚持到底的自强精神</a:t>
            </a:r>
            <a:endParaRPr lang="en-US" altLang="zh-CN" sz="2400" b="1" dirty="0">
              <a:solidFill>
                <a:schemeClr val="tx1">
                  <a:lumMod val="65000"/>
                  <a:lumOff val="35000"/>
                </a:schemeClr>
              </a:solidFill>
              <a:latin typeface="+mn-ea"/>
              <a:ea typeface="+mn-ea"/>
              <a:sym typeface="华文行楷" panose="02010800040101010101" pitchFamily="2" charset="-122"/>
            </a:endParaRPr>
          </a:p>
        </p:txBody>
      </p:sp>
    </p:spTree>
    <p:extLst>
      <p:ext uri="{BB962C8B-B14F-4D97-AF65-F5344CB8AC3E}">
        <p14:creationId xmlns:p14="http://schemas.microsoft.com/office/powerpoint/2010/main" val="331335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3" dur="1000" fill="hold"/>
                                        <p:tgtEl>
                                          <p:spTgt spid="3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6"/>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7"/>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3" dur="1000" fill="hold"/>
                                        <p:tgtEl>
                                          <p:spTgt spid="3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8"/>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3" dur="1000" fill="hold"/>
                                        <p:tgtEl>
                                          <p:spTgt spid="39"/>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时刻谨记红色精神</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第三 部分</a:t>
              </a:r>
            </a:p>
          </p:txBody>
        </p:sp>
      </p:grpSp>
      <p:grpSp>
        <p:nvGrpSpPr>
          <p:cNvPr id="16" name="组合 15">
            <a:extLst>
              <a:ext uri="{FF2B5EF4-FFF2-40B4-BE49-F238E27FC236}">
                <a16:creationId xmlns:a16="http://schemas.microsoft.com/office/drawing/2014/main" xmlns="" id="{07E1750F-EFBE-4654-9C4F-227D484CDD02}"/>
              </a:ext>
            </a:extLst>
          </p:cNvPr>
          <p:cNvGrpSpPr/>
          <p:nvPr/>
        </p:nvGrpSpPr>
        <p:grpSpPr>
          <a:xfrm>
            <a:off x="2423592" y="2060848"/>
            <a:ext cx="2448272" cy="680788"/>
            <a:chOff x="4350408" y="1598337"/>
            <a:chExt cx="2448272" cy="680788"/>
          </a:xfrm>
        </p:grpSpPr>
        <p:grpSp>
          <p:nvGrpSpPr>
            <p:cNvPr id="2" name="组合 1">
              <a:extLst>
                <a:ext uri="{FF2B5EF4-FFF2-40B4-BE49-F238E27FC236}">
                  <a16:creationId xmlns:a16="http://schemas.microsoft.com/office/drawing/2014/main" xmlns="" id="{A65B5BC6-874F-499E-8D5D-7FD8AD107409}"/>
                </a:ext>
              </a:extLst>
            </p:cNvPr>
            <p:cNvGrpSpPr/>
            <p:nvPr/>
          </p:nvGrpSpPr>
          <p:grpSpPr>
            <a:xfrm>
              <a:off x="4350408" y="1598337"/>
              <a:ext cx="2448272" cy="680788"/>
              <a:chOff x="4477024" y="1640332"/>
              <a:chExt cx="2448272" cy="680788"/>
            </a:xfrm>
          </p:grpSpPr>
          <p:sp>
            <p:nvSpPr>
              <p:cNvPr id="9" name="矩形: 圆角 8">
                <a:extLst>
                  <a:ext uri="{FF2B5EF4-FFF2-40B4-BE49-F238E27FC236}">
                    <a16:creationId xmlns:a16="http://schemas.microsoft.com/office/drawing/2014/main" xmlns="" id="{9977A4F7-FC5B-42A6-9449-2DA7A9FD8B36}"/>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11" name="星形: 五角 10">
                <a:extLst>
                  <a:ext uri="{FF2B5EF4-FFF2-40B4-BE49-F238E27FC236}">
                    <a16:creationId xmlns:a16="http://schemas.microsoft.com/office/drawing/2014/main" xmlns="" id="{044F6B47-9874-4E46-92BF-6A382277F96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15" name="矩形 14">
              <a:extLst>
                <a:ext uri="{FF2B5EF4-FFF2-40B4-BE49-F238E27FC236}">
                  <a16:creationId xmlns:a16="http://schemas.microsoft.com/office/drawing/2014/main" xmlns="" id="{020A19C7-6F3D-4914-822F-F85D877C7834}"/>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“爱国</a:t>
              </a:r>
            </a:p>
          </p:txBody>
        </p:sp>
      </p:grpSp>
      <p:grpSp>
        <p:nvGrpSpPr>
          <p:cNvPr id="19" name="组合 18">
            <a:extLst>
              <a:ext uri="{FF2B5EF4-FFF2-40B4-BE49-F238E27FC236}">
                <a16:creationId xmlns:a16="http://schemas.microsoft.com/office/drawing/2014/main" xmlns="" id="{95EEB356-D437-48BC-97C0-9CA290BB73F0}"/>
              </a:ext>
            </a:extLst>
          </p:cNvPr>
          <p:cNvGrpSpPr/>
          <p:nvPr/>
        </p:nvGrpSpPr>
        <p:grpSpPr>
          <a:xfrm>
            <a:off x="2423592" y="2931640"/>
            <a:ext cx="2448272" cy="680788"/>
            <a:chOff x="4350408" y="1598337"/>
            <a:chExt cx="2448272" cy="680788"/>
          </a:xfrm>
        </p:grpSpPr>
        <p:grpSp>
          <p:nvGrpSpPr>
            <p:cNvPr id="20" name="组合 19">
              <a:extLst>
                <a:ext uri="{FF2B5EF4-FFF2-40B4-BE49-F238E27FC236}">
                  <a16:creationId xmlns:a16="http://schemas.microsoft.com/office/drawing/2014/main" xmlns="" id="{60ABD8F4-237A-4A97-A117-5AE1D2C36D05}"/>
                </a:ext>
              </a:extLst>
            </p:cNvPr>
            <p:cNvGrpSpPr/>
            <p:nvPr/>
          </p:nvGrpSpPr>
          <p:grpSpPr>
            <a:xfrm>
              <a:off x="4350408" y="1598337"/>
              <a:ext cx="2448272" cy="680788"/>
              <a:chOff x="4477024" y="1640332"/>
              <a:chExt cx="2448272" cy="680788"/>
            </a:xfrm>
          </p:grpSpPr>
          <p:sp>
            <p:nvSpPr>
              <p:cNvPr id="22" name="矩形: 圆角 21">
                <a:extLst>
                  <a:ext uri="{FF2B5EF4-FFF2-40B4-BE49-F238E27FC236}">
                    <a16:creationId xmlns:a16="http://schemas.microsoft.com/office/drawing/2014/main" xmlns="" id="{02640D30-DBEF-46B2-8A3B-082CE4BA061B}"/>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4" name="星形: 五角 23">
                <a:extLst>
                  <a:ext uri="{FF2B5EF4-FFF2-40B4-BE49-F238E27FC236}">
                    <a16:creationId xmlns:a16="http://schemas.microsoft.com/office/drawing/2014/main" xmlns="" id="{F1B19233-2CDD-48A0-8759-38863B96CC0D}"/>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1" name="矩形 20">
              <a:extLst>
                <a:ext uri="{FF2B5EF4-FFF2-40B4-BE49-F238E27FC236}">
                  <a16:creationId xmlns:a16="http://schemas.microsoft.com/office/drawing/2014/main" xmlns="" id="{334FA7A0-236B-4DE7-B02C-67B98B80C797}"/>
                </a:ext>
              </a:extLst>
            </p:cNvPr>
            <p:cNvSpPr/>
            <p:nvPr/>
          </p:nvSpPr>
          <p:spPr>
            <a:xfrm>
              <a:off x="4932595" y="1677121"/>
              <a:ext cx="1188146" cy="523220"/>
            </a:xfrm>
            <a:prstGeom prst="rect">
              <a:avLst/>
            </a:prstGeom>
          </p:spPr>
          <p:txBody>
            <a:bodyPr wrap="none">
              <a:spAutoFit/>
            </a:bodyPr>
            <a:lstStyle/>
            <a:p>
              <a:pPr marL="108000" lvl="0" defTabSz="666750">
                <a:spcBef>
                  <a:spcPct val="0"/>
                </a:spcBef>
              </a:pPr>
              <a:r>
                <a:rPr lang="en-US" altLang="zh-CN" sz="2800" b="1" dirty="0">
                  <a:solidFill>
                    <a:schemeClr val="bg1"/>
                  </a:solidFill>
                  <a:latin typeface="+mn-ea"/>
                  <a:cs typeface="汉仪大宋简" panose="02010600000101010101" charset="-122"/>
                </a:rPr>
                <a:t> </a:t>
              </a:r>
              <a:r>
                <a:rPr lang="zh-CN" altLang="en-US" sz="2800" b="1" dirty="0">
                  <a:solidFill>
                    <a:schemeClr val="bg1"/>
                  </a:solidFill>
                  <a:latin typeface="+mn-ea"/>
                  <a:cs typeface="汉仪大宋简" panose="02010600000101010101" charset="-122"/>
                </a:rPr>
                <a:t> 团强</a:t>
              </a:r>
            </a:p>
          </p:txBody>
        </p:sp>
      </p:grpSp>
      <p:grpSp>
        <p:nvGrpSpPr>
          <p:cNvPr id="25" name="组合 24">
            <a:extLst>
              <a:ext uri="{FF2B5EF4-FFF2-40B4-BE49-F238E27FC236}">
                <a16:creationId xmlns:a16="http://schemas.microsoft.com/office/drawing/2014/main" xmlns="" id="{5056B6E7-37A1-43F6-A24C-F8F8670AEE14}"/>
              </a:ext>
            </a:extLst>
          </p:cNvPr>
          <p:cNvGrpSpPr/>
          <p:nvPr/>
        </p:nvGrpSpPr>
        <p:grpSpPr>
          <a:xfrm>
            <a:off x="2423592" y="3802432"/>
            <a:ext cx="2448272" cy="680788"/>
            <a:chOff x="4350408" y="1598337"/>
            <a:chExt cx="2448272" cy="680788"/>
          </a:xfrm>
        </p:grpSpPr>
        <p:grpSp>
          <p:nvGrpSpPr>
            <p:cNvPr id="26" name="组合 25">
              <a:extLst>
                <a:ext uri="{FF2B5EF4-FFF2-40B4-BE49-F238E27FC236}">
                  <a16:creationId xmlns:a16="http://schemas.microsoft.com/office/drawing/2014/main" xmlns="" id="{2533DDCC-04E3-47F8-8D27-56E6AD041A56}"/>
                </a:ext>
              </a:extLst>
            </p:cNvPr>
            <p:cNvGrpSpPr/>
            <p:nvPr/>
          </p:nvGrpSpPr>
          <p:grpSpPr>
            <a:xfrm>
              <a:off x="4350408" y="1598337"/>
              <a:ext cx="2448272" cy="680788"/>
              <a:chOff x="4477024" y="1640332"/>
              <a:chExt cx="2448272" cy="680788"/>
            </a:xfrm>
          </p:grpSpPr>
          <p:sp>
            <p:nvSpPr>
              <p:cNvPr id="28" name="矩形: 圆角 27">
                <a:extLst>
                  <a:ext uri="{FF2B5EF4-FFF2-40B4-BE49-F238E27FC236}">
                    <a16:creationId xmlns:a16="http://schemas.microsoft.com/office/drawing/2014/main" xmlns="" id="{074BA9A2-07B4-46A6-BD0C-667F8C74D431}"/>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29" name="星形: 五角 28">
                <a:extLst>
                  <a:ext uri="{FF2B5EF4-FFF2-40B4-BE49-F238E27FC236}">
                    <a16:creationId xmlns:a16="http://schemas.microsoft.com/office/drawing/2014/main" xmlns="" id="{9929A1A3-4BB7-4E94-8F90-2B742859D9FD}"/>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27" name="矩形 26">
              <a:extLst>
                <a:ext uri="{FF2B5EF4-FFF2-40B4-BE49-F238E27FC236}">
                  <a16:creationId xmlns:a16="http://schemas.microsoft.com/office/drawing/2014/main" xmlns="" id="{C490052D-24FB-4A1C-802D-524EAF940947}"/>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“自强</a:t>
              </a:r>
            </a:p>
          </p:txBody>
        </p:sp>
      </p:grpSp>
      <p:grpSp>
        <p:nvGrpSpPr>
          <p:cNvPr id="30" name="组合 29">
            <a:extLst>
              <a:ext uri="{FF2B5EF4-FFF2-40B4-BE49-F238E27FC236}">
                <a16:creationId xmlns:a16="http://schemas.microsoft.com/office/drawing/2014/main" xmlns="" id="{D9475E10-EFC0-4B67-BA08-74647DC459AF}"/>
              </a:ext>
            </a:extLst>
          </p:cNvPr>
          <p:cNvGrpSpPr/>
          <p:nvPr/>
        </p:nvGrpSpPr>
        <p:grpSpPr>
          <a:xfrm>
            <a:off x="2423592" y="4673225"/>
            <a:ext cx="2448272" cy="680788"/>
            <a:chOff x="4350408" y="1598337"/>
            <a:chExt cx="2448272" cy="680788"/>
          </a:xfrm>
        </p:grpSpPr>
        <p:grpSp>
          <p:nvGrpSpPr>
            <p:cNvPr id="31" name="组合 30">
              <a:extLst>
                <a:ext uri="{FF2B5EF4-FFF2-40B4-BE49-F238E27FC236}">
                  <a16:creationId xmlns:a16="http://schemas.microsoft.com/office/drawing/2014/main" xmlns="" id="{1AA20781-4928-4A10-9938-BC717C95B314}"/>
                </a:ext>
              </a:extLst>
            </p:cNvPr>
            <p:cNvGrpSpPr/>
            <p:nvPr/>
          </p:nvGrpSpPr>
          <p:grpSpPr>
            <a:xfrm>
              <a:off x="4350408" y="1598337"/>
              <a:ext cx="2448272" cy="680788"/>
              <a:chOff x="4477024" y="1640332"/>
              <a:chExt cx="2448272" cy="680788"/>
            </a:xfrm>
          </p:grpSpPr>
          <p:sp>
            <p:nvSpPr>
              <p:cNvPr id="33" name="矩形: 圆角 32">
                <a:extLst>
                  <a:ext uri="{FF2B5EF4-FFF2-40B4-BE49-F238E27FC236}">
                    <a16:creationId xmlns:a16="http://schemas.microsoft.com/office/drawing/2014/main" xmlns="" id="{F8ACF552-F191-4952-BF5B-B6C059EC4DFA}"/>
                  </a:ext>
                </a:extLst>
              </p:cNvPr>
              <p:cNvSpPr/>
              <p:nvPr/>
            </p:nvSpPr>
            <p:spPr>
              <a:xfrm>
                <a:off x="4477024" y="1640332"/>
                <a:ext cx="2448272" cy="680788"/>
              </a:xfrm>
              <a:prstGeom prst="roundRect">
                <a:avLst>
                  <a:gd name="adj" fmla="val 50000"/>
                </a:avLst>
              </a:prstGeom>
              <a:solidFill>
                <a:srgbClr val="D113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398" tIns="21616" rIns="244398" bIns="21616" numCol="1" spcCol="1270" anchor="ctr" anchorCtr="0">
                <a:noAutofit/>
              </a:bodyPr>
              <a:lstStyle/>
              <a:p>
                <a:pPr marL="720090" lvl="0" defTabSz="666750">
                  <a:lnSpc>
                    <a:spcPct val="90000"/>
                  </a:lnSpc>
                  <a:spcBef>
                    <a:spcPct val="0"/>
                  </a:spcBef>
                  <a:spcAft>
                    <a:spcPct val="35000"/>
                  </a:spcAft>
                </a:pPr>
                <a:endParaRPr lang="zh-CN" altLang="en-US" sz="2800" b="1" dirty="0">
                  <a:solidFill>
                    <a:schemeClr val="bg1"/>
                  </a:solidFill>
                  <a:latin typeface="+mn-ea"/>
                  <a:cs typeface="汉仪大宋简" panose="02010600000101010101" charset="-122"/>
                </a:endParaRPr>
              </a:p>
            </p:txBody>
          </p:sp>
          <p:sp>
            <p:nvSpPr>
              <p:cNvPr id="34" name="星形: 五角 33">
                <a:extLst>
                  <a:ext uri="{FF2B5EF4-FFF2-40B4-BE49-F238E27FC236}">
                    <a16:creationId xmlns:a16="http://schemas.microsoft.com/office/drawing/2014/main" xmlns="" id="{BE88DADC-A48F-4BD5-B95D-AD37C20F348E}"/>
                  </a:ext>
                </a:extLst>
              </p:cNvPr>
              <p:cNvSpPr/>
              <p:nvPr/>
            </p:nvSpPr>
            <p:spPr>
              <a:xfrm>
                <a:off x="4753640" y="1752073"/>
                <a:ext cx="432048" cy="432048"/>
              </a:xfrm>
              <a:prstGeom prst="star5">
                <a:avLst>
                  <a:gd name="adj" fmla="val 2410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endParaRPr>
              </a:p>
            </p:txBody>
          </p:sp>
        </p:grpSp>
        <p:sp>
          <p:nvSpPr>
            <p:cNvPr id="32" name="矩形 31">
              <a:extLst>
                <a:ext uri="{FF2B5EF4-FFF2-40B4-BE49-F238E27FC236}">
                  <a16:creationId xmlns:a16="http://schemas.microsoft.com/office/drawing/2014/main" xmlns="" id="{F05A34CD-01DB-4C01-96B0-41E109F3EE5B}"/>
                </a:ext>
              </a:extLst>
            </p:cNvPr>
            <p:cNvSpPr/>
            <p:nvPr/>
          </p:nvSpPr>
          <p:spPr>
            <a:xfrm>
              <a:off x="4932595" y="1677121"/>
              <a:ext cx="1356462" cy="523220"/>
            </a:xfrm>
            <a:prstGeom prst="rect">
              <a:avLst/>
            </a:prstGeom>
          </p:spPr>
          <p:txBody>
            <a:bodyPr wrap="none">
              <a:spAutoFit/>
            </a:bodyPr>
            <a:lstStyle/>
            <a:p>
              <a:pPr marL="108000" lvl="0" defTabSz="666750">
                <a:spcBef>
                  <a:spcPct val="0"/>
                </a:spcBef>
              </a:pPr>
              <a:r>
                <a:rPr lang="zh-CN" altLang="en-US" sz="2800" b="1" dirty="0">
                  <a:solidFill>
                    <a:schemeClr val="bg1"/>
                  </a:solidFill>
                  <a:latin typeface="+mn-ea"/>
                  <a:cs typeface="汉仪大宋简" panose="02010600000101010101" charset="-122"/>
                </a:rPr>
                <a:t>“国际</a:t>
              </a:r>
            </a:p>
          </p:txBody>
        </p:sp>
      </p:grpSp>
      <p:sp>
        <p:nvSpPr>
          <p:cNvPr id="36" name="矩形 35">
            <a:extLst>
              <a:ext uri="{FF2B5EF4-FFF2-40B4-BE49-F238E27FC236}">
                <a16:creationId xmlns:a16="http://schemas.microsoft.com/office/drawing/2014/main" xmlns="" id="{3004E58F-71BF-4F1B-B400-F72522F87FC3}"/>
              </a:ext>
            </a:extLst>
          </p:cNvPr>
          <p:cNvSpPr>
            <a:spLocks noChangeArrowheads="1"/>
          </p:cNvSpPr>
          <p:nvPr/>
        </p:nvSpPr>
        <p:spPr bwMode="auto">
          <a:xfrm>
            <a:off x="5381536" y="2152698"/>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忠贞报国、勇赴国难的爱国精神；</a:t>
            </a:r>
          </a:p>
        </p:txBody>
      </p:sp>
      <p:sp>
        <p:nvSpPr>
          <p:cNvPr id="37" name="矩形 36">
            <a:extLst>
              <a:ext uri="{FF2B5EF4-FFF2-40B4-BE49-F238E27FC236}">
                <a16:creationId xmlns:a16="http://schemas.microsoft.com/office/drawing/2014/main" xmlns="" id="{8D85FD81-87BB-4954-A232-45B61C61992E}"/>
              </a:ext>
            </a:extLst>
          </p:cNvPr>
          <p:cNvSpPr>
            <a:spLocks noChangeArrowheads="1"/>
          </p:cNvSpPr>
          <p:nvPr/>
        </p:nvSpPr>
        <p:spPr bwMode="auto">
          <a:xfrm>
            <a:off x="5381536" y="3039654"/>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万众一心、共御外侮的团结精神；</a:t>
            </a:r>
          </a:p>
        </p:txBody>
      </p:sp>
      <p:sp>
        <p:nvSpPr>
          <p:cNvPr id="38" name="矩形 37">
            <a:extLst>
              <a:ext uri="{FF2B5EF4-FFF2-40B4-BE49-F238E27FC236}">
                <a16:creationId xmlns:a16="http://schemas.microsoft.com/office/drawing/2014/main" xmlns="" id="{F2215499-B08F-4A7E-A4CB-4E80E9EDA521}"/>
              </a:ext>
            </a:extLst>
          </p:cNvPr>
          <p:cNvSpPr>
            <a:spLocks noChangeArrowheads="1"/>
          </p:cNvSpPr>
          <p:nvPr/>
        </p:nvSpPr>
        <p:spPr bwMode="auto">
          <a:xfrm>
            <a:off x="5381536" y="3926610"/>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坚忍顽强、不畏艰险的自强精神；</a:t>
            </a:r>
          </a:p>
        </p:txBody>
      </p:sp>
      <p:sp>
        <p:nvSpPr>
          <p:cNvPr id="39" name="矩形 38">
            <a:extLst>
              <a:ext uri="{FF2B5EF4-FFF2-40B4-BE49-F238E27FC236}">
                <a16:creationId xmlns:a16="http://schemas.microsoft.com/office/drawing/2014/main" xmlns="" id="{E50BCC02-8C8F-4F78-A1F8-2E4FF2CA20F1}"/>
              </a:ext>
            </a:extLst>
          </p:cNvPr>
          <p:cNvSpPr>
            <a:spLocks noChangeArrowheads="1"/>
          </p:cNvSpPr>
          <p:nvPr/>
        </p:nvSpPr>
        <p:spPr bwMode="auto">
          <a:xfrm>
            <a:off x="5381536" y="4813566"/>
            <a:ext cx="4729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prstClr val="black">
                    <a:lumMod val="65000"/>
                    <a:lumOff val="35000"/>
                  </a:prstClr>
                </a:solidFill>
                <a:latin typeface="+mn-ea"/>
                <a:ea typeface="+mn-ea"/>
                <a:sym typeface="华文行楷" panose="02010800040101010101" pitchFamily="2" charset="-122"/>
              </a:rPr>
              <a:t>休戚与共、互助协作的国际精神。</a:t>
            </a:r>
          </a:p>
        </p:txBody>
      </p:sp>
    </p:spTree>
    <p:extLst>
      <p:ext uri="{BB962C8B-B14F-4D97-AF65-F5344CB8AC3E}">
        <p14:creationId xmlns:p14="http://schemas.microsoft.com/office/powerpoint/2010/main" val="39584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5" dur="1000" fill="hold"/>
                                        <p:tgtEl>
                                          <p:spTgt spid="36"/>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6"/>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45" dur="1000" fill="hold"/>
                                        <p:tgtEl>
                                          <p:spTgt spid="3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7"/>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55" dur="1000" fill="hold"/>
                                        <p:tgtEl>
                                          <p:spTgt spid="3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8"/>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65" dur="1000" fill="hold"/>
                                        <p:tgtEl>
                                          <p:spTgt spid="3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031954"/>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2740" r="80121"/>
          <a:stretch/>
        </p:blipFill>
        <p:spPr>
          <a:xfrm>
            <a:off x="-29109"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2630215" y="227141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4677639" y="126156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第四部分</a:t>
            </a:r>
          </a:p>
        </p:txBody>
      </p:sp>
      <p:sp>
        <p:nvSpPr>
          <p:cNvPr id="2" name="矩形 1">
            <a:extLst>
              <a:ext uri="{FF2B5EF4-FFF2-40B4-BE49-F238E27FC236}">
                <a16:creationId xmlns:a16="http://schemas.microsoft.com/office/drawing/2014/main" xmlns="" id="{C485CA7F-0F23-494F-813E-14EDF5B561E8}"/>
              </a:ext>
            </a:extLst>
          </p:cNvPr>
          <p:cNvSpPr/>
          <p:nvPr/>
        </p:nvSpPr>
        <p:spPr>
          <a:xfrm>
            <a:off x="2977483" y="3376963"/>
            <a:ext cx="6433403" cy="461665"/>
          </a:xfrm>
          <a:prstGeom prst="rect">
            <a:avLst/>
          </a:prstGeom>
        </p:spPr>
        <p:txBody>
          <a:bodyPr wrap="square">
            <a:spAutoFit/>
          </a:bodyPr>
          <a:lstStyle/>
          <a:p>
            <a:pPr algn="ctr">
              <a:lnSpc>
                <a:spcPct val="150000"/>
              </a:lnSpc>
            </a:pPr>
            <a:r>
              <a:rPr lang="zh-CN" altLang="en-US" sz="1600" dirty="0">
                <a:solidFill>
                  <a:schemeClr val="tx1">
                    <a:lumMod val="65000"/>
                    <a:lumOff val="35000"/>
                  </a:schemeClr>
                </a:solidFill>
                <a:latin typeface="+mn-ea"/>
              </a:rPr>
              <a:t>践行初心，担当使命；砥砺前行，崭新时代“召唤”于行。</a:t>
            </a:r>
          </a:p>
        </p:txBody>
      </p:sp>
    </p:spTree>
    <p:extLst>
      <p:ext uri="{BB962C8B-B14F-4D97-AF65-F5344CB8AC3E}">
        <p14:creationId xmlns:p14="http://schemas.microsoft.com/office/powerpoint/2010/main" val="2702055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sp>
        <p:nvSpPr>
          <p:cNvPr id="40" name="文本框 39">
            <a:extLst>
              <a:ext uri="{FF2B5EF4-FFF2-40B4-BE49-F238E27FC236}">
                <a16:creationId xmlns:a16="http://schemas.microsoft.com/office/drawing/2014/main" xmlns="" id="{FEEE5920-FE06-4665-96D1-617AAF781E4E}"/>
              </a:ext>
            </a:extLst>
          </p:cNvPr>
          <p:cNvSpPr txBox="1"/>
          <p:nvPr/>
        </p:nvSpPr>
        <p:spPr>
          <a:xfrm>
            <a:off x="5471351" y="3108198"/>
            <a:ext cx="4644516"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马克思主义作为无产阶级和人类解放的学说体系，揭示了人类社会发展规律，是认识世界、改造世界的科学真理，是迄今为止人类思想史上最科学最严密最有生命力的一整套世界观方法论。</a:t>
            </a:r>
            <a:endParaRPr lang="zh-CN" altLang="en-US" sz="1600" dirty="0">
              <a:solidFill>
                <a:schemeClr val="tx1">
                  <a:lumMod val="65000"/>
                  <a:lumOff val="35000"/>
                </a:schemeClr>
              </a:solidFill>
              <a:latin typeface="+mn-ea"/>
            </a:endParaRPr>
          </a:p>
        </p:txBody>
      </p:sp>
      <p:sp>
        <p:nvSpPr>
          <p:cNvPr id="41" name="文本框 40">
            <a:extLst>
              <a:ext uri="{FF2B5EF4-FFF2-40B4-BE49-F238E27FC236}">
                <a16:creationId xmlns:a16="http://schemas.microsoft.com/office/drawing/2014/main" xmlns="" id="{5DA6A5CB-E3A1-4187-87CE-A3AEF9F1369F}"/>
              </a:ext>
            </a:extLst>
          </p:cNvPr>
          <p:cNvSpPr txBox="1"/>
          <p:nvPr/>
        </p:nvSpPr>
        <p:spPr>
          <a:xfrm>
            <a:off x="5455599" y="4658131"/>
            <a:ext cx="4644516"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对马克思主义的坚定信仰，引领我们党从小到大、由弱到强，不断从胜利走向新的胜利。</a:t>
            </a:r>
            <a:endParaRPr lang="zh-CN" altLang="en-US" sz="1600" dirty="0">
              <a:solidFill>
                <a:schemeClr val="tx1">
                  <a:lumMod val="65000"/>
                  <a:lumOff val="35000"/>
                </a:schemeClr>
              </a:solidFill>
              <a:latin typeface="+mn-ea"/>
            </a:endParaRPr>
          </a:p>
        </p:txBody>
      </p:sp>
      <p:grpSp>
        <p:nvGrpSpPr>
          <p:cNvPr id="42" name="组合 41">
            <a:extLst>
              <a:ext uri="{FF2B5EF4-FFF2-40B4-BE49-F238E27FC236}">
                <a16:creationId xmlns:a16="http://schemas.microsoft.com/office/drawing/2014/main" xmlns="" id="{2234E39E-A877-4626-8FD6-E4D52FDA9B77}"/>
              </a:ext>
            </a:extLst>
          </p:cNvPr>
          <p:cNvGrpSpPr/>
          <p:nvPr/>
        </p:nvGrpSpPr>
        <p:grpSpPr>
          <a:xfrm>
            <a:off x="1528591" y="2269189"/>
            <a:ext cx="8365487" cy="495312"/>
            <a:chOff x="1878729" y="2086595"/>
            <a:chExt cx="8365486" cy="495312"/>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561400" y="2120242"/>
              <a:ext cx="7682815"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不忘初心、牢记使命，必须牢固树立马克思主义信仰。</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46" name="组合 45">
            <a:extLst>
              <a:ext uri="{FF2B5EF4-FFF2-40B4-BE49-F238E27FC236}">
                <a16:creationId xmlns:a16="http://schemas.microsoft.com/office/drawing/2014/main" xmlns="" id="{0BAA021B-34E6-4866-967E-A8DEFC861505}"/>
              </a:ext>
            </a:extLst>
          </p:cNvPr>
          <p:cNvGrpSpPr/>
          <p:nvPr/>
        </p:nvGrpSpPr>
        <p:grpSpPr>
          <a:xfrm>
            <a:off x="1783116" y="3131343"/>
            <a:ext cx="2681696" cy="2620132"/>
            <a:chOff x="7732281" y="1772816"/>
            <a:chExt cx="3024336" cy="3024336"/>
          </a:xfrm>
        </p:grpSpPr>
        <p:sp>
          <p:nvSpPr>
            <p:cNvPr id="47" name="矩形 46">
              <a:extLst>
                <a:ext uri="{FF2B5EF4-FFF2-40B4-BE49-F238E27FC236}">
                  <a16:creationId xmlns:a16="http://schemas.microsoft.com/office/drawing/2014/main" xmlns="" id="{C38E3081-2229-4C37-837D-3BD248D87525}"/>
                </a:ext>
              </a:extLst>
            </p:cNvPr>
            <p:cNvSpPr/>
            <p:nvPr/>
          </p:nvSpPr>
          <p:spPr>
            <a:xfrm>
              <a:off x="7732281" y="1772816"/>
              <a:ext cx="3024336" cy="3024336"/>
            </a:xfrm>
            <a:prstGeom prst="ellipse">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sp>
          <p:nvSpPr>
            <p:cNvPr id="48" name="矩形 47">
              <a:extLst>
                <a:ext uri="{FF2B5EF4-FFF2-40B4-BE49-F238E27FC236}">
                  <a16:creationId xmlns:a16="http://schemas.microsoft.com/office/drawing/2014/main" xmlns="" id="{CD87F1BA-992C-475D-8F2D-A2D5759EC136}"/>
                </a:ext>
              </a:extLst>
            </p:cNvPr>
            <p:cNvSpPr/>
            <p:nvPr/>
          </p:nvSpPr>
          <p:spPr>
            <a:xfrm>
              <a:off x="7776865" y="1844824"/>
              <a:ext cx="2935167" cy="2880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latin typeface="+mn-ea"/>
                </a:rPr>
                <a:t>  </a:t>
              </a:r>
              <a:r>
                <a:rPr lang="zh-CN" altLang="en-US" dirty="0">
                  <a:solidFill>
                    <a:schemeClr val="tx1">
                      <a:lumMod val="50000"/>
                      <a:lumOff val="50000"/>
                    </a:schemeClr>
                  </a:solidFill>
                  <a:latin typeface="+mn-ea"/>
                </a:rPr>
                <a:t>插入 图片</a:t>
              </a:r>
            </a:p>
          </p:txBody>
        </p:sp>
      </p:grpSp>
    </p:spTree>
    <p:extLst>
      <p:ext uri="{BB962C8B-B14F-4D97-AF65-F5344CB8AC3E}">
        <p14:creationId xmlns:p14="http://schemas.microsoft.com/office/powerpoint/2010/main" val="487068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528591" y="2269189"/>
            <a:ext cx="8365487" cy="495312"/>
            <a:chOff x="1878729" y="2086595"/>
            <a:chExt cx="8365486" cy="495312"/>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561400" y="2120242"/>
              <a:ext cx="7682815"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不忘初心、牢记使命，必须牢固树立共产主义远大理想。</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a:extLst>
              <a:ext uri="{FF2B5EF4-FFF2-40B4-BE49-F238E27FC236}">
                <a16:creationId xmlns:a16="http://schemas.microsoft.com/office/drawing/2014/main" xmlns="" id="{F1B5FF1B-7A1C-4AB5-90AF-ED6B72E104FA}"/>
              </a:ext>
            </a:extLst>
          </p:cNvPr>
          <p:cNvSpPr txBox="1"/>
          <p:nvPr/>
        </p:nvSpPr>
        <p:spPr>
          <a:xfrm>
            <a:off x="1528593" y="3300122"/>
            <a:ext cx="5647529"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共产主义代表了人类社会发展的必然趋势，是人类历史上最美好、最科学、最崇高的理想。这一远大理想的实现，标志着全人类的解放，也标志着无产阶级自身的彻底解放。</a:t>
            </a:r>
            <a:endParaRPr lang="zh-CN" altLang="en-US" sz="1600" dirty="0">
              <a:solidFill>
                <a:schemeClr val="tx1">
                  <a:lumMod val="65000"/>
                  <a:lumOff val="35000"/>
                </a:schemeClr>
              </a:solidFill>
              <a:latin typeface="+mn-ea"/>
            </a:endParaRPr>
          </a:p>
        </p:txBody>
      </p:sp>
      <p:sp>
        <p:nvSpPr>
          <p:cNvPr id="15" name="文本框 14">
            <a:extLst>
              <a:ext uri="{FF2B5EF4-FFF2-40B4-BE49-F238E27FC236}">
                <a16:creationId xmlns:a16="http://schemas.microsoft.com/office/drawing/2014/main" xmlns="" id="{872FA1DE-5BD6-4076-AD3F-070360647A04}"/>
              </a:ext>
            </a:extLst>
          </p:cNvPr>
          <p:cNvSpPr txBox="1"/>
          <p:nvPr/>
        </p:nvSpPr>
        <p:spPr>
          <a:xfrm>
            <a:off x="1528593" y="4724072"/>
            <a:ext cx="5142809"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中国共产党之所以叫共产党，就是因为从成立之日起我们党就把共产主义确立为远大理想。</a:t>
            </a:r>
            <a:endParaRPr lang="zh-CN" altLang="en-US" sz="1600" dirty="0">
              <a:solidFill>
                <a:schemeClr val="tx1">
                  <a:lumMod val="65000"/>
                  <a:lumOff val="35000"/>
                </a:schemeClr>
              </a:solidFill>
              <a:latin typeface="+mn-ea"/>
            </a:endParaRPr>
          </a:p>
        </p:txBody>
      </p:sp>
      <p:pic>
        <p:nvPicPr>
          <p:cNvPr id="8" name="图片 7">
            <a:extLst>
              <a:ext uri="{FF2B5EF4-FFF2-40B4-BE49-F238E27FC236}">
                <a16:creationId xmlns:a16="http://schemas.microsoft.com/office/drawing/2014/main" xmlns="" id="{5B028BEF-038D-4C52-B577-F9C743005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600" y="2945345"/>
            <a:ext cx="4572000" cy="3429000"/>
          </a:xfrm>
          <a:prstGeom prst="rect">
            <a:avLst/>
          </a:prstGeom>
        </p:spPr>
      </p:pic>
    </p:spTree>
    <p:extLst>
      <p:ext uri="{BB962C8B-B14F-4D97-AF65-F5344CB8AC3E}">
        <p14:creationId xmlns:p14="http://schemas.microsoft.com/office/powerpoint/2010/main" val="303712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528591" y="2269189"/>
            <a:ext cx="9871203" cy="498768"/>
            <a:chOff x="1878729" y="2086595"/>
            <a:chExt cx="9871202" cy="498768"/>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64592" y="2123698"/>
              <a:ext cx="9285339" cy="461665"/>
            </a:xfrm>
            <a:prstGeom prst="rect">
              <a:avLst/>
            </a:prstGeom>
            <a:noFill/>
          </p:spPr>
          <p:txBody>
            <a:bodyPr wrap="square">
              <a:spAutoFit/>
            </a:bodyPr>
            <a:lstStyle/>
            <a:p>
              <a:r>
                <a:rPr lang="zh-CN" altLang="en-US" sz="2400" b="1" dirty="0">
                  <a:solidFill>
                    <a:srgbClr val="D11313"/>
                  </a:solidFill>
                  <a:latin typeface="+mn-ea"/>
                </a:rPr>
                <a:t>不忘初心、牢记使命，必须牢固树立中国特色社会主义共同理想。</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a:extLst>
              <a:ext uri="{FF2B5EF4-FFF2-40B4-BE49-F238E27FC236}">
                <a16:creationId xmlns:a16="http://schemas.microsoft.com/office/drawing/2014/main" xmlns="" id="{F1B5FF1B-7A1C-4AB5-90AF-ED6B72E104FA}"/>
              </a:ext>
            </a:extLst>
          </p:cNvPr>
          <p:cNvSpPr txBox="1"/>
          <p:nvPr/>
        </p:nvSpPr>
        <p:spPr>
          <a:xfrm>
            <a:off x="1528591" y="3120849"/>
            <a:ext cx="5727523" cy="1569660"/>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中国特色社会主义是目标与路径的统一，是党的最高纲领和基本纲领的统一，是在追求共产主义远大理想漫长过程中的一个具体的阶段性理想，是改革开放以来党的全部理论和实践的主题，是党和人民历尽千辛万苦、付出巨大代价取得的根本成就。</a:t>
            </a:r>
          </a:p>
        </p:txBody>
      </p:sp>
      <p:sp>
        <p:nvSpPr>
          <p:cNvPr id="15" name="文本框 14">
            <a:extLst>
              <a:ext uri="{FF2B5EF4-FFF2-40B4-BE49-F238E27FC236}">
                <a16:creationId xmlns:a16="http://schemas.microsoft.com/office/drawing/2014/main" xmlns="" id="{872FA1DE-5BD6-4076-AD3F-070360647A04}"/>
              </a:ext>
            </a:extLst>
          </p:cNvPr>
          <p:cNvSpPr txBox="1"/>
          <p:nvPr/>
        </p:nvSpPr>
        <p:spPr>
          <a:xfrm>
            <a:off x="1545361" y="4804190"/>
            <a:ext cx="5142809" cy="1200329"/>
          </a:xfrm>
          <a:prstGeom prst="rect">
            <a:avLst/>
          </a:prstGeom>
          <a:noFill/>
        </p:spPr>
        <p:txBody>
          <a:bodyPr wrap="square">
            <a:spAutoFit/>
          </a:bodyPr>
          <a:lstStyle/>
          <a:p>
            <a:pPr>
              <a:lnSpc>
                <a:spcPct val="150000"/>
              </a:lnSpc>
            </a:pPr>
            <a:r>
              <a:rPr lang="zh-CN" altLang="en-US" sz="1600" dirty="0">
                <a:solidFill>
                  <a:schemeClr val="tx1">
                    <a:lumMod val="65000"/>
                    <a:lumOff val="35000"/>
                  </a:schemeClr>
                </a:solidFill>
                <a:latin typeface="+mn-ea"/>
              </a:rPr>
              <a:t>其中，中国特色社会主义道路是创造人民美好生活、实现中华民族伟大复兴的康庄大道，为推动中国发展进步开辟了广阔前景</a:t>
            </a:r>
          </a:p>
        </p:txBody>
      </p:sp>
      <p:pic>
        <p:nvPicPr>
          <p:cNvPr id="3" name="图片 2">
            <a:extLst>
              <a:ext uri="{FF2B5EF4-FFF2-40B4-BE49-F238E27FC236}">
                <a16:creationId xmlns:a16="http://schemas.microsoft.com/office/drawing/2014/main" xmlns="" id="{A241D3FC-5D4E-4444-BFB3-4F23DC9B52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67" t="16401" r="5900" b="18599"/>
          <a:stretch/>
        </p:blipFill>
        <p:spPr>
          <a:xfrm>
            <a:off x="7364577" y="3116114"/>
            <a:ext cx="3599633" cy="2814495"/>
          </a:xfrm>
          <a:prstGeom prst="rect">
            <a:avLst/>
          </a:prstGeom>
        </p:spPr>
      </p:pic>
    </p:spTree>
    <p:extLst>
      <p:ext uri="{BB962C8B-B14F-4D97-AF65-F5344CB8AC3E}">
        <p14:creationId xmlns:p14="http://schemas.microsoft.com/office/powerpoint/2010/main" val="5300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528591" y="2213028"/>
            <a:ext cx="9871203" cy="830997"/>
            <a:chOff x="1878729" y="2030432"/>
            <a:chExt cx="9871202" cy="830997"/>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64592" y="2030432"/>
              <a:ext cx="9285339" cy="830997"/>
            </a:xfrm>
            <a:prstGeom prst="rect">
              <a:avLst/>
            </a:prstGeom>
            <a:noFill/>
          </p:spPr>
          <p:txBody>
            <a:bodyPr wrap="square">
              <a:spAutoFit/>
            </a:bodyPr>
            <a:lstStyle/>
            <a:p>
              <a:r>
                <a:rPr lang="zh-CN" altLang="en-US" sz="2400" b="1" dirty="0">
                  <a:solidFill>
                    <a:srgbClr val="D11313"/>
                  </a:solidFill>
                  <a:latin typeface="+mn-ea"/>
                </a:rPr>
                <a:t>不忘初心、牢记使命，必须坚决维护习近平同志党中央的核心、全党的核心地位，坚决维护党中央权威和集中统一领导。</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2" name="文本框 11">
            <a:extLst>
              <a:ext uri="{FF2B5EF4-FFF2-40B4-BE49-F238E27FC236}">
                <a16:creationId xmlns:a16="http://schemas.microsoft.com/office/drawing/2014/main" xmlns="" id="{96210F6C-6501-4506-9BDB-A2429D8147FE}"/>
              </a:ext>
            </a:extLst>
          </p:cNvPr>
          <p:cNvSpPr txBox="1"/>
          <p:nvPr/>
        </p:nvSpPr>
        <p:spPr>
          <a:xfrm>
            <a:off x="1837507" y="3139082"/>
            <a:ext cx="4968552" cy="1200329"/>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确立和维护无产阶级政党的领导核心，始终是马克思主义建党学说的一个基本观点，也是无产阶级政党走向成熟的重要标志。</a:t>
            </a:r>
            <a:endParaRPr lang="zh-CN" altLang="en-US" sz="1600" dirty="0">
              <a:solidFill>
                <a:schemeClr val="tx1">
                  <a:lumMod val="65000"/>
                  <a:lumOff val="35000"/>
                </a:schemeClr>
              </a:solidFill>
              <a:latin typeface="+mn-ea"/>
            </a:endParaRPr>
          </a:p>
        </p:txBody>
      </p:sp>
      <p:sp>
        <p:nvSpPr>
          <p:cNvPr id="13" name="文本框 12">
            <a:extLst>
              <a:ext uri="{FF2B5EF4-FFF2-40B4-BE49-F238E27FC236}">
                <a16:creationId xmlns:a16="http://schemas.microsoft.com/office/drawing/2014/main" xmlns="" id="{CBB91D26-F3FC-4647-85DA-CD995C58A5FD}"/>
              </a:ext>
            </a:extLst>
          </p:cNvPr>
          <p:cNvSpPr txBox="1"/>
          <p:nvPr/>
        </p:nvSpPr>
        <p:spPr>
          <a:xfrm>
            <a:off x="1744429" y="4443297"/>
            <a:ext cx="5218767"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全党有核心，党中央才有权威，党才有力量。没有党中央的核心、全党的核心，就没有党中央权威和集中统一领导，就会导致各自为阵、各自为政，那就什么事情都干不成，初心使命就无从谈起。</a:t>
            </a:r>
            <a:endParaRPr lang="zh-CN" altLang="en-US" sz="1600" dirty="0">
              <a:solidFill>
                <a:schemeClr val="tx1">
                  <a:lumMod val="65000"/>
                  <a:lumOff val="35000"/>
                </a:schemeClr>
              </a:solidFill>
              <a:latin typeface="+mn-ea"/>
            </a:endParaRPr>
          </a:p>
        </p:txBody>
      </p:sp>
      <p:pic>
        <p:nvPicPr>
          <p:cNvPr id="5" name="图片 4">
            <a:extLst>
              <a:ext uri="{FF2B5EF4-FFF2-40B4-BE49-F238E27FC236}">
                <a16:creationId xmlns:a16="http://schemas.microsoft.com/office/drawing/2014/main" xmlns="" id="{FDB3FA72-48E4-418C-A8A1-BDE6BEE1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858" y="2778087"/>
            <a:ext cx="3490799" cy="3490798"/>
          </a:xfrm>
          <a:prstGeom prst="rect">
            <a:avLst/>
          </a:prstGeom>
        </p:spPr>
      </p:pic>
    </p:spTree>
    <p:extLst>
      <p:ext uri="{BB962C8B-B14F-4D97-AF65-F5344CB8AC3E}">
        <p14:creationId xmlns:p14="http://schemas.microsoft.com/office/powerpoint/2010/main" val="3496179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2095478" y="2617172"/>
            <a:ext cx="9151847" cy="1200329"/>
            <a:chOff x="1878729" y="1776611"/>
            <a:chExt cx="9151847" cy="1200329"/>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388590" y="1776611"/>
              <a:ext cx="8641986" cy="1200329"/>
            </a:xfrm>
            <a:prstGeom prst="rect">
              <a:avLst/>
            </a:prstGeom>
            <a:noFill/>
          </p:spPr>
          <p:txBody>
            <a:bodyPr wrap="square">
              <a:spAutoFit/>
            </a:bodyPr>
            <a:lstStyle/>
            <a:p>
              <a:pPr>
                <a:lnSpc>
                  <a:spcPct val="150000"/>
                </a:lnSpc>
              </a:pPr>
              <a:r>
                <a:rPr lang="zh-CN" altLang="en-US" sz="2400" b="1" dirty="0">
                  <a:solidFill>
                    <a:srgbClr val="D11313"/>
                  </a:solidFill>
                  <a:latin typeface="+mn-ea"/>
                </a:rPr>
                <a:t>不忘初心、牢记使命，必须坚决维护习近平同志党中央的核心、全党的核心地位，坚决维护党中央权威和集中统一领导。</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4" name="文本框 13">
            <a:extLst>
              <a:ext uri="{FF2B5EF4-FFF2-40B4-BE49-F238E27FC236}">
                <a16:creationId xmlns:a16="http://schemas.microsoft.com/office/drawing/2014/main" xmlns="" id="{F9E81280-35FA-4147-A5CC-F4F8A518B7A2}"/>
              </a:ext>
            </a:extLst>
          </p:cNvPr>
          <p:cNvSpPr txBox="1"/>
          <p:nvPr/>
        </p:nvSpPr>
        <p:spPr>
          <a:xfrm>
            <a:off x="2371666" y="4236448"/>
            <a:ext cx="8159740"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mn-ea"/>
              </a:rPr>
              <a:t>一个民族要走在时代前列，就一刻不能没有理论思维，一刻不能没有思想指引。</a:t>
            </a:r>
            <a:endParaRPr lang="zh-CN" altLang="en-US" sz="1600" dirty="0">
              <a:solidFill>
                <a:schemeClr val="tx1">
                  <a:lumMod val="65000"/>
                  <a:lumOff val="35000"/>
                </a:schemeClr>
              </a:solidFill>
              <a:latin typeface="+mn-ea"/>
            </a:endParaRPr>
          </a:p>
        </p:txBody>
      </p:sp>
      <p:sp>
        <p:nvSpPr>
          <p:cNvPr id="15" name="文本框 14">
            <a:extLst>
              <a:ext uri="{FF2B5EF4-FFF2-40B4-BE49-F238E27FC236}">
                <a16:creationId xmlns:a16="http://schemas.microsoft.com/office/drawing/2014/main" xmlns="" id="{713541E5-E2DA-4221-A98A-89C239938A44}"/>
              </a:ext>
            </a:extLst>
          </p:cNvPr>
          <p:cNvSpPr txBox="1"/>
          <p:nvPr/>
        </p:nvSpPr>
        <p:spPr>
          <a:xfrm>
            <a:off x="3121543" y="4847751"/>
            <a:ext cx="7848872"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mn-ea"/>
              </a:rPr>
              <a:t>注重思想建党、理论强党，是我们党的鲜明特色和光荣传统。</a:t>
            </a:r>
            <a:endParaRPr lang="zh-CN" altLang="en-US" sz="1600" dirty="0">
              <a:solidFill>
                <a:schemeClr val="tx1">
                  <a:lumMod val="65000"/>
                  <a:lumOff val="35000"/>
                </a:schemeClr>
              </a:solidFill>
              <a:latin typeface="+mn-ea"/>
            </a:endParaRPr>
          </a:p>
        </p:txBody>
      </p:sp>
    </p:spTree>
    <p:extLst>
      <p:ext uri="{BB962C8B-B14F-4D97-AF65-F5344CB8AC3E}">
        <p14:creationId xmlns:p14="http://schemas.microsoft.com/office/powerpoint/2010/main" val="289226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E1BF0B2A-655D-44F9-8547-3E8966F5420D}"/>
              </a:ext>
            </a:extLst>
          </p:cNvPr>
          <p:cNvSpPr/>
          <p:nvPr/>
        </p:nvSpPr>
        <p:spPr>
          <a:xfrm>
            <a:off x="695400" y="1856356"/>
            <a:ext cx="10945216" cy="4457708"/>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847528" y="2584378"/>
            <a:ext cx="8983959" cy="1754326"/>
            <a:chOff x="1878729" y="1421554"/>
            <a:chExt cx="8983958" cy="1754326"/>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78964" y="1421554"/>
              <a:ext cx="8383723" cy="1754326"/>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不忘初心、牢记使命，必须坚持全面从严治党，以伟大自我革命引领伟大社会革命，确保党在新时代坚持和发展中国特色社会主义的历史进程中始终成为坚强领导核心。</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
        <p:nvSpPr>
          <p:cNvPr id="11" name="文本框 10">
            <a:extLst>
              <a:ext uri="{FF2B5EF4-FFF2-40B4-BE49-F238E27FC236}">
                <a16:creationId xmlns:a16="http://schemas.microsoft.com/office/drawing/2014/main" xmlns="" id="{68DF14AB-1F3A-46D1-90DC-05A1C1BED4DA}"/>
              </a:ext>
            </a:extLst>
          </p:cNvPr>
          <p:cNvSpPr txBox="1"/>
          <p:nvPr/>
        </p:nvSpPr>
        <p:spPr>
          <a:xfrm>
            <a:off x="2860063" y="4403022"/>
            <a:ext cx="7947028"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先进的马克思主义政党不是天生的，而是在不断自我革命中淬炼而成的。</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2" name="文本框 11">
            <a:extLst>
              <a:ext uri="{FF2B5EF4-FFF2-40B4-BE49-F238E27FC236}">
                <a16:creationId xmlns:a16="http://schemas.microsoft.com/office/drawing/2014/main" xmlns="" id="{580E30F5-40B8-4A20-9A0A-8B0DDAA151C5}"/>
              </a:ext>
            </a:extLst>
          </p:cNvPr>
          <p:cNvSpPr txBox="1"/>
          <p:nvPr/>
        </p:nvSpPr>
        <p:spPr>
          <a:xfrm>
            <a:off x="1334951" y="4902492"/>
            <a:ext cx="10009112"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回顾党的历史，我们党总是在推动社会革命的同时，勇于推动自我革命，并以伟大自我革命引领伟大社会革命。</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16999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031954"/>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2740" r="80121"/>
          <a:stretch/>
        </p:blipFill>
        <p:spPr>
          <a:xfrm>
            <a:off x="48616"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616"/>
          <a:stretch/>
        </p:blipFill>
        <p:spPr>
          <a:xfrm>
            <a:off x="0" y="3588316"/>
            <a:ext cx="12192000" cy="3295437"/>
          </a:xfrm>
          <a:prstGeom prst="rect">
            <a:avLst/>
          </a:prstGeom>
        </p:spPr>
      </p:pic>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18" name="文本框 17">
            <a:extLst>
              <a:ext uri="{FF2B5EF4-FFF2-40B4-BE49-F238E27FC236}">
                <a16:creationId xmlns:a16="http://schemas.microsoft.com/office/drawing/2014/main" xmlns="" id="{74502A6C-CA3D-4035-BE19-9BF17BEFD544}"/>
              </a:ext>
            </a:extLst>
          </p:cNvPr>
          <p:cNvSpPr txBox="1"/>
          <p:nvPr/>
        </p:nvSpPr>
        <p:spPr>
          <a:xfrm>
            <a:off x="2734695" y="1610856"/>
            <a:ext cx="1073583" cy="2308324"/>
          </a:xfrm>
          <a:prstGeom prst="rect">
            <a:avLst/>
          </a:prstGeom>
          <a:noFill/>
        </p:spPr>
        <p:txBody>
          <a:bodyPr wrap="square" rtlCol="0">
            <a:spAutoFit/>
          </a:bodyPr>
          <a:lstStyle/>
          <a:p>
            <a:pPr algn="dist"/>
            <a:r>
              <a:rPr lang="zh-CN" altLang="en-US" sz="7200" b="1" dirty="0">
                <a:solidFill>
                  <a:srgbClr val="D11313"/>
                </a:solidFill>
                <a:latin typeface="思源宋体 CN Heavy" panose="02020900000000000000" pitchFamily="18" charset="-122"/>
                <a:ea typeface="思源宋体 CN Heavy" panose="02020900000000000000" pitchFamily="18" charset="-122"/>
              </a:rPr>
              <a:t>目录</a:t>
            </a:r>
          </a:p>
        </p:txBody>
      </p:sp>
      <p:grpSp>
        <p:nvGrpSpPr>
          <p:cNvPr id="3" name="组合 2">
            <a:extLst>
              <a:ext uri="{FF2B5EF4-FFF2-40B4-BE49-F238E27FC236}">
                <a16:creationId xmlns:a16="http://schemas.microsoft.com/office/drawing/2014/main" xmlns="" id="{70B96381-0446-4081-8CFB-75FA5CB95CA2}"/>
              </a:ext>
            </a:extLst>
          </p:cNvPr>
          <p:cNvGrpSpPr/>
          <p:nvPr/>
        </p:nvGrpSpPr>
        <p:grpSpPr>
          <a:xfrm>
            <a:off x="4801760" y="1005003"/>
            <a:ext cx="4187645" cy="684110"/>
            <a:chOff x="4509712" y="1219997"/>
            <a:chExt cx="4528077" cy="739724"/>
          </a:xfrm>
        </p:grpSpPr>
        <p:sp>
          <p:nvSpPr>
            <p:cNvPr id="19" name="文本框 18">
              <a:extLst>
                <a:ext uri="{FF2B5EF4-FFF2-40B4-BE49-F238E27FC236}">
                  <a16:creationId xmlns:a16="http://schemas.microsoft.com/office/drawing/2014/main" xmlns="" id="{AF1B3242-CD55-45A2-BDD1-9D0C7309906B}"/>
                </a:ext>
              </a:extLst>
            </p:cNvPr>
            <p:cNvSpPr txBox="1"/>
            <p:nvPr/>
          </p:nvSpPr>
          <p:spPr>
            <a:xfrm>
              <a:off x="5329875" y="1327407"/>
              <a:ext cx="3707914" cy="632314"/>
            </a:xfrm>
            <a:prstGeom prst="rect">
              <a:avLst/>
            </a:prstGeom>
            <a:noFill/>
          </p:spPr>
          <p:txBody>
            <a:bodyPr wrap="none" rtlCol="0">
              <a:spAutoFit/>
            </a:body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铭记历史不忘国耻</a:t>
              </a:r>
            </a:p>
          </p:txBody>
        </p:sp>
        <p:sp>
          <p:nvSpPr>
            <p:cNvPr id="2" name="六边形 1">
              <a:extLst>
                <a:ext uri="{FF2B5EF4-FFF2-40B4-BE49-F238E27FC236}">
                  <a16:creationId xmlns:a16="http://schemas.microsoft.com/office/drawing/2014/main" xmlns="" id="{6C2927E7-0B4A-4F3B-A6B4-D3F5993355BB}"/>
                </a:ext>
              </a:extLst>
            </p:cNvPr>
            <p:cNvSpPr/>
            <p:nvPr/>
          </p:nvSpPr>
          <p:spPr>
            <a:xfrm>
              <a:off x="4509712" y="1219997"/>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一</a:t>
              </a:r>
            </a:p>
          </p:txBody>
        </p:sp>
      </p:grpSp>
      <p:grpSp>
        <p:nvGrpSpPr>
          <p:cNvPr id="4" name="组合 3">
            <a:extLst>
              <a:ext uri="{FF2B5EF4-FFF2-40B4-BE49-F238E27FC236}">
                <a16:creationId xmlns:a16="http://schemas.microsoft.com/office/drawing/2014/main" xmlns="" id="{5C471A69-4F9C-4DBD-8836-B6EAC4BCA1AD}"/>
              </a:ext>
            </a:extLst>
          </p:cNvPr>
          <p:cNvGrpSpPr/>
          <p:nvPr/>
        </p:nvGrpSpPr>
        <p:grpSpPr>
          <a:xfrm>
            <a:off x="4801761" y="1899238"/>
            <a:ext cx="4205399" cy="658582"/>
            <a:chOff x="4509712" y="2287145"/>
            <a:chExt cx="4547274" cy="712121"/>
          </a:xfrm>
        </p:grpSpPr>
        <p:sp>
          <p:nvSpPr>
            <p:cNvPr id="20" name="文本框 19">
              <a:extLst>
                <a:ext uri="{FF2B5EF4-FFF2-40B4-BE49-F238E27FC236}">
                  <a16:creationId xmlns:a16="http://schemas.microsoft.com/office/drawing/2014/main" xmlns="" id="{96412D56-8BBD-481E-88EF-2B5B25F516C1}"/>
                </a:ext>
              </a:extLst>
            </p:cNvPr>
            <p:cNvSpPr txBox="1"/>
            <p:nvPr/>
          </p:nvSpPr>
          <p:spPr>
            <a:xfrm>
              <a:off x="5349072" y="2366952"/>
              <a:ext cx="3707914" cy="632314"/>
            </a:xfrm>
            <a:prstGeom prst="rect">
              <a:avLst/>
            </a:prstGeom>
            <a:noFill/>
          </p:spPr>
          <p:txBody>
            <a:bodyPr wrap="none" rtlCol="0">
              <a:spAutoFit/>
            </a:body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走进历史上的战役</a:t>
              </a:r>
            </a:p>
          </p:txBody>
        </p:sp>
        <p:sp>
          <p:nvSpPr>
            <p:cNvPr id="24" name="六边形 23">
              <a:extLst>
                <a:ext uri="{FF2B5EF4-FFF2-40B4-BE49-F238E27FC236}">
                  <a16:creationId xmlns:a16="http://schemas.microsoft.com/office/drawing/2014/main" xmlns="" id="{6367B8C2-106A-49E0-8B46-C19FD66EA4B5}"/>
                </a:ext>
              </a:extLst>
            </p:cNvPr>
            <p:cNvSpPr/>
            <p:nvPr/>
          </p:nvSpPr>
          <p:spPr>
            <a:xfrm>
              <a:off x="4509712" y="2287145"/>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二</a:t>
              </a:r>
            </a:p>
          </p:txBody>
        </p:sp>
      </p:grpSp>
      <p:grpSp>
        <p:nvGrpSpPr>
          <p:cNvPr id="6" name="组合 5">
            <a:extLst>
              <a:ext uri="{FF2B5EF4-FFF2-40B4-BE49-F238E27FC236}">
                <a16:creationId xmlns:a16="http://schemas.microsoft.com/office/drawing/2014/main" xmlns="" id="{EA1633AD-D29C-48FF-AF4D-48C72070F357}"/>
              </a:ext>
            </a:extLst>
          </p:cNvPr>
          <p:cNvGrpSpPr/>
          <p:nvPr/>
        </p:nvGrpSpPr>
        <p:grpSpPr>
          <a:xfrm>
            <a:off x="4801760" y="2767946"/>
            <a:ext cx="4187645" cy="700597"/>
            <a:chOff x="4509712" y="3043018"/>
            <a:chExt cx="4528077" cy="757551"/>
          </a:xfrm>
        </p:grpSpPr>
        <p:sp>
          <p:nvSpPr>
            <p:cNvPr id="22" name="文本框 21">
              <a:extLst>
                <a:ext uri="{FF2B5EF4-FFF2-40B4-BE49-F238E27FC236}">
                  <a16:creationId xmlns:a16="http://schemas.microsoft.com/office/drawing/2014/main" xmlns="" id="{1C7007EB-D130-4D96-8F23-722EC5D0CF11}"/>
                </a:ext>
              </a:extLst>
            </p:cNvPr>
            <p:cNvSpPr txBox="1"/>
            <p:nvPr/>
          </p:nvSpPr>
          <p:spPr>
            <a:xfrm>
              <a:off x="5329875" y="3168256"/>
              <a:ext cx="3707914" cy="632313"/>
            </a:xfrm>
            <a:prstGeom prst="rect">
              <a:avLst/>
            </a:prstGeom>
            <a:noFill/>
          </p:spPr>
          <p:txBody>
            <a:bodyPr wrap="none" rtlCol="0">
              <a:spAutoFit/>
            </a:bodyPr>
            <a:lstStyle>
              <a:defPPr>
                <a:defRPr lang="zh-CN"/>
              </a:defP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时刻谨记红色精神</a:t>
              </a:r>
            </a:p>
          </p:txBody>
        </p:sp>
        <p:sp>
          <p:nvSpPr>
            <p:cNvPr id="25" name="六边形 24">
              <a:extLst>
                <a:ext uri="{FF2B5EF4-FFF2-40B4-BE49-F238E27FC236}">
                  <a16:creationId xmlns:a16="http://schemas.microsoft.com/office/drawing/2014/main" xmlns="" id="{82833C67-4D58-4487-B233-48D400D92689}"/>
                </a:ext>
              </a:extLst>
            </p:cNvPr>
            <p:cNvSpPr/>
            <p:nvPr/>
          </p:nvSpPr>
          <p:spPr>
            <a:xfrm>
              <a:off x="4509712" y="3043018"/>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三</a:t>
              </a:r>
            </a:p>
          </p:txBody>
        </p:sp>
      </p:grpSp>
      <p:grpSp>
        <p:nvGrpSpPr>
          <p:cNvPr id="7" name="组合 6">
            <a:extLst>
              <a:ext uri="{FF2B5EF4-FFF2-40B4-BE49-F238E27FC236}">
                <a16:creationId xmlns:a16="http://schemas.microsoft.com/office/drawing/2014/main" xmlns="" id="{83F93C9C-9686-4667-A4A2-7E5EB02D3169}"/>
              </a:ext>
            </a:extLst>
          </p:cNvPr>
          <p:cNvGrpSpPr/>
          <p:nvPr/>
        </p:nvGrpSpPr>
        <p:grpSpPr>
          <a:xfrm>
            <a:off x="4801760" y="3678669"/>
            <a:ext cx="4187645" cy="660804"/>
            <a:chOff x="4509712" y="3893666"/>
            <a:chExt cx="4528077" cy="714524"/>
          </a:xfrm>
        </p:grpSpPr>
        <p:sp>
          <p:nvSpPr>
            <p:cNvPr id="21" name="文本框 20">
              <a:extLst>
                <a:ext uri="{FF2B5EF4-FFF2-40B4-BE49-F238E27FC236}">
                  <a16:creationId xmlns:a16="http://schemas.microsoft.com/office/drawing/2014/main" xmlns="" id="{0BFE55FC-FFDC-46F4-969B-26FFA5256FEB}"/>
                </a:ext>
              </a:extLst>
            </p:cNvPr>
            <p:cNvSpPr txBox="1"/>
            <p:nvPr/>
          </p:nvSpPr>
          <p:spPr>
            <a:xfrm>
              <a:off x="5329875" y="3975876"/>
              <a:ext cx="3707914" cy="632314"/>
            </a:xfrm>
            <a:prstGeom prst="rect">
              <a:avLst/>
            </a:prstGeom>
            <a:noFill/>
          </p:spPr>
          <p:txBody>
            <a:bodyPr wrap="none" rtlCol="0">
              <a:spAutoFit/>
            </a:bodyPr>
            <a:lstStyle>
              <a:defPPr>
                <a:defRPr lang="zh-CN"/>
              </a:defPPr>
            </a:lstStyle>
            <a:p>
              <a:r>
                <a:rPr lang="zh-CN" altLang="en-US" sz="3200" b="1" dirty="0">
                  <a:solidFill>
                    <a:srgbClr val="D11313"/>
                  </a:solidFill>
                  <a:latin typeface="阿里巴巴普惠体 Heavy" pitchFamily="18" charset="-122"/>
                  <a:ea typeface="阿里巴巴普惠体 Heavy" pitchFamily="18" charset="-122"/>
                  <a:cs typeface="阿里巴巴普惠体 Heavy" pitchFamily="18" charset="-122"/>
                </a:rPr>
                <a:t>不忘初心开创未来</a:t>
              </a:r>
            </a:p>
          </p:txBody>
        </p:sp>
        <p:sp>
          <p:nvSpPr>
            <p:cNvPr id="26" name="六边形 25">
              <a:extLst>
                <a:ext uri="{FF2B5EF4-FFF2-40B4-BE49-F238E27FC236}">
                  <a16:creationId xmlns:a16="http://schemas.microsoft.com/office/drawing/2014/main" xmlns="" id="{D94EED50-08C1-4710-B20C-28F65ADF70F6}"/>
                </a:ext>
              </a:extLst>
            </p:cNvPr>
            <p:cNvSpPr/>
            <p:nvPr/>
          </p:nvSpPr>
          <p:spPr>
            <a:xfrm>
              <a:off x="4509712" y="3893666"/>
              <a:ext cx="792088" cy="682834"/>
            </a:xfrm>
            <a:prstGeom prst="hexagon">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阿里巴巴普惠体 Heavy" pitchFamily="18" charset="-122"/>
                  <a:ea typeface="阿里巴巴普惠体 Heavy" pitchFamily="18" charset="-122"/>
                  <a:cs typeface="阿里巴巴普惠体 Heavy" pitchFamily="18" charset="-122"/>
                </a:rPr>
                <a:t>四</a:t>
              </a:r>
            </a:p>
          </p:txBody>
        </p:sp>
      </p:grpSp>
    </p:spTree>
    <p:extLst>
      <p:ext uri="{BB962C8B-B14F-4D97-AF65-F5344CB8AC3E}">
        <p14:creationId xmlns:p14="http://schemas.microsoft.com/office/powerpoint/2010/main" val="1526880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201957" y="1640091"/>
            <a:ext cx="8962104" cy="1200329"/>
            <a:chOff x="1878729" y="1648977"/>
            <a:chExt cx="8962104" cy="1200329"/>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57110" y="1648977"/>
              <a:ext cx="8383723"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不忘初心、牢记使命，必须永葆自我革命精神，常破“心中贼”，以党永不变质确保红色江山永不变色。</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nvGrpSpPr>
          <p:cNvPr id="9" name="组合 8">
            <a:extLst>
              <a:ext uri="{FF2B5EF4-FFF2-40B4-BE49-F238E27FC236}">
                <a16:creationId xmlns:a16="http://schemas.microsoft.com/office/drawing/2014/main" xmlns="" id="{9048AA42-1882-40AC-94C5-127D636D9C04}"/>
              </a:ext>
            </a:extLst>
          </p:cNvPr>
          <p:cNvGrpSpPr/>
          <p:nvPr/>
        </p:nvGrpSpPr>
        <p:grpSpPr>
          <a:xfrm>
            <a:off x="1690969" y="3210231"/>
            <a:ext cx="9960865" cy="518082"/>
            <a:chOff x="1255001" y="3339236"/>
            <a:chExt cx="9960865" cy="518082"/>
          </a:xfrm>
        </p:grpSpPr>
        <p:sp>
          <p:nvSpPr>
            <p:cNvPr id="13" name="文本框 12">
              <a:extLst>
                <a:ext uri="{FF2B5EF4-FFF2-40B4-BE49-F238E27FC236}">
                  <a16:creationId xmlns:a16="http://schemas.microsoft.com/office/drawing/2014/main" xmlns="" id="{97A5900D-D2E1-45D0-8E16-79FEF5AF1F7A}"/>
                </a:ext>
              </a:extLst>
            </p:cNvPr>
            <p:cNvSpPr txBox="1"/>
            <p:nvPr/>
          </p:nvSpPr>
          <p:spPr>
            <a:xfrm>
              <a:off x="1841752" y="3429000"/>
              <a:ext cx="9374114"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要守住交往关，交往必须有原则、有规矩，不断净化社交圈、生活圈、朋友圈。</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 name="椭圆 1">
              <a:extLst>
                <a:ext uri="{FF2B5EF4-FFF2-40B4-BE49-F238E27FC236}">
                  <a16:creationId xmlns:a16="http://schemas.microsoft.com/office/drawing/2014/main" xmlns="" id="{C48F0CEA-6D35-4DC4-9767-FE56FC9FC9E9}"/>
                </a:ext>
              </a:extLst>
            </p:cNvPr>
            <p:cNvSpPr/>
            <p:nvPr/>
          </p:nvSpPr>
          <p:spPr>
            <a:xfrm>
              <a:off x="1255001" y="3339236"/>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1</a:t>
              </a:r>
              <a:endParaRPr lang="zh-CN" altLang="en-US" sz="2000" b="1" dirty="0">
                <a:latin typeface="思源黑体" panose="020B0500000000000000" pitchFamily="34" charset="-122"/>
                <a:ea typeface="思源黑体" panose="020B0500000000000000" pitchFamily="34" charset="-122"/>
              </a:endParaRPr>
            </a:p>
          </p:txBody>
        </p:sp>
      </p:grpSp>
      <p:grpSp>
        <p:nvGrpSpPr>
          <p:cNvPr id="8" name="组合 7">
            <a:extLst>
              <a:ext uri="{FF2B5EF4-FFF2-40B4-BE49-F238E27FC236}">
                <a16:creationId xmlns:a16="http://schemas.microsoft.com/office/drawing/2014/main" xmlns="" id="{46D2F254-47C2-41BC-8AD7-DA016173DB92}"/>
              </a:ext>
            </a:extLst>
          </p:cNvPr>
          <p:cNvGrpSpPr/>
          <p:nvPr/>
        </p:nvGrpSpPr>
        <p:grpSpPr>
          <a:xfrm>
            <a:off x="1690967" y="3898473"/>
            <a:ext cx="9742755" cy="518082"/>
            <a:chOff x="1255001" y="4129407"/>
            <a:chExt cx="9742754" cy="518082"/>
          </a:xfrm>
        </p:grpSpPr>
        <p:sp>
          <p:nvSpPr>
            <p:cNvPr id="15" name="文本框 14">
              <a:extLst>
                <a:ext uri="{FF2B5EF4-FFF2-40B4-BE49-F238E27FC236}">
                  <a16:creationId xmlns:a16="http://schemas.microsoft.com/office/drawing/2014/main" xmlns="" id="{4ECA60D7-A8D0-42F1-B7A2-B58B1B88354D}"/>
                </a:ext>
              </a:extLst>
            </p:cNvPr>
            <p:cNvSpPr txBox="1"/>
            <p:nvPr/>
          </p:nvSpPr>
          <p:spPr>
            <a:xfrm>
              <a:off x="1863419" y="4213628"/>
              <a:ext cx="9134336"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要守住生活关，培养健康情趣，崇尚简朴生活，保持共产党人本色。</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7" name="椭圆 16">
              <a:extLst>
                <a:ext uri="{FF2B5EF4-FFF2-40B4-BE49-F238E27FC236}">
                  <a16:creationId xmlns:a16="http://schemas.microsoft.com/office/drawing/2014/main" xmlns="" id="{9B3EBE00-2AC1-4165-BBD5-03BEF57B4B4E}"/>
                </a:ext>
              </a:extLst>
            </p:cNvPr>
            <p:cNvSpPr/>
            <p:nvPr/>
          </p:nvSpPr>
          <p:spPr>
            <a:xfrm>
              <a:off x="1255001" y="4129407"/>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2</a:t>
              </a:r>
              <a:endParaRPr lang="zh-CN" altLang="en-US" sz="2000" b="1" dirty="0">
                <a:latin typeface="思源黑体" panose="020B0500000000000000" pitchFamily="34" charset="-122"/>
                <a:ea typeface="思源黑体" panose="020B0500000000000000" pitchFamily="34" charset="-122"/>
              </a:endParaRPr>
            </a:p>
          </p:txBody>
        </p:sp>
      </p:grpSp>
      <p:grpSp>
        <p:nvGrpSpPr>
          <p:cNvPr id="5" name="组合 4">
            <a:extLst>
              <a:ext uri="{FF2B5EF4-FFF2-40B4-BE49-F238E27FC236}">
                <a16:creationId xmlns:a16="http://schemas.microsoft.com/office/drawing/2014/main" xmlns="" id="{F802E479-B60A-4971-9B0C-FBABA7D5B019}"/>
              </a:ext>
            </a:extLst>
          </p:cNvPr>
          <p:cNvGrpSpPr/>
          <p:nvPr/>
        </p:nvGrpSpPr>
        <p:grpSpPr>
          <a:xfrm>
            <a:off x="1690968" y="4586716"/>
            <a:ext cx="9949877" cy="518082"/>
            <a:chOff x="1255001" y="5000825"/>
            <a:chExt cx="9949877" cy="518082"/>
          </a:xfrm>
        </p:grpSpPr>
        <p:sp>
          <p:nvSpPr>
            <p:cNvPr id="16" name="文本框 15">
              <a:extLst>
                <a:ext uri="{FF2B5EF4-FFF2-40B4-BE49-F238E27FC236}">
                  <a16:creationId xmlns:a16="http://schemas.microsoft.com/office/drawing/2014/main" xmlns="" id="{9FBD05E7-D7B3-42F9-BFE2-FECCA686A634}"/>
                </a:ext>
              </a:extLst>
            </p:cNvPr>
            <p:cNvSpPr txBox="1"/>
            <p:nvPr/>
          </p:nvSpPr>
          <p:spPr>
            <a:xfrm>
              <a:off x="1863556" y="5090589"/>
              <a:ext cx="9341322" cy="338554"/>
            </a:xfrm>
            <a:prstGeom prst="rect">
              <a:avLst/>
            </a:prstGeom>
            <a:noFill/>
          </p:spPr>
          <p:txBody>
            <a:bodyPr wrap="square">
              <a:spAutoFit/>
            </a:bodyPr>
            <a:lstStyle/>
            <a:p>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要守住亲情关，严格家教家风，既要自己以身作则，又要对亲属子女看得紧一点、管得勤一点。</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8" name="椭圆 17">
              <a:extLst>
                <a:ext uri="{FF2B5EF4-FFF2-40B4-BE49-F238E27FC236}">
                  <a16:creationId xmlns:a16="http://schemas.microsoft.com/office/drawing/2014/main" xmlns="" id="{A0CFBDB6-4927-46D7-A99B-AE073FADD51D}"/>
                </a:ext>
              </a:extLst>
            </p:cNvPr>
            <p:cNvSpPr/>
            <p:nvPr/>
          </p:nvSpPr>
          <p:spPr>
            <a:xfrm>
              <a:off x="1255001" y="5000825"/>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3</a:t>
              </a:r>
              <a:endParaRPr lang="zh-CN" altLang="en-US" sz="2000" b="1" dirty="0">
                <a:latin typeface="思源黑体" panose="020B0500000000000000" pitchFamily="34" charset="-122"/>
                <a:ea typeface="思源黑体" panose="020B0500000000000000" pitchFamily="34" charset="-122"/>
              </a:endParaRPr>
            </a:p>
          </p:txBody>
        </p:sp>
      </p:grpSp>
      <p:grpSp>
        <p:nvGrpSpPr>
          <p:cNvPr id="3" name="组合 2">
            <a:extLst>
              <a:ext uri="{FF2B5EF4-FFF2-40B4-BE49-F238E27FC236}">
                <a16:creationId xmlns:a16="http://schemas.microsoft.com/office/drawing/2014/main" xmlns="" id="{47C3AF26-BF36-4FE9-912E-46B9D007B373}"/>
              </a:ext>
            </a:extLst>
          </p:cNvPr>
          <p:cNvGrpSpPr/>
          <p:nvPr/>
        </p:nvGrpSpPr>
        <p:grpSpPr>
          <a:xfrm>
            <a:off x="1690969" y="5274958"/>
            <a:ext cx="7897175" cy="830997"/>
            <a:chOff x="1255001" y="6036452"/>
            <a:chExt cx="7897175" cy="830997"/>
          </a:xfrm>
        </p:grpSpPr>
        <p:sp>
          <p:nvSpPr>
            <p:cNvPr id="14" name="文本框 13">
              <a:extLst>
                <a:ext uri="{FF2B5EF4-FFF2-40B4-BE49-F238E27FC236}">
                  <a16:creationId xmlns:a16="http://schemas.microsoft.com/office/drawing/2014/main" xmlns="" id="{367A05A2-BB6E-4E73-92D5-B82571BF4030}"/>
                </a:ext>
              </a:extLst>
            </p:cNvPr>
            <p:cNvSpPr txBox="1"/>
            <p:nvPr/>
          </p:nvSpPr>
          <p:spPr>
            <a:xfrm>
              <a:off x="1812570" y="6036452"/>
              <a:ext cx="7339606" cy="830997"/>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要树立和践行正确政绩观，始终牢记为民造福是最大政绩，把初心使命体现在实现好、维护好、发展好最广大人民根本利益的实际行动中</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9" name="椭圆 18">
              <a:extLst>
                <a:ext uri="{FF2B5EF4-FFF2-40B4-BE49-F238E27FC236}">
                  <a16:creationId xmlns:a16="http://schemas.microsoft.com/office/drawing/2014/main" xmlns="" id="{DD4DBE44-54B9-43AB-8178-000D8E0FDCBB}"/>
                </a:ext>
              </a:extLst>
            </p:cNvPr>
            <p:cNvSpPr/>
            <p:nvPr/>
          </p:nvSpPr>
          <p:spPr>
            <a:xfrm>
              <a:off x="1255001" y="6198180"/>
              <a:ext cx="518082" cy="518082"/>
            </a:xfrm>
            <a:prstGeom prst="ellipse">
              <a:avLst/>
            </a:prstGeom>
            <a:solidFill>
              <a:srgbClr val="D11313"/>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rPr>
                <a:t>4</a:t>
              </a:r>
              <a:endParaRPr lang="zh-CN" altLang="en-US" sz="2000" b="1" dirty="0">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303529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220579" y="1596429"/>
            <a:ext cx="7270311" cy="1200329"/>
            <a:chOff x="1878729" y="1648977"/>
            <a:chExt cx="7270310" cy="1200329"/>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57112" y="1648977"/>
              <a:ext cx="6691927"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不忘初心、牢记使命，必须发扬斗争精神，继续进行具有许多新的历史特点的伟大斗争。</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nvGrpSpPr>
          <p:cNvPr id="11" name="组合 10">
            <a:extLst>
              <a:ext uri="{FF2B5EF4-FFF2-40B4-BE49-F238E27FC236}">
                <a16:creationId xmlns:a16="http://schemas.microsoft.com/office/drawing/2014/main" xmlns="" id="{DB704FD6-4ED5-45E9-90DF-B4E352F91CF9}"/>
              </a:ext>
            </a:extLst>
          </p:cNvPr>
          <p:cNvGrpSpPr/>
          <p:nvPr/>
        </p:nvGrpSpPr>
        <p:grpSpPr>
          <a:xfrm>
            <a:off x="1595167" y="2947939"/>
            <a:ext cx="2827624" cy="3082923"/>
            <a:chOff x="1655425" y="3284984"/>
            <a:chExt cx="2827624" cy="3082923"/>
          </a:xfrm>
        </p:grpSpPr>
        <p:grpSp>
          <p:nvGrpSpPr>
            <p:cNvPr id="10" name="组合 9">
              <a:extLst>
                <a:ext uri="{FF2B5EF4-FFF2-40B4-BE49-F238E27FC236}">
                  <a16:creationId xmlns:a16="http://schemas.microsoft.com/office/drawing/2014/main" xmlns="" id="{C4060481-44D9-4272-B1E9-CDF0D9DA85BE}"/>
                </a:ext>
              </a:extLst>
            </p:cNvPr>
            <p:cNvGrpSpPr/>
            <p:nvPr/>
          </p:nvGrpSpPr>
          <p:grpSpPr>
            <a:xfrm>
              <a:off x="1655425" y="3284984"/>
              <a:ext cx="2827624" cy="3082923"/>
              <a:chOff x="1655425" y="3460387"/>
              <a:chExt cx="2827624" cy="3082923"/>
            </a:xfrm>
          </p:grpSpPr>
          <p:sp>
            <p:nvSpPr>
              <p:cNvPr id="20" name="圆角矩形 21">
                <a:extLst>
                  <a:ext uri="{FF2B5EF4-FFF2-40B4-BE49-F238E27FC236}">
                    <a16:creationId xmlns:a16="http://schemas.microsoft.com/office/drawing/2014/main" xmlns="" id="{4E016A9A-E6FA-4FC3-BD97-5977649A9FF4}"/>
                  </a:ext>
                </a:extLst>
              </p:cNvPr>
              <p:cNvSpPr/>
              <p:nvPr/>
            </p:nvSpPr>
            <p:spPr>
              <a:xfrm>
                <a:off x="1655425" y="3460387"/>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xmlns="" id="{F6FF68A3-6B6F-4C36-A146-079DE4918173}"/>
                  </a:ext>
                </a:extLst>
              </p:cNvPr>
              <p:cNvGrpSpPr/>
              <p:nvPr/>
            </p:nvGrpSpPr>
            <p:grpSpPr>
              <a:xfrm>
                <a:off x="2299838" y="3592792"/>
                <a:ext cx="1458595" cy="360680"/>
                <a:chOff x="3196" y="3346"/>
                <a:chExt cx="2297" cy="568"/>
              </a:xfrm>
              <a:solidFill>
                <a:srgbClr val="D11313"/>
              </a:solidFill>
            </p:grpSpPr>
            <p:sp>
              <p:nvSpPr>
                <p:cNvPr id="22" name="星形: 五角 23">
                  <a:extLst>
                    <a:ext uri="{FF2B5EF4-FFF2-40B4-BE49-F238E27FC236}">
                      <a16:creationId xmlns:a16="http://schemas.microsoft.com/office/drawing/2014/main" xmlns="" id="{CA29F7AB-35EB-49C6-A9D9-68043C222674}"/>
                    </a:ext>
                  </a:extLst>
                </p:cNvPr>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3" name="星形: 五角 24">
                  <a:extLst>
                    <a:ext uri="{FF2B5EF4-FFF2-40B4-BE49-F238E27FC236}">
                      <a16:creationId xmlns:a16="http://schemas.microsoft.com/office/drawing/2014/main" xmlns="" id="{6AC96A7E-B01E-492A-946B-CD685C936D2C}"/>
                    </a:ext>
                  </a:extLst>
                </p:cNvPr>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4" name="星形: 五角 25">
                  <a:extLst>
                    <a:ext uri="{FF2B5EF4-FFF2-40B4-BE49-F238E27FC236}">
                      <a16:creationId xmlns:a16="http://schemas.microsoft.com/office/drawing/2014/main" xmlns="" id="{61F98075-BAE3-4948-B90C-285D45F3E2AE}"/>
                    </a:ext>
                  </a:extLst>
                </p:cNvPr>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5" name="星形: 五角 23">
                  <a:extLst>
                    <a:ext uri="{FF2B5EF4-FFF2-40B4-BE49-F238E27FC236}">
                      <a16:creationId xmlns:a16="http://schemas.microsoft.com/office/drawing/2014/main" xmlns="" id="{FEB193DF-D4E7-474E-8FF5-E40B6EEDC2D3}"/>
                    </a:ext>
                  </a:extLst>
                </p:cNvPr>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6" name="星形: 五角 24">
                  <a:extLst>
                    <a:ext uri="{FF2B5EF4-FFF2-40B4-BE49-F238E27FC236}">
                      <a16:creationId xmlns:a16="http://schemas.microsoft.com/office/drawing/2014/main" xmlns="" id="{7D2C2D73-3200-47DA-B65B-B4922E3BA137}"/>
                    </a:ext>
                  </a:extLst>
                </p:cNvPr>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28" name="文本框 27">
              <a:extLst>
                <a:ext uri="{FF2B5EF4-FFF2-40B4-BE49-F238E27FC236}">
                  <a16:creationId xmlns:a16="http://schemas.microsoft.com/office/drawing/2014/main" xmlns="" id="{6A733BCF-D3A6-4983-BDE6-37C9945F16C1}"/>
                </a:ext>
              </a:extLst>
            </p:cNvPr>
            <p:cNvSpPr txBox="1"/>
            <p:nvPr/>
          </p:nvSpPr>
          <p:spPr>
            <a:xfrm>
              <a:off x="2030204" y="3938511"/>
              <a:ext cx="2347163" cy="2308324"/>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我们党诞生于国家内忧外患、民族危难之时，一出生就铭刻着斗争的烙印，一路走来就是在斗争中求得生存、获得发展、赢得胜利。</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12" name="组合 11">
            <a:extLst>
              <a:ext uri="{FF2B5EF4-FFF2-40B4-BE49-F238E27FC236}">
                <a16:creationId xmlns:a16="http://schemas.microsoft.com/office/drawing/2014/main" xmlns="" id="{2F7B6E56-0CD2-4D34-9092-AB2F78726862}"/>
              </a:ext>
            </a:extLst>
          </p:cNvPr>
          <p:cNvGrpSpPr/>
          <p:nvPr/>
        </p:nvGrpSpPr>
        <p:grpSpPr>
          <a:xfrm>
            <a:off x="4817691" y="2947938"/>
            <a:ext cx="2827624" cy="3082923"/>
            <a:chOff x="4877950" y="3298405"/>
            <a:chExt cx="2827624" cy="3082923"/>
          </a:xfrm>
        </p:grpSpPr>
        <p:grpSp>
          <p:nvGrpSpPr>
            <p:cNvPr id="31" name="组合 30">
              <a:extLst>
                <a:ext uri="{FF2B5EF4-FFF2-40B4-BE49-F238E27FC236}">
                  <a16:creationId xmlns:a16="http://schemas.microsoft.com/office/drawing/2014/main" xmlns="" id="{3B6A3684-2023-4A33-8707-500628923F7A}"/>
                </a:ext>
              </a:extLst>
            </p:cNvPr>
            <p:cNvGrpSpPr/>
            <p:nvPr/>
          </p:nvGrpSpPr>
          <p:grpSpPr>
            <a:xfrm>
              <a:off x="4877950" y="3298405"/>
              <a:ext cx="2827624" cy="3082923"/>
              <a:chOff x="1628351" y="3473808"/>
              <a:chExt cx="2827624" cy="3082923"/>
            </a:xfrm>
          </p:grpSpPr>
          <p:sp>
            <p:nvSpPr>
              <p:cNvPr id="32" name="圆角矩形 21">
                <a:extLst>
                  <a:ext uri="{FF2B5EF4-FFF2-40B4-BE49-F238E27FC236}">
                    <a16:creationId xmlns:a16="http://schemas.microsoft.com/office/drawing/2014/main" xmlns="" id="{E024B01A-2469-4901-9DBB-7DD5D9E63427}"/>
                  </a:ext>
                </a:extLst>
              </p:cNvPr>
              <p:cNvSpPr/>
              <p:nvPr/>
            </p:nvSpPr>
            <p:spPr>
              <a:xfrm>
                <a:off x="1628351" y="3473808"/>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grpSp>
            <p:nvGrpSpPr>
              <p:cNvPr id="33" name="组合 32">
                <a:extLst>
                  <a:ext uri="{FF2B5EF4-FFF2-40B4-BE49-F238E27FC236}">
                    <a16:creationId xmlns:a16="http://schemas.microsoft.com/office/drawing/2014/main" xmlns="" id="{5897800B-325B-4C1F-827D-1FEAEE52BF16}"/>
                  </a:ext>
                </a:extLst>
              </p:cNvPr>
              <p:cNvGrpSpPr/>
              <p:nvPr/>
            </p:nvGrpSpPr>
            <p:grpSpPr>
              <a:xfrm>
                <a:off x="2299838" y="3592792"/>
                <a:ext cx="1458595" cy="360680"/>
                <a:chOff x="3196" y="3346"/>
                <a:chExt cx="2297" cy="568"/>
              </a:xfrm>
              <a:solidFill>
                <a:srgbClr val="D11313"/>
              </a:solidFill>
            </p:grpSpPr>
            <p:sp>
              <p:nvSpPr>
                <p:cNvPr id="34" name="星形: 五角 23">
                  <a:extLst>
                    <a:ext uri="{FF2B5EF4-FFF2-40B4-BE49-F238E27FC236}">
                      <a16:creationId xmlns:a16="http://schemas.microsoft.com/office/drawing/2014/main" xmlns="" id="{DA0743EF-B14E-4F0F-8FDC-A37EDB11FD1C}"/>
                    </a:ext>
                  </a:extLst>
                </p:cNvPr>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5" name="星形: 五角 24">
                  <a:extLst>
                    <a:ext uri="{FF2B5EF4-FFF2-40B4-BE49-F238E27FC236}">
                      <a16:creationId xmlns:a16="http://schemas.microsoft.com/office/drawing/2014/main" xmlns="" id="{E38CCCA2-537C-42EE-A2BA-14BE2FFA6AE0}"/>
                    </a:ext>
                  </a:extLst>
                </p:cNvPr>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6" name="星形: 五角 25">
                  <a:extLst>
                    <a:ext uri="{FF2B5EF4-FFF2-40B4-BE49-F238E27FC236}">
                      <a16:creationId xmlns:a16="http://schemas.microsoft.com/office/drawing/2014/main" xmlns="" id="{133F499B-2F07-48CB-8F84-D529344ABD5A}"/>
                    </a:ext>
                  </a:extLst>
                </p:cNvPr>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7" name="星形: 五角 23">
                  <a:extLst>
                    <a:ext uri="{FF2B5EF4-FFF2-40B4-BE49-F238E27FC236}">
                      <a16:creationId xmlns:a16="http://schemas.microsoft.com/office/drawing/2014/main" xmlns="" id="{E83A0C71-05B0-4655-B023-504AD2245493}"/>
                    </a:ext>
                  </a:extLst>
                </p:cNvPr>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38" name="星形: 五角 24">
                  <a:extLst>
                    <a:ext uri="{FF2B5EF4-FFF2-40B4-BE49-F238E27FC236}">
                      <a16:creationId xmlns:a16="http://schemas.microsoft.com/office/drawing/2014/main" xmlns="" id="{C878D4BB-02DA-4ABA-A47E-8A1D26CE671C}"/>
                    </a:ext>
                  </a:extLst>
                </p:cNvPr>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29" name="文本框 28">
              <a:extLst>
                <a:ext uri="{FF2B5EF4-FFF2-40B4-BE49-F238E27FC236}">
                  <a16:creationId xmlns:a16="http://schemas.microsoft.com/office/drawing/2014/main" xmlns="" id="{ACC392D4-EADF-4D5F-B318-C6E8EBB1A44C}"/>
                </a:ext>
              </a:extLst>
            </p:cNvPr>
            <p:cNvSpPr txBox="1"/>
            <p:nvPr/>
          </p:nvSpPr>
          <p:spPr>
            <a:xfrm>
              <a:off x="5144925" y="3993573"/>
              <a:ext cx="2560649" cy="1938992"/>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党在不同历史时期面临的社会主要矛盾不同、确定的中心任务不同，斗争的内容和形式也会呈现出不同的阶段性特征。</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27" name="组合 26">
            <a:extLst>
              <a:ext uri="{FF2B5EF4-FFF2-40B4-BE49-F238E27FC236}">
                <a16:creationId xmlns:a16="http://schemas.microsoft.com/office/drawing/2014/main" xmlns="" id="{A0E2EF7D-BC37-4106-9F7B-C1C550B9E468}"/>
              </a:ext>
            </a:extLst>
          </p:cNvPr>
          <p:cNvGrpSpPr/>
          <p:nvPr/>
        </p:nvGrpSpPr>
        <p:grpSpPr>
          <a:xfrm>
            <a:off x="8040217" y="2947939"/>
            <a:ext cx="2828084" cy="3082923"/>
            <a:chOff x="8100475" y="3298405"/>
            <a:chExt cx="2828084" cy="3082923"/>
          </a:xfrm>
        </p:grpSpPr>
        <p:grpSp>
          <p:nvGrpSpPr>
            <p:cNvPr id="39" name="组合 38">
              <a:extLst>
                <a:ext uri="{FF2B5EF4-FFF2-40B4-BE49-F238E27FC236}">
                  <a16:creationId xmlns:a16="http://schemas.microsoft.com/office/drawing/2014/main" xmlns="" id="{36A46C87-B85D-4FD6-8026-1B58D4AD73E7}"/>
                </a:ext>
              </a:extLst>
            </p:cNvPr>
            <p:cNvGrpSpPr/>
            <p:nvPr/>
          </p:nvGrpSpPr>
          <p:grpSpPr>
            <a:xfrm>
              <a:off x="8100475" y="3298405"/>
              <a:ext cx="2827624" cy="3082923"/>
              <a:chOff x="1615641" y="3473807"/>
              <a:chExt cx="2827624" cy="3082923"/>
            </a:xfrm>
          </p:grpSpPr>
          <p:sp>
            <p:nvSpPr>
              <p:cNvPr id="40" name="圆角矩形 21">
                <a:extLst>
                  <a:ext uri="{FF2B5EF4-FFF2-40B4-BE49-F238E27FC236}">
                    <a16:creationId xmlns:a16="http://schemas.microsoft.com/office/drawing/2014/main" xmlns="" id="{1910F837-86E2-4952-9F43-16305287B7C3}"/>
                  </a:ext>
                </a:extLst>
              </p:cNvPr>
              <p:cNvSpPr/>
              <p:nvPr/>
            </p:nvSpPr>
            <p:spPr>
              <a:xfrm>
                <a:off x="1615641" y="3473807"/>
                <a:ext cx="2827624" cy="3082923"/>
              </a:xfrm>
              <a:prstGeom prst="roundRect">
                <a:avLst>
                  <a:gd name="adj" fmla="val 8130"/>
                </a:avLst>
              </a:prstGeom>
              <a:solidFill>
                <a:schemeClr val="bg1"/>
              </a:solid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xmlns="" id="{2267C854-0AA0-4D0B-BEC0-073F9AA9C27D}"/>
                  </a:ext>
                </a:extLst>
              </p:cNvPr>
              <p:cNvGrpSpPr/>
              <p:nvPr/>
            </p:nvGrpSpPr>
            <p:grpSpPr>
              <a:xfrm>
                <a:off x="2299838" y="3592792"/>
                <a:ext cx="1458595" cy="360680"/>
                <a:chOff x="3196" y="3346"/>
                <a:chExt cx="2297" cy="568"/>
              </a:xfrm>
              <a:solidFill>
                <a:srgbClr val="D11313"/>
              </a:solidFill>
            </p:grpSpPr>
            <p:sp>
              <p:nvSpPr>
                <p:cNvPr id="45" name="星形: 五角 23">
                  <a:extLst>
                    <a:ext uri="{FF2B5EF4-FFF2-40B4-BE49-F238E27FC236}">
                      <a16:creationId xmlns:a16="http://schemas.microsoft.com/office/drawing/2014/main" xmlns="" id="{326FB8B6-261F-4491-8226-B433D4F97E83}"/>
                    </a:ext>
                  </a:extLst>
                </p:cNvPr>
                <p:cNvSpPr/>
                <p:nvPr/>
              </p:nvSpPr>
              <p:spPr>
                <a:xfrm>
                  <a:off x="4730"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6" name="星形: 五角 24">
                  <a:extLst>
                    <a:ext uri="{FF2B5EF4-FFF2-40B4-BE49-F238E27FC236}">
                      <a16:creationId xmlns:a16="http://schemas.microsoft.com/office/drawing/2014/main" xmlns="" id="{EAF9CD94-EB7D-48CE-991B-C4279791562D}"/>
                    </a:ext>
                  </a:extLst>
                </p:cNvPr>
                <p:cNvSpPr/>
                <p:nvPr/>
              </p:nvSpPr>
              <p:spPr>
                <a:xfrm>
                  <a:off x="5231"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7" name="星形: 五角 25">
                  <a:extLst>
                    <a:ext uri="{FF2B5EF4-FFF2-40B4-BE49-F238E27FC236}">
                      <a16:creationId xmlns:a16="http://schemas.microsoft.com/office/drawing/2014/main" xmlns="" id="{DCF858CF-DA4D-4534-B2D8-5663F6D319CB}"/>
                    </a:ext>
                  </a:extLst>
                </p:cNvPr>
                <p:cNvSpPr/>
                <p:nvPr/>
              </p:nvSpPr>
              <p:spPr>
                <a:xfrm>
                  <a:off x="4061" y="3346"/>
                  <a:ext cx="568" cy="568"/>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8" name="星形: 五角 23">
                  <a:extLst>
                    <a:ext uri="{FF2B5EF4-FFF2-40B4-BE49-F238E27FC236}">
                      <a16:creationId xmlns:a16="http://schemas.microsoft.com/office/drawing/2014/main" xmlns="" id="{9540DBA3-8F8E-4DE1-941D-AAD385B34A66}"/>
                    </a:ext>
                  </a:extLst>
                </p:cNvPr>
                <p:cNvSpPr/>
                <p:nvPr/>
              </p:nvSpPr>
              <p:spPr>
                <a:xfrm flipH="1">
                  <a:off x="3628" y="3464"/>
                  <a:ext cx="331" cy="331"/>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49" name="星形: 五角 24">
                  <a:extLst>
                    <a:ext uri="{FF2B5EF4-FFF2-40B4-BE49-F238E27FC236}">
                      <a16:creationId xmlns:a16="http://schemas.microsoft.com/office/drawing/2014/main" xmlns="" id="{3744B170-5E88-46D8-9232-7AEF939DFECA}"/>
                    </a:ext>
                  </a:extLst>
                </p:cNvPr>
                <p:cNvSpPr/>
                <p:nvPr/>
              </p:nvSpPr>
              <p:spPr>
                <a:xfrm flipH="1">
                  <a:off x="3196" y="3498"/>
                  <a:ext cx="262" cy="262"/>
                </a:xfrm>
                <a:prstGeom prst="star5">
                  <a:avLst/>
                </a:prstGeom>
                <a:grpFill/>
                <a:ln>
                  <a:solidFill>
                    <a:srgbClr val="D1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grpSp>
        <p:sp>
          <p:nvSpPr>
            <p:cNvPr id="30" name="文本框 29">
              <a:extLst>
                <a:ext uri="{FF2B5EF4-FFF2-40B4-BE49-F238E27FC236}">
                  <a16:creationId xmlns:a16="http://schemas.microsoft.com/office/drawing/2014/main" xmlns="" id="{BF35F9FE-765D-4DE5-AEA0-8348A129C161}"/>
                </a:ext>
              </a:extLst>
            </p:cNvPr>
            <p:cNvSpPr txBox="1"/>
            <p:nvPr/>
          </p:nvSpPr>
          <p:spPr>
            <a:xfrm>
              <a:off x="8525959" y="4178238"/>
              <a:ext cx="2402600" cy="1569660"/>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思源黑体" panose="020B0500000000000000" pitchFamily="34" charset="-122"/>
                  <a:ea typeface="思源黑体" panose="020B0500000000000000" pitchFamily="34" charset="-122"/>
                </a:rPr>
                <a:t>新征程上进行的伟大斗争，不同于革命战争时期疾风骤雨式的斗争，具有许多新的历史特点。</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3010506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FD3BF78-C44D-44F9-8710-719115717BF5}"/>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3287426A-8151-4FE1-8319-01C53A61E20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不忘初心牢记使命</a:t>
              </a:r>
            </a:p>
          </p:txBody>
        </p:sp>
        <p:sp>
          <p:nvSpPr>
            <p:cNvPr id="7" name="矩形: 圆角 6">
              <a:extLst>
                <a:ext uri="{FF2B5EF4-FFF2-40B4-BE49-F238E27FC236}">
                  <a16:creationId xmlns:a16="http://schemas.microsoft.com/office/drawing/2014/main" xmlns="" id="{99CF4031-F8F9-47FB-9094-16226465E98A}"/>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 四 部分</a:t>
              </a:r>
            </a:p>
          </p:txBody>
        </p:sp>
      </p:grpSp>
      <p:grpSp>
        <p:nvGrpSpPr>
          <p:cNvPr id="42" name="组合 41">
            <a:extLst>
              <a:ext uri="{FF2B5EF4-FFF2-40B4-BE49-F238E27FC236}">
                <a16:creationId xmlns:a16="http://schemas.microsoft.com/office/drawing/2014/main" xmlns="" id="{2234E39E-A877-4626-8FD6-E4D52FDA9B77}"/>
              </a:ext>
            </a:extLst>
          </p:cNvPr>
          <p:cNvGrpSpPr/>
          <p:nvPr/>
        </p:nvGrpSpPr>
        <p:grpSpPr>
          <a:xfrm>
            <a:off x="1201958" y="1640091"/>
            <a:ext cx="7270311" cy="1200329"/>
            <a:chOff x="1878729" y="1648977"/>
            <a:chExt cx="7270310" cy="1200329"/>
          </a:xfrm>
        </p:grpSpPr>
        <p:sp>
          <p:nvSpPr>
            <p:cNvPr id="43" name="文本框 42">
              <a:extLst>
                <a:ext uri="{FF2B5EF4-FFF2-40B4-BE49-F238E27FC236}">
                  <a16:creationId xmlns:a16="http://schemas.microsoft.com/office/drawing/2014/main" xmlns="" id="{5C3AEEF4-2513-4BA6-B443-D5AAC7E666DC}"/>
                </a:ext>
              </a:extLst>
            </p:cNvPr>
            <p:cNvSpPr txBox="1"/>
            <p:nvPr/>
          </p:nvSpPr>
          <p:spPr>
            <a:xfrm>
              <a:off x="2457112" y="1648977"/>
              <a:ext cx="6691927" cy="1200329"/>
            </a:xfrm>
            <a:prstGeom prst="rect">
              <a:avLst/>
            </a:prstGeom>
            <a:noFill/>
          </p:spPr>
          <p:txBody>
            <a:bodyPr wrap="square">
              <a:spAutoFit/>
            </a:bodyPr>
            <a:lstStyle/>
            <a:p>
              <a:pPr>
                <a:lnSpc>
                  <a:spcPct val="150000"/>
                </a:lnSpc>
              </a:pPr>
              <a:r>
                <a:rPr lang="zh-CN" altLang="en-US" sz="2400" b="1" dirty="0">
                  <a:solidFill>
                    <a:srgbClr val="D11313"/>
                  </a:solidFill>
                  <a:latin typeface="思源黑体" panose="020B0500000000000000" pitchFamily="34" charset="-122"/>
                  <a:ea typeface="思源黑体" panose="020B0500000000000000" pitchFamily="34" charset="-122"/>
                </a:rPr>
                <a:t>不忘初心、牢记使命，必须勇于担当作为，以伟大历史主动精神肩负起伟大历史使命。</a:t>
              </a:r>
            </a:p>
          </p:txBody>
        </p:sp>
        <p:sp>
          <p:nvSpPr>
            <p:cNvPr id="44" name="五角星 9">
              <a:extLst>
                <a:ext uri="{FF2B5EF4-FFF2-40B4-BE49-F238E27FC236}">
                  <a16:creationId xmlns:a16="http://schemas.microsoft.com/office/drawing/2014/main" xmlns="" id="{9A2DA865-105E-4EAA-B731-6629E7D3A5A4}"/>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
        <p:nvSpPr>
          <p:cNvPr id="20" name="文本框 19">
            <a:extLst>
              <a:ext uri="{FF2B5EF4-FFF2-40B4-BE49-F238E27FC236}">
                <a16:creationId xmlns:a16="http://schemas.microsoft.com/office/drawing/2014/main" xmlns="" id="{D2DE8930-50FC-4411-87C8-95A6C38CFAC3}"/>
              </a:ext>
            </a:extLst>
          </p:cNvPr>
          <p:cNvSpPr txBox="1"/>
          <p:nvPr/>
        </p:nvSpPr>
        <p:spPr>
          <a:xfrm>
            <a:off x="1343472" y="3125729"/>
            <a:ext cx="6628738"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要发扬伟大历史主动精神，在机遇面前主动出击，不犹豫、不观望；</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1" name="文本框 20">
            <a:extLst>
              <a:ext uri="{FF2B5EF4-FFF2-40B4-BE49-F238E27FC236}">
                <a16:creationId xmlns:a16="http://schemas.microsoft.com/office/drawing/2014/main" xmlns="" id="{5E2E3F36-FC82-40B1-ACBB-803B7C32389A}"/>
              </a:ext>
            </a:extLst>
          </p:cNvPr>
          <p:cNvSpPr txBox="1"/>
          <p:nvPr/>
        </p:nvSpPr>
        <p:spPr>
          <a:xfrm>
            <a:off x="1343473" y="3766905"/>
            <a:ext cx="4166525"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在困难面前迎难而上，不推诿、不逃避；</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2" name="文本框 21">
            <a:extLst>
              <a:ext uri="{FF2B5EF4-FFF2-40B4-BE49-F238E27FC236}">
                <a16:creationId xmlns:a16="http://schemas.microsoft.com/office/drawing/2014/main" xmlns="" id="{BF581103-13D7-4D3E-BFBF-A932000CA87E}"/>
              </a:ext>
            </a:extLst>
          </p:cNvPr>
          <p:cNvSpPr txBox="1"/>
          <p:nvPr/>
        </p:nvSpPr>
        <p:spPr>
          <a:xfrm>
            <a:off x="1343473" y="4408081"/>
            <a:ext cx="4166525"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在风险面前积极应对，不畏缩、不躲闪；</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3" name="文本框 22">
            <a:extLst>
              <a:ext uri="{FF2B5EF4-FFF2-40B4-BE49-F238E27FC236}">
                <a16:creationId xmlns:a16="http://schemas.microsoft.com/office/drawing/2014/main" xmlns="" id="{FBA7128D-C4B7-4D34-B8D9-374C86B05600}"/>
              </a:ext>
            </a:extLst>
          </p:cNvPr>
          <p:cNvSpPr txBox="1"/>
          <p:nvPr/>
        </p:nvSpPr>
        <p:spPr>
          <a:xfrm>
            <a:off x="1343474" y="5049257"/>
            <a:ext cx="5192447"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在担当和斗争中经风雨、见世面，长才干、壮筋骨，</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4" name="文本框 23">
            <a:extLst>
              <a:ext uri="{FF2B5EF4-FFF2-40B4-BE49-F238E27FC236}">
                <a16:creationId xmlns:a16="http://schemas.microsoft.com/office/drawing/2014/main" xmlns="" id="{6671A142-A201-4662-AB09-2C7A13F24CC1}"/>
              </a:ext>
            </a:extLst>
          </p:cNvPr>
          <p:cNvSpPr txBox="1"/>
          <p:nvPr/>
        </p:nvSpPr>
        <p:spPr>
          <a:xfrm>
            <a:off x="1343472" y="5690434"/>
            <a:ext cx="10116872" cy="338554"/>
          </a:xfrm>
          <a:prstGeom prst="rect">
            <a:avLst/>
          </a:prstGeom>
          <a:noFill/>
        </p:spPr>
        <p:txBody>
          <a:bodyPr wrap="none">
            <a:spAutoFit/>
          </a:bodyPr>
          <a:lstStyle/>
          <a:p>
            <a:pPr marL="285750" indent="-285750">
              <a:buClr>
                <a:srgbClr val="D11313"/>
              </a:buClr>
              <a:buFont typeface="Wingdings" panose="05000000000000000000" pitchFamily="2" charset="2"/>
              <a:buChar char="u"/>
            </a:pPr>
            <a:r>
              <a:rPr kumimoji="0" lang="zh-CN" altLang="en-US" sz="16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rPr>
              <a:t>开创新局面、打开新天地，练就担当作为的硬脊梁、铁肩膀、真本事，谱写新时代践行初心使命的新篇章。</a:t>
            </a:r>
            <a:endPar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15162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740" r="80121"/>
          <a:stretch/>
        </p:blipFill>
        <p:spPr>
          <a:xfrm>
            <a:off x="-29109"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pic>
        <p:nvPicPr>
          <p:cNvPr id="49" name="图片 48">
            <a:extLst>
              <a:ext uri="{FF2B5EF4-FFF2-40B4-BE49-F238E27FC236}">
                <a16:creationId xmlns:a16="http://schemas.microsoft.com/office/drawing/2014/main" xmlns="" id="{9D8324FC-87CD-435A-AD52-83D7AF6F1AD5}"/>
              </a:ext>
            </a:extLst>
          </p:cNvPr>
          <p:cNvPicPr>
            <a:picLocks noChangeAspect="1"/>
          </p:cNvPicPr>
          <p:nvPr/>
        </p:nvPicPr>
        <p:blipFill rotWithShape="1">
          <a:blip r:embed="rId9">
            <a:extLst>
              <a:ext uri="{28A0092B-C50C-407E-A947-70E740481C1C}">
                <a14:useLocalDpi xmlns:a14="http://schemas.microsoft.com/office/drawing/2010/main" val="0"/>
              </a:ext>
            </a:extLst>
          </a:blip>
          <a:srcRect t="26501" r="2856" b="30581"/>
          <a:stretch/>
        </p:blipFill>
        <p:spPr>
          <a:xfrm>
            <a:off x="1800726" y="867721"/>
            <a:ext cx="8590551" cy="2680458"/>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5008874" y="714678"/>
            <a:ext cx="3153427" cy="584775"/>
          </a:xfrm>
          <a:prstGeom prst="rect">
            <a:avLst/>
          </a:prstGeom>
          <a:noFill/>
        </p:spPr>
        <p:txBody>
          <a:bodyPr wrap="none" rtlCol="0">
            <a:spAutoFit/>
          </a:bodyPr>
          <a:lstStyle/>
          <a:p>
            <a:r>
              <a:rPr lang="en-US" altLang="zh-CN" sz="3200" b="1" dirty="0">
                <a:solidFill>
                  <a:srgbClr val="D11313"/>
                </a:solidFill>
                <a:latin typeface="思源宋体 CN Heavy" panose="02020900000000000000" pitchFamily="18" charset="-122"/>
                <a:ea typeface="思源宋体 CN Heavy" panose="02020900000000000000" pitchFamily="18" charset="-122"/>
              </a:rPr>
              <a:t>1945 </a:t>
            </a:r>
            <a:r>
              <a:rPr lang="en-US" altLang="zh-CN" sz="3200" b="1" dirty="0" smtClean="0">
                <a:solidFill>
                  <a:srgbClr val="D11313"/>
                </a:solidFill>
                <a:latin typeface="思源宋体 CN Heavy" panose="02020900000000000000" pitchFamily="18" charset="-122"/>
                <a:ea typeface="思源宋体 CN Heavy" panose="02020900000000000000" pitchFamily="18" charset="-122"/>
              </a:rPr>
              <a:t>– 20XX</a:t>
            </a:r>
            <a:r>
              <a:rPr lang="zh-CN" altLang="en-US" sz="3200" b="1" dirty="0" smtClean="0">
                <a:solidFill>
                  <a:srgbClr val="D11313"/>
                </a:solidFill>
                <a:latin typeface="思源宋体 CN Heavy" panose="02020900000000000000" pitchFamily="18" charset="-122"/>
                <a:ea typeface="思源宋体 CN Heavy" panose="02020900000000000000" pitchFamily="18" charset="-122"/>
              </a:rPr>
              <a:t>年</a:t>
            </a:r>
            <a:endParaRPr lang="zh-CN" altLang="en-US" sz="3200" b="1" dirty="0">
              <a:solidFill>
                <a:srgbClr val="D11313"/>
              </a:solidFill>
              <a:latin typeface="思源宋体 CN Heavy" panose="02020900000000000000" pitchFamily="18" charset="-122"/>
              <a:ea typeface="思源宋体 CN Heavy" panose="02020900000000000000" pitchFamily="18" charset="-122"/>
            </a:endParaRP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5606647" y="4269413"/>
            <a:ext cx="1870356" cy="390220"/>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n-ea"/>
              </a:rPr>
              <a:t>汇报人</a:t>
            </a:r>
            <a:r>
              <a:rPr lang="zh-CN" altLang="en-US" sz="1400" dirty="0" smtClean="0">
                <a:solidFill>
                  <a:schemeClr val="bg1"/>
                </a:solidFill>
                <a:latin typeface="+mn-ea"/>
              </a:rPr>
              <a:t>：优品</a:t>
            </a:r>
            <a:r>
              <a:rPr lang="en-US" altLang="zh-CN" sz="1400" dirty="0" smtClean="0">
                <a:solidFill>
                  <a:schemeClr val="bg1"/>
                </a:solidFill>
                <a:latin typeface="+mn-ea"/>
              </a:rPr>
              <a:t>PPT</a:t>
            </a:r>
            <a:endParaRPr lang="zh-CN" altLang="en-US" sz="1400" dirty="0">
              <a:solidFill>
                <a:schemeClr val="bg1"/>
              </a:solidFill>
              <a:latin typeface="+mn-ea"/>
            </a:endParaRPr>
          </a:p>
        </p:txBody>
      </p:sp>
      <p:sp>
        <p:nvSpPr>
          <p:cNvPr id="66" name="文本框 65">
            <a:extLst>
              <a:ext uri="{FF2B5EF4-FFF2-40B4-BE49-F238E27FC236}">
                <a16:creationId xmlns:a16="http://schemas.microsoft.com/office/drawing/2014/main" xmlns="" id="{D616FF4E-5CF7-41FA-9D29-3EEE6F91B044}"/>
              </a:ext>
            </a:extLst>
          </p:cNvPr>
          <p:cNvSpPr txBox="1"/>
          <p:nvPr/>
        </p:nvSpPr>
        <p:spPr>
          <a:xfrm>
            <a:off x="3471756" y="3703826"/>
            <a:ext cx="6120680" cy="400110"/>
          </a:xfrm>
          <a:prstGeom prst="rect">
            <a:avLst/>
          </a:prstGeom>
          <a:noFill/>
        </p:spPr>
        <p:txBody>
          <a:bodyPr wrap="square" rtlCol="0">
            <a:spAutoFit/>
          </a:bodyPr>
          <a:lstStyle/>
          <a:p>
            <a:pPr algn="dist"/>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勿忘历史</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r>
              <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砥砺前行抗战</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胜利</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XX</a:t>
            </a:r>
            <a:r>
              <a:rPr lang="zh-CN" altLang="en-US" sz="2000" b="1" dirty="0" smtClean="0">
                <a:solidFill>
                  <a:schemeClr val="tx1">
                    <a:lumMod val="65000"/>
                    <a:lumOff val="35000"/>
                  </a:schemeClr>
                </a:solidFill>
                <a:latin typeface="思源宋体 CN Heavy" panose="02020900000000000000" pitchFamily="18" charset="-122"/>
                <a:ea typeface="思源宋体 CN Heavy" panose="02020900000000000000" pitchFamily="18" charset="-122"/>
              </a:rPr>
              <a:t>周年</a:t>
            </a:r>
            <a:r>
              <a:rPr lang="en-US" altLang="zh-CN" sz="2000" b="1" dirty="0">
                <a:solidFill>
                  <a:schemeClr val="tx1">
                    <a:lumMod val="65000"/>
                    <a:lumOff val="35000"/>
                  </a:schemeClr>
                </a:solidFill>
                <a:latin typeface="思源宋体 CN Heavy" panose="02020900000000000000" pitchFamily="18" charset="-122"/>
                <a:ea typeface="思源宋体 CN Heavy" panose="02020900000000000000" pitchFamily="18" charset="-122"/>
              </a:rPr>
              <a:t>】 </a:t>
            </a:r>
            <a:endParaRPr lang="zh-CN" altLang="en-US" sz="2000" b="1" dirty="0">
              <a:solidFill>
                <a:schemeClr val="tx1">
                  <a:lumMod val="65000"/>
                  <a:lumOff val="35000"/>
                </a:schemeClr>
              </a:solidFill>
              <a:latin typeface="思源宋体 CN Heavy" panose="02020900000000000000" pitchFamily="18" charset="-122"/>
              <a:ea typeface="思源宋体 CN Heavy" panose="02020900000000000000" pitchFamily="18" charset="-122"/>
            </a:endParaRPr>
          </a:p>
        </p:txBody>
      </p:sp>
    </p:spTree>
    <p:extLst>
      <p:ext uri="{BB962C8B-B14F-4D97-AF65-F5344CB8AC3E}">
        <p14:creationId xmlns:p14="http://schemas.microsoft.com/office/powerpoint/2010/main" val="37856634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42"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Scale>
                                      <p:cBhvr>
                                        <p:cTn id="33"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6"/>
                                        </p:tgtEl>
                                        <p:attrNameLst>
                                          <p:attrName>ppt_x</p:attrName>
                                          <p:attrName>ppt_y</p:attrName>
                                        </p:attrNameLst>
                                      </p:cBhvr>
                                    </p:animMotion>
                                    <p:animEffect transition="in" filter="fade">
                                      <p:cBhvr>
                                        <p:cTn id="35" dur="10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3" dur="1000" fill="hold"/>
                                        <p:tgtEl>
                                          <p:spTgt spid="4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338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031954"/>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2740" r="80121"/>
          <a:stretch/>
        </p:blipFill>
        <p:spPr>
          <a:xfrm>
            <a:off x="-29109"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2650628" y="243690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铭记历史勿忘国耻</a:t>
            </a: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4698053" y="142705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第一 部分</a:t>
            </a:r>
          </a:p>
        </p:txBody>
      </p:sp>
      <p:sp>
        <p:nvSpPr>
          <p:cNvPr id="2" name="矩形 1">
            <a:extLst>
              <a:ext uri="{FF2B5EF4-FFF2-40B4-BE49-F238E27FC236}">
                <a16:creationId xmlns:a16="http://schemas.microsoft.com/office/drawing/2014/main" xmlns="" id="{C485CA7F-0F23-494F-813E-14EDF5B561E8}"/>
              </a:ext>
            </a:extLst>
          </p:cNvPr>
          <p:cNvSpPr/>
          <p:nvPr/>
        </p:nvSpPr>
        <p:spPr>
          <a:xfrm>
            <a:off x="4062302" y="3609105"/>
            <a:ext cx="4224233" cy="338554"/>
          </a:xfrm>
          <a:prstGeom prst="rect">
            <a:avLst/>
          </a:prstGeom>
        </p:spPr>
        <p:txBody>
          <a:bodyPr wrap="none">
            <a:spAutoFit/>
          </a:bodyPr>
          <a:lstStyle/>
          <a:p>
            <a:r>
              <a:rPr lang="zh-CN" altLang="en-US" sz="1600" dirty="0">
                <a:solidFill>
                  <a:schemeClr val="tx1">
                    <a:lumMod val="65000"/>
                    <a:lumOff val="35000"/>
                  </a:schemeClr>
                </a:solidFill>
                <a:latin typeface="+mn-ea"/>
              </a:rPr>
              <a:t>历史是一面镜子，它照亮现实，也照亮未来。</a:t>
            </a:r>
          </a:p>
        </p:txBody>
      </p:sp>
    </p:spTree>
    <p:extLst>
      <p:ext uri="{BB962C8B-B14F-4D97-AF65-F5344CB8AC3E}">
        <p14:creationId xmlns:p14="http://schemas.microsoft.com/office/powerpoint/2010/main" val="2703759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29A8FD73-AFEF-4D25-8F94-72D5046ABB5A}"/>
              </a:ext>
            </a:extLst>
          </p:cNvPr>
          <p:cNvSpPr/>
          <p:nvPr/>
        </p:nvSpPr>
        <p:spPr>
          <a:xfrm>
            <a:off x="695400" y="1700808"/>
            <a:ext cx="10945216" cy="4613256"/>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a:extLst>
              <a:ext uri="{FF2B5EF4-FFF2-40B4-BE49-F238E27FC236}">
                <a16:creationId xmlns:a16="http://schemas.microsoft.com/office/drawing/2014/main" xmlns="" id="{56A43AB3-647D-B3CD-9F38-8AE66084B5DA}"/>
              </a:ext>
            </a:extLst>
          </p:cNvPr>
          <p:cNvSpPr txBox="1"/>
          <p:nvPr/>
        </p:nvSpPr>
        <p:spPr>
          <a:xfrm>
            <a:off x="1478735" y="2991289"/>
            <a:ext cx="5253463" cy="2308324"/>
          </a:xfrm>
          <a:prstGeom prst="rect">
            <a:avLst/>
          </a:prstGeom>
          <a:noFill/>
        </p:spPr>
        <p:txBody>
          <a:bodyPr wrap="square">
            <a:spAutoFit/>
          </a:bodyPr>
          <a:lstStyle/>
          <a:p>
            <a:pPr>
              <a:lnSpc>
                <a:spcPct val="150000"/>
              </a:lnSpc>
            </a:pPr>
            <a:r>
              <a:rPr lang="en-US" altLang="zh-CN" sz="1600" b="0" i="0" dirty="0">
                <a:solidFill>
                  <a:schemeClr val="tx1">
                    <a:lumMod val="50000"/>
                    <a:lumOff val="50000"/>
                  </a:schemeClr>
                </a:solidFill>
                <a:effectLst/>
                <a:latin typeface="+mn-ea"/>
              </a:rPr>
              <a:t>1937</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7</a:t>
            </a:r>
            <a:r>
              <a:rPr lang="zh-CN" altLang="en-US" sz="1600" b="0" i="0" dirty="0">
                <a:solidFill>
                  <a:schemeClr val="tx1">
                    <a:lumMod val="50000"/>
                    <a:lumOff val="50000"/>
                  </a:schemeClr>
                </a:solidFill>
                <a:effectLst/>
                <a:latin typeface="+mn-ea"/>
              </a:rPr>
              <a:t>月</a:t>
            </a:r>
            <a:r>
              <a:rPr lang="en-US" altLang="zh-CN" sz="1600" b="0" i="0" dirty="0">
                <a:solidFill>
                  <a:schemeClr val="tx1">
                    <a:lumMod val="50000"/>
                    <a:lumOff val="50000"/>
                  </a:schemeClr>
                </a:solidFill>
                <a:effectLst/>
                <a:latin typeface="+mn-ea"/>
              </a:rPr>
              <a:t>7</a:t>
            </a:r>
            <a:r>
              <a:rPr lang="zh-CN" altLang="en-US" sz="1600" b="0" i="0" dirty="0">
                <a:solidFill>
                  <a:schemeClr val="tx1">
                    <a:lumMod val="50000"/>
                    <a:lumOff val="50000"/>
                  </a:schemeClr>
                </a:solidFill>
                <a:effectLst/>
                <a:latin typeface="+mn-ea"/>
              </a:rPr>
              <a:t>日夜，卢沟桥的日本驻军在未通知中国地方当局的情况下，径自在中国驻军阵地附近举行所谓军事演习，并诡称有一名日军士兵失踪，要求进入北平西南的</a:t>
            </a:r>
            <a:r>
              <a:rPr lang="zh-CN" altLang="en-US" sz="1600" b="0" i="0" u="none" strike="noStrike" dirty="0">
                <a:solidFill>
                  <a:schemeClr val="tx1">
                    <a:lumMod val="50000"/>
                    <a:lumOff val="50000"/>
                  </a:schemeClr>
                </a:solidFill>
                <a:effectLst/>
                <a:latin typeface="+mn-ea"/>
              </a:rPr>
              <a:t>宛平县</a:t>
            </a:r>
            <a:r>
              <a:rPr lang="zh-CN" altLang="en-US" sz="1600" b="0" i="0" dirty="0">
                <a:solidFill>
                  <a:schemeClr val="tx1">
                    <a:lumMod val="50000"/>
                    <a:lumOff val="50000"/>
                  </a:schemeClr>
                </a:solidFill>
                <a:effectLst/>
                <a:latin typeface="+mn-ea"/>
              </a:rPr>
              <a:t>城</a:t>
            </a:r>
            <a:r>
              <a:rPr lang="zh-CN" altLang="en-US" sz="1600" b="0" i="1" dirty="0">
                <a:solidFill>
                  <a:schemeClr val="tx1">
                    <a:lumMod val="50000"/>
                    <a:lumOff val="50000"/>
                  </a:schemeClr>
                </a:solidFill>
                <a:effectLst/>
                <a:latin typeface="+mn-ea"/>
              </a:rPr>
              <a:t>（今卢沟桥镇）</a:t>
            </a:r>
            <a:r>
              <a:rPr lang="zh-CN" altLang="en-US" sz="1600" b="0" i="0" dirty="0">
                <a:solidFill>
                  <a:schemeClr val="tx1">
                    <a:lumMod val="50000"/>
                    <a:lumOff val="50000"/>
                  </a:schemeClr>
                </a:solidFill>
                <a:effectLst/>
                <a:latin typeface="+mn-ea"/>
              </a:rPr>
              <a:t>搜查，被中国驻军严词拒绝，日军随即向宛平城和卢沟桥发动进攻。中国驻军第</a:t>
            </a:r>
            <a:r>
              <a:rPr lang="en-US" altLang="zh-CN" sz="1600" b="0" i="0" dirty="0">
                <a:solidFill>
                  <a:schemeClr val="tx1">
                    <a:lumMod val="50000"/>
                    <a:lumOff val="50000"/>
                  </a:schemeClr>
                </a:solidFill>
                <a:effectLst/>
                <a:latin typeface="+mn-ea"/>
              </a:rPr>
              <a:t>29</a:t>
            </a:r>
            <a:r>
              <a:rPr lang="zh-CN" altLang="en-US" sz="1600" b="0" i="0" dirty="0">
                <a:solidFill>
                  <a:schemeClr val="tx1">
                    <a:lumMod val="50000"/>
                    <a:lumOff val="50000"/>
                  </a:schemeClr>
                </a:solidFill>
                <a:effectLst/>
                <a:latin typeface="+mn-ea"/>
              </a:rPr>
              <a:t>军</a:t>
            </a:r>
            <a:r>
              <a:rPr lang="en-US" altLang="zh-CN" sz="1600" b="0" i="0" dirty="0">
                <a:solidFill>
                  <a:schemeClr val="tx1">
                    <a:lumMod val="50000"/>
                    <a:lumOff val="50000"/>
                  </a:schemeClr>
                </a:solidFill>
                <a:effectLst/>
                <a:latin typeface="+mn-ea"/>
              </a:rPr>
              <a:t>37</a:t>
            </a:r>
            <a:r>
              <a:rPr lang="zh-CN" altLang="en-US" sz="1600" b="0" i="0" dirty="0">
                <a:solidFill>
                  <a:schemeClr val="tx1">
                    <a:lumMod val="50000"/>
                    <a:lumOff val="50000"/>
                  </a:schemeClr>
                </a:solidFill>
                <a:effectLst/>
                <a:latin typeface="+mn-ea"/>
              </a:rPr>
              <a:t>师</a:t>
            </a:r>
            <a:r>
              <a:rPr lang="en-US" altLang="zh-CN" sz="1600" b="0" i="0" dirty="0">
                <a:solidFill>
                  <a:schemeClr val="tx1">
                    <a:lumMod val="50000"/>
                    <a:lumOff val="50000"/>
                  </a:schemeClr>
                </a:solidFill>
                <a:effectLst/>
                <a:latin typeface="+mn-ea"/>
              </a:rPr>
              <a:t>219</a:t>
            </a:r>
            <a:r>
              <a:rPr lang="zh-CN" altLang="en-US" sz="1600" b="0" i="0" dirty="0">
                <a:solidFill>
                  <a:schemeClr val="tx1">
                    <a:lumMod val="50000"/>
                    <a:lumOff val="50000"/>
                  </a:schemeClr>
                </a:solidFill>
                <a:effectLst/>
                <a:latin typeface="+mn-ea"/>
              </a:rPr>
              <a:t>团奋起还击，进行了顽强的抵抗</a:t>
            </a:r>
            <a:endParaRPr lang="zh-CN" altLang="en-US" sz="1600" dirty="0">
              <a:solidFill>
                <a:schemeClr val="tx1">
                  <a:lumMod val="50000"/>
                  <a:lumOff val="50000"/>
                </a:schemeClr>
              </a:solidFill>
              <a:latin typeface="+mn-ea"/>
            </a:endParaRPr>
          </a:p>
        </p:txBody>
      </p:sp>
      <p:sp>
        <p:nvSpPr>
          <p:cNvPr id="7" name="文本框 6">
            <a:extLst>
              <a:ext uri="{FF2B5EF4-FFF2-40B4-BE49-F238E27FC236}">
                <a16:creationId xmlns:a16="http://schemas.microsoft.com/office/drawing/2014/main" xmlns="" id="{3893540B-EF97-FD4A-EE0B-4F490E3A224B}"/>
              </a:ext>
            </a:extLst>
          </p:cNvPr>
          <p:cNvSpPr txBox="1"/>
          <p:nvPr/>
        </p:nvSpPr>
        <p:spPr>
          <a:xfrm>
            <a:off x="2423592" y="5538701"/>
            <a:ext cx="7056784" cy="461665"/>
          </a:xfrm>
          <a:prstGeom prst="rect">
            <a:avLst/>
          </a:prstGeom>
          <a:noFill/>
        </p:spPr>
        <p:txBody>
          <a:bodyPr wrap="square">
            <a:spAutoFit/>
          </a:bodyPr>
          <a:lstStyle/>
          <a:p>
            <a:pPr algn="dist"/>
            <a:r>
              <a:rPr lang="zh-CN" altLang="en-US" sz="2400" b="1" i="0" dirty="0">
                <a:solidFill>
                  <a:srgbClr val="D11313"/>
                </a:solidFill>
                <a:effectLst/>
                <a:latin typeface="+mn-ea"/>
              </a:rPr>
              <a:t>“七七事变”揭开了全国抗日战争的序幕</a:t>
            </a:r>
            <a:endParaRPr lang="zh-CN" altLang="en-US" sz="2400" b="1" dirty="0">
              <a:solidFill>
                <a:srgbClr val="D11313"/>
              </a:solidFill>
              <a:latin typeface="+mn-ea"/>
            </a:endParaRPr>
          </a:p>
        </p:txBody>
      </p:sp>
      <p:grpSp>
        <p:nvGrpSpPr>
          <p:cNvPr id="2" name="组合 1">
            <a:extLst>
              <a:ext uri="{FF2B5EF4-FFF2-40B4-BE49-F238E27FC236}">
                <a16:creationId xmlns:a16="http://schemas.microsoft.com/office/drawing/2014/main" xmlns="" id="{BD851C37-51A5-45F2-A6BC-8DDD85CD0540}"/>
              </a:ext>
            </a:extLst>
          </p:cNvPr>
          <p:cNvGrpSpPr/>
          <p:nvPr/>
        </p:nvGrpSpPr>
        <p:grpSpPr>
          <a:xfrm>
            <a:off x="1199456" y="795393"/>
            <a:ext cx="5471944" cy="584775"/>
            <a:chOff x="2598380" y="599924"/>
            <a:chExt cx="5471944" cy="584775"/>
          </a:xfrm>
        </p:grpSpPr>
        <p:sp>
          <p:nvSpPr>
            <p:cNvPr id="6" name="文本框 5">
              <a:extLst>
                <a:ext uri="{FF2B5EF4-FFF2-40B4-BE49-F238E27FC236}">
                  <a16:creationId xmlns:a16="http://schemas.microsoft.com/office/drawing/2014/main" xmlns="" id="{985F1A44-EAFC-4046-8CFC-6D34D531EF14}"/>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p>
          </p:txBody>
        </p:sp>
        <p:sp>
          <p:nvSpPr>
            <p:cNvPr id="8" name="矩形: 圆角 7">
              <a:extLst>
                <a:ext uri="{FF2B5EF4-FFF2-40B4-BE49-F238E27FC236}">
                  <a16:creationId xmlns:a16="http://schemas.microsoft.com/office/drawing/2014/main" xmlns="" id="{C132AFC2-0BFE-404B-83DB-90941A83F8FE}"/>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p>
          </p:txBody>
        </p:sp>
      </p:grpSp>
      <p:grpSp>
        <p:nvGrpSpPr>
          <p:cNvPr id="12" name="组合 11">
            <a:extLst>
              <a:ext uri="{FF2B5EF4-FFF2-40B4-BE49-F238E27FC236}">
                <a16:creationId xmlns:a16="http://schemas.microsoft.com/office/drawing/2014/main" xmlns="" id="{728D70D0-39F2-4BED-9A39-955E24BC778D}"/>
              </a:ext>
            </a:extLst>
          </p:cNvPr>
          <p:cNvGrpSpPr/>
          <p:nvPr/>
        </p:nvGrpSpPr>
        <p:grpSpPr>
          <a:xfrm>
            <a:off x="1590209" y="2091360"/>
            <a:ext cx="4505793" cy="830997"/>
            <a:chOff x="1878729" y="1946116"/>
            <a:chExt cx="4505793" cy="830997"/>
          </a:xfrm>
        </p:grpSpPr>
        <p:sp>
          <p:nvSpPr>
            <p:cNvPr id="13" name="文本框 12">
              <a:extLst>
                <a:ext uri="{FF2B5EF4-FFF2-40B4-BE49-F238E27FC236}">
                  <a16:creationId xmlns:a16="http://schemas.microsoft.com/office/drawing/2014/main" xmlns="" id="{D6D4299B-281D-4141-99DD-1F14D962655C}"/>
                </a:ext>
              </a:extLst>
            </p:cNvPr>
            <p:cNvSpPr txBox="1"/>
            <p:nvPr/>
          </p:nvSpPr>
          <p:spPr>
            <a:xfrm>
              <a:off x="2366933" y="1946116"/>
              <a:ext cx="4017589" cy="830997"/>
            </a:xfrm>
            <a:prstGeom prst="rect">
              <a:avLst/>
            </a:prstGeom>
            <a:noFill/>
          </p:spPr>
          <p:txBody>
            <a:bodyPr wrap="square">
              <a:spAutoFit/>
            </a:bodyPr>
            <a:lstStyle/>
            <a:p>
              <a:r>
                <a:rPr lang="zh-CN" altLang="en-US" sz="2400" b="1" dirty="0">
                  <a:solidFill>
                    <a:srgbClr val="D11313"/>
                  </a:solidFill>
                  <a:latin typeface="+mn-ea"/>
                </a:rPr>
                <a:t>七七事变，又称卢沟桥事变，发生于</a:t>
              </a:r>
              <a:r>
                <a:rPr lang="en-US" altLang="zh-CN" sz="2400" b="1" dirty="0">
                  <a:solidFill>
                    <a:srgbClr val="D11313"/>
                  </a:solidFill>
                  <a:latin typeface="+mn-ea"/>
                </a:rPr>
                <a:t>1937</a:t>
              </a:r>
              <a:r>
                <a:rPr lang="zh-CN" altLang="en-US" sz="2400" b="1" dirty="0">
                  <a:solidFill>
                    <a:srgbClr val="D11313"/>
                  </a:solidFill>
                  <a:latin typeface="+mn-ea"/>
                </a:rPr>
                <a:t>年</a:t>
              </a:r>
              <a:r>
                <a:rPr lang="en-US" altLang="zh-CN" sz="2400" b="1" dirty="0">
                  <a:solidFill>
                    <a:srgbClr val="D11313"/>
                  </a:solidFill>
                  <a:latin typeface="+mn-ea"/>
                </a:rPr>
                <a:t>7</a:t>
              </a:r>
              <a:r>
                <a:rPr lang="zh-CN" altLang="en-US" sz="2400" b="1" dirty="0">
                  <a:solidFill>
                    <a:srgbClr val="D11313"/>
                  </a:solidFill>
                  <a:latin typeface="+mn-ea"/>
                </a:rPr>
                <a:t>月</a:t>
              </a:r>
              <a:r>
                <a:rPr lang="en-US" altLang="zh-CN" sz="2400" b="1" dirty="0">
                  <a:solidFill>
                    <a:srgbClr val="D11313"/>
                  </a:solidFill>
                  <a:latin typeface="+mn-ea"/>
                </a:rPr>
                <a:t>7</a:t>
              </a:r>
              <a:r>
                <a:rPr lang="zh-CN" altLang="en-US" sz="2400" b="1" dirty="0">
                  <a:solidFill>
                    <a:srgbClr val="D11313"/>
                  </a:solidFill>
                  <a:latin typeface="+mn-ea"/>
                </a:rPr>
                <a:t>日</a:t>
              </a:r>
            </a:p>
          </p:txBody>
        </p:sp>
        <p:sp>
          <p:nvSpPr>
            <p:cNvPr id="14" name="五角星 9">
              <a:extLst>
                <a:ext uri="{FF2B5EF4-FFF2-40B4-BE49-F238E27FC236}">
                  <a16:creationId xmlns:a16="http://schemas.microsoft.com/office/drawing/2014/main" xmlns="" id="{08302196-7A6C-4430-A449-D9CFC19B44F5}"/>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5" name="图片 14">
            <a:extLst>
              <a:ext uri="{FF2B5EF4-FFF2-40B4-BE49-F238E27FC236}">
                <a16:creationId xmlns:a16="http://schemas.microsoft.com/office/drawing/2014/main" xmlns="" id="{A241D3FC-5D4E-4444-BFB3-4F23DC9B52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67" t="16401" r="5900" b="18599"/>
          <a:stretch/>
        </p:blipFill>
        <p:spPr>
          <a:xfrm>
            <a:off x="7364576" y="2688445"/>
            <a:ext cx="3599633" cy="2814495"/>
          </a:xfrm>
          <a:prstGeom prst="rect">
            <a:avLst/>
          </a:prstGeom>
        </p:spPr>
      </p:pic>
    </p:spTree>
    <p:extLst>
      <p:ext uri="{BB962C8B-B14F-4D97-AF65-F5344CB8AC3E}">
        <p14:creationId xmlns:p14="http://schemas.microsoft.com/office/powerpoint/2010/main" val="2051046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03FB99C0-9431-40A4-AB56-B2244FE902FC}"/>
              </a:ext>
            </a:extLst>
          </p:cNvPr>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5" name="文本框 4">
            <a:extLst>
              <a:ext uri="{FF2B5EF4-FFF2-40B4-BE49-F238E27FC236}">
                <a16:creationId xmlns:a16="http://schemas.microsoft.com/office/drawing/2014/main" xmlns="" id="{84939BCB-0151-00F9-ADEE-D306E77DB8EB}"/>
              </a:ext>
            </a:extLst>
          </p:cNvPr>
          <p:cNvSpPr txBox="1"/>
          <p:nvPr/>
        </p:nvSpPr>
        <p:spPr>
          <a:xfrm>
            <a:off x="1415481" y="5035244"/>
            <a:ext cx="9775087" cy="923330"/>
          </a:xfrm>
          <a:prstGeom prst="rect">
            <a:avLst/>
          </a:prstGeom>
          <a:noFill/>
        </p:spPr>
        <p:txBody>
          <a:bodyPr wrap="square">
            <a:spAutoFit/>
          </a:bodyPr>
          <a:lstStyle/>
          <a:p>
            <a:pPr>
              <a:lnSpc>
                <a:spcPct val="150000"/>
              </a:lnSpc>
            </a:pPr>
            <a:r>
              <a:rPr lang="zh-CN" altLang="en-US" b="1" i="0" dirty="0">
                <a:solidFill>
                  <a:srgbClr val="D11313"/>
                </a:solidFill>
                <a:effectLst/>
                <a:latin typeface="+mn-ea"/>
              </a:rPr>
              <a:t>九一八事变是由日本蓄意制造并发动的侵华战争，是日本帝国主义企图以武力征服中国的开端，是中国抗日战争的起点，标志着中国局部抗战的开始，揭开了第二次世界大战东方战场的序幕。</a:t>
            </a:r>
            <a:endParaRPr lang="en-US" altLang="zh-CN" b="1" i="0" dirty="0">
              <a:solidFill>
                <a:srgbClr val="D11313"/>
              </a:solidFill>
              <a:effectLst/>
              <a:latin typeface="+mn-ea"/>
            </a:endParaRPr>
          </a:p>
        </p:txBody>
      </p:sp>
      <p:sp>
        <p:nvSpPr>
          <p:cNvPr id="7" name="文本框 6">
            <a:extLst>
              <a:ext uri="{FF2B5EF4-FFF2-40B4-BE49-F238E27FC236}">
                <a16:creationId xmlns:a16="http://schemas.microsoft.com/office/drawing/2014/main" xmlns="" id="{43AF1FA4-D85D-67A5-8952-DD91964FA6E4}"/>
              </a:ext>
            </a:extLst>
          </p:cNvPr>
          <p:cNvSpPr txBox="1"/>
          <p:nvPr/>
        </p:nvSpPr>
        <p:spPr>
          <a:xfrm>
            <a:off x="1609307" y="2381014"/>
            <a:ext cx="8973387" cy="2554545"/>
          </a:xfrm>
          <a:prstGeom prst="rect">
            <a:avLst/>
          </a:prstGeom>
          <a:noFill/>
        </p:spPr>
        <p:txBody>
          <a:bodyPr wrap="square">
            <a:spAutoFit/>
          </a:bodyPr>
          <a:lstStyle/>
          <a:p>
            <a:pPr>
              <a:lnSpc>
                <a:spcPct val="200000"/>
              </a:lnSpc>
            </a:pPr>
            <a:r>
              <a:rPr lang="en-US" altLang="zh-CN" sz="1600" b="0" i="0" dirty="0">
                <a:solidFill>
                  <a:schemeClr val="tx1">
                    <a:lumMod val="50000"/>
                    <a:lumOff val="50000"/>
                  </a:schemeClr>
                </a:solidFill>
                <a:effectLst/>
                <a:latin typeface="+mn-ea"/>
              </a:rPr>
              <a:t>1931</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9</a:t>
            </a:r>
            <a:r>
              <a:rPr lang="zh-CN" altLang="en-US" sz="1600" b="0" i="0" dirty="0">
                <a:solidFill>
                  <a:schemeClr val="tx1">
                    <a:lumMod val="50000"/>
                    <a:lumOff val="50000"/>
                  </a:schemeClr>
                </a:solidFill>
                <a:effectLst/>
                <a:latin typeface="+mn-ea"/>
              </a:rPr>
              <a:t>月</a:t>
            </a:r>
            <a:r>
              <a:rPr lang="en-US" altLang="zh-CN" sz="1600" b="0" i="0" dirty="0">
                <a:solidFill>
                  <a:schemeClr val="tx1">
                    <a:lumMod val="50000"/>
                    <a:lumOff val="50000"/>
                  </a:schemeClr>
                </a:solidFill>
                <a:effectLst/>
                <a:latin typeface="+mn-ea"/>
              </a:rPr>
              <a:t>18</a:t>
            </a:r>
            <a:r>
              <a:rPr lang="zh-CN" altLang="en-US" sz="1600" b="0" i="0" dirty="0">
                <a:solidFill>
                  <a:schemeClr val="tx1">
                    <a:lumMod val="50000"/>
                    <a:lumOff val="50000"/>
                  </a:schemeClr>
                </a:solidFill>
                <a:effectLst/>
                <a:latin typeface="+mn-ea"/>
              </a:rPr>
              <a:t>日夜，盘踞在中国东北的日本关东军按照精心策划的阴谋，由铁道“守备队”炸毁沈阳柳条湖附近日本修筑的南满铁路路轨，并嫁祸于中国军队，日军以此为借口，炮轰中国东北军北大营，制造了震惊中外的“九一八事变”。次日，日军侵占沈阳，又陆续侵占了东北三省。</a:t>
            </a:r>
            <a:r>
              <a:rPr lang="en-US" altLang="zh-CN" sz="1600" b="0" i="0" dirty="0">
                <a:solidFill>
                  <a:schemeClr val="tx1">
                    <a:lumMod val="50000"/>
                    <a:lumOff val="50000"/>
                  </a:schemeClr>
                </a:solidFill>
                <a:effectLst/>
                <a:latin typeface="+mn-ea"/>
              </a:rPr>
              <a:t>1932</a:t>
            </a:r>
            <a:r>
              <a:rPr lang="zh-CN" altLang="en-US" sz="1600" b="0" i="0" dirty="0">
                <a:solidFill>
                  <a:schemeClr val="tx1">
                    <a:lumMod val="50000"/>
                    <a:lumOff val="50000"/>
                  </a:schemeClr>
                </a:solidFill>
                <a:effectLst/>
                <a:latin typeface="+mn-ea"/>
              </a:rPr>
              <a:t>年</a:t>
            </a:r>
            <a:r>
              <a:rPr lang="en-US" altLang="zh-CN" sz="1600" b="0" i="0" dirty="0">
                <a:solidFill>
                  <a:schemeClr val="tx1">
                    <a:lumMod val="50000"/>
                    <a:lumOff val="50000"/>
                  </a:schemeClr>
                </a:solidFill>
                <a:effectLst/>
                <a:latin typeface="+mn-ea"/>
              </a:rPr>
              <a:t>2</a:t>
            </a:r>
            <a:r>
              <a:rPr lang="zh-CN" altLang="en-US" sz="1600" b="0" i="0" dirty="0">
                <a:solidFill>
                  <a:schemeClr val="tx1">
                    <a:lumMod val="50000"/>
                    <a:lumOff val="50000"/>
                  </a:schemeClr>
                </a:solidFill>
                <a:effectLst/>
                <a:latin typeface="+mn-ea"/>
              </a:rPr>
              <a:t>月，东北全境沦陷。此后，日本在中国东北建立了伪满洲国傀儡政权，开始了对东北人民长达</a:t>
            </a:r>
            <a:r>
              <a:rPr lang="en-US" altLang="zh-CN" sz="1600" b="0" i="0" dirty="0">
                <a:solidFill>
                  <a:schemeClr val="tx1">
                    <a:lumMod val="50000"/>
                    <a:lumOff val="50000"/>
                  </a:schemeClr>
                </a:solidFill>
                <a:effectLst/>
                <a:latin typeface="+mn-ea"/>
              </a:rPr>
              <a:t>14</a:t>
            </a:r>
            <a:r>
              <a:rPr lang="zh-CN" altLang="en-US" sz="1600" b="0" i="0" dirty="0">
                <a:solidFill>
                  <a:schemeClr val="tx1">
                    <a:lumMod val="50000"/>
                    <a:lumOff val="50000"/>
                  </a:schemeClr>
                </a:solidFill>
                <a:effectLst/>
                <a:latin typeface="+mn-ea"/>
              </a:rPr>
              <a:t>年之久的奴役和殖民统治，使东北</a:t>
            </a:r>
            <a:r>
              <a:rPr lang="en-US" altLang="zh-CN" sz="1600" b="0" i="0" dirty="0">
                <a:solidFill>
                  <a:schemeClr val="tx1">
                    <a:lumMod val="50000"/>
                    <a:lumOff val="50000"/>
                  </a:schemeClr>
                </a:solidFill>
                <a:effectLst/>
                <a:latin typeface="+mn-ea"/>
              </a:rPr>
              <a:t>3000</a:t>
            </a:r>
            <a:r>
              <a:rPr lang="zh-CN" altLang="en-US" sz="1600" b="0" i="0" dirty="0">
                <a:solidFill>
                  <a:schemeClr val="tx1">
                    <a:lumMod val="50000"/>
                    <a:lumOff val="50000"/>
                  </a:schemeClr>
                </a:solidFill>
                <a:effectLst/>
                <a:latin typeface="+mn-ea"/>
              </a:rPr>
              <a:t>多万同胞饱受亡国奴的痛苦滋味。</a:t>
            </a:r>
            <a:endParaRPr lang="zh-CN" altLang="en-US" sz="1600" dirty="0">
              <a:solidFill>
                <a:schemeClr val="tx1">
                  <a:lumMod val="50000"/>
                  <a:lumOff val="50000"/>
                </a:schemeClr>
              </a:solidFill>
              <a:latin typeface="+mn-ea"/>
            </a:endParaRPr>
          </a:p>
        </p:txBody>
      </p:sp>
      <p:grpSp>
        <p:nvGrpSpPr>
          <p:cNvPr id="6" name="组合 5">
            <a:extLst>
              <a:ext uri="{FF2B5EF4-FFF2-40B4-BE49-F238E27FC236}">
                <a16:creationId xmlns:a16="http://schemas.microsoft.com/office/drawing/2014/main" xmlns="" id="{0EE436E7-1324-4304-B140-0C36CD66E4E1}"/>
              </a:ext>
            </a:extLst>
          </p:cNvPr>
          <p:cNvGrpSpPr/>
          <p:nvPr/>
        </p:nvGrpSpPr>
        <p:grpSpPr>
          <a:xfrm>
            <a:off x="1199456" y="795393"/>
            <a:ext cx="5471944" cy="584775"/>
            <a:chOff x="2598380" y="599924"/>
            <a:chExt cx="5471944" cy="584775"/>
          </a:xfrm>
        </p:grpSpPr>
        <p:sp>
          <p:nvSpPr>
            <p:cNvPr id="8" name="文本框 7">
              <a:extLst>
                <a:ext uri="{FF2B5EF4-FFF2-40B4-BE49-F238E27FC236}">
                  <a16:creationId xmlns:a16="http://schemas.microsoft.com/office/drawing/2014/main" xmlns="" id="{47FEDB16-A15D-441A-8C27-BED6800FF34C}"/>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p>
          </p:txBody>
        </p:sp>
        <p:sp>
          <p:nvSpPr>
            <p:cNvPr id="9" name="矩形: 圆角 8">
              <a:extLst>
                <a:ext uri="{FF2B5EF4-FFF2-40B4-BE49-F238E27FC236}">
                  <a16:creationId xmlns:a16="http://schemas.microsoft.com/office/drawing/2014/main" xmlns="" id="{6E913A23-AAED-4A9E-9761-446607538E0E}"/>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p>
          </p:txBody>
        </p:sp>
      </p:grpSp>
      <p:grpSp>
        <p:nvGrpSpPr>
          <p:cNvPr id="14" name="组合 13">
            <a:extLst>
              <a:ext uri="{FF2B5EF4-FFF2-40B4-BE49-F238E27FC236}">
                <a16:creationId xmlns:a16="http://schemas.microsoft.com/office/drawing/2014/main" xmlns="" id="{1DAC3873-A1EC-4E35-A823-B3BF6310DDF4}"/>
              </a:ext>
            </a:extLst>
          </p:cNvPr>
          <p:cNvGrpSpPr/>
          <p:nvPr/>
        </p:nvGrpSpPr>
        <p:grpSpPr>
          <a:xfrm>
            <a:off x="1302175" y="1913296"/>
            <a:ext cx="7407671" cy="471450"/>
            <a:chOff x="1878729" y="2086595"/>
            <a:chExt cx="7407670" cy="471450"/>
          </a:xfrm>
        </p:grpSpPr>
        <p:sp>
          <p:nvSpPr>
            <p:cNvPr id="15" name="文本框 14">
              <a:extLst>
                <a:ext uri="{FF2B5EF4-FFF2-40B4-BE49-F238E27FC236}">
                  <a16:creationId xmlns:a16="http://schemas.microsoft.com/office/drawing/2014/main" xmlns="" id="{DBFF5424-0EEA-4EA6-9140-0275F41F4D29}"/>
                </a:ext>
              </a:extLst>
            </p:cNvPr>
            <p:cNvSpPr txBox="1"/>
            <p:nvPr/>
          </p:nvSpPr>
          <p:spPr>
            <a:xfrm>
              <a:off x="2366933" y="2086595"/>
              <a:ext cx="6919466" cy="461665"/>
            </a:xfrm>
            <a:prstGeom prst="rect">
              <a:avLst/>
            </a:prstGeom>
            <a:noFill/>
          </p:spPr>
          <p:txBody>
            <a:bodyPr wrap="square">
              <a:spAutoFit/>
            </a:bodyPr>
            <a:lstStyle/>
            <a:p>
              <a:r>
                <a:rPr lang="zh-CN" altLang="en-US" sz="2400" b="1" dirty="0">
                  <a:solidFill>
                    <a:srgbClr val="D11313"/>
                  </a:solidFill>
                  <a:latin typeface="+mn-ea"/>
                </a:rPr>
                <a:t>九</a:t>
              </a:r>
              <a:r>
                <a:rPr lang="en-US" altLang="zh-CN" sz="2400" b="1" dirty="0">
                  <a:solidFill>
                    <a:srgbClr val="D11313"/>
                  </a:solidFill>
                  <a:latin typeface="+mn-ea"/>
                </a:rPr>
                <a:t>·</a:t>
              </a:r>
              <a:r>
                <a:rPr lang="zh-CN" altLang="en-US" sz="2400" b="1" dirty="0">
                  <a:solidFill>
                    <a:srgbClr val="D11313"/>
                  </a:solidFill>
                  <a:latin typeface="+mn-ea"/>
                </a:rPr>
                <a:t>一八事变，又称奉天事变、柳条湖事件</a:t>
              </a:r>
            </a:p>
          </p:txBody>
        </p:sp>
        <p:sp>
          <p:nvSpPr>
            <p:cNvPr id="16" name="五角星 9">
              <a:extLst>
                <a:ext uri="{FF2B5EF4-FFF2-40B4-BE49-F238E27FC236}">
                  <a16:creationId xmlns:a16="http://schemas.microsoft.com/office/drawing/2014/main" xmlns="" id="{FB1BC6CE-0966-45A6-A84A-2276504850F9}"/>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Tree>
    <p:extLst>
      <p:ext uri="{BB962C8B-B14F-4D97-AF65-F5344CB8AC3E}">
        <p14:creationId xmlns:p14="http://schemas.microsoft.com/office/powerpoint/2010/main" val="355019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3A162574-2070-4662-9250-40B6C2A8E253}"/>
              </a:ext>
            </a:extLst>
          </p:cNvPr>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 name="文本框 2">
            <a:extLst>
              <a:ext uri="{FF2B5EF4-FFF2-40B4-BE49-F238E27FC236}">
                <a16:creationId xmlns:a16="http://schemas.microsoft.com/office/drawing/2014/main" xmlns="" id="{0E9F8B9B-D2D5-1256-D138-26B733D181BB}"/>
              </a:ext>
            </a:extLst>
          </p:cNvPr>
          <p:cNvSpPr txBox="1"/>
          <p:nvPr/>
        </p:nvSpPr>
        <p:spPr>
          <a:xfrm>
            <a:off x="1199456" y="2470765"/>
            <a:ext cx="6285216" cy="2677656"/>
          </a:xfrm>
          <a:prstGeom prst="rect">
            <a:avLst/>
          </a:prstGeom>
          <a:noFill/>
        </p:spPr>
        <p:txBody>
          <a:bodyPr wrap="square">
            <a:spAutoFit/>
          </a:bodyPr>
          <a:lstStyle/>
          <a:p>
            <a:pPr algn="l">
              <a:lnSpc>
                <a:spcPct val="150000"/>
              </a:lnSpc>
            </a:pPr>
            <a:r>
              <a:rPr lang="zh-CN" altLang="en-US" sz="1600" b="0" i="0" dirty="0">
                <a:solidFill>
                  <a:schemeClr val="tx1">
                    <a:lumMod val="65000"/>
                    <a:lumOff val="35000"/>
                  </a:schemeClr>
                </a:solidFill>
                <a:effectLst/>
                <a:latin typeface="+mn-ea"/>
              </a:rPr>
              <a:t>是指</a:t>
            </a:r>
            <a:r>
              <a:rPr lang="en-US" altLang="zh-CN" sz="1600" b="0" i="0" dirty="0">
                <a:solidFill>
                  <a:schemeClr val="tx1">
                    <a:lumMod val="65000"/>
                    <a:lumOff val="35000"/>
                  </a:schemeClr>
                </a:solidFill>
                <a:effectLst/>
                <a:latin typeface="+mn-ea"/>
              </a:rPr>
              <a:t>1931</a:t>
            </a:r>
            <a:r>
              <a:rPr lang="zh-CN" altLang="en-US" sz="1600" b="0" i="0" dirty="0">
                <a:solidFill>
                  <a:schemeClr val="tx1">
                    <a:lumMod val="65000"/>
                    <a:lumOff val="35000"/>
                  </a:schemeClr>
                </a:solidFill>
                <a:effectLst/>
                <a:latin typeface="+mn-ea"/>
              </a:rPr>
              <a:t>至</a:t>
            </a:r>
            <a:r>
              <a:rPr lang="en-US" altLang="zh-CN" sz="1600" b="0" i="0" dirty="0">
                <a:solidFill>
                  <a:schemeClr val="tx1">
                    <a:lumMod val="65000"/>
                    <a:lumOff val="35000"/>
                  </a:schemeClr>
                </a:solidFill>
                <a:effectLst/>
                <a:latin typeface="+mn-ea"/>
              </a:rPr>
              <a:t>1945</a:t>
            </a:r>
            <a:r>
              <a:rPr lang="zh-CN" altLang="en-US" sz="1600" b="0" i="0" dirty="0">
                <a:solidFill>
                  <a:schemeClr val="tx1">
                    <a:lumMod val="65000"/>
                    <a:lumOff val="35000"/>
                  </a:schemeClr>
                </a:solidFill>
                <a:effectLst/>
                <a:latin typeface="+mn-ea"/>
              </a:rPr>
              <a:t>年中国</a:t>
            </a:r>
            <a:r>
              <a:rPr lang="zh-CN" altLang="en-US" sz="1600" b="0" i="0" u="none" strike="noStrike" dirty="0">
                <a:solidFill>
                  <a:schemeClr val="tx1">
                    <a:lumMod val="65000"/>
                    <a:lumOff val="35000"/>
                  </a:schemeClr>
                </a:solidFill>
                <a:effectLst/>
                <a:latin typeface="+mn-ea"/>
                <a:hlinkClick r:id="rId2">
                  <a:extLst>
                    <a:ext uri="{A12FA001-AC4F-418D-AE19-62706E023703}">
                      <ahyp:hlinkClr xmlns:ahyp="http://schemas.microsoft.com/office/drawing/2018/hyperlinkcolor" xmlns="" val="tx"/>
                    </a:ext>
                  </a:extLst>
                </a:hlinkClick>
              </a:rPr>
              <a:t>抗日战争</a:t>
            </a:r>
            <a:r>
              <a:rPr lang="zh-CN" altLang="en-US" sz="1600" b="0" i="0" dirty="0">
                <a:solidFill>
                  <a:schemeClr val="tx1">
                    <a:lumMod val="65000"/>
                    <a:lumOff val="35000"/>
                  </a:schemeClr>
                </a:solidFill>
                <a:effectLst/>
                <a:latin typeface="+mn-ea"/>
              </a:rPr>
              <a:t>期间 ，中华民国在</a:t>
            </a:r>
            <a:r>
              <a:rPr lang="zh-CN" altLang="en-US" sz="1600" b="0" i="0" u="none" strike="noStrike" dirty="0">
                <a:solidFill>
                  <a:schemeClr val="tx1">
                    <a:lumMod val="65000"/>
                    <a:lumOff val="35000"/>
                  </a:schemeClr>
                </a:solidFill>
                <a:effectLst/>
                <a:latin typeface="+mn-ea"/>
                <a:hlinkClick r:id="rId3">
                  <a:extLst>
                    <a:ext uri="{A12FA001-AC4F-418D-AE19-62706E023703}">
                      <ahyp:hlinkClr xmlns:ahyp="http://schemas.microsoft.com/office/drawing/2018/hyperlinkcolor" xmlns="" val="tx"/>
                    </a:ext>
                  </a:extLst>
                </a:hlinkClick>
              </a:rPr>
              <a:t>南京保卫战</a:t>
            </a:r>
            <a:r>
              <a:rPr lang="zh-CN" altLang="en-US" sz="1600" b="0" i="0" dirty="0">
                <a:solidFill>
                  <a:schemeClr val="tx1">
                    <a:lumMod val="65000"/>
                    <a:lumOff val="35000"/>
                  </a:schemeClr>
                </a:solidFill>
                <a:effectLst/>
                <a:latin typeface="+mn-ea"/>
              </a:rPr>
              <a:t>中失利、首都南京于</a:t>
            </a:r>
            <a:r>
              <a:rPr lang="en-US" altLang="zh-CN" sz="1600" b="0" i="0" dirty="0">
                <a:solidFill>
                  <a:schemeClr val="tx1">
                    <a:lumMod val="65000"/>
                    <a:lumOff val="35000"/>
                  </a:schemeClr>
                </a:solidFill>
                <a:effectLst/>
                <a:latin typeface="+mn-ea"/>
              </a:rPr>
              <a:t>1937</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13</a:t>
            </a:r>
            <a:r>
              <a:rPr lang="zh-CN" altLang="en-US" sz="1600" b="0" i="0" dirty="0">
                <a:solidFill>
                  <a:schemeClr val="tx1">
                    <a:lumMod val="65000"/>
                    <a:lumOff val="35000"/>
                  </a:schemeClr>
                </a:solidFill>
                <a:effectLst/>
                <a:latin typeface="+mn-ea"/>
              </a:rPr>
              <a:t>日（学术界认为开始于</a:t>
            </a:r>
            <a:r>
              <a:rPr lang="en-US" altLang="zh-CN" sz="1600" b="0" i="0" dirty="0">
                <a:solidFill>
                  <a:schemeClr val="tx1">
                    <a:lumMod val="65000"/>
                    <a:lumOff val="35000"/>
                  </a:schemeClr>
                </a:solidFill>
                <a:effectLst/>
                <a:latin typeface="+mn-ea"/>
              </a:rPr>
              <a:t>12</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5</a:t>
            </a:r>
            <a:r>
              <a:rPr lang="zh-CN" altLang="en-US" sz="1600" b="0" i="0" dirty="0">
                <a:solidFill>
                  <a:schemeClr val="tx1">
                    <a:lumMod val="65000"/>
                    <a:lumOff val="35000"/>
                  </a:schemeClr>
                </a:solidFill>
                <a:effectLst/>
                <a:latin typeface="+mn-ea"/>
              </a:rPr>
              <a:t>日</a:t>
            </a:r>
            <a:r>
              <a:rPr lang="zh-CN" altLang="en-US" sz="1600" b="0" i="0" baseline="30000" dirty="0">
                <a:solidFill>
                  <a:schemeClr val="tx1">
                    <a:lumMod val="65000"/>
                    <a:lumOff val="35000"/>
                  </a:schemeClr>
                </a:solidFill>
                <a:effectLst/>
                <a:latin typeface="+mn-ea"/>
              </a:rPr>
              <a:t> </a:t>
            </a:r>
            <a:r>
              <a:rPr lang="en-US" altLang="zh-CN" sz="1600" b="0" i="0" baseline="30000" dirty="0">
                <a:solidFill>
                  <a:schemeClr val="tx1">
                    <a:lumMod val="65000"/>
                    <a:lumOff val="35000"/>
                  </a:schemeClr>
                </a:solidFill>
                <a:effectLst/>
                <a:latin typeface="+mn-ea"/>
              </a:rPr>
              <a:t>[2]</a:t>
            </a:r>
            <a:r>
              <a:rPr lang="zh-CN" altLang="en-US" sz="1600" b="0" i="0" u="none" strike="noStrike" dirty="0">
                <a:solidFill>
                  <a:schemeClr val="tx1">
                    <a:lumMod val="65000"/>
                    <a:lumOff val="35000"/>
                  </a:schemeClr>
                </a:solidFill>
                <a:effectLst/>
                <a:latin typeface="+mn-ea"/>
              </a:rPr>
              <a:t> </a:t>
            </a:r>
            <a:r>
              <a:rPr lang="zh-CN" altLang="en-US" sz="1600" b="0" i="0" dirty="0">
                <a:solidFill>
                  <a:schemeClr val="tx1">
                    <a:lumMod val="65000"/>
                    <a:lumOff val="35000"/>
                  </a:schemeClr>
                </a:solidFill>
                <a:effectLst/>
                <a:latin typeface="+mn-ea"/>
              </a:rPr>
              <a:t> ）沦陷后，在华中派遣军司令</a:t>
            </a:r>
            <a:r>
              <a:rPr lang="zh-CN" altLang="en-US" sz="1600" b="0" i="0" u="none" strike="noStrike" dirty="0">
                <a:solidFill>
                  <a:schemeClr val="tx1">
                    <a:lumMod val="65000"/>
                    <a:lumOff val="35000"/>
                  </a:schemeClr>
                </a:solidFill>
                <a:effectLst/>
                <a:latin typeface="+mn-ea"/>
                <a:hlinkClick r:id="rId4">
                  <a:extLst>
                    <a:ext uri="{A12FA001-AC4F-418D-AE19-62706E023703}">
                      <ahyp:hlinkClr xmlns:ahyp="http://schemas.microsoft.com/office/drawing/2018/hyperlinkcolor" xmlns="" val="tx"/>
                    </a:ext>
                  </a:extLst>
                </a:hlinkClick>
              </a:rPr>
              <a:t>松井石根</a:t>
            </a:r>
            <a:r>
              <a:rPr lang="zh-CN" altLang="en-US" sz="1600" b="0" i="0" dirty="0">
                <a:solidFill>
                  <a:schemeClr val="tx1">
                    <a:lumMod val="65000"/>
                    <a:lumOff val="35000"/>
                  </a:schemeClr>
                </a:solidFill>
                <a:effectLst/>
                <a:latin typeface="+mn-ea"/>
              </a:rPr>
              <a:t>和第</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师团长</a:t>
            </a:r>
            <a:r>
              <a:rPr lang="zh-CN" altLang="en-US" sz="1600" b="0" i="0" u="none" strike="noStrike" dirty="0">
                <a:solidFill>
                  <a:schemeClr val="tx1">
                    <a:lumMod val="65000"/>
                    <a:lumOff val="35000"/>
                  </a:schemeClr>
                </a:solidFill>
                <a:effectLst/>
                <a:latin typeface="+mn-ea"/>
                <a:hlinkClick r:id="rId5">
                  <a:extLst>
                    <a:ext uri="{A12FA001-AC4F-418D-AE19-62706E023703}">
                      <ahyp:hlinkClr xmlns:ahyp="http://schemas.microsoft.com/office/drawing/2018/hyperlinkcolor" xmlns="" val="tx"/>
                    </a:ext>
                  </a:extLst>
                </a:hlinkClick>
              </a:rPr>
              <a:t>谷寿夫</a:t>
            </a:r>
            <a:r>
              <a:rPr lang="zh-CN" altLang="en-US" sz="1600" b="0" i="0" dirty="0">
                <a:solidFill>
                  <a:schemeClr val="tx1">
                    <a:lumMod val="65000"/>
                    <a:lumOff val="35000"/>
                  </a:schemeClr>
                </a:solidFill>
                <a:effectLst/>
                <a:latin typeface="+mn-ea"/>
              </a:rPr>
              <a:t>指挥下，侵华日军于南京及附近地区进行长达</a:t>
            </a:r>
            <a:r>
              <a:rPr lang="en-US" altLang="zh-CN" sz="1600" b="0" i="0" dirty="0">
                <a:solidFill>
                  <a:schemeClr val="tx1">
                    <a:lumMod val="65000"/>
                    <a:lumOff val="35000"/>
                  </a:schemeClr>
                </a:solidFill>
                <a:effectLst/>
                <a:latin typeface="+mn-ea"/>
              </a:rPr>
              <a:t>6</a:t>
            </a:r>
            <a:r>
              <a:rPr lang="zh-CN" altLang="en-US" sz="1600" b="0" i="0" dirty="0">
                <a:solidFill>
                  <a:schemeClr val="tx1">
                    <a:lumMod val="65000"/>
                    <a:lumOff val="35000"/>
                  </a:schemeClr>
                </a:solidFill>
                <a:effectLst/>
                <a:latin typeface="+mn-ea"/>
              </a:rPr>
              <a:t>周的有组织、有计划、有预谋的大屠杀和奸淫、放火、抢劫等血腥暴行。</a:t>
            </a:r>
            <a:endParaRPr lang="en-US" altLang="zh-CN" sz="1600" b="0" i="0" dirty="0">
              <a:solidFill>
                <a:schemeClr val="tx1">
                  <a:lumMod val="65000"/>
                  <a:lumOff val="35000"/>
                </a:schemeClr>
              </a:solidFill>
              <a:effectLst/>
              <a:latin typeface="+mn-ea"/>
            </a:endParaRPr>
          </a:p>
          <a:p>
            <a:pPr algn="l">
              <a:lnSpc>
                <a:spcPct val="150000"/>
              </a:lnSpc>
            </a:pPr>
            <a:r>
              <a:rPr lang="zh-CN" altLang="en-US" sz="1600" b="0" i="0" dirty="0">
                <a:solidFill>
                  <a:schemeClr val="tx1">
                    <a:lumMod val="65000"/>
                    <a:lumOff val="35000"/>
                  </a:schemeClr>
                </a:solidFill>
                <a:effectLst/>
                <a:latin typeface="+mn-ea"/>
              </a:rPr>
              <a:t>在南京大屠杀中，大量平民及战俘被日军杀害，无数家庭支离破碎，南京大屠杀的遇难人数超过</a:t>
            </a:r>
            <a:r>
              <a:rPr lang="en-US" altLang="zh-CN" sz="1600" b="0" i="0" dirty="0">
                <a:solidFill>
                  <a:schemeClr val="tx1">
                    <a:lumMod val="65000"/>
                    <a:lumOff val="35000"/>
                  </a:schemeClr>
                </a:solidFill>
                <a:effectLst/>
                <a:latin typeface="+mn-ea"/>
              </a:rPr>
              <a:t>30</a:t>
            </a:r>
            <a:r>
              <a:rPr lang="zh-CN" altLang="en-US" sz="1600" b="0" i="0" dirty="0">
                <a:solidFill>
                  <a:schemeClr val="tx1">
                    <a:lumMod val="65000"/>
                    <a:lumOff val="35000"/>
                  </a:schemeClr>
                </a:solidFill>
                <a:effectLst/>
                <a:latin typeface="+mn-ea"/>
              </a:rPr>
              <a:t>万。</a:t>
            </a:r>
            <a:endParaRPr lang="en-US" altLang="zh-CN" sz="1600" dirty="0">
              <a:solidFill>
                <a:schemeClr val="tx1">
                  <a:lumMod val="65000"/>
                  <a:lumOff val="35000"/>
                </a:schemeClr>
              </a:solidFill>
              <a:latin typeface="+mn-ea"/>
            </a:endParaRPr>
          </a:p>
        </p:txBody>
      </p:sp>
      <p:sp>
        <p:nvSpPr>
          <p:cNvPr id="7" name="文本框 6">
            <a:extLst>
              <a:ext uri="{FF2B5EF4-FFF2-40B4-BE49-F238E27FC236}">
                <a16:creationId xmlns:a16="http://schemas.microsoft.com/office/drawing/2014/main" xmlns="" id="{F65C5A7C-DCAD-0B22-5BAD-B004FA920668}"/>
              </a:ext>
            </a:extLst>
          </p:cNvPr>
          <p:cNvSpPr txBox="1"/>
          <p:nvPr/>
        </p:nvSpPr>
        <p:spPr>
          <a:xfrm>
            <a:off x="1199457" y="5172954"/>
            <a:ext cx="7654620" cy="923330"/>
          </a:xfrm>
          <a:prstGeom prst="rect">
            <a:avLst/>
          </a:prstGeom>
          <a:noFill/>
        </p:spPr>
        <p:txBody>
          <a:bodyPr wrap="square">
            <a:spAutoFit/>
          </a:bodyPr>
          <a:lstStyle/>
          <a:p>
            <a:pPr algn="l">
              <a:lnSpc>
                <a:spcPct val="150000"/>
              </a:lnSpc>
            </a:pPr>
            <a:r>
              <a:rPr lang="zh-CN" altLang="en-US" b="1" i="0" dirty="0">
                <a:solidFill>
                  <a:srgbClr val="D11313"/>
                </a:solidFill>
                <a:effectLst/>
                <a:latin typeface="+mn-ea"/>
              </a:rPr>
              <a:t>南京大屠杀是侵华日军公然违反国际条约和人类基本道德准则，是日军在侵华战争期间无数暴行中最突出、最有代表性的一例之一。</a:t>
            </a:r>
          </a:p>
        </p:txBody>
      </p:sp>
      <p:grpSp>
        <p:nvGrpSpPr>
          <p:cNvPr id="8" name="组合 7">
            <a:extLst>
              <a:ext uri="{FF2B5EF4-FFF2-40B4-BE49-F238E27FC236}">
                <a16:creationId xmlns:a16="http://schemas.microsoft.com/office/drawing/2014/main" xmlns="" id="{76139F55-9EF7-4A43-B120-29314C9D9826}"/>
              </a:ext>
            </a:extLst>
          </p:cNvPr>
          <p:cNvGrpSpPr/>
          <p:nvPr/>
        </p:nvGrpSpPr>
        <p:grpSpPr>
          <a:xfrm>
            <a:off x="1199456" y="795393"/>
            <a:ext cx="5471944" cy="584775"/>
            <a:chOff x="2598380" y="599924"/>
            <a:chExt cx="5471944" cy="584775"/>
          </a:xfrm>
        </p:grpSpPr>
        <p:sp>
          <p:nvSpPr>
            <p:cNvPr id="9" name="文本框 8">
              <a:extLst>
                <a:ext uri="{FF2B5EF4-FFF2-40B4-BE49-F238E27FC236}">
                  <a16:creationId xmlns:a16="http://schemas.microsoft.com/office/drawing/2014/main" xmlns="" id="{29BEB827-F418-41C6-AE31-AA0287CAC6C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p>
          </p:txBody>
        </p:sp>
        <p:sp>
          <p:nvSpPr>
            <p:cNvPr id="10" name="矩形: 圆角 9">
              <a:extLst>
                <a:ext uri="{FF2B5EF4-FFF2-40B4-BE49-F238E27FC236}">
                  <a16:creationId xmlns:a16="http://schemas.microsoft.com/office/drawing/2014/main" xmlns="" id="{A3884DA1-A1D8-40AA-8349-D656B0840562}"/>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p>
          </p:txBody>
        </p:sp>
      </p:grpSp>
      <p:grpSp>
        <p:nvGrpSpPr>
          <p:cNvPr id="14" name="组合 13">
            <a:extLst>
              <a:ext uri="{FF2B5EF4-FFF2-40B4-BE49-F238E27FC236}">
                <a16:creationId xmlns:a16="http://schemas.microsoft.com/office/drawing/2014/main" xmlns="" id="{5091772C-A269-47BF-8CD4-639F7B6A1B55}"/>
              </a:ext>
            </a:extLst>
          </p:cNvPr>
          <p:cNvGrpSpPr/>
          <p:nvPr/>
        </p:nvGrpSpPr>
        <p:grpSpPr>
          <a:xfrm>
            <a:off x="1302177" y="1913295"/>
            <a:ext cx="2626887" cy="495312"/>
            <a:chOff x="1878729" y="2086595"/>
            <a:chExt cx="2626887" cy="495312"/>
          </a:xfrm>
        </p:grpSpPr>
        <p:sp>
          <p:nvSpPr>
            <p:cNvPr id="15" name="文本框 14">
              <a:extLst>
                <a:ext uri="{FF2B5EF4-FFF2-40B4-BE49-F238E27FC236}">
                  <a16:creationId xmlns:a16="http://schemas.microsoft.com/office/drawing/2014/main" xmlns="" id="{2931695A-086C-4506-ADFF-159310F997ED}"/>
                </a:ext>
              </a:extLst>
            </p:cNvPr>
            <p:cNvSpPr txBox="1"/>
            <p:nvPr/>
          </p:nvSpPr>
          <p:spPr>
            <a:xfrm>
              <a:off x="2561400" y="2120242"/>
              <a:ext cx="1944216" cy="461665"/>
            </a:xfrm>
            <a:prstGeom prst="rect">
              <a:avLst/>
            </a:prstGeom>
            <a:noFill/>
          </p:spPr>
          <p:txBody>
            <a:bodyPr wrap="square">
              <a:spAutoFit/>
            </a:bodyPr>
            <a:lstStyle/>
            <a:p>
              <a:r>
                <a:rPr lang="zh-CN" altLang="en-US" sz="2400" b="1" dirty="0">
                  <a:solidFill>
                    <a:srgbClr val="D11313"/>
                  </a:solidFill>
                  <a:latin typeface="+mn-ea"/>
                </a:rPr>
                <a:t>南京大屠杀</a:t>
              </a:r>
              <a:endParaRPr lang="zh-CN" altLang="en-US" sz="2400" dirty="0">
                <a:solidFill>
                  <a:srgbClr val="D11313"/>
                </a:solidFill>
                <a:latin typeface="+mn-ea"/>
              </a:endParaRPr>
            </a:p>
          </p:txBody>
        </p:sp>
        <p:sp>
          <p:nvSpPr>
            <p:cNvPr id="16" name="五角星 9">
              <a:extLst>
                <a:ext uri="{FF2B5EF4-FFF2-40B4-BE49-F238E27FC236}">
                  <a16:creationId xmlns:a16="http://schemas.microsoft.com/office/drawing/2014/main" xmlns="" id="{21B13315-7C94-4214-B9DA-E361A06993EC}"/>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pic>
        <p:nvPicPr>
          <p:cNvPr id="17" name="图片 16">
            <a:extLst>
              <a:ext uri="{FF2B5EF4-FFF2-40B4-BE49-F238E27FC236}">
                <a16:creationId xmlns:a16="http://schemas.microsoft.com/office/drawing/2014/main" xmlns="" id="{5B028BEF-038D-4C52-B577-F9C7430051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3481" y="1913295"/>
            <a:ext cx="4572000" cy="3429000"/>
          </a:xfrm>
          <a:prstGeom prst="rect">
            <a:avLst/>
          </a:prstGeom>
        </p:spPr>
      </p:pic>
    </p:spTree>
    <p:extLst>
      <p:ext uri="{BB962C8B-B14F-4D97-AF65-F5344CB8AC3E}">
        <p14:creationId xmlns:p14="http://schemas.microsoft.com/office/powerpoint/2010/main" val="142762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3A162574-2070-4662-9250-40B6C2A8E253}"/>
              </a:ext>
            </a:extLst>
          </p:cNvPr>
          <p:cNvSpPr/>
          <p:nvPr/>
        </p:nvSpPr>
        <p:spPr>
          <a:xfrm>
            <a:off x="695400" y="1628800"/>
            <a:ext cx="10945216" cy="4685264"/>
          </a:xfrm>
          <a:prstGeom prst="rect">
            <a:avLst/>
          </a:prstGeom>
          <a:gradFill>
            <a:gsLst>
              <a:gs pos="6195">
                <a:schemeClr val="bg1"/>
              </a:gs>
              <a:gs pos="50000">
                <a:schemeClr val="bg1">
                  <a:alpha val="0"/>
                </a:schemeClr>
              </a:gs>
              <a:gs pos="100000">
                <a:schemeClr val="bg1"/>
              </a:gs>
            </a:gsLst>
            <a:lin ang="0" scaled="0"/>
          </a:gradFill>
          <a:ln w="15240">
            <a:gradFill>
              <a:gsLst>
                <a:gs pos="0">
                  <a:srgbClr val="D11313"/>
                </a:gs>
                <a:gs pos="76000">
                  <a:srgbClr val="D11313">
                    <a:alpha val="0"/>
                  </a:srgbClr>
                </a:gs>
                <a:gs pos="29000">
                  <a:srgbClr val="D11313">
                    <a:alpha val="0"/>
                  </a:srgbClr>
                </a:gs>
                <a:gs pos="100000">
                  <a:srgbClr val="D1131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xmlns="" id="{76139F55-9EF7-4A43-B120-29314C9D9826}"/>
              </a:ext>
            </a:extLst>
          </p:cNvPr>
          <p:cNvGrpSpPr/>
          <p:nvPr/>
        </p:nvGrpSpPr>
        <p:grpSpPr>
          <a:xfrm>
            <a:off x="1199456" y="795393"/>
            <a:ext cx="5471944" cy="584775"/>
            <a:chOff x="2598380" y="599924"/>
            <a:chExt cx="5471944" cy="584775"/>
          </a:xfrm>
        </p:grpSpPr>
        <p:sp>
          <p:nvSpPr>
            <p:cNvPr id="9" name="文本框 8">
              <a:extLst>
                <a:ext uri="{FF2B5EF4-FFF2-40B4-BE49-F238E27FC236}">
                  <a16:creationId xmlns:a16="http://schemas.microsoft.com/office/drawing/2014/main" xmlns="" id="{29BEB827-F418-41C6-AE31-AA0287CAC6CA}"/>
                </a:ext>
              </a:extLst>
            </p:cNvPr>
            <p:cNvSpPr txBox="1"/>
            <p:nvPr/>
          </p:nvSpPr>
          <p:spPr>
            <a:xfrm>
              <a:off x="4602708" y="599924"/>
              <a:ext cx="3467616" cy="584775"/>
            </a:xfrm>
            <a:prstGeom prst="rect">
              <a:avLst/>
            </a:prstGeom>
            <a:noFill/>
          </p:spPr>
          <p:txBody>
            <a:bodyPr wrap="none" rtlCol="0">
              <a:spAutoFit/>
            </a:bodyPr>
            <a:lstStyle/>
            <a:p>
              <a:r>
                <a:rPr lang="zh-CN" altLang="en-US" sz="3200" b="1" dirty="0">
                  <a:solidFill>
                    <a:srgbClr val="D11313"/>
                  </a:solidFill>
                  <a:latin typeface="思源宋体 CN Heavy" panose="02020900000000000000" pitchFamily="18" charset="-122"/>
                  <a:ea typeface="思源宋体 CN Heavy" panose="02020900000000000000" pitchFamily="18" charset="-122"/>
                </a:rPr>
                <a:t>铭记历史勿忘国耻</a:t>
              </a:r>
            </a:p>
          </p:txBody>
        </p:sp>
        <p:sp>
          <p:nvSpPr>
            <p:cNvPr id="10" name="矩形: 圆角 9">
              <a:extLst>
                <a:ext uri="{FF2B5EF4-FFF2-40B4-BE49-F238E27FC236}">
                  <a16:creationId xmlns:a16="http://schemas.microsoft.com/office/drawing/2014/main" xmlns="" id="{A3884DA1-A1D8-40AA-8349-D656B0840562}"/>
                </a:ext>
              </a:extLst>
            </p:cNvPr>
            <p:cNvSpPr/>
            <p:nvPr/>
          </p:nvSpPr>
          <p:spPr>
            <a:xfrm>
              <a:off x="2598380" y="599924"/>
              <a:ext cx="1829997" cy="568642"/>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n-ea"/>
                </a:rPr>
                <a:t> 第一 部分</a:t>
              </a:r>
            </a:p>
          </p:txBody>
        </p:sp>
      </p:grpSp>
      <p:sp>
        <p:nvSpPr>
          <p:cNvPr id="14" name="文本框 13">
            <a:extLst>
              <a:ext uri="{FF2B5EF4-FFF2-40B4-BE49-F238E27FC236}">
                <a16:creationId xmlns:a16="http://schemas.microsoft.com/office/drawing/2014/main" xmlns="" id="{0D48445C-A1E6-4C5A-871F-9E8BCA5436FA}"/>
              </a:ext>
            </a:extLst>
          </p:cNvPr>
          <p:cNvSpPr txBox="1"/>
          <p:nvPr/>
        </p:nvSpPr>
        <p:spPr>
          <a:xfrm>
            <a:off x="1566865" y="2926155"/>
            <a:ext cx="8424936" cy="461665"/>
          </a:xfrm>
          <a:prstGeom prst="rect">
            <a:avLst/>
          </a:prstGeom>
          <a:noFill/>
        </p:spPr>
        <p:txBody>
          <a:bodyPr wrap="square">
            <a:spAutoFit/>
          </a:bodyPr>
          <a:lstStyle/>
          <a:p>
            <a:pPr>
              <a:lnSpc>
                <a:spcPct val="150000"/>
              </a:lnSpc>
            </a:pPr>
            <a:r>
              <a:rPr lang="zh-CN" altLang="en-US" sz="1600" b="0" i="0" dirty="0">
                <a:solidFill>
                  <a:schemeClr val="tx1">
                    <a:lumMod val="65000"/>
                    <a:lumOff val="35000"/>
                  </a:schemeClr>
                </a:solidFill>
                <a:effectLst/>
                <a:latin typeface="+mn-ea"/>
              </a:rPr>
              <a:t>是“九一八事变”后，侵华日军对中国进行的第一场针对无辜平民的大屠杀。</a:t>
            </a:r>
            <a:endParaRPr lang="zh-CN" altLang="en-US" sz="1600" dirty="0">
              <a:solidFill>
                <a:schemeClr val="tx1">
                  <a:lumMod val="65000"/>
                  <a:lumOff val="35000"/>
                </a:schemeClr>
              </a:solidFill>
              <a:latin typeface="+mn-ea"/>
            </a:endParaRPr>
          </a:p>
        </p:txBody>
      </p:sp>
      <p:sp>
        <p:nvSpPr>
          <p:cNvPr id="15" name="文本框 14">
            <a:extLst>
              <a:ext uri="{FF2B5EF4-FFF2-40B4-BE49-F238E27FC236}">
                <a16:creationId xmlns:a16="http://schemas.microsoft.com/office/drawing/2014/main" xmlns="" id="{D6F802BF-0727-40F8-B96B-A88B2F6DADA3}"/>
              </a:ext>
            </a:extLst>
          </p:cNvPr>
          <p:cNvSpPr txBox="1"/>
          <p:nvPr/>
        </p:nvSpPr>
        <p:spPr>
          <a:xfrm>
            <a:off x="1566866" y="3535015"/>
            <a:ext cx="8633591" cy="1200329"/>
          </a:xfrm>
          <a:prstGeom prst="rect">
            <a:avLst/>
          </a:prstGeom>
          <a:noFill/>
        </p:spPr>
        <p:txBody>
          <a:bodyPr wrap="square">
            <a:spAutoFit/>
          </a:bodyPr>
          <a:lstStyle/>
          <a:p>
            <a:pPr>
              <a:lnSpc>
                <a:spcPct val="150000"/>
              </a:lnSpc>
            </a:pPr>
            <a:r>
              <a:rPr lang="zh-CN" altLang="en-US" sz="1600" b="0" i="0" u="none" strike="noStrike" dirty="0">
                <a:solidFill>
                  <a:schemeClr val="tx1">
                    <a:lumMod val="65000"/>
                    <a:lumOff val="35000"/>
                  </a:schemeClr>
                </a:solidFill>
                <a:effectLst/>
                <a:latin typeface="+mn-ea"/>
              </a:rPr>
              <a:t>九一八事变</a:t>
            </a:r>
            <a:r>
              <a:rPr lang="zh-CN" altLang="en-US" sz="1600" b="0" i="0" dirty="0">
                <a:solidFill>
                  <a:schemeClr val="tx1">
                    <a:lumMod val="65000"/>
                    <a:lumOff val="35000"/>
                  </a:schemeClr>
                </a:solidFill>
                <a:effectLst/>
                <a:latin typeface="+mn-ea"/>
              </a:rPr>
              <a:t>之后，日军占领中国东北，虽然中国政府军队撤出</a:t>
            </a:r>
            <a:r>
              <a:rPr lang="zh-CN" altLang="en-US" sz="1600" b="0" i="0" u="none" strike="noStrike" dirty="0">
                <a:solidFill>
                  <a:schemeClr val="tx1">
                    <a:lumMod val="65000"/>
                    <a:lumOff val="35000"/>
                  </a:schemeClr>
                </a:solidFill>
                <a:effectLst/>
                <a:latin typeface="+mn-ea"/>
              </a:rPr>
              <a:t>东北三省</a:t>
            </a:r>
            <a:r>
              <a:rPr lang="zh-CN" altLang="en-US" sz="1600" b="0" i="0" dirty="0">
                <a:solidFill>
                  <a:schemeClr val="tx1">
                    <a:lumMod val="65000"/>
                    <a:lumOff val="35000"/>
                  </a:schemeClr>
                </a:solidFill>
                <a:effectLst/>
                <a:latin typeface="+mn-ea"/>
              </a:rPr>
              <a:t>，但是民间抗日义勇军一直在反抗日本军队。日本军队在攻击抗日武装的同时，也经常屠杀抗日根据地的中国普通民众以报复中国武装的</a:t>
            </a:r>
            <a:r>
              <a:rPr lang="zh-CN" altLang="en-US" sz="1600" b="0" i="0" u="none" strike="noStrike" dirty="0">
                <a:solidFill>
                  <a:schemeClr val="tx1">
                    <a:lumMod val="65000"/>
                    <a:lumOff val="35000"/>
                  </a:schemeClr>
                </a:solidFill>
                <a:effectLst/>
                <a:latin typeface="+mn-ea"/>
              </a:rPr>
              <a:t>抗日</a:t>
            </a:r>
            <a:r>
              <a:rPr lang="zh-CN" altLang="en-US" sz="1600" b="0" i="0" dirty="0">
                <a:solidFill>
                  <a:schemeClr val="tx1">
                    <a:lumMod val="65000"/>
                    <a:lumOff val="35000"/>
                  </a:schemeClr>
                </a:solidFill>
                <a:effectLst/>
                <a:latin typeface="+mn-ea"/>
              </a:rPr>
              <a:t>行动。</a:t>
            </a:r>
            <a:endParaRPr lang="zh-CN" altLang="en-US" sz="1600" dirty="0">
              <a:solidFill>
                <a:schemeClr val="tx1">
                  <a:lumMod val="65000"/>
                  <a:lumOff val="35000"/>
                </a:schemeClr>
              </a:solidFill>
              <a:latin typeface="+mn-ea"/>
            </a:endParaRPr>
          </a:p>
        </p:txBody>
      </p:sp>
      <p:sp>
        <p:nvSpPr>
          <p:cNvPr id="16" name="文本框 15">
            <a:extLst>
              <a:ext uri="{FF2B5EF4-FFF2-40B4-BE49-F238E27FC236}">
                <a16:creationId xmlns:a16="http://schemas.microsoft.com/office/drawing/2014/main" xmlns="" id="{0CD156A7-4D90-4C5D-8B66-C8700C9DC861}"/>
              </a:ext>
            </a:extLst>
          </p:cNvPr>
          <p:cNvSpPr txBox="1"/>
          <p:nvPr/>
        </p:nvSpPr>
        <p:spPr>
          <a:xfrm>
            <a:off x="1546939" y="4796721"/>
            <a:ext cx="9425680" cy="1200329"/>
          </a:xfrm>
          <a:prstGeom prst="rect">
            <a:avLst/>
          </a:prstGeom>
          <a:noFill/>
        </p:spPr>
        <p:txBody>
          <a:bodyPr wrap="square">
            <a:spAutoFit/>
          </a:bodyPr>
          <a:lstStyle/>
          <a:p>
            <a:pPr>
              <a:lnSpc>
                <a:spcPct val="150000"/>
              </a:lnSpc>
            </a:pPr>
            <a:r>
              <a:rPr lang="en-US" altLang="zh-CN" sz="1600" b="0" i="0" dirty="0">
                <a:solidFill>
                  <a:schemeClr val="tx1">
                    <a:lumMod val="65000"/>
                    <a:lumOff val="35000"/>
                  </a:schemeClr>
                </a:solidFill>
                <a:effectLst/>
                <a:latin typeface="+mn-ea"/>
              </a:rPr>
              <a:t>1932</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15</a:t>
            </a:r>
            <a:r>
              <a:rPr lang="zh-CN" altLang="en-US" sz="1600" b="0" i="0" dirty="0">
                <a:solidFill>
                  <a:schemeClr val="tx1">
                    <a:lumMod val="65000"/>
                    <a:lumOff val="35000"/>
                  </a:schemeClr>
                </a:solidFill>
                <a:effectLst/>
                <a:latin typeface="+mn-ea"/>
              </a:rPr>
              <a:t>日，抗日救国军第四路、第十一路进攻抚顺，重创日本军队。日本军队展开报复行动，于</a:t>
            </a:r>
            <a:r>
              <a:rPr lang="en-US" altLang="zh-CN" sz="1600" b="0" i="0" dirty="0">
                <a:solidFill>
                  <a:schemeClr val="tx1">
                    <a:lumMod val="65000"/>
                    <a:lumOff val="35000"/>
                  </a:schemeClr>
                </a:solidFill>
                <a:effectLst/>
                <a:latin typeface="+mn-ea"/>
              </a:rPr>
              <a:t>1932</a:t>
            </a:r>
            <a:r>
              <a:rPr lang="zh-CN" altLang="en-US" sz="1600" b="0" i="0" dirty="0">
                <a:solidFill>
                  <a:schemeClr val="tx1">
                    <a:lumMod val="65000"/>
                    <a:lumOff val="35000"/>
                  </a:schemeClr>
                </a:solidFill>
                <a:effectLst/>
                <a:latin typeface="+mn-ea"/>
              </a:rPr>
              <a:t>年</a:t>
            </a:r>
            <a:r>
              <a:rPr lang="en-US" altLang="zh-CN" sz="1600" b="0" i="0" dirty="0">
                <a:solidFill>
                  <a:schemeClr val="tx1">
                    <a:lumMod val="65000"/>
                    <a:lumOff val="35000"/>
                  </a:schemeClr>
                </a:solidFill>
                <a:effectLst/>
                <a:latin typeface="+mn-ea"/>
              </a:rPr>
              <a:t>9</a:t>
            </a:r>
            <a:r>
              <a:rPr lang="zh-CN" altLang="en-US" sz="1600" b="0" i="0" dirty="0">
                <a:solidFill>
                  <a:schemeClr val="tx1">
                    <a:lumMod val="65000"/>
                    <a:lumOff val="35000"/>
                  </a:schemeClr>
                </a:solidFill>
                <a:effectLst/>
                <a:latin typeface="+mn-ea"/>
              </a:rPr>
              <a:t>月</a:t>
            </a:r>
            <a:r>
              <a:rPr lang="en-US" altLang="zh-CN" sz="1600" b="0" i="0" dirty="0">
                <a:solidFill>
                  <a:schemeClr val="tx1">
                    <a:lumMod val="65000"/>
                    <a:lumOff val="35000"/>
                  </a:schemeClr>
                </a:solidFill>
                <a:effectLst/>
                <a:latin typeface="+mn-ea"/>
              </a:rPr>
              <a:t>16</a:t>
            </a:r>
            <a:r>
              <a:rPr lang="zh-CN" altLang="en-US" sz="1600" b="0" i="0" dirty="0">
                <a:solidFill>
                  <a:schemeClr val="tx1">
                    <a:lumMod val="65000"/>
                    <a:lumOff val="35000"/>
                  </a:schemeClr>
                </a:solidFill>
                <a:effectLst/>
                <a:latin typeface="+mn-ea"/>
              </a:rPr>
              <a:t>日将抚顺煤矿附近的栗家沟、平顶山等村村民</a:t>
            </a:r>
            <a:r>
              <a:rPr lang="en-US" altLang="zh-CN" sz="1600" b="0" i="0" dirty="0">
                <a:solidFill>
                  <a:schemeClr val="tx1">
                    <a:lumMod val="65000"/>
                    <a:lumOff val="35000"/>
                  </a:schemeClr>
                </a:solidFill>
                <a:effectLst/>
                <a:latin typeface="+mn-ea"/>
              </a:rPr>
              <a:t>3000</a:t>
            </a:r>
            <a:r>
              <a:rPr lang="zh-CN" altLang="en-US" sz="1600" b="0" i="0" dirty="0">
                <a:solidFill>
                  <a:schemeClr val="tx1">
                    <a:lumMod val="65000"/>
                    <a:lumOff val="35000"/>
                  </a:schemeClr>
                </a:solidFill>
                <a:effectLst/>
                <a:latin typeface="+mn-ea"/>
              </a:rPr>
              <a:t>余人集中，之后实施了灭绝性的</a:t>
            </a:r>
            <a:r>
              <a:rPr lang="zh-CN" altLang="en-US" sz="1600" b="0" i="0" u="none" strike="noStrike" dirty="0">
                <a:solidFill>
                  <a:schemeClr val="tx1">
                    <a:lumMod val="65000"/>
                    <a:lumOff val="35000"/>
                  </a:schemeClr>
                </a:solidFill>
                <a:effectLst/>
                <a:latin typeface="+mn-ea"/>
                <a:hlinkClick r:id="rId2">
                  <a:extLst>
                    <a:ext uri="{A12FA001-AC4F-418D-AE19-62706E023703}">
                      <ahyp:hlinkClr xmlns:ahyp="http://schemas.microsoft.com/office/drawing/2018/hyperlinkcolor" xmlns="" val="tx"/>
                    </a:ext>
                  </a:extLst>
                </a:hlinkClick>
              </a:rPr>
              <a:t>屠杀</a:t>
            </a:r>
            <a:r>
              <a:rPr lang="zh-CN" altLang="en-US" sz="1600" b="0" i="0" dirty="0">
                <a:solidFill>
                  <a:schemeClr val="tx1">
                    <a:lumMod val="65000"/>
                    <a:lumOff val="35000"/>
                  </a:schemeClr>
                </a:solidFill>
                <a:effectLst/>
                <a:latin typeface="+mn-ea"/>
              </a:rPr>
              <a:t>，之后又追杀了闻讯逃亡的千金堡村</a:t>
            </a:r>
            <a:r>
              <a:rPr lang="en-US" altLang="zh-CN" sz="1600" b="0" i="0" dirty="0">
                <a:solidFill>
                  <a:schemeClr val="tx1">
                    <a:lumMod val="65000"/>
                    <a:lumOff val="35000"/>
                  </a:schemeClr>
                </a:solidFill>
                <a:effectLst/>
                <a:latin typeface="+mn-ea"/>
              </a:rPr>
              <a:t>24</a:t>
            </a:r>
            <a:r>
              <a:rPr lang="zh-CN" altLang="en-US" sz="1600" b="0" i="0" dirty="0">
                <a:solidFill>
                  <a:schemeClr val="tx1">
                    <a:lumMod val="65000"/>
                    <a:lumOff val="35000"/>
                  </a:schemeClr>
                </a:solidFill>
                <a:effectLst/>
                <a:latin typeface="+mn-ea"/>
              </a:rPr>
              <a:t>名居民。</a:t>
            </a:r>
            <a:endParaRPr lang="zh-CN" altLang="en-US" sz="1600" dirty="0">
              <a:solidFill>
                <a:schemeClr val="tx1">
                  <a:lumMod val="65000"/>
                  <a:lumOff val="35000"/>
                </a:schemeClr>
              </a:solidFill>
              <a:latin typeface="+mn-ea"/>
            </a:endParaRPr>
          </a:p>
        </p:txBody>
      </p:sp>
      <p:grpSp>
        <p:nvGrpSpPr>
          <p:cNvPr id="2" name="组合 1">
            <a:extLst>
              <a:ext uri="{FF2B5EF4-FFF2-40B4-BE49-F238E27FC236}">
                <a16:creationId xmlns:a16="http://schemas.microsoft.com/office/drawing/2014/main" xmlns="" id="{E36650C5-6066-45DB-964D-2532896C9855}"/>
              </a:ext>
            </a:extLst>
          </p:cNvPr>
          <p:cNvGrpSpPr/>
          <p:nvPr/>
        </p:nvGrpSpPr>
        <p:grpSpPr>
          <a:xfrm>
            <a:off x="1546939" y="2086595"/>
            <a:ext cx="2626887" cy="495312"/>
            <a:chOff x="1878729" y="2086595"/>
            <a:chExt cx="2626887" cy="495312"/>
          </a:xfrm>
        </p:grpSpPr>
        <p:sp>
          <p:nvSpPr>
            <p:cNvPr id="5" name="文本框 4">
              <a:extLst>
                <a:ext uri="{FF2B5EF4-FFF2-40B4-BE49-F238E27FC236}">
                  <a16:creationId xmlns:a16="http://schemas.microsoft.com/office/drawing/2014/main" xmlns="" id="{73E20896-5DAF-CBD2-B1EB-86F9BBA7B6FB}"/>
                </a:ext>
              </a:extLst>
            </p:cNvPr>
            <p:cNvSpPr txBox="1"/>
            <p:nvPr/>
          </p:nvSpPr>
          <p:spPr>
            <a:xfrm>
              <a:off x="2561400" y="2120242"/>
              <a:ext cx="1944216" cy="461665"/>
            </a:xfrm>
            <a:prstGeom prst="rect">
              <a:avLst/>
            </a:prstGeom>
            <a:noFill/>
          </p:spPr>
          <p:txBody>
            <a:bodyPr wrap="square">
              <a:spAutoFit/>
            </a:bodyPr>
            <a:lstStyle/>
            <a:p>
              <a:r>
                <a:rPr lang="zh-CN" altLang="en-US" sz="2400" b="1" dirty="0">
                  <a:solidFill>
                    <a:srgbClr val="D11313"/>
                  </a:solidFill>
                  <a:latin typeface="Helvetica Neue"/>
                </a:rPr>
                <a:t>平顶山惨案</a:t>
              </a:r>
            </a:p>
          </p:txBody>
        </p:sp>
        <p:sp>
          <p:nvSpPr>
            <p:cNvPr id="17" name="五角星 9">
              <a:extLst>
                <a:ext uri="{FF2B5EF4-FFF2-40B4-BE49-F238E27FC236}">
                  <a16:creationId xmlns:a16="http://schemas.microsoft.com/office/drawing/2014/main" xmlns="" id="{C767B52D-0D87-427D-9AE8-EDF663F57141}"/>
                </a:ext>
              </a:extLst>
            </p:cNvPr>
            <p:cNvSpPr/>
            <p:nvPr/>
          </p:nvSpPr>
          <p:spPr>
            <a:xfrm>
              <a:off x="1878729" y="2086595"/>
              <a:ext cx="471450" cy="471450"/>
            </a:xfrm>
            <a:prstGeom prst="star5">
              <a:avLst>
                <a:gd name="adj" fmla="val 23981"/>
                <a:gd name="hf" fmla="val 105146"/>
                <a:gd name="vf" fmla="val 110557"/>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55379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xmlns="" id="{CF53DBDA-CF3C-41FC-9563-B93ED7C3721E}"/>
              </a:ext>
            </a:extLst>
          </p:cNvPr>
          <p:cNvGrpSpPr/>
          <p:nvPr/>
        </p:nvGrpSpPr>
        <p:grpSpPr>
          <a:xfrm>
            <a:off x="29110" y="2031954"/>
            <a:ext cx="12273369" cy="3750067"/>
            <a:chOff x="29109" y="2031952"/>
            <a:chExt cx="12273369" cy="3750067"/>
          </a:xfrm>
        </p:grpSpPr>
        <p:grpSp>
          <p:nvGrpSpPr>
            <p:cNvPr id="11" name="组合 10">
              <a:extLst>
                <a:ext uri="{FF2B5EF4-FFF2-40B4-BE49-F238E27FC236}">
                  <a16:creationId xmlns:a16="http://schemas.microsoft.com/office/drawing/2014/main" xmlns="" id="{A98D6549-F923-490B-828D-158CF7DF0B93}"/>
                </a:ext>
              </a:extLst>
            </p:cNvPr>
            <p:cNvGrpSpPr/>
            <p:nvPr/>
          </p:nvGrpSpPr>
          <p:grpSpPr>
            <a:xfrm>
              <a:off x="29109" y="2757683"/>
              <a:ext cx="12192000" cy="3024336"/>
              <a:chOff x="0" y="2132856"/>
              <a:chExt cx="12360696" cy="3024336"/>
            </a:xfrm>
          </p:grpSpPr>
          <p:pic>
            <p:nvPicPr>
              <p:cNvPr id="5" name="图片 4">
                <a:extLst>
                  <a:ext uri="{FF2B5EF4-FFF2-40B4-BE49-F238E27FC236}">
                    <a16:creationId xmlns:a16="http://schemas.microsoft.com/office/drawing/2014/main" xmlns="" id="{3755BE51-5370-41EB-9B47-D55D5AF77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25" r="74215" b="32625"/>
              <a:stretch/>
            </p:blipFill>
            <p:spPr>
              <a:xfrm>
                <a:off x="0" y="2276872"/>
                <a:ext cx="3143672" cy="2880320"/>
              </a:xfrm>
              <a:prstGeom prst="rect">
                <a:avLst/>
              </a:prstGeom>
            </p:spPr>
          </p:pic>
          <p:pic>
            <p:nvPicPr>
              <p:cNvPr id="10" name="图片 9">
                <a:extLst>
                  <a:ext uri="{FF2B5EF4-FFF2-40B4-BE49-F238E27FC236}">
                    <a16:creationId xmlns:a16="http://schemas.microsoft.com/office/drawing/2014/main" xmlns="" id="{7740B816-BEBA-4649-ABDF-0B226A91C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79" t="20125" r="-136" b="32625"/>
              <a:stretch/>
            </p:blipFill>
            <p:spPr>
              <a:xfrm>
                <a:off x="3071664" y="2132856"/>
                <a:ext cx="9289032" cy="2880320"/>
              </a:xfrm>
              <a:prstGeom prst="rect">
                <a:avLst/>
              </a:prstGeom>
            </p:spPr>
          </p:pic>
        </p:grpSp>
        <p:pic>
          <p:nvPicPr>
            <p:cNvPr id="35" name="图片 34">
              <a:extLst>
                <a:ext uri="{FF2B5EF4-FFF2-40B4-BE49-F238E27FC236}">
                  <a16:creationId xmlns:a16="http://schemas.microsoft.com/office/drawing/2014/main" xmlns="" id="{9393A82A-FECB-48D5-A963-094B1627C7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845" b="30346"/>
            <a:stretch/>
          </p:blipFill>
          <p:spPr>
            <a:xfrm>
              <a:off x="110478" y="2031952"/>
              <a:ext cx="12192000" cy="2731604"/>
            </a:xfrm>
            <a:prstGeom prst="rect">
              <a:avLst/>
            </a:prstGeom>
          </p:spPr>
        </p:pic>
      </p:grpSp>
      <p:grpSp>
        <p:nvGrpSpPr>
          <p:cNvPr id="58" name="组合 57">
            <a:extLst>
              <a:ext uri="{FF2B5EF4-FFF2-40B4-BE49-F238E27FC236}">
                <a16:creationId xmlns:a16="http://schemas.microsoft.com/office/drawing/2014/main" xmlns="" id="{DD7AC32E-36FD-45B0-8729-73B5992F6C07}"/>
              </a:ext>
            </a:extLst>
          </p:cNvPr>
          <p:cNvGrpSpPr/>
          <p:nvPr/>
        </p:nvGrpSpPr>
        <p:grpSpPr>
          <a:xfrm>
            <a:off x="2436906" y="4025535"/>
            <a:ext cx="6649751" cy="3487112"/>
            <a:chOff x="2406072" y="4025535"/>
            <a:chExt cx="6649750" cy="3487112"/>
          </a:xfrm>
        </p:grpSpPr>
        <p:pic>
          <p:nvPicPr>
            <p:cNvPr id="57" name="图片 56">
              <a:extLst>
                <a:ext uri="{FF2B5EF4-FFF2-40B4-BE49-F238E27FC236}">
                  <a16:creationId xmlns:a16="http://schemas.microsoft.com/office/drawing/2014/main" xmlns="" id="{9EDD9B47-58EC-49A0-93C0-C10A7E05BE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51" t="57585" r="24611" b="9044"/>
            <a:stretch/>
          </p:blipFill>
          <p:spPr>
            <a:xfrm>
              <a:off x="2406072" y="4451060"/>
              <a:ext cx="6649750" cy="2169460"/>
            </a:xfrm>
            <a:prstGeom prst="rect">
              <a:avLst/>
            </a:prstGeom>
          </p:spPr>
        </p:pic>
        <p:pic>
          <p:nvPicPr>
            <p:cNvPr id="53" name="图片 52">
              <a:extLst>
                <a:ext uri="{FF2B5EF4-FFF2-40B4-BE49-F238E27FC236}">
                  <a16:creationId xmlns:a16="http://schemas.microsoft.com/office/drawing/2014/main" xmlns="" id="{D5901779-FBBA-4ED6-8B52-2F72C1B4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0596" y="4025535"/>
              <a:ext cx="3487112" cy="3487112"/>
            </a:xfrm>
            <a:prstGeom prst="rect">
              <a:avLst/>
            </a:prstGeom>
          </p:spPr>
        </p:pic>
      </p:grpSp>
      <p:pic>
        <p:nvPicPr>
          <p:cNvPr id="38" name="图片 37">
            <a:extLst>
              <a:ext uri="{FF2B5EF4-FFF2-40B4-BE49-F238E27FC236}">
                <a16:creationId xmlns:a16="http://schemas.microsoft.com/office/drawing/2014/main" xmlns="" id="{F8DE553C-EC45-47B5-8A0E-02338F7B85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2740" r="80121"/>
          <a:stretch/>
        </p:blipFill>
        <p:spPr>
          <a:xfrm>
            <a:off x="-29109" y="2455376"/>
            <a:ext cx="2158952" cy="3686566"/>
          </a:xfrm>
          <a:prstGeom prst="rect">
            <a:avLst/>
          </a:prstGeom>
        </p:spPr>
      </p:pic>
      <p:pic>
        <p:nvPicPr>
          <p:cNvPr id="55" name="图片 54">
            <a:extLst>
              <a:ext uri="{FF2B5EF4-FFF2-40B4-BE49-F238E27FC236}">
                <a16:creationId xmlns:a16="http://schemas.microsoft.com/office/drawing/2014/main" xmlns="" id="{EE6E39B1-AA43-47A0-BA22-CFF85DAE87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616"/>
          <a:stretch/>
        </p:blipFill>
        <p:spPr>
          <a:xfrm>
            <a:off x="0" y="3572238"/>
            <a:ext cx="12192000" cy="3295437"/>
          </a:xfrm>
          <a:prstGeom prst="rect">
            <a:avLst/>
          </a:prstGeom>
        </p:spPr>
      </p:pic>
      <p:sp>
        <p:nvSpPr>
          <p:cNvPr id="46" name="文本框 45">
            <a:extLst>
              <a:ext uri="{FF2B5EF4-FFF2-40B4-BE49-F238E27FC236}">
                <a16:creationId xmlns:a16="http://schemas.microsoft.com/office/drawing/2014/main" xmlns="" id="{B091A1EC-4211-4B9B-99E1-BFD2CE91F91A}"/>
              </a:ext>
            </a:extLst>
          </p:cNvPr>
          <p:cNvSpPr txBox="1"/>
          <p:nvPr/>
        </p:nvSpPr>
        <p:spPr>
          <a:xfrm>
            <a:off x="2650628" y="2436906"/>
            <a:ext cx="6955750" cy="1107996"/>
          </a:xfrm>
          <a:prstGeom prst="rect">
            <a:avLst/>
          </a:prstGeom>
          <a:noFill/>
        </p:spPr>
        <p:txBody>
          <a:bodyPr wrap="none" rtlCol="0">
            <a:spAutoFit/>
          </a:bodyPr>
          <a:lstStyle/>
          <a:p>
            <a:r>
              <a:rPr lang="zh-CN" altLang="en-US" sz="6600" b="1" dirty="0">
                <a:solidFill>
                  <a:srgbClr val="D11313"/>
                </a:solidFill>
                <a:latin typeface="思源宋体 CN Heavy" panose="02020900000000000000" pitchFamily="18" charset="-122"/>
                <a:ea typeface="思源宋体 CN Heavy" panose="02020900000000000000" pitchFamily="18" charset="-122"/>
              </a:rPr>
              <a:t>走进历史上的战役</a:t>
            </a:r>
          </a:p>
        </p:txBody>
      </p:sp>
      <p:pic>
        <p:nvPicPr>
          <p:cNvPr id="51" name="图片 50">
            <a:extLst>
              <a:ext uri="{FF2B5EF4-FFF2-40B4-BE49-F238E27FC236}">
                <a16:creationId xmlns:a16="http://schemas.microsoft.com/office/drawing/2014/main" xmlns="" id="{2345ABC7-206F-48F5-9C5A-9D680634E4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275" t="9385" r="39960" b="72564"/>
          <a:stretch/>
        </p:blipFill>
        <p:spPr>
          <a:xfrm>
            <a:off x="10070883" y="515946"/>
            <a:ext cx="1800200" cy="1152128"/>
          </a:xfrm>
          <a:prstGeom prst="rect">
            <a:avLst/>
          </a:prstGeom>
        </p:spPr>
      </p:pic>
      <p:pic>
        <p:nvPicPr>
          <p:cNvPr id="60" name="图片 59">
            <a:extLst>
              <a:ext uri="{FF2B5EF4-FFF2-40B4-BE49-F238E27FC236}">
                <a16:creationId xmlns:a16="http://schemas.microsoft.com/office/drawing/2014/main" xmlns="" id="{D2E1463A-7DBD-4DEA-A210-110322F15039}"/>
              </a:ext>
            </a:extLst>
          </p:cNvPr>
          <p:cNvPicPr>
            <a:picLocks noChangeAspect="1"/>
          </p:cNvPicPr>
          <p:nvPr/>
        </p:nvPicPr>
        <p:blipFill rotWithShape="1">
          <a:blip r:embed="rId11" cstate="print">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rcRect r="65079" b="71957"/>
          <a:stretch/>
        </p:blipFill>
        <p:spPr>
          <a:xfrm>
            <a:off x="-29109" y="-15731"/>
            <a:ext cx="4257584" cy="1695942"/>
          </a:xfrm>
          <a:prstGeom prst="rect">
            <a:avLst/>
          </a:prstGeom>
        </p:spPr>
      </p:pic>
      <p:sp>
        <p:nvSpPr>
          <p:cNvPr id="61" name="矩形: 圆角 60">
            <a:extLst>
              <a:ext uri="{FF2B5EF4-FFF2-40B4-BE49-F238E27FC236}">
                <a16:creationId xmlns:a16="http://schemas.microsoft.com/office/drawing/2014/main" xmlns="" id="{78F98F76-FF30-43E4-A004-6BF262BC461E}"/>
              </a:ext>
            </a:extLst>
          </p:cNvPr>
          <p:cNvSpPr/>
          <p:nvPr/>
        </p:nvSpPr>
        <p:spPr>
          <a:xfrm>
            <a:off x="4698053" y="1427059"/>
            <a:ext cx="2860903" cy="770385"/>
          </a:xfrm>
          <a:prstGeom prst="roundRect">
            <a:avLst>
              <a:gd name="adj" fmla="val 50000"/>
            </a:avLst>
          </a:prstGeom>
          <a:solidFill>
            <a:srgbClr val="D1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mn-ea"/>
              </a:rPr>
              <a:t> 第二部分</a:t>
            </a:r>
          </a:p>
        </p:txBody>
      </p:sp>
      <p:sp>
        <p:nvSpPr>
          <p:cNvPr id="2" name="矩形 1">
            <a:extLst>
              <a:ext uri="{FF2B5EF4-FFF2-40B4-BE49-F238E27FC236}">
                <a16:creationId xmlns:a16="http://schemas.microsoft.com/office/drawing/2014/main" xmlns="" id="{C485CA7F-0F23-494F-813E-14EDF5B561E8}"/>
              </a:ext>
            </a:extLst>
          </p:cNvPr>
          <p:cNvSpPr/>
          <p:nvPr/>
        </p:nvSpPr>
        <p:spPr>
          <a:xfrm>
            <a:off x="3438503" y="3614668"/>
            <a:ext cx="5307863" cy="338554"/>
          </a:xfrm>
          <a:prstGeom prst="rect">
            <a:avLst/>
          </a:prstGeom>
        </p:spPr>
        <p:txBody>
          <a:bodyPr wrap="none">
            <a:spAutoFit/>
          </a:bodyPr>
          <a:lstStyle/>
          <a:p>
            <a:r>
              <a:rPr lang="zh-CN" altLang="en-US" sz="1600" dirty="0">
                <a:solidFill>
                  <a:schemeClr val="tx1">
                    <a:lumMod val="65000"/>
                    <a:lumOff val="35000"/>
                  </a:schemeClr>
                </a:solidFill>
                <a:latin typeface="+mn-ea"/>
              </a:rPr>
              <a:t>起来，不愿做奴隶的人们，把我们的血肉，筑成新的长城</a:t>
            </a:r>
            <a:r>
              <a:rPr lang="en-US" altLang="zh-CN" sz="1600" dirty="0">
                <a:solidFill>
                  <a:schemeClr val="tx1">
                    <a:lumMod val="65000"/>
                    <a:lumOff val="35000"/>
                  </a:schemeClr>
                </a:solidFill>
                <a:latin typeface="+mn-ea"/>
              </a:rPr>
              <a:t>!</a:t>
            </a:r>
          </a:p>
        </p:txBody>
      </p:sp>
    </p:spTree>
    <p:extLst>
      <p:ext uri="{BB962C8B-B14F-4D97-AF65-F5344CB8AC3E}">
        <p14:creationId xmlns:p14="http://schemas.microsoft.com/office/powerpoint/2010/main" val="2367438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42"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Scale>
                                      <p:cBhvr>
                                        <p:cTn id="41"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6"/>
                                        </p:tgtEl>
                                        <p:attrNameLst>
                                          <p:attrName>ppt_x</p:attrName>
                                          <p:attrName>ppt_y</p:attrName>
                                        </p:attrNameLst>
                                      </p:cBhvr>
                                    </p:animMotion>
                                    <p:animEffect transition="in" filter="fade">
                                      <p:cBhvr>
                                        <p:cTn id="43" dur="1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1" grpId="0" animBg="1"/>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3364</Words>
  <Application>Microsoft Office PowerPoint</Application>
  <PresentationFormat>宽屏</PresentationFormat>
  <Paragraphs>213</Paragraphs>
  <Slides>34</Slides>
  <Notes>10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34</vt:i4>
      </vt:variant>
    </vt:vector>
  </HeadingPairs>
  <TitlesOfParts>
    <vt:vector size="53" baseType="lpstr">
      <vt:lpstr>Helvetica Neue</vt:lpstr>
      <vt:lpstr>Meiryo</vt:lpstr>
      <vt:lpstr>阿里巴巴普惠体</vt:lpstr>
      <vt:lpstr>阿里巴巴普惠体 Heavy</vt:lpstr>
      <vt:lpstr>等线</vt:lpstr>
      <vt:lpstr>汉仪大宋简</vt:lpstr>
      <vt:lpstr>汉仪劲楷简</vt:lpstr>
      <vt:lpstr>华文行楷</vt:lpstr>
      <vt:lpstr>思源黑体</vt:lpstr>
      <vt:lpstr>思源宋体 CN Heavy</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36</cp:revision>
  <dcterms:created xsi:type="dcterms:W3CDTF">2022-08-01T09:42:41Z</dcterms:created>
  <dcterms:modified xsi:type="dcterms:W3CDTF">2024-09-22T10:12:56Z</dcterms:modified>
</cp:coreProperties>
</file>