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56" r:id="rId3"/>
  </p:sldMasterIdLst>
  <p:notesMasterIdLst>
    <p:notesMasterId r:id="rId28"/>
  </p:notesMasterIdLst>
  <p:handoutMasterIdLst>
    <p:handoutMasterId r:id="rId29"/>
  </p:handoutMasterIdLst>
  <p:sldIdLst>
    <p:sldId id="288" r:id="rId4"/>
    <p:sldId id="290" r:id="rId5"/>
    <p:sldId id="291" r:id="rId6"/>
    <p:sldId id="295" r:id="rId7"/>
    <p:sldId id="292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93" r:id="rId18"/>
    <p:sldId id="305" r:id="rId19"/>
    <p:sldId id="306" r:id="rId20"/>
    <p:sldId id="307" r:id="rId21"/>
    <p:sldId id="308" r:id="rId22"/>
    <p:sldId id="309" r:id="rId23"/>
    <p:sldId id="311" r:id="rId24"/>
    <p:sldId id="310" r:id="rId25"/>
    <p:sldId id="294" r:id="rId26"/>
    <p:sldId id="312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22" y="150"/>
      </p:cViewPr>
      <p:guideLst>
        <p:guide orient="horz" pos="2195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08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07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45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04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73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Franklin Gothic Heavy" panose="020B090302010202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Franklin Gothic Heavy" panose="020B09030201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Franklin Gothic Heavy" panose="020B0903020102020204" charset="0"/>
              </a:defRPr>
            </a:lvl1pPr>
          </a:lstStyle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Franklin Gothic Heavy" panose="020B090302010202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Franklin Gothic Heavy" panose="020B090302010202020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r="15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8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4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41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9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6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6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r="15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2478" y="450341"/>
            <a:ext cx="11555604" cy="6079238"/>
            <a:chOff x="1439469" y="1221257"/>
            <a:chExt cx="9266063" cy="4874742"/>
          </a:xfrm>
        </p:grpSpPr>
        <p:sp>
          <p:nvSpPr>
            <p:cNvPr id="9" name="等腰三角形 8"/>
            <p:cNvSpPr/>
            <p:nvPr/>
          </p:nvSpPr>
          <p:spPr>
            <a:xfrm rot="17615620">
              <a:off x="1385888" y="1564302"/>
              <a:ext cx="600075" cy="49291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685925" y="1244774"/>
              <a:ext cx="8875433" cy="4851225"/>
            </a:xfrm>
            <a:prstGeom prst="roundRect">
              <a:avLst>
                <a:gd name="adj" fmla="val 8511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sx="101000" sy="101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444625" y="1221257"/>
              <a:ext cx="9260907" cy="511253"/>
            </a:xfrm>
            <a:prstGeom prst="roundRect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01</a:t>
              </a:r>
              <a:r>
                <a:rPr lang="zh-CN" altLang="en-US" sz="24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、为什么春季传染性疾病多发</a:t>
              </a:r>
              <a:r>
                <a:rPr lang="en-US" altLang="zh-CN" sz="24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?</a:t>
              </a:r>
              <a:endParaRPr lang="en-US" altLang="zh-CN" sz="2400" b="1" dirty="0">
                <a:solidFill>
                  <a:schemeClr val="bg1"/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4" y="-287770"/>
            <a:ext cx="3265496" cy="25389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 r="65116" b="22212"/>
          <a:stretch>
            <a:fillRect/>
          </a:stretch>
        </p:blipFill>
        <p:spPr>
          <a:xfrm>
            <a:off x="0" y="5257437"/>
            <a:ext cx="2514600" cy="16001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6" t="33393" b="22212"/>
          <a:stretch>
            <a:fillRect/>
          </a:stretch>
        </p:blipFill>
        <p:spPr>
          <a:xfrm>
            <a:off x="9706021" y="5257437"/>
            <a:ext cx="2514600" cy="16001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252222" y="449889"/>
            <a:ext cx="552605" cy="63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r="15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4" y="-287770"/>
            <a:ext cx="3265496" cy="25389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2478" y="450341"/>
            <a:ext cx="11555604" cy="6079238"/>
            <a:chOff x="1439469" y="1221257"/>
            <a:chExt cx="9266063" cy="4874742"/>
          </a:xfrm>
        </p:grpSpPr>
        <p:sp>
          <p:nvSpPr>
            <p:cNvPr id="9" name="等腰三角形 8"/>
            <p:cNvSpPr/>
            <p:nvPr/>
          </p:nvSpPr>
          <p:spPr>
            <a:xfrm rot="17615620">
              <a:off x="1385888" y="1564302"/>
              <a:ext cx="600075" cy="49291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685925" y="1244774"/>
              <a:ext cx="8875433" cy="4851225"/>
            </a:xfrm>
            <a:prstGeom prst="roundRect">
              <a:avLst>
                <a:gd name="adj" fmla="val 8511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sx="101000" sy="101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444625" y="1221257"/>
              <a:ext cx="9260907" cy="511253"/>
            </a:xfrm>
            <a:prstGeom prst="roundRect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02</a:t>
              </a:r>
              <a:r>
                <a:rPr lang="zh-CN" altLang="en-US" sz="24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、校园常见传染病</a:t>
              </a:r>
              <a:endParaRPr lang="en-US" altLang="zh-CN" sz="2400" b="1" dirty="0">
                <a:solidFill>
                  <a:schemeClr val="bg1"/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 r="65116" b="22212"/>
          <a:stretch>
            <a:fillRect/>
          </a:stretch>
        </p:blipFill>
        <p:spPr>
          <a:xfrm>
            <a:off x="0" y="5257437"/>
            <a:ext cx="2514600" cy="16001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6" t="33393" b="22212"/>
          <a:stretch>
            <a:fillRect/>
          </a:stretch>
        </p:blipFill>
        <p:spPr>
          <a:xfrm>
            <a:off x="9706021" y="5257437"/>
            <a:ext cx="2514600" cy="16001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252222" y="449889"/>
            <a:ext cx="552605" cy="63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r="15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4" y="-287770"/>
            <a:ext cx="3265496" cy="25389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2478" y="450341"/>
            <a:ext cx="11555604" cy="6079238"/>
            <a:chOff x="1439469" y="1221257"/>
            <a:chExt cx="9266063" cy="4874742"/>
          </a:xfrm>
        </p:grpSpPr>
        <p:sp>
          <p:nvSpPr>
            <p:cNvPr id="9" name="等腰三角形 8"/>
            <p:cNvSpPr/>
            <p:nvPr/>
          </p:nvSpPr>
          <p:spPr>
            <a:xfrm rot="17615620">
              <a:off x="1385888" y="1564302"/>
              <a:ext cx="600075" cy="49291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685925" y="1244774"/>
              <a:ext cx="8875433" cy="4851225"/>
            </a:xfrm>
            <a:prstGeom prst="roundRect">
              <a:avLst>
                <a:gd name="adj" fmla="val 8511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sx="101000" sy="101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444625" y="1221257"/>
              <a:ext cx="9260907" cy="511253"/>
            </a:xfrm>
            <a:prstGeom prst="roundRect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03</a:t>
              </a:r>
              <a:r>
                <a:rPr lang="zh-CN" altLang="en-US" sz="24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、春季传染病的预防措施</a:t>
              </a:r>
              <a:endParaRPr lang="en-US" altLang="zh-CN" sz="2400" b="1" dirty="0">
                <a:solidFill>
                  <a:schemeClr val="bg1"/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 r="65116" b="22212"/>
          <a:stretch>
            <a:fillRect/>
          </a:stretch>
        </p:blipFill>
        <p:spPr>
          <a:xfrm>
            <a:off x="0" y="5257437"/>
            <a:ext cx="2514600" cy="16001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6" t="33393" b="22212"/>
          <a:stretch>
            <a:fillRect/>
          </a:stretch>
        </p:blipFill>
        <p:spPr>
          <a:xfrm>
            <a:off x="9706021" y="5257437"/>
            <a:ext cx="2514600" cy="16001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252222" y="449889"/>
            <a:ext cx="552605" cy="63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0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5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51" y="2705403"/>
            <a:ext cx="2935700" cy="415259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92" y="3429000"/>
            <a:ext cx="3679371" cy="3679371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3858990" y="1118948"/>
            <a:ext cx="4561106" cy="492913"/>
            <a:chOff x="3815447" y="3099001"/>
            <a:chExt cx="4561106" cy="492913"/>
          </a:xfrm>
          <a:solidFill>
            <a:srgbClr val="3DA645"/>
          </a:solidFill>
        </p:grpSpPr>
        <p:sp>
          <p:nvSpPr>
            <p:cNvPr id="43" name="椭圆 42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关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注</a:t>
              </a:r>
            </a:p>
          </p:txBody>
        </p:sp>
        <p:sp>
          <p:nvSpPr>
            <p:cNvPr id="45" name="1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健</a:t>
              </a:r>
            </a:p>
          </p:txBody>
        </p:sp>
        <p:sp>
          <p:nvSpPr>
            <p:cNvPr id="46" name="1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康</a:t>
              </a:r>
            </a:p>
          </p:txBody>
        </p:sp>
        <p:sp>
          <p:nvSpPr>
            <p:cNvPr id="47" name="1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从</a:t>
              </a:r>
            </a:p>
          </p:txBody>
        </p:sp>
        <p:sp>
          <p:nvSpPr>
            <p:cNvPr id="48" name="1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我</a:t>
              </a:r>
            </a:p>
          </p:txBody>
        </p:sp>
        <p:sp>
          <p:nvSpPr>
            <p:cNvPr id="49" name="1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做</a:t>
              </a:r>
            </a:p>
          </p:txBody>
        </p:sp>
        <p:sp>
          <p:nvSpPr>
            <p:cNvPr id="50" name="1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起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3328088" y="3486926"/>
            <a:ext cx="571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季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传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染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病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你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我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起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370515" y="1624916"/>
            <a:ext cx="9100001" cy="1859915"/>
            <a:chOff x="1449732" y="1347769"/>
            <a:chExt cx="9100001" cy="1859915"/>
          </a:xfrm>
        </p:grpSpPr>
        <p:sp>
          <p:nvSpPr>
            <p:cNvPr id="51" name="666"/>
            <p:cNvSpPr/>
            <p:nvPr/>
          </p:nvSpPr>
          <p:spPr>
            <a:xfrm>
              <a:off x="1449732" y="1347769"/>
              <a:ext cx="9100001" cy="18599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04" tIns="45701" rIns="91404" bIns="45701">
              <a:spAutoFit/>
            </a:bodyPr>
            <a:lstStyle/>
            <a:p>
              <a:pPr algn="ctr" defTabSz="914400"/>
              <a:r>
                <a:rPr lang="zh-CN" sz="11500" b="1" spc="200" dirty="0">
                  <a:ln w="28575">
                    <a:solidFill>
                      <a:schemeClr val="bg1"/>
                    </a:solidFill>
                  </a:ln>
                  <a:solidFill>
                    <a:srgbClr val="FB5F8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印品灵秀体" panose="02000500000000000000" pitchFamily="2" charset="-122"/>
                  <a:ea typeface="印品灵秀体" panose="02000500000000000000" pitchFamily="2" charset="-122"/>
                  <a:cs typeface="仿宋" panose="02010609060101010101" charset="-122"/>
                </a:rPr>
                <a:t>春季</a:t>
              </a:r>
              <a:r>
                <a:rPr lang="zh-CN" sz="8800" b="1" spc="200" dirty="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印品灵秀体" panose="02000500000000000000" pitchFamily="2" charset="-122"/>
                  <a:ea typeface="印品灵秀体" panose="02000500000000000000" pitchFamily="2" charset="-122"/>
                  <a:cs typeface="仿宋" panose="02010609060101010101" charset="-122"/>
                </a:rPr>
                <a:t>传染病预防</a:t>
              </a: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20840">
              <a:off x="7135214" y="1468033"/>
              <a:ext cx="747479" cy="747479"/>
            </a:xfrm>
            <a:prstGeom prst="rect">
              <a:avLst/>
            </a:prstGeom>
          </p:spPr>
        </p:pic>
      </p:grpSp>
      <p:grpSp>
        <p:nvGrpSpPr>
          <p:cNvPr id="64" name="组合 63"/>
          <p:cNvGrpSpPr/>
          <p:nvPr/>
        </p:nvGrpSpPr>
        <p:grpSpPr>
          <a:xfrm>
            <a:off x="4199184" y="4076080"/>
            <a:ext cx="3639742" cy="510355"/>
            <a:chOff x="4168944" y="4053762"/>
            <a:chExt cx="3639742" cy="510355"/>
          </a:xfrm>
        </p:grpSpPr>
        <p:sp>
          <p:nvSpPr>
            <p:cNvPr id="58" name="圆角矩形 1"/>
            <p:cNvSpPr/>
            <p:nvPr/>
          </p:nvSpPr>
          <p:spPr>
            <a:xfrm>
              <a:off x="4388278" y="4162606"/>
              <a:ext cx="1625600" cy="265430"/>
            </a:xfrm>
            <a:prstGeom prst="roundRect">
              <a:avLst>
                <a:gd name="adj" fmla="val 50000"/>
              </a:avLst>
            </a:prstGeom>
            <a:solidFill>
              <a:srgbClr val="49A39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汇报人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：</a:t>
              </a:r>
              <a:r>
                <a:rPr lang="zh-CN" altLang="en-US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优品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PPT</a:t>
              </a:r>
              <a:endParaRPr lang="en-US" altLang="zh-CN" sz="1200" dirty="0">
                <a:solidFill>
                  <a:schemeClr val="bg1"/>
                </a:solidFill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61" name="圆角矩形 1"/>
            <p:cNvSpPr/>
            <p:nvPr/>
          </p:nvSpPr>
          <p:spPr>
            <a:xfrm>
              <a:off x="6183086" y="4176224"/>
              <a:ext cx="1625600" cy="265430"/>
            </a:xfrm>
            <a:prstGeom prst="roundRect">
              <a:avLst>
                <a:gd name="adj" fmla="val 50000"/>
              </a:avLst>
            </a:prstGeom>
            <a:solidFill>
              <a:srgbClr val="49A39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汇报时间：</a:t>
              </a:r>
              <a:r>
                <a:rPr lang="en-US" altLang="zh-CN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202X</a:t>
              </a: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20840">
              <a:off x="4168944" y="4053762"/>
              <a:ext cx="510354" cy="510354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20840">
              <a:off x="5939259" y="4053763"/>
              <a:ext cx="510354" cy="510354"/>
            </a:xfrm>
            <a:prstGeom prst="rect">
              <a:avLst/>
            </a:prstGeom>
          </p:spPr>
        </p:pic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54" y="5476647"/>
            <a:ext cx="2384757" cy="1506538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28" y="-354523"/>
            <a:ext cx="3717245" cy="289015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840" y="-13614"/>
            <a:ext cx="3869872" cy="3869872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0281" r="54135" b="30949"/>
          <a:stretch>
            <a:fillRect/>
          </a:stretch>
        </p:blipFill>
        <p:spPr>
          <a:xfrm rot="1475312">
            <a:off x="3820030" y="5095344"/>
            <a:ext cx="1310735" cy="15122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5557958" y="5095344"/>
            <a:ext cx="1310735" cy="151228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8788434" y="4591744"/>
            <a:ext cx="480493" cy="55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25425" y="2653376"/>
            <a:ext cx="9340696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结核病：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过去俗称“痨病”，是由结核杆菌主要经呼吸道传播引起的全身性慢性传染病，其中以肺结核最为常见，也可侵犯脑膜、肠道、肾脏、骨头、卵巢、子宫等器官。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4073" y="4204624"/>
            <a:ext cx="6170333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传播途径：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活动期的排菌（也就是痰涂片阳性或者痰培养阳性）肺结核病人是主要的传染源；结核病的传播途径有呼吸道、消化道和皮肤黏膜接触，但主要通过呼吸道传播。</a:t>
            </a:r>
          </a:p>
        </p:txBody>
      </p:sp>
      <p:sp>
        <p:nvSpPr>
          <p:cNvPr id="11" name="圆角矩形 1"/>
          <p:cNvSpPr/>
          <p:nvPr/>
        </p:nvSpPr>
        <p:spPr>
          <a:xfrm>
            <a:off x="1525424" y="1843159"/>
            <a:ext cx="2523971" cy="412117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三、结核病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24" y="3265142"/>
            <a:ext cx="2849880" cy="284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2081" y="2371999"/>
            <a:ext cx="9585959" cy="157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主要症状：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核病多为缓慢起病，长期伴有疲倦、午后低热、夜间盗汗、食欲不振、体重减轻、女性有月经紊乱等症状。严重的患者可有高热、畏寒、胸痛、呼吸困难、全身衰竭等表现。肺结核病人往往伴有咳嗽、咳痰，痰中可带血丝。结核杆菌侵犯脑膜、肠道、肾脏、骨头、卵巢、子宫等器官，可有头痛、呕吐、意识障碍、消瘦、腹泻与便秘交替等症状。</a:t>
            </a:r>
            <a:endParaRPr lang="zh-CN" altLang="en-US" b="1">
              <a:solidFill>
                <a:srgbClr val="C00000"/>
              </a:solidFill>
              <a:ea typeface="Franklin Gothic Heavy" panose="020B0903020102020204" charset="0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1525424" y="1843159"/>
            <a:ext cx="2523971" cy="412117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三、结核病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25424" y="4191000"/>
            <a:ext cx="9310216" cy="1404180"/>
            <a:chOff x="1525424" y="4191000"/>
            <a:chExt cx="9310216" cy="1404180"/>
          </a:xfrm>
        </p:grpSpPr>
        <p:sp>
          <p:nvSpPr>
            <p:cNvPr id="4" name="文本框 3"/>
            <p:cNvSpPr txBox="1"/>
            <p:nvPr/>
          </p:nvSpPr>
          <p:spPr>
            <a:xfrm>
              <a:off x="1900079" y="4295524"/>
              <a:ext cx="8742362" cy="1208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srgbClr val="FB5F8E"/>
                  </a:solidFill>
                  <a:ea typeface="Franklin Gothic Heavy" panose="020B0903020102020204" charset="0"/>
                  <a:sym typeface="+mn-ea"/>
                </a:rPr>
                <a:t>易感人群：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人群普遍易感，但是与肺结核病人有密切接触的人群，机体对结核菌抵抗力较弱的人群，如幼儿、老年人、营养不良、尘（矽）肺、糖尿病患者、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HIV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阳性或者艾滋病人等群体是重点人群。</a:t>
              </a:r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25424" y="4191000"/>
              <a:ext cx="9310216" cy="140418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5424" y="1843159"/>
            <a:ext cx="2523971" cy="412117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四、流行性腮腺炎</a:t>
            </a:r>
          </a:p>
        </p:txBody>
      </p:sp>
      <p:sp>
        <p:nvSpPr>
          <p:cNvPr id="6" name="矩形 5"/>
          <p:cNvSpPr/>
          <p:nvPr/>
        </p:nvSpPr>
        <p:spPr>
          <a:xfrm>
            <a:off x="1525424" y="2381885"/>
            <a:ext cx="9424035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流行性腮腺炎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简称“腮腺炎”，亦称“痄腮”，是一种通过飞沫传播的急性呼吸道传染病。冬春季节容易发生，多发生于儿童。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5424" y="3332753"/>
            <a:ext cx="9424034" cy="83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主要症状：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本病大多数起病较急，有发热、畏寒、头痛、咽痛等全身不适症状。患者一侧或双侧耳下腮腺肿大、疼痛，咀嚼时更痛。并发症有脑膜炎、心肌炎、卵巢炎或睾丸炎等。整个病程约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7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～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12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天。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28052" y="4527452"/>
            <a:ext cx="9207588" cy="1111348"/>
            <a:chOff x="1582332" y="4542692"/>
            <a:chExt cx="9027337" cy="1404180"/>
          </a:xfrm>
        </p:grpSpPr>
        <p:sp>
          <p:nvSpPr>
            <p:cNvPr id="7" name="矩形 6"/>
            <p:cNvSpPr/>
            <p:nvPr/>
          </p:nvSpPr>
          <p:spPr>
            <a:xfrm>
              <a:off x="1769264" y="4759325"/>
              <a:ext cx="415544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>
                  <a:solidFill>
                    <a:srgbClr val="FB5F8E"/>
                  </a:solidFill>
                  <a:ea typeface="Franklin Gothic Heavy" panose="020B0903020102020204" charset="0"/>
                  <a:sym typeface="+mn-ea"/>
                </a:rPr>
                <a:t>传播途径</a:t>
              </a:r>
              <a:r>
                <a:rPr lang="zh-CN" altLang="en-US">
                  <a:solidFill>
                    <a:srgbClr val="FB5F8E"/>
                  </a:solidFill>
                  <a:ea typeface="Franklin Gothic Heavy" panose="020B0903020102020204" charset="0"/>
                  <a:sym typeface="+mn-ea"/>
                </a:rPr>
                <a:t>：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病人是唯一的传染源，主要通过飞沫传染，少数通过用具间接传染，传染性强。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82332" y="4542692"/>
              <a:ext cx="4342371" cy="140418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54228" y="4687570"/>
              <a:ext cx="4155440" cy="838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srgbClr val="FB5F8E"/>
                  </a:solidFill>
                  <a:ea typeface="Franklin Gothic Heavy" panose="020B0903020102020204" charset="0"/>
                  <a:sym typeface="+mn-ea"/>
                </a:rPr>
                <a:t>易感人群：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多见于５到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15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岁的儿童和青少年。一次感染后可获终生免疫。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67298" y="4542692"/>
              <a:ext cx="4342371" cy="140418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2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5424" y="1843159"/>
            <a:ext cx="4570576" cy="41236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五、诺如病毒引起的感染性腹泻</a:t>
            </a:r>
          </a:p>
        </p:txBody>
      </p:sp>
      <p:sp>
        <p:nvSpPr>
          <p:cNvPr id="3" name="矩形 2"/>
          <p:cNvSpPr/>
          <p:nvPr/>
        </p:nvSpPr>
        <p:spPr>
          <a:xfrm>
            <a:off x="1525424" y="2564765"/>
            <a:ext cx="942403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诺如病毒，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又称“诺瓦克病毒”，是一种比较常见、会引起急性感染性腹泻的病毒，全年均可发生感染，冬春季节高发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5424" y="3795078"/>
            <a:ext cx="6231736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传播途径：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诺如病毒感染性强，以肠道传播为主，可通过被诺如病毒污染的水源、食物、物品、空气等传播。容易被感染的地方有很多，特别是像学校食堂、餐馆等人群聚集的公共用餐地，所以，在公用场所用餐最好使用自己的碗筷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3162459"/>
            <a:ext cx="2880042" cy="2880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2"/>
      <p:bldP spid="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3" y="1906201"/>
            <a:ext cx="3855007" cy="3855007"/>
          </a:xfrm>
          <a:prstGeom prst="rect">
            <a:avLst/>
          </a:prstGeom>
        </p:spPr>
      </p:pic>
      <p:sp>
        <p:nvSpPr>
          <p:cNvPr id="7" name="圆角矩形 1"/>
          <p:cNvSpPr/>
          <p:nvPr/>
        </p:nvSpPr>
        <p:spPr>
          <a:xfrm>
            <a:off x="5519017" y="2209976"/>
            <a:ext cx="4570576" cy="41236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五、诺如病毒引起的感染性腹泻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16097" y="3019913"/>
            <a:ext cx="5576416" cy="2527935"/>
            <a:chOff x="1525424" y="2988945"/>
            <a:chExt cx="5576416" cy="2527935"/>
          </a:xfrm>
        </p:grpSpPr>
        <p:sp>
          <p:nvSpPr>
            <p:cNvPr id="8" name="矩形 7"/>
            <p:cNvSpPr/>
            <p:nvPr/>
          </p:nvSpPr>
          <p:spPr>
            <a:xfrm>
              <a:off x="1811732" y="3261042"/>
              <a:ext cx="5003800" cy="1983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srgbClr val="FB5F8E"/>
                  </a:solidFill>
                  <a:ea typeface="Franklin Gothic Heavy" panose="020B0903020102020204" charset="0"/>
                  <a:sym typeface="+mn-ea"/>
                </a:rPr>
                <a:t>主要症状</a:t>
              </a:r>
              <a:r>
                <a:rPr lang="zh-CN" altLang="en-US">
                  <a:solidFill>
                    <a:srgbClr val="FB5F8E"/>
                  </a:solidFill>
                  <a:ea typeface="Franklin Gothic Heavy" panose="020B0903020102020204" charset="0"/>
                  <a:sym typeface="+mn-ea"/>
                </a:rPr>
                <a:t>：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腹泻、腹痛、恶心、呕吐，可伴有低热、头痛、乏力及食欲减退；粪便为黄色浠水便，患者经常无预兆剧烈呕吐，呕吐物有感染性，成人腹泻较突出，儿童呕吐较多。诺如病毒潜伏期为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24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～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48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小时，病程为自限性，一般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～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3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天即可恢复。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25424" y="2988945"/>
              <a:ext cx="5576416" cy="2527935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1439469" y="1244774"/>
            <a:ext cx="8888806" cy="4851225"/>
            <a:chOff x="1439469" y="1244774"/>
            <a:chExt cx="8888806" cy="4851225"/>
          </a:xfrm>
        </p:grpSpPr>
        <p:sp>
          <p:nvSpPr>
            <p:cNvPr id="85" name="等腰三角形 84"/>
            <p:cNvSpPr/>
            <p:nvPr/>
          </p:nvSpPr>
          <p:spPr>
            <a:xfrm rot="17615620">
              <a:off x="1385888" y="2061126"/>
              <a:ext cx="600075" cy="49291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685925" y="1244774"/>
              <a:ext cx="8642350" cy="4851225"/>
            </a:xfrm>
            <a:prstGeom prst="roundRect">
              <a:avLst>
                <a:gd name="adj" fmla="val 8511"/>
              </a:avLst>
            </a:prstGeom>
            <a:solidFill>
              <a:srgbClr val="FFFFFF"/>
            </a:solidFill>
            <a:ln>
              <a:noFill/>
            </a:ln>
            <a:effectLst>
              <a:outerShdw blurRad="88900" sx="102000" sy="102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84" name="矩形: 圆角 83"/>
            <p:cNvSpPr/>
            <p:nvPr/>
          </p:nvSpPr>
          <p:spPr>
            <a:xfrm>
              <a:off x="1444625" y="1718082"/>
              <a:ext cx="2085227" cy="511253"/>
            </a:xfrm>
            <a:prstGeom prst="roundRect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——</a:t>
              </a:r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预防传染病</a:t>
              </a: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4" y="-287770"/>
            <a:ext cx="3265496" cy="25389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sp>
        <p:nvSpPr>
          <p:cNvPr id="15" name="TextBox 119"/>
          <p:cNvSpPr txBox="1"/>
          <p:nvPr/>
        </p:nvSpPr>
        <p:spPr>
          <a:xfrm>
            <a:off x="2310271" y="2551837"/>
            <a:ext cx="753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汉仪滇黑 W" panose="00020600040101010101" pitchFamily="18" charset="-122"/>
                <a:ea typeface="汉仪滇黑 W" panose="00020600040101010101" pitchFamily="18" charset="-122"/>
                <a:cs typeface="遇见体（非商用）" panose="02010601030101010101" charset="-122"/>
              </a:defRPr>
            </a:lvl1pPr>
          </a:lstStyle>
          <a:p>
            <a:r>
              <a:rPr lang="zh-CN" altLang="en-US" dirty="0"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春季传染病的</a:t>
            </a:r>
          </a:p>
          <a:p>
            <a:r>
              <a:rPr lang="zh-CN" altLang="en-US" dirty="0">
                <a:solidFill>
                  <a:srgbClr val="FB5F8E"/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预防措施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91294" y="4420741"/>
            <a:ext cx="460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季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防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传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染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病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你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起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39096" y="1908582"/>
            <a:ext cx="2236424" cy="492913"/>
            <a:chOff x="4939096" y="1908582"/>
            <a:chExt cx="2236424" cy="492913"/>
          </a:xfrm>
        </p:grpSpPr>
        <p:sp>
          <p:nvSpPr>
            <p:cNvPr id="74" name="椭圆 73"/>
            <p:cNvSpPr/>
            <p:nvPr/>
          </p:nvSpPr>
          <p:spPr>
            <a:xfrm>
              <a:off x="4939096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第</a:t>
              </a:r>
            </a:p>
          </p:txBody>
        </p:sp>
        <p:sp>
          <p:nvSpPr>
            <p:cNvPr id="76" name="椭圆 75"/>
            <p:cNvSpPr/>
            <p:nvPr/>
          </p:nvSpPr>
          <p:spPr>
            <a:xfrm>
              <a:off x="5520266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二</a:t>
              </a:r>
            </a:p>
          </p:txBody>
        </p:sp>
        <p:sp>
          <p:nvSpPr>
            <p:cNvPr id="79" name="1"/>
            <p:cNvSpPr/>
            <p:nvPr/>
          </p:nvSpPr>
          <p:spPr>
            <a:xfrm>
              <a:off x="6101437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部</a:t>
              </a:r>
            </a:p>
          </p:txBody>
        </p:sp>
        <p:sp>
          <p:nvSpPr>
            <p:cNvPr id="82" name="1"/>
            <p:cNvSpPr/>
            <p:nvPr/>
          </p:nvSpPr>
          <p:spPr>
            <a:xfrm>
              <a:off x="6682607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分</a:t>
              </a: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3" y="5084308"/>
            <a:ext cx="2501017" cy="1579984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-3322" r="22455" b="46077"/>
          <a:stretch>
            <a:fillRect/>
          </a:stretch>
        </p:blipFill>
        <p:spPr>
          <a:xfrm>
            <a:off x="8488963" y="1470663"/>
            <a:ext cx="3453411" cy="538733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0281" r="54135" b="30949"/>
          <a:stretch>
            <a:fillRect/>
          </a:stretch>
        </p:blipFill>
        <p:spPr>
          <a:xfrm rot="1475312">
            <a:off x="3820030" y="5095344"/>
            <a:ext cx="1310735" cy="151228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6007100" y="5130189"/>
            <a:ext cx="1310735" cy="1512285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506" y="41405"/>
            <a:ext cx="3179777" cy="3179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7805" y="2811145"/>
            <a:ext cx="5141595" cy="3008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接种疫苗是最有效、最经济的预防措施，上述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6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种疾病中，除了诺如病毒引起的感染性腹泻无针对性疫苗外，其余均有疫苗可以接种预防。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如果家中有漏种的，要及时到社区卫生服务中心或乡镇卫生院接种，接种疫苗是预防传染病发生的最佳手段。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1525424" y="2163199"/>
            <a:ext cx="2558896" cy="47332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预防接种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05304"/>
            <a:ext cx="4244975" cy="424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0665" y="2538948"/>
            <a:ext cx="6414616" cy="79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遵循传统的“春捂秋冻”的规律，初春不要急着脱去冬装，尤其要注意脚部保暖，根据天气变化和体质情况，适时增减衣服。</a:t>
            </a:r>
          </a:p>
        </p:txBody>
      </p:sp>
      <p:sp>
        <p:nvSpPr>
          <p:cNvPr id="8" name="矩形 7"/>
          <p:cNvSpPr/>
          <p:nvPr/>
        </p:nvSpPr>
        <p:spPr>
          <a:xfrm>
            <a:off x="6939915" y="5180072"/>
            <a:ext cx="3566160" cy="46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2400">
              <a:solidFill>
                <a:srgbClr val="3DA645"/>
              </a:solidFill>
              <a:latin typeface="江城圆体 500W" panose="020B0600000000000000" charset="-122"/>
              <a:ea typeface="江城圆体 500W" panose="020B0600000000000000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3360" y="4529317"/>
            <a:ext cx="6756324" cy="116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应定时开窗通风，保持室内空气新鲜，让室内的空气流动起来，新鲜空气能够去除过量的湿气和稀释室内污染物，以减少患病的机会。让阳光射进室内，因为阳光中的紫外线具有杀菌作用。</a:t>
            </a:r>
          </a:p>
        </p:txBody>
      </p:sp>
      <p:sp>
        <p:nvSpPr>
          <p:cNvPr id="10" name="圆角矩形 1"/>
          <p:cNvSpPr/>
          <p:nvPr/>
        </p:nvSpPr>
        <p:spPr>
          <a:xfrm>
            <a:off x="1662585" y="1885488"/>
            <a:ext cx="2558896" cy="47332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学会穿衣</a:t>
            </a:r>
          </a:p>
        </p:txBody>
      </p:sp>
      <p:sp>
        <p:nvSpPr>
          <p:cNvPr id="11" name="圆角矩形 1"/>
          <p:cNvSpPr/>
          <p:nvPr/>
        </p:nvSpPr>
        <p:spPr>
          <a:xfrm>
            <a:off x="8138161" y="4032058"/>
            <a:ext cx="2558896" cy="47332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开窗通风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16" y="3331344"/>
            <a:ext cx="2702870" cy="27028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73" y="1295272"/>
            <a:ext cx="2819784" cy="2819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9" grpId="2"/>
      <p:bldP spid="10" grpId="1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71745" y="3301764"/>
            <a:ext cx="4055110" cy="190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呼吸道传染病患者的鼻涕、痰液等呼吸道分泌物中含有大量病原，有可能通过手接触分泌物，传染给健康人，因此特别强调注意手的卫生。</a:t>
            </a:r>
            <a:b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</a:b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6" name="圆角矩形 1"/>
          <p:cNvSpPr/>
          <p:nvPr/>
        </p:nvSpPr>
        <p:spPr>
          <a:xfrm>
            <a:off x="6371745" y="2708448"/>
            <a:ext cx="2558896" cy="47332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勤洗手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45" y="1558268"/>
            <a:ext cx="4206240" cy="420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2118" y="3149364"/>
            <a:ext cx="4570575" cy="199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适当增加户外活动，因为运动不仅能促进身体的血液循环，增强心肺功能，还提高皮肤调节温度的能力，维护淋巴系统的功能，从而增强身体的抗病能力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1722119" y="2556048"/>
            <a:ext cx="2558896" cy="47332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坚持锻炼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93" y="1466755"/>
            <a:ext cx="4373881" cy="4373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4" y="-287770"/>
            <a:ext cx="3265496" cy="2538923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840" y="-13614"/>
            <a:ext cx="3869872" cy="3869872"/>
          </a:xfrm>
          <a:prstGeom prst="rect">
            <a:avLst/>
          </a:prstGeom>
        </p:spPr>
      </p:pic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1812907" y="867118"/>
            <a:ext cx="9049470" cy="1605982"/>
            <a:chOff x="1914507" y="885032"/>
            <a:chExt cx="9049470" cy="1605982"/>
          </a:xfrm>
        </p:grpSpPr>
        <p:sp>
          <p:nvSpPr>
            <p:cNvPr id="13" name="矩形: 圆角 12"/>
            <p:cNvSpPr/>
            <p:nvPr>
              <p:custDataLst>
                <p:tags r:id="rId14"/>
              </p:custDataLst>
            </p:nvPr>
          </p:nvSpPr>
          <p:spPr>
            <a:xfrm>
              <a:off x="1916104" y="1476020"/>
              <a:ext cx="8699500" cy="1014994"/>
            </a:xfrm>
            <a:prstGeom prst="roundRect">
              <a:avLst>
                <a:gd name="adj" fmla="val 25760"/>
              </a:avLst>
            </a:prstGeom>
            <a:solidFill>
              <a:srgbClr val="FFFFFF"/>
            </a:solidFill>
            <a:ln>
              <a:noFill/>
            </a:ln>
            <a:effectLst>
              <a:outerShdw blurRad="88900" dist="25400" sx="102000" sy="102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14" name="矩形: 圆顶角 13"/>
            <p:cNvSpPr/>
            <p:nvPr>
              <p:custDataLst>
                <p:tags r:id="rId15"/>
              </p:custDataLst>
            </p:nvPr>
          </p:nvSpPr>
          <p:spPr>
            <a:xfrm rot="16200000">
              <a:off x="1992806" y="1396585"/>
              <a:ext cx="1014995" cy="1171593"/>
            </a:xfrm>
            <a:prstGeom prst="round2SameRect">
              <a:avLst>
                <a:gd name="adj1" fmla="val 23898"/>
                <a:gd name="adj2" fmla="val 0"/>
              </a:avLst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18" name="TextBox 119"/>
            <p:cNvSpPr txBox="1"/>
            <p:nvPr>
              <p:custDataLst>
                <p:tags r:id="rId16"/>
              </p:custDataLst>
            </p:nvPr>
          </p:nvSpPr>
          <p:spPr>
            <a:xfrm>
              <a:off x="2137852" y="1689993"/>
              <a:ext cx="724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01</a:t>
              </a:r>
              <a:endParaRPr lang="en-US" altLang="zh-CN" sz="3200" b="1" dirty="0">
                <a:solidFill>
                  <a:schemeClr val="bg1"/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7" t="22668" r="10090" b="38562"/>
            <a:stretch>
              <a:fillRect/>
            </a:stretch>
          </p:blipFill>
          <p:spPr>
            <a:xfrm>
              <a:off x="9653242" y="885032"/>
              <a:ext cx="1310735" cy="1512285"/>
            </a:xfrm>
            <a:prstGeom prst="rect">
              <a:avLst/>
            </a:prstGeom>
          </p:spPr>
        </p:pic>
        <p:sp>
          <p:nvSpPr>
            <p:cNvPr id="20" name="TextBox 119"/>
            <p:cNvSpPr txBox="1"/>
            <p:nvPr>
              <p:custDataLst>
                <p:tags r:id="rId17"/>
              </p:custDataLst>
            </p:nvPr>
          </p:nvSpPr>
          <p:spPr>
            <a:xfrm>
              <a:off x="4417821" y="1681319"/>
              <a:ext cx="5455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为什么春季传染性疾病多发</a:t>
              </a: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?</a:t>
              </a:r>
              <a:endPara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8"/>
              </p:custDataLst>
            </p:nvPr>
          </p:nvSpPr>
          <p:spPr>
            <a:xfrm>
              <a:off x="3377910" y="1651893"/>
              <a:ext cx="9273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rgbClr val="FB5F8E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PART ONE </a:t>
              </a:r>
              <a:endParaRPr lang="zh-CN" altLang="en-US" dirty="0">
                <a:ea typeface="Franklin Gothic Heavy" panose="020B0903020102020204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1812907" y="2183027"/>
            <a:ext cx="9049470" cy="1605982"/>
            <a:chOff x="1914507" y="885032"/>
            <a:chExt cx="9049470" cy="1605982"/>
          </a:xfrm>
        </p:grpSpPr>
        <p:sp>
          <p:nvSpPr>
            <p:cNvPr id="25" name="矩形: 圆角 24"/>
            <p:cNvSpPr/>
            <p:nvPr>
              <p:custDataLst>
                <p:tags r:id="rId9"/>
              </p:custDataLst>
            </p:nvPr>
          </p:nvSpPr>
          <p:spPr>
            <a:xfrm>
              <a:off x="1916104" y="1476020"/>
              <a:ext cx="8699500" cy="1014994"/>
            </a:xfrm>
            <a:prstGeom prst="roundRect">
              <a:avLst>
                <a:gd name="adj" fmla="val 25760"/>
              </a:avLst>
            </a:prstGeom>
            <a:solidFill>
              <a:srgbClr val="FFFFFF"/>
            </a:solidFill>
            <a:ln>
              <a:noFill/>
            </a:ln>
            <a:effectLst>
              <a:outerShdw blurRad="88900" dist="25400" sx="102000" sy="102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26" name="矩形: 圆顶角 25"/>
            <p:cNvSpPr/>
            <p:nvPr>
              <p:custDataLst>
                <p:tags r:id="rId10"/>
              </p:custDataLst>
            </p:nvPr>
          </p:nvSpPr>
          <p:spPr>
            <a:xfrm rot="16200000">
              <a:off x="1992806" y="1396585"/>
              <a:ext cx="1014995" cy="1171593"/>
            </a:xfrm>
            <a:prstGeom prst="round2SameRect">
              <a:avLst>
                <a:gd name="adj1" fmla="val 23898"/>
                <a:gd name="adj2" fmla="val 0"/>
              </a:avLst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27" name="TextBox 119"/>
            <p:cNvSpPr txBox="1"/>
            <p:nvPr>
              <p:custDataLst>
                <p:tags r:id="rId11"/>
              </p:custDataLst>
            </p:nvPr>
          </p:nvSpPr>
          <p:spPr>
            <a:xfrm>
              <a:off x="2137852" y="1689993"/>
              <a:ext cx="724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02</a:t>
              </a:r>
              <a:endParaRPr lang="en-US" altLang="zh-CN" sz="3200" b="1" dirty="0">
                <a:solidFill>
                  <a:schemeClr val="bg1"/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7" t="22668" r="10090" b="38562"/>
            <a:stretch>
              <a:fillRect/>
            </a:stretch>
          </p:blipFill>
          <p:spPr>
            <a:xfrm>
              <a:off x="9653242" y="885032"/>
              <a:ext cx="1310735" cy="1512285"/>
            </a:xfrm>
            <a:prstGeom prst="rect">
              <a:avLst/>
            </a:prstGeom>
          </p:spPr>
        </p:pic>
        <p:sp>
          <p:nvSpPr>
            <p:cNvPr id="29" name="TextBox 119"/>
            <p:cNvSpPr txBox="1"/>
            <p:nvPr>
              <p:custDataLst>
                <p:tags r:id="rId12"/>
              </p:custDataLst>
            </p:nvPr>
          </p:nvSpPr>
          <p:spPr>
            <a:xfrm>
              <a:off x="4417821" y="1681319"/>
              <a:ext cx="5276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春季校园常见传染病</a:t>
              </a:r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3377910" y="1651893"/>
              <a:ext cx="9273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rgbClr val="FB5F8E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PART TWO </a:t>
              </a:r>
              <a:endParaRPr lang="zh-CN" altLang="en-US" dirty="0">
                <a:ea typeface="Franklin Gothic Heavy" panose="020B0903020102020204" charset="0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3"/>
            </p:custDataLst>
          </p:nvPr>
        </p:nvGrpSpPr>
        <p:grpSpPr>
          <a:xfrm>
            <a:off x="1812907" y="3499517"/>
            <a:ext cx="9049470" cy="1605982"/>
            <a:chOff x="1914507" y="885032"/>
            <a:chExt cx="9049470" cy="1605982"/>
          </a:xfrm>
        </p:grpSpPr>
        <p:sp>
          <p:nvSpPr>
            <p:cNvPr id="64" name="矩形: 圆角 63"/>
            <p:cNvSpPr/>
            <p:nvPr>
              <p:custDataLst>
                <p:tags r:id="rId4"/>
              </p:custDataLst>
            </p:nvPr>
          </p:nvSpPr>
          <p:spPr>
            <a:xfrm>
              <a:off x="1916104" y="1476020"/>
              <a:ext cx="8699500" cy="1014994"/>
            </a:xfrm>
            <a:prstGeom prst="roundRect">
              <a:avLst>
                <a:gd name="adj" fmla="val 25760"/>
              </a:avLst>
            </a:prstGeom>
            <a:solidFill>
              <a:srgbClr val="FFFFFF"/>
            </a:solidFill>
            <a:ln>
              <a:noFill/>
            </a:ln>
            <a:effectLst>
              <a:outerShdw blurRad="88900" dist="25400" sx="102000" sy="102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65" name="矩形: 圆顶角 64"/>
            <p:cNvSpPr/>
            <p:nvPr>
              <p:custDataLst>
                <p:tags r:id="rId5"/>
              </p:custDataLst>
            </p:nvPr>
          </p:nvSpPr>
          <p:spPr>
            <a:xfrm rot="16200000">
              <a:off x="1992806" y="1396585"/>
              <a:ext cx="1014995" cy="1171593"/>
            </a:xfrm>
            <a:prstGeom prst="round2SameRect">
              <a:avLst>
                <a:gd name="adj1" fmla="val 23898"/>
                <a:gd name="adj2" fmla="val 0"/>
              </a:avLst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66" name="TextBox 119"/>
            <p:cNvSpPr txBox="1"/>
            <p:nvPr>
              <p:custDataLst>
                <p:tags r:id="rId6"/>
              </p:custDataLst>
            </p:nvPr>
          </p:nvSpPr>
          <p:spPr>
            <a:xfrm>
              <a:off x="2137852" y="1689993"/>
              <a:ext cx="724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03</a:t>
              </a:r>
              <a:endParaRPr lang="en-US" altLang="zh-CN" sz="3200" b="1" dirty="0">
                <a:solidFill>
                  <a:schemeClr val="bg1"/>
                </a:solidFill>
                <a:effectLst/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endParaRP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7" t="22668" r="10090" b="38562"/>
            <a:stretch>
              <a:fillRect/>
            </a:stretch>
          </p:blipFill>
          <p:spPr>
            <a:xfrm>
              <a:off x="9653242" y="885032"/>
              <a:ext cx="1310735" cy="1512285"/>
            </a:xfrm>
            <a:prstGeom prst="rect">
              <a:avLst/>
            </a:prstGeom>
          </p:spPr>
        </p:pic>
        <p:sp>
          <p:nvSpPr>
            <p:cNvPr id="69" name="TextBox 119"/>
            <p:cNvSpPr txBox="1"/>
            <p:nvPr>
              <p:custDataLst>
                <p:tags r:id="rId7"/>
              </p:custDataLst>
            </p:nvPr>
          </p:nvSpPr>
          <p:spPr>
            <a:xfrm>
              <a:off x="4417822" y="1681319"/>
              <a:ext cx="5276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滇黑 W" panose="00020600040101010101" pitchFamily="18" charset="-122"/>
                  <a:ea typeface="汉仪滇黑 W" panose="00020600040101010101" pitchFamily="18" charset="-122"/>
                  <a:cs typeface="遇见体（非商用）" panose="02010601030101010101" charset="-122"/>
                </a:defRPr>
              </a:lvl1pPr>
            </a:lstStyle>
            <a:p>
              <a:pPr algn="dist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春季传染病的预防措施</a:t>
              </a:r>
            </a:p>
          </p:txBody>
        </p:sp>
        <p:sp>
          <p:nvSpPr>
            <p:cNvPr id="70" name="文本框 69"/>
            <p:cNvSpPr txBox="1"/>
            <p:nvPr>
              <p:custDataLst>
                <p:tags r:id="rId8"/>
              </p:custDataLst>
            </p:nvPr>
          </p:nvSpPr>
          <p:spPr>
            <a:xfrm>
              <a:off x="3377910" y="1651893"/>
              <a:ext cx="9273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rgbClr val="FB5F8E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PART </a:t>
              </a:r>
              <a:r>
                <a:rPr lang="en-US" altLang="zh-CN" dirty="0">
                  <a:solidFill>
                    <a:srgbClr val="FB5F8E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THREE</a:t>
              </a:r>
              <a:r>
                <a:rPr lang="en-US" altLang="zh-CN" sz="1800" dirty="0">
                  <a:solidFill>
                    <a:srgbClr val="FB5F8E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ea"/>
                </a:rPr>
                <a:t> </a:t>
              </a:r>
              <a:endParaRPr lang="zh-CN" altLang="en-US" dirty="0">
                <a:ea typeface="Franklin Gothic Heavy" panose="020B0903020102020204" charset="0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83" y="5350615"/>
            <a:ext cx="2501017" cy="1579984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1"/>
          <a:stretch>
            <a:fillRect/>
          </a:stretch>
        </p:blipFill>
        <p:spPr>
          <a:xfrm>
            <a:off x="-36015" y="3950857"/>
            <a:ext cx="3524286" cy="29071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0281" r="54135" b="30949"/>
          <a:stretch>
            <a:fillRect/>
          </a:stretch>
        </p:blipFill>
        <p:spPr>
          <a:xfrm rot="1475312">
            <a:off x="3884124" y="5131226"/>
            <a:ext cx="1310735" cy="151228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4717291" y="372619"/>
            <a:ext cx="3325124" cy="1015663"/>
            <a:chOff x="3091691" y="198669"/>
            <a:chExt cx="3325124" cy="1015663"/>
          </a:xfrm>
        </p:grpSpPr>
        <p:sp>
          <p:nvSpPr>
            <p:cNvPr id="78" name="文本框 41"/>
            <p:cNvSpPr txBox="1"/>
            <p:nvPr/>
          </p:nvSpPr>
          <p:spPr>
            <a:xfrm>
              <a:off x="4789446" y="603607"/>
              <a:ext cx="1627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  <a:cs typeface="江城圆体 500W" panose="020B0600000000000000" charset="-122"/>
                  <a:sym typeface="+mn-lt"/>
                </a:rPr>
                <a:t>CONTENTS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091691" y="198669"/>
              <a:ext cx="28956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6000" b="1" spc="200" dirty="0">
                  <a:ln w="28575">
                    <a:solidFill>
                      <a:schemeClr val="bg1"/>
                    </a:solidFill>
                  </a:ln>
                  <a:solidFill>
                    <a:srgbClr val="FB5F8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印品灵秀体" panose="02000500000000000000" pitchFamily="2" charset="-122"/>
                  <a:ea typeface="印品灵秀体" panose="02000500000000000000" pitchFamily="2" charset="-122"/>
                </a:rPr>
                <a:t>目录</a:t>
              </a:r>
              <a:endParaRPr lang="zh-CN" altLang="en-US" sz="1050" dirty="0">
                <a:ea typeface="Franklin Gothic Heavy" panose="020B090302010202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0" y="3147060"/>
            <a:ext cx="4770121" cy="190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偏食挑食的孩子最容易发生免疫力下降，要想增强身体的抗病能力，合理、均衡营养非常重要。家长可以有意识地增加含钙量丰富的鱼虾、豆制品，适当增加优质蛋白质，注意蔬菜水果的摄取，适当搭配粗粮和杂粮，避免高糖分、高脂肪和油炸食品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6" name="圆角矩形 1"/>
          <p:cNvSpPr/>
          <p:nvPr/>
        </p:nvSpPr>
        <p:spPr>
          <a:xfrm>
            <a:off x="6096000" y="2495088"/>
            <a:ext cx="2558896" cy="47332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平衡营养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0" y="2377693"/>
            <a:ext cx="4998730" cy="3439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59279" y="3253740"/>
            <a:ext cx="4008121" cy="1500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晚间要保证孩子充足的睡眠，不使孩子过度疲劳，充足的睡眠能够提高机体免疫力，对抗疾病。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8" name="圆角矩形 1"/>
          <p:cNvSpPr/>
          <p:nvPr/>
        </p:nvSpPr>
        <p:spPr>
          <a:xfrm>
            <a:off x="1859279" y="2601768"/>
            <a:ext cx="2558896" cy="473321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保持睡眠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59" y="1191231"/>
            <a:ext cx="5212080" cy="521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6830"/>
            <a:ext cx="4846326" cy="48463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28335" y="2694848"/>
            <a:ext cx="5092065" cy="22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春季传染性疾病虽然种类繁多，但只要我们重视预防工作，</a:t>
            </a:r>
            <a:r>
              <a:rPr lang="zh-CN" altLang="en-US" b="1">
                <a:solidFill>
                  <a:srgbClr val="FB5F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做到早发现、早诊断、早报告、早隔离、早治疗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，就可以有效地阻断疾病的流行与传播。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51" y="2705403"/>
            <a:ext cx="2935700" cy="415259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92" y="3429000"/>
            <a:ext cx="3679371" cy="3679371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3858990" y="1118948"/>
            <a:ext cx="4561106" cy="492913"/>
            <a:chOff x="3815447" y="3099001"/>
            <a:chExt cx="4561106" cy="492913"/>
          </a:xfrm>
          <a:solidFill>
            <a:srgbClr val="3DA645"/>
          </a:solidFill>
        </p:grpSpPr>
        <p:sp>
          <p:nvSpPr>
            <p:cNvPr id="43" name="椭圆 42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关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注</a:t>
              </a:r>
            </a:p>
          </p:txBody>
        </p:sp>
        <p:sp>
          <p:nvSpPr>
            <p:cNvPr id="45" name="1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健</a:t>
              </a:r>
            </a:p>
          </p:txBody>
        </p:sp>
        <p:sp>
          <p:nvSpPr>
            <p:cNvPr id="46" name="1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康</a:t>
              </a:r>
            </a:p>
          </p:txBody>
        </p:sp>
        <p:sp>
          <p:nvSpPr>
            <p:cNvPr id="47" name="1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从</a:t>
              </a:r>
            </a:p>
          </p:txBody>
        </p:sp>
        <p:sp>
          <p:nvSpPr>
            <p:cNvPr id="48" name="1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我</a:t>
              </a:r>
            </a:p>
          </p:txBody>
        </p:sp>
        <p:sp>
          <p:nvSpPr>
            <p:cNvPr id="49" name="1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做</a:t>
              </a:r>
            </a:p>
          </p:txBody>
        </p:sp>
        <p:sp>
          <p:nvSpPr>
            <p:cNvPr id="50" name="1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起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3328088" y="3486926"/>
            <a:ext cx="571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季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传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染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病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你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我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起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370515" y="1624916"/>
            <a:ext cx="9100001" cy="1862010"/>
            <a:chOff x="1449732" y="1347769"/>
            <a:chExt cx="9100001" cy="1862010"/>
          </a:xfrm>
        </p:grpSpPr>
        <p:sp>
          <p:nvSpPr>
            <p:cNvPr id="51" name="666"/>
            <p:cNvSpPr/>
            <p:nvPr/>
          </p:nvSpPr>
          <p:spPr>
            <a:xfrm>
              <a:off x="1449732" y="1347769"/>
              <a:ext cx="9100001" cy="18620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04" tIns="45701" rIns="91404" bIns="45701">
              <a:spAutoFit/>
            </a:bodyPr>
            <a:lstStyle/>
            <a:p>
              <a:pPr algn="ctr" defTabSz="914400"/>
              <a:r>
                <a:rPr lang="zh-CN" sz="11500" b="1" spc="200" dirty="0">
                  <a:ln w="28575">
                    <a:solidFill>
                      <a:schemeClr val="bg1"/>
                    </a:solidFill>
                  </a:ln>
                  <a:solidFill>
                    <a:srgbClr val="FB5F8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印品灵秀体" panose="02000500000000000000" pitchFamily="2" charset="-122"/>
                  <a:ea typeface="印品灵秀体" panose="02000500000000000000" pitchFamily="2" charset="-122"/>
                  <a:cs typeface="仿宋" panose="02010609060101010101" charset="-122"/>
                </a:rPr>
                <a:t>春季</a:t>
              </a:r>
              <a:r>
                <a:rPr lang="zh-CN" sz="8800" b="1" spc="200" dirty="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印品灵秀体" panose="02000500000000000000" pitchFamily="2" charset="-122"/>
                  <a:ea typeface="印品灵秀体" panose="02000500000000000000" pitchFamily="2" charset="-122"/>
                  <a:cs typeface="仿宋" panose="02010609060101010101" charset="-122"/>
                </a:rPr>
                <a:t>传染病预防</a:t>
              </a: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20840">
              <a:off x="7135214" y="1468033"/>
              <a:ext cx="747479" cy="747479"/>
            </a:xfrm>
            <a:prstGeom prst="rect">
              <a:avLst/>
            </a:prstGeom>
          </p:spPr>
        </p:pic>
      </p:grpSp>
      <p:grpSp>
        <p:nvGrpSpPr>
          <p:cNvPr id="64" name="组合 63"/>
          <p:cNvGrpSpPr/>
          <p:nvPr/>
        </p:nvGrpSpPr>
        <p:grpSpPr>
          <a:xfrm>
            <a:off x="4199184" y="4076080"/>
            <a:ext cx="3639742" cy="510355"/>
            <a:chOff x="4168944" y="4053762"/>
            <a:chExt cx="3639742" cy="510355"/>
          </a:xfrm>
        </p:grpSpPr>
        <p:sp>
          <p:nvSpPr>
            <p:cNvPr id="58" name="圆角矩形 1"/>
            <p:cNvSpPr/>
            <p:nvPr/>
          </p:nvSpPr>
          <p:spPr>
            <a:xfrm>
              <a:off x="4351903" y="4176224"/>
              <a:ext cx="1625600" cy="265430"/>
            </a:xfrm>
            <a:prstGeom prst="roundRect">
              <a:avLst>
                <a:gd name="adj" fmla="val 50000"/>
              </a:avLst>
            </a:prstGeom>
            <a:solidFill>
              <a:srgbClr val="49A39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汇报人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：</a:t>
              </a:r>
              <a:r>
                <a:rPr lang="zh-CN" altLang="en-US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优品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PPT</a:t>
              </a:r>
              <a:endParaRPr lang="en-US" altLang="zh-CN" sz="1200" dirty="0">
                <a:solidFill>
                  <a:schemeClr val="bg1"/>
                </a:solidFill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61" name="圆角矩形 1"/>
            <p:cNvSpPr/>
            <p:nvPr/>
          </p:nvSpPr>
          <p:spPr>
            <a:xfrm>
              <a:off x="6183086" y="4176224"/>
              <a:ext cx="1625600" cy="265430"/>
            </a:xfrm>
            <a:prstGeom prst="roundRect">
              <a:avLst>
                <a:gd name="adj" fmla="val 50000"/>
              </a:avLst>
            </a:prstGeom>
            <a:solidFill>
              <a:srgbClr val="49A39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汇报时间：</a:t>
              </a:r>
              <a:r>
                <a:rPr lang="en-US" altLang="zh-CN" sz="1200" dirty="0">
                  <a:solidFill>
                    <a:schemeClr val="bg1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202X</a:t>
              </a: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20840">
              <a:off x="4168944" y="4053762"/>
              <a:ext cx="510354" cy="510354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20840">
              <a:off x="5939259" y="4053763"/>
              <a:ext cx="510354" cy="510354"/>
            </a:xfrm>
            <a:prstGeom prst="rect">
              <a:avLst/>
            </a:prstGeom>
          </p:spPr>
        </p:pic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54" y="5476647"/>
            <a:ext cx="2384757" cy="1506538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28" y="-354523"/>
            <a:ext cx="3717245" cy="289015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840" y="-13614"/>
            <a:ext cx="3869872" cy="3869872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0281" r="54135" b="30949"/>
          <a:stretch>
            <a:fillRect/>
          </a:stretch>
        </p:blipFill>
        <p:spPr>
          <a:xfrm rot="1475312">
            <a:off x="3820030" y="5095344"/>
            <a:ext cx="1310735" cy="15122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5557958" y="5095344"/>
            <a:ext cx="1310735" cy="151228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8788434" y="4591744"/>
            <a:ext cx="480493" cy="55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3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1439469" y="1244774"/>
            <a:ext cx="8888806" cy="4851225"/>
            <a:chOff x="1439469" y="1244774"/>
            <a:chExt cx="8888806" cy="4851225"/>
          </a:xfrm>
        </p:grpSpPr>
        <p:sp>
          <p:nvSpPr>
            <p:cNvPr id="85" name="等腰三角形 84"/>
            <p:cNvSpPr/>
            <p:nvPr/>
          </p:nvSpPr>
          <p:spPr>
            <a:xfrm rot="17615620">
              <a:off x="1385888" y="2061126"/>
              <a:ext cx="600075" cy="49291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685925" y="1244774"/>
              <a:ext cx="8642350" cy="4851225"/>
            </a:xfrm>
            <a:prstGeom prst="roundRect">
              <a:avLst>
                <a:gd name="adj" fmla="val 8511"/>
              </a:avLst>
            </a:prstGeom>
            <a:solidFill>
              <a:srgbClr val="FFFFFF"/>
            </a:solidFill>
            <a:ln>
              <a:noFill/>
            </a:ln>
            <a:effectLst>
              <a:outerShdw blurRad="88900" sx="102000" sy="102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84" name="矩形: 圆角 83"/>
            <p:cNvSpPr/>
            <p:nvPr/>
          </p:nvSpPr>
          <p:spPr>
            <a:xfrm>
              <a:off x="1444625" y="1718082"/>
              <a:ext cx="2085227" cy="511253"/>
            </a:xfrm>
            <a:prstGeom prst="roundRect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——</a:t>
              </a:r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预防传染病</a:t>
              </a: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4" y="-287770"/>
            <a:ext cx="3265496" cy="25389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sp>
        <p:nvSpPr>
          <p:cNvPr id="15" name="TextBox 119"/>
          <p:cNvSpPr txBox="1"/>
          <p:nvPr/>
        </p:nvSpPr>
        <p:spPr>
          <a:xfrm>
            <a:off x="2326640" y="2551837"/>
            <a:ext cx="753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汉仪滇黑 W" panose="00020600040101010101" pitchFamily="18" charset="-122"/>
                <a:ea typeface="汉仪滇黑 W" panose="00020600040101010101" pitchFamily="18" charset="-122"/>
                <a:cs typeface="遇见体（非商用）" panose="02010601030101010101" charset="-122"/>
              </a:defRPr>
            </a:lvl1pPr>
          </a:lstStyle>
          <a:p>
            <a:pPr algn="ctr"/>
            <a:r>
              <a:rPr lang="zh-CN" altLang="en-US" sz="5400" dirty="0"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为什么春季</a:t>
            </a:r>
            <a:endParaRPr lang="en-US" altLang="zh-CN" sz="5400" dirty="0">
              <a:latin typeface="印品灵秀体" panose="02000500000000000000" pitchFamily="2" charset="-122"/>
              <a:ea typeface="印品灵秀体" panose="02000500000000000000" pitchFamily="2" charset="-122"/>
              <a:cs typeface="江城圆体 500W" panose="020B06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rgbClr val="FB5F8E"/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传染性疾病</a:t>
            </a:r>
            <a:r>
              <a:rPr lang="zh-CN" altLang="en-US" sz="5400" dirty="0"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多发</a:t>
            </a:r>
            <a:r>
              <a:rPr lang="en-US" altLang="zh-CN" sz="5400" dirty="0"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?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91294" y="4420741"/>
            <a:ext cx="460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季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防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传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染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病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你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起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39096" y="1908582"/>
            <a:ext cx="2236424" cy="492913"/>
            <a:chOff x="4939096" y="1908582"/>
            <a:chExt cx="2236424" cy="492913"/>
          </a:xfrm>
        </p:grpSpPr>
        <p:sp>
          <p:nvSpPr>
            <p:cNvPr id="74" name="椭圆 73"/>
            <p:cNvSpPr/>
            <p:nvPr/>
          </p:nvSpPr>
          <p:spPr>
            <a:xfrm>
              <a:off x="4939096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第</a:t>
              </a:r>
            </a:p>
          </p:txBody>
        </p:sp>
        <p:sp>
          <p:nvSpPr>
            <p:cNvPr id="76" name="椭圆 75"/>
            <p:cNvSpPr/>
            <p:nvPr/>
          </p:nvSpPr>
          <p:spPr>
            <a:xfrm>
              <a:off x="5520266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一</a:t>
              </a:r>
            </a:p>
          </p:txBody>
        </p:sp>
        <p:sp>
          <p:nvSpPr>
            <p:cNvPr id="79" name="稻壳儿&amp;花儿小姐"/>
            <p:cNvSpPr/>
            <p:nvPr/>
          </p:nvSpPr>
          <p:spPr>
            <a:xfrm>
              <a:off x="6101437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部</a:t>
              </a:r>
            </a:p>
          </p:txBody>
        </p:sp>
        <p:sp>
          <p:nvSpPr>
            <p:cNvPr id="82" name="稻壳儿&amp;花儿小姐"/>
            <p:cNvSpPr/>
            <p:nvPr/>
          </p:nvSpPr>
          <p:spPr>
            <a:xfrm>
              <a:off x="6682607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分</a:t>
              </a: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3" y="5084308"/>
            <a:ext cx="2501017" cy="1579984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-3322" r="22455" b="46077"/>
          <a:stretch>
            <a:fillRect/>
          </a:stretch>
        </p:blipFill>
        <p:spPr>
          <a:xfrm>
            <a:off x="8488963" y="1470663"/>
            <a:ext cx="3453411" cy="538733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0281" r="54135" b="30949"/>
          <a:stretch>
            <a:fillRect/>
          </a:stretch>
        </p:blipFill>
        <p:spPr>
          <a:xfrm rot="1475312">
            <a:off x="3820030" y="5095344"/>
            <a:ext cx="1310735" cy="151228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6007100" y="5130189"/>
            <a:ext cx="1310735" cy="1512285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506" y="41405"/>
            <a:ext cx="3179777" cy="31797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10271" y="2681183"/>
            <a:ext cx="15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1604011" y="1970895"/>
            <a:ext cx="4324350" cy="1331786"/>
            <a:chOff x="1604011" y="1970895"/>
            <a:chExt cx="4324350" cy="1331786"/>
          </a:xfrm>
        </p:grpSpPr>
        <p:sp>
          <p:nvSpPr>
            <p:cNvPr id="2" name="矩形 1"/>
            <p:cNvSpPr/>
            <p:nvPr>
              <p:custDataLst>
                <p:tags r:id="rId11"/>
              </p:custDataLst>
            </p:nvPr>
          </p:nvSpPr>
          <p:spPr>
            <a:xfrm>
              <a:off x="1604011" y="2510285"/>
              <a:ext cx="4324350" cy="792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</a:rPr>
                <a:t>气温变化莫测，忽冷忽热的气温变化使得机体调整失去了平衡，容易患病。</a:t>
              </a:r>
            </a:p>
          </p:txBody>
        </p:sp>
        <p:sp>
          <p:nvSpPr>
            <p:cNvPr id="6" name="圆角矩形 1"/>
            <p:cNvSpPr/>
            <p:nvPr>
              <p:custDataLst>
                <p:tags r:id="rId12"/>
              </p:custDataLst>
            </p:nvPr>
          </p:nvSpPr>
          <p:spPr>
            <a:xfrm>
              <a:off x="1705120" y="1970895"/>
              <a:ext cx="2523971" cy="412117"/>
            </a:xfrm>
            <a:prstGeom prst="roundRect">
              <a:avLst>
                <a:gd name="adj" fmla="val 50000"/>
              </a:avLst>
            </a:prstGeom>
            <a:solidFill>
              <a:srgbClr val="FB5F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  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气温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613536" y="3861073"/>
            <a:ext cx="4324350" cy="1737806"/>
            <a:chOff x="1613536" y="3861073"/>
            <a:chExt cx="4324350" cy="1737806"/>
          </a:xfrm>
        </p:grpSpPr>
        <p:sp>
          <p:nvSpPr>
            <p:cNvPr id="4" name="矩形 3"/>
            <p:cNvSpPr/>
            <p:nvPr>
              <p:custDataLst>
                <p:tags r:id="rId9"/>
              </p:custDataLst>
            </p:nvPr>
          </p:nvSpPr>
          <p:spPr>
            <a:xfrm>
              <a:off x="1613536" y="4399999"/>
              <a:ext cx="4324350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江城圆体 500W" panose="020B0600000000000000" charset="-122"/>
                  <a:sym typeface="+mn-ea"/>
                </a:rPr>
                <a:t>病原微生物生长活跃，春季到来，万物复苏，环境中的细菌、病毒也随之进入活跃繁殖期，为疾病传播奠定基础。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</a:endParaRPr>
            </a:p>
          </p:txBody>
        </p:sp>
        <p:sp>
          <p:nvSpPr>
            <p:cNvPr id="9" name="圆角矩形 1"/>
            <p:cNvSpPr/>
            <p:nvPr>
              <p:custDataLst>
                <p:tags r:id="rId10"/>
              </p:custDataLst>
            </p:nvPr>
          </p:nvSpPr>
          <p:spPr>
            <a:xfrm>
              <a:off x="1705120" y="3861073"/>
              <a:ext cx="2523971" cy="41211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  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病原微生物</a:t>
              </a:r>
            </a:p>
          </p:txBody>
        </p:sp>
      </p:grp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6419851" y="1970895"/>
            <a:ext cx="4324350" cy="1701118"/>
            <a:chOff x="6419851" y="1970895"/>
            <a:chExt cx="4324350" cy="1701118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6419851" y="2510285"/>
              <a:ext cx="4324350" cy="1161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人体呼吸道粘膜屏障作用下降，春季气候干燥，人体缺水，呼吸道粘膜失去滋润，粘膜细胞脱落，屏障作用下降，导致呼吸道传染病多发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endParaRPr>
            </a:p>
          </p:txBody>
        </p:sp>
        <p:sp>
          <p:nvSpPr>
            <p:cNvPr id="12" name="圆角矩形 1"/>
            <p:cNvSpPr/>
            <p:nvPr>
              <p:custDataLst>
                <p:tags r:id="rId8"/>
              </p:custDataLst>
            </p:nvPr>
          </p:nvSpPr>
          <p:spPr>
            <a:xfrm>
              <a:off x="6520960" y="1970895"/>
              <a:ext cx="2523971" cy="41211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粘膜屏障下降</a:t>
              </a:r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6429376" y="3861073"/>
            <a:ext cx="4324350" cy="1700654"/>
            <a:chOff x="6429376" y="3861073"/>
            <a:chExt cx="4324350" cy="1700654"/>
          </a:xfrm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6429376" y="4399999"/>
              <a:ext cx="4324350" cy="1161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人口流动量大，捂了一个冬天的人们在春季纷纷走出家门，或外出打工，或到闹市交易，人口流动频繁，为病菌的传播提供方便。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endParaRPr>
            </a:p>
          </p:txBody>
        </p:sp>
        <p:sp>
          <p:nvSpPr>
            <p:cNvPr id="13" name="圆角矩形 1"/>
            <p:cNvSpPr/>
            <p:nvPr>
              <p:custDataLst>
                <p:tags r:id="rId6"/>
              </p:custDataLst>
            </p:nvPr>
          </p:nvSpPr>
          <p:spPr>
            <a:xfrm>
              <a:off x="6520960" y="3861073"/>
              <a:ext cx="2523971" cy="412117"/>
            </a:xfrm>
            <a:prstGeom prst="roundRect">
              <a:avLst>
                <a:gd name="adj" fmla="val 50000"/>
              </a:avLst>
            </a:prstGeom>
            <a:solidFill>
              <a:srgbClr val="FB5F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  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人口流动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1439469" y="1244774"/>
            <a:ext cx="8888806" cy="4851225"/>
            <a:chOff x="1439469" y="1244774"/>
            <a:chExt cx="8888806" cy="4851225"/>
          </a:xfrm>
        </p:grpSpPr>
        <p:sp>
          <p:nvSpPr>
            <p:cNvPr id="85" name="等腰三角形 84"/>
            <p:cNvSpPr/>
            <p:nvPr/>
          </p:nvSpPr>
          <p:spPr>
            <a:xfrm rot="17615620">
              <a:off x="1385888" y="2061126"/>
              <a:ext cx="600075" cy="49291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685925" y="1244774"/>
              <a:ext cx="8642350" cy="4851225"/>
            </a:xfrm>
            <a:prstGeom prst="roundRect">
              <a:avLst>
                <a:gd name="adj" fmla="val 8511"/>
              </a:avLst>
            </a:prstGeom>
            <a:solidFill>
              <a:srgbClr val="FFFFFF"/>
            </a:solidFill>
            <a:ln>
              <a:noFill/>
            </a:ln>
            <a:effectLst>
              <a:outerShdw blurRad="88900" sx="102000" sy="102000" algn="ctr" rotWithShape="0">
                <a:srgbClr val="47A29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84" name="矩形: 圆角 83"/>
            <p:cNvSpPr/>
            <p:nvPr/>
          </p:nvSpPr>
          <p:spPr>
            <a:xfrm>
              <a:off x="1444625" y="1718082"/>
              <a:ext cx="2085227" cy="511253"/>
            </a:xfrm>
            <a:prstGeom prst="roundRect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——</a:t>
              </a:r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预防传染病</a:t>
              </a: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4" y="-287770"/>
            <a:ext cx="3265496" cy="25389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/>
          <a:stretch>
            <a:fillRect/>
          </a:stretch>
        </p:blipFill>
        <p:spPr>
          <a:xfrm>
            <a:off x="0" y="2797628"/>
            <a:ext cx="12192000" cy="4060371"/>
          </a:xfrm>
          <a:prstGeom prst="rect">
            <a:avLst/>
          </a:prstGeom>
        </p:spPr>
      </p:pic>
      <p:sp>
        <p:nvSpPr>
          <p:cNvPr id="15" name="TextBox 119"/>
          <p:cNvSpPr txBox="1"/>
          <p:nvPr/>
        </p:nvSpPr>
        <p:spPr>
          <a:xfrm>
            <a:off x="2326640" y="2551837"/>
            <a:ext cx="753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汉仪滇黑 W" panose="00020600040101010101" pitchFamily="18" charset="-122"/>
                <a:ea typeface="汉仪滇黑 W" panose="00020600040101010101" pitchFamily="18" charset="-122"/>
                <a:cs typeface="遇见体（非商用）" panose="02010601030101010101" charset="-122"/>
              </a:defRPr>
            </a:lvl1pPr>
          </a:lstStyle>
          <a:p>
            <a:pPr algn="ctr"/>
            <a:r>
              <a:rPr lang="zh-CN" altLang="en-US" sz="5400" dirty="0"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春季校园常见</a:t>
            </a:r>
            <a:endParaRPr lang="en-US" altLang="zh-CN" sz="5400" dirty="0">
              <a:latin typeface="印品灵秀体" panose="02000500000000000000" pitchFamily="2" charset="-122"/>
              <a:ea typeface="印品灵秀体" panose="02000500000000000000" pitchFamily="2" charset="-122"/>
              <a:cs typeface="江城圆体 500W" panose="020B06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rgbClr val="FB5F8E"/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  <a:sym typeface="+mn-ea"/>
              </a:rPr>
              <a:t>传染病</a:t>
            </a:r>
            <a:endParaRPr lang="en-US" altLang="zh-CN" sz="5400" dirty="0">
              <a:solidFill>
                <a:srgbClr val="FB5F8E"/>
              </a:solidFill>
              <a:latin typeface="印品灵秀体" panose="02000500000000000000" pitchFamily="2" charset="-122"/>
              <a:ea typeface="印品灵秀体" panose="02000500000000000000" pitchFamily="2" charset="-122"/>
              <a:cs typeface="江城圆体 500W" panose="020B06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91294" y="4420741"/>
            <a:ext cx="460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季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防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传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染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病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你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  <a:cs typeface="江城圆体 500W" panose="020B0600000000000000" charset="-122"/>
              </a:rPr>
              <a:t>起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39096" y="1908582"/>
            <a:ext cx="2236424" cy="492913"/>
            <a:chOff x="4939096" y="1908582"/>
            <a:chExt cx="2236424" cy="492913"/>
          </a:xfrm>
        </p:grpSpPr>
        <p:sp>
          <p:nvSpPr>
            <p:cNvPr id="74" name="椭圆 73"/>
            <p:cNvSpPr/>
            <p:nvPr/>
          </p:nvSpPr>
          <p:spPr>
            <a:xfrm>
              <a:off x="4939096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第</a:t>
              </a:r>
            </a:p>
          </p:txBody>
        </p:sp>
        <p:sp>
          <p:nvSpPr>
            <p:cNvPr id="76" name="椭圆 75"/>
            <p:cNvSpPr/>
            <p:nvPr/>
          </p:nvSpPr>
          <p:spPr>
            <a:xfrm>
              <a:off x="5520266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二</a:t>
              </a:r>
            </a:p>
          </p:txBody>
        </p:sp>
        <p:sp>
          <p:nvSpPr>
            <p:cNvPr id="79" name="1"/>
            <p:cNvSpPr/>
            <p:nvPr/>
          </p:nvSpPr>
          <p:spPr>
            <a:xfrm>
              <a:off x="6101437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部</a:t>
              </a:r>
            </a:p>
          </p:txBody>
        </p:sp>
        <p:sp>
          <p:nvSpPr>
            <p:cNvPr id="82" name="1"/>
            <p:cNvSpPr/>
            <p:nvPr/>
          </p:nvSpPr>
          <p:spPr>
            <a:xfrm>
              <a:off x="6682607" y="1908582"/>
              <a:ext cx="492913" cy="492913"/>
            </a:xfrm>
            <a:prstGeom prst="ellipse">
              <a:avLst/>
            </a:prstGeom>
            <a:solidFill>
              <a:srgbClr val="FB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分</a:t>
              </a: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3" y="5084308"/>
            <a:ext cx="2501017" cy="1579984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-3322" r="22455" b="46077"/>
          <a:stretch>
            <a:fillRect/>
          </a:stretch>
        </p:blipFill>
        <p:spPr>
          <a:xfrm>
            <a:off x="8488963" y="1470663"/>
            <a:ext cx="3453411" cy="538733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0281" r="54135" b="30949"/>
          <a:stretch>
            <a:fillRect/>
          </a:stretch>
        </p:blipFill>
        <p:spPr>
          <a:xfrm rot="1475312">
            <a:off x="3820030" y="5095344"/>
            <a:ext cx="1310735" cy="151228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2668" r="10090" b="38562"/>
          <a:stretch>
            <a:fillRect/>
          </a:stretch>
        </p:blipFill>
        <p:spPr>
          <a:xfrm>
            <a:off x="6007100" y="5130189"/>
            <a:ext cx="1310735" cy="1512285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506" y="41405"/>
            <a:ext cx="3179777" cy="3179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5475" y="2511973"/>
            <a:ext cx="4642485" cy="22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buNone/>
            </a:pP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春季校园常见的传染病有</a:t>
            </a:r>
            <a:r>
              <a:rPr lang="zh-CN" altLang="en-US">
                <a:solidFill>
                  <a:srgbClr val="FB5F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流行性感冒、手足口病、水痘、结核病、流行性腮腺炎、诺如病毒引起的感染性腹泻等。</a:t>
            </a: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下面，为大家详细介绍一下这几种传染病：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江城圆体 500W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" y="1219198"/>
            <a:ext cx="4815840" cy="4815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0514" y="2438156"/>
            <a:ext cx="5842635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zh-CN" altLang="en-US" b="1">
                <a:solidFill>
                  <a:srgbClr val="FB5F8E"/>
                </a:solidFill>
                <a:latin typeface="Franklin Gothic Heavy" panose="020B0903020102020204" charset="0"/>
                <a:ea typeface="Franklin Gothic Heavy" panose="020B0903020102020204" charset="0"/>
                <a:sym typeface="+mn-ea"/>
              </a:rPr>
              <a:t>流行性感冒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简称“流感”，是由流感病毒引起的急性呼吸道传染病，具有很强的传染性。流感病毒分为甲、乙、丙三型。</a:t>
            </a:r>
          </a:p>
        </p:txBody>
      </p:sp>
      <p:sp>
        <p:nvSpPr>
          <p:cNvPr id="6" name="圆角矩形 1"/>
          <p:cNvSpPr/>
          <p:nvPr/>
        </p:nvSpPr>
        <p:spPr>
          <a:xfrm>
            <a:off x="1525424" y="1843159"/>
            <a:ext cx="2523971" cy="412117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一、流行性感冒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80514" y="3690402"/>
            <a:ext cx="9057005" cy="1904778"/>
            <a:chOff x="1595754" y="3614202"/>
            <a:chExt cx="9057005" cy="1904778"/>
          </a:xfrm>
        </p:grpSpPr>
        <p:sp>
          <p:nvSpPr>
            <p:cNvPr id="9" name="矩形 8"/>
            <p:cNvSpPr/>
            <p:nvPr/>
          </p:nvSpPr>
          <p:spPr>
            <a:xfrm>
              <a:off x="1717675" y="3657482"/>
              <a:ext cx="8645526" cy="1669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>
                  <a:solidFill>
                    <a:srgbClr val="FB5F8E"/>
                  </a:solidFill>
                  <a:latin typeface="Franklin Gothic Heavy" panose="020B0903020102020204" charset="0"/>
                  <a:ea typeface="Franklin Gothic Heavy" panose="020B0903020102020204" charset="0"/>
                  <a:sym typeface="+mn-ea"/>
                </a:rPr>
                <a:t>传播途径：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以空气飞沫直接传播为主，也可通过被病毒污染的物品间接传播。</a:t>
              </a:r>
              <a:endParaRPr lang="zh-CN" altLang="en-US">
                <a:solidFill>
                  <a:srgbClr val="333333"/>
                </a:solidFill>
                <a:latin typeface="Marlett" charset="0"/>
                <a:ea typeface="Franklin Gothic Heavy" panose="020B0903020102020204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>
                  <a:solidFill>
                    <a:srgbClr val="FB5F8E"/>
                  </a:solidFill>
                  <a:latin typeface="Franklin Gothic Heavy" panose="020B0903020102020204" charset="0"/>
                  <a:ea typeface="Franklin Gothic Heavy" panose="020B0903020102020204" charset="0"/>
                  <a:sym typeface="+mn-ea"/>
                </a:rPr>
                <a:t>主要症状：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有发热、全身酸痛、咽痛、咳嗽等症状。</a:t>
              </a:r>
              <a:endParaRPr lang="zh-CN" altLang="en-US">
                <a:solidFill>
                  <a:srgbClr val="333333"/>
                </a:solidFill>
                <a:latin typeface="Marlett" charset="0"/>
                <a:ea typeface="Franklin Gothic Heavy" panose="020B0903020102020204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>
                  <a:solidFill>
                    <a:srgbClr val="FB5F8E"/>
                  </a:solidFill>
                  <a:latin typeface="Franklin Gothic Heavy" panose="020B0903020102020204" charset="0"/>
                  <a:ea typeface="Franklin Gothic Heavy" panose="020B0903020102020204" charset="0"/>
                  <a:sym typeface="+mn-ea"/>
                </a:rPr>
                <a:t>易感人群：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人群对流感普遍易感，病后有一定的免疫力，但维持的时间不长，病毒不断发生变异，可引起反复感染发病。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95754" y="3614202"/>
              <a:ext cx="9057005" cy="1904778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36" y="1072468"/>
            <a:ext cx="2951162" cy="295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5424" y="2516505"/>
            <a:ext cx="9264496" cy="106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buNone/>
            </a:pPr>
            <a:r>
              <a:rPr lang="zh-CN" altLang="en-US" b="1">
                <a:solidFill>
                  <a:srgbClr val="FB5F8E"/>
                </a:solidFill>
                <a:latin typeface="Franklin Gothic Heavy" panose="020B0903020102020204" charset="0"/>
                <a:ea typeface="Franklin Gothic Heavy" panose="020B0903020102020204" charset="0"/>
                <a:sym typeface="+mn-ea"/>
              </a:rPr>
              <a:t>水痘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是一种由水痘带状疱疹病毒所引起的急性传染病。水痘患者多为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1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～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14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江城圆体 500W" panose="020B0600000000000000" charset="-122"/>
                <a:sym typeface="+mn-ea"/>
              </a:rPr>
              <a:t>岁的孩子，在幼儿园和小学最容易发生和流行。</a:t>
            </a:r>
          </a:p>
        </p:txBody>
      </p:sp>
      <p:sp>
        <p:nvSpPr>
          <p:cNvPr id="7" name="圆角矩形 1"/>
          <p:cNvSpPr/>
          <p:nvPr/>
        </p:nvSpPr>
        <p:spPr>
          <a:xfrm>
            <a:off x="1525424" y="1843159"/>
            <a:ext cx="2523971" cy="412117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二、水痘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12406" y="3808868"/>
            <a:ext cx="9278460" cy="1988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B5F8E"/>
                </a:solidFill>
                <a:ea typeface="Franklin Gothic Heavy" panose="020B0903020102020204" charset="0"/>
                <a:sym typeface="+mn-ea"/>
              </a:rPr>
              <a:t>主要症状：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水痘病毒感染人体后，经过大约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周的潜伏期，患者可出现头痛、全身不适、发热、食欲下降等前期症状，继而出现有特征性的红色斑疹，后变为丘疹，再发展为水疱，常伴有瘙痒，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～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天后开始干枯结痂，持续一周左右痂皮脱落。皮疹躯干部最多，头面部次之，四肢较少，手掌、足底更少。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>
              <a:ea typeface="Franklin Gothic Heavy" panose="020B0903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7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/>
          <p:cNvSpPr/>
          <p:nvPr/>
        </p:nvSpPr>
        <p:spPr>
          <a:xfrm>
            <a:off x="6096000" y="1843159"/>
            <a:ext cx="2523971" cy="412117"/>
          </a:xfrm>
          <a:prstGeom prst="roundRect">
            <a:avLst>
              <a:gd name="adj" fmla="val 50000"/>
            </a:avLst>
          </a:prstGeom>
          <a:solidFill>
            <a:srgbClr val="FB5F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二、水痘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10295" y="2760762"/>
            <a:ext cx="4637407" cy="2923758"/>
            <a:chOff x="1732915" y="2989362"/>
            <a:chExt cx="4637407" cy="2923758"/>
          </a:xfrm>
        </p:grpSpPr>
        <p:sp>
          <p:nvSpPr>
            <p:cNvPr id="2" name="矩形 1"/>
            <p:cNvSpPr/>
            <p:nvPr/>
          </p:nvSpPr>
          <p:spPr>
            <a:xfrm>
              <a:off x="2012315" y="3364853"/>
              <a:ext cx="4088765" cy="1245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srgbClr val="FB5F8E"/>
                  </a:solidFill>
                  <a:ea typeface="Franklin Gothic Heavy" panose="020B0903020102020204" charset="0"/>
                </a:rPr>
                <a:t>传播途径：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水痘主要通过飞沫经呼吸道传染，接触被病毒污染的尘土、衣服、用具等也可能被传染。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32915" y="2989362"/>
              <a:ext cx="4637407" cy="2923758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Franklin Gothic Heavy" panose="020B090302010202020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12315" y="4738330"/>
              <a:ext cx="4088765" cy="837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srgbClr val="FB5F8E"/>
                  </a:solidFill>
                  <a:ea typeface="Franklin Gothic Heavy" panose="020B0903020102020204" charset="0"/>
                  <a:sym typeface="+mn-ea"/>
                </a:rPr>
                <a:t>易感人群：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人群普遍易感。一次发病可终身获得较高的免疫力。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39" y="1357940"/>
            <a:ext cx="4880919" cy="4880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5.668031496063,&quot;left&quot;:126.30007874015749,&quot;top&quot;:155.18858267716536,&quot;width&quot;:720.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7307874015748,&quot;left&quot;:142.74858267716536,&quot;top&quot;:68.27700787401575,&quot;width&quot;:712.5566929133859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16</TotalTime>
  <Words>1720</Words>
  <Application>Microsoft Office PowerPoint</Application>
  <PresentationFormat>宽屏</PresentationFormat>
  <Paragraphs>124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Franklin Gothic Heavy</vt:lpstr>
      <vt:lpstr>Meiryo</vt:lpstr>
      <vt:lpstr>仿宋</vt:lpstr>
      <vt:lpstr>江城圆体 500W</vt:lpstr>
      <vt:lpstr>宋体</vt:lpstr>
      <vt:lpstr>微软雅黑</vt:lpstr>
      <vt:lpstr>印品灵秀体</vt:lpstr>
      <vt:lpstr>Arial</vt:lpstr>
      <vt:lpstr>Calibri</vt:lpstr>
      <vt:lpstr>Calibri Light</vt:lpstr>
      <vt:lpstr>Marlett</vt:lpstr>
      <vt:lpstr>第一PPT，www.1ppt.com</vt:lpstr>
      <vt:lpstr>第一PPT，www.1ppt.com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</cp:revision>
  <dcterms:created xsi:type="dcterms:W3CDTF">2021-04-01T06:38:00Z</dcterms:created>
  <dcterms:modified xsi:type="dcterms:W3CDTF">2024-09-21T03:59:07Z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0B496D95886B4EB189FACB426D139B63_12</vt:lpwstr>
  </property>
  <property fmtid="{D5CDD505-2E9C-101B-9397-08002B2CF9AE}" pid="3" name="KSOProductBuildVer">
    <vt:lpwstr>2052-12.1.0.18240</vt:lpwstr>
  </property>
</Properties>
</file>