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2"/>
    <p:sldMasterId id="2147483656" r:id="rId3"/>
  </p:sldMasterIdLst>
  <p:notesMasterIdLst>
    <p:notesMasterId r:id="rId31"/>
  </p:notesMasterIdLst>
  <p:handoutMasterIdLst>
    <p:handoutMasterId r:id="rId32"/>
  </p:handoutMasterIdLst>
  <p:sldIdLst>
    <p:sldId id="343" r:id="rId4"/>
    <p:sldId id="344" r:id="rId5"/>
    <p:sldId id="345" r:id="rId6"/>
    <p:sldId id="266" r:id="rId7"/>
    <p:sldId id="320" r:id="rId8"/>
    <p:sldId id="346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47" r:id="rId18"/>
    <p:sldId id="331" r:id="rId19"/>
    <p:sldId id="332" r:id="rId20"/>
    <p:sldId id="333" r:id="rId21"/>
    <p:sldId id="348" r:id="rId22"/>
    <p:sldId id="335" r:id="rId23"/>
    <p:sldId id="336" r:id="rId24"/>
    <p:sldId id="337" r:id="rId25"/>
    <p:sldId id="338" r:id="rId26"/>
    <p:sldId id="339" r:id="rId27"/>
    <p:sldId id="341" r:id="rId28"/>
    <p:sldId id="350" r:id="rId29"/>
    <p:sldId id="351" r:id="rId30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6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432" y="78"/>
      </p:cViewPr>
      <p:guideLst>
        <p:guide orient="horz" pos="138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2024/9/20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2024/9/20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4148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317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3366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368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矩形 7"/>
          <p:cNvSpPr/>
          <p:nvPr userDrawn="1"/>
        </p:nvSpPr>
        <p:spPr>
          <a:xfrm>
            <a:off x="238125" y="228600"/>
            <a:ext cx="11715750" cy="6400800"/>
          </a:xfrm>
          <a:prstGeom prst="rect">
            <a:avLst/>
          </a:prstGeom>
          <a:solidFill>
            <a:schemeClr val="bg1"/>
          </a:solidFill>
          <a:ln>
            <a:solidFill>
              <a:srgbClr val="1D71B8">
                <a:alpha val="3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/>
          <a:srcRect l="4" r="4" b="44159"/>
          <a:stretch>
            <a:fillRect/>
          </a:stretch>
        </p:blipFill>
        <p:spPr>
          <a:xfrm>
            <a:off x="0" y="5765208"/>
            <a:ext cx="12192000" cy="1092793"/>
          </a:xfrm>
          <a:custGeom>
            <a:avLst/>
            <a:gdLst>
              <a:gd name="connsiteX0" fmla="*/ 0 w 12192000"/>
              <a:gd name="connsiteY0" fmla="*/ 0 h 1092793"/>
              <a:gd name="connsiteX1" fmla="*/ 12192000 w 12192000"/>
              <a:gd name="connsiteY1" fmla="*/ 0 h 1092793"/>
              <a:gd name="connsiteX2" fmla="*/ 12192000 w 12192000"/>
              <a:gd name="connsiteY2" fmla="*/ 1092793 h 1092793"/>
              <a:gd name="connsiteX3" fmla="*/ 0 w 12192000"/>
              <a:gd name="connsiteY3" fmla="*/ 1092793 h 109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092793">
                <a:moveTo>
                  <a:pt x="0" y="0"/>
                </a:moveTo>
                <a:lnTo>
                  <a:pt x="12192000" y="0"/>
                </a:lnTo>
                <a:lnTo>
                  <a:pt x="12192000" y="1092793"/>
                </a:lnTo>
                <a:lnTo>
                  <a:pt x="0" y="1092793"/>
                </a:lnTo>
                <a:close/>
              </a:path>
            </a:pathLst>
          </a:cu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11723449" y="3143249"/>
            <a:ext cx="1318101" cy="1360621"/>
          </a:xfrm>
          <a:prstGeom prst="rect">
            <a:avLst/>
          </a:prstGeom>
        </p:spPr>
      </p:pic>
      <p:pic>
        <p:nvPicPr>
          <p:cNvPr id="11" name="图形 10"/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6200000">
            <a:off x="746576" y="280132"/>
            <a:ext cx="211363" cy="718634"/>
          </a:xfrm>
          <a:prstGeom prst="rect">
            <a:avLst/>
          </a:prstGeom>
        </p:spPr>
      </p:pic>
      <p:sp>
        <p:nvSpPr>
          <p:cNvPr id="12" name="MG-文本框 23"/>
          <p:cNvSpPr txBox="1"/>
          <p:nvPr userDrawn="1">
            <p:custDataLst>
              <p:tags r:id="rId1"/>
            </p:custDataLst>
          </p:nvPr>
        </p:nvSpPr>
        <p:spPr>
          <a:xfrm>
            <a:off x="1211575" y="377839"/>
            <a:ext cx="2110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大黑简" panose="02010609000101010101" pitchFamily="2" charset="-122"/>
                <a:ea typeface="汉仪大黑简" panose="02010609000101010101" pitchFamily="2" charset="-122"/>
              </a:rPr>
              <a:t>什么是甲流</a:t>
            </a:r>
          </a:p>
        </p:txBody>
      </p:sp>
    </p:spTree>
  </p:cSld>
  <p:clrMapOvr>
    <a:masterClrMapping/>
  </p:clrMapOvr>
  <p:transition/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8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49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37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1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57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95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8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85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矩形 7"/>
          <p:cNvSpPr/>
          <p:nvPr userDrawn="1"/>
        </p:nvSpPr>
        <p:spPr>
          <a:xfrm>
            <a:off x="238125" y="228600"/>
            <a:ext cx="11715750" cy="6400800"/>
          </a:xfrm>
          <a:prstGeom prst="rect">
            <a:avLst/>
          </a:prstGeom>
          <a:solidFill>
            <a:schemeClr val="bg1"/>
          </a:solidFill>
          <a:ln>
            <a:solidFill>
              <a:srgbClr val="1D71B8">
                <a:alpha val="3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/>
          <a:srcRect l="4" r="4" b="44159"/>
          <a:stretch>
            <a:fillRect/>
          </a:stretch>
        </p:blipFill>
        <p:spPr>
          <a:xfrm>
            <a:off x="0" y="5765208"/>
            <a:ext cx="12192000" cy="1092793"/>
          </a:xfrm>
          <a:custGeom>
            <a:avLst/>
            <a:gdLst>
              <a:gd name="connsiteX0" fmla="*/ 0 w 12192000"/>
              <a:gd name="connsiteY0" fmla="*/ 0 h 1092793"/>
              <a:gd name="connsiteX1" fmla="*/ 12192000 w 12192000"/>
              <a:gd name="connsiteY1" fmla="*/ 0 h 1092793"/>
              <a:gd name="connsiteX2" fmla="*/ 12192000 w 12192000"/>
              <a:gd name="connsiteY2" fmla="*/ 1092793 h 1092793"/>
              <a:gd name="connsiteX3" fmla="*/ 0 w 12192000"/>
              <a:gd name="connsiteY3" fmla="*/ 1092793 h 109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092793">
                <a:moveTo>
                  <a:pt x="0" y="0"/>
                </a:moveTo>
                <a:lnTo>
                  <a:pt x="12192000" y="0"/>
                </a:lnTo>
                <a:lnTo>
                  <a:pt x="12192000" y="1092793"/>
                </a:lnTo>
                <a:lnTo>
                  <a:pt x="0" y="1092793"/>
                </a:lnTo>
                <a:close/>
              </a:path>
            </a:pathLst>
          </a:cu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11723449" y="3143249"/>
            <a:ext cx="1318101" cy="1360621"/>
          </a:xfrm>
          <a:prstGeom prst="rect">
            <a:avLst/>
          </a:prstGeom>
        </p:spPr>
      </p:pic>
      <p:pic>
        <p:nvPicPr>
          <p:cNvPr id="11" name="图形 10"/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6200000">
            <a:off x="746576" y="280132"/>
            <a:ext cx="211363" cy="718634"/>
          </a:xfrm>
          <a:prstGeom prst="rect">
            <a:avLst/>
          </a:prstGeom>
        </p:spPr>
      </p:pic>
      <p:sp>
        <p:nvSpPr>
          <p:cNvPr id="12" name="MG-文本框 23"/>
          <p:cNvSpPr txBox="1"/>
          <p:nvPr userDrawn="1">
            <p:custDataLst>
              <p:tags r:id="rId1"/>
            </p:custDataLst>
          </p:nvPr>
        </p:nvSpPr>
        <p:spPr>
          <a:xfrm>
            <a:off x="1184279" y="434554"/>
            <a:ext cx="2778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汉仪大黑简" panose="02010609000101010101" pitchFamily="2" charset="-122"/>
                <a:ea typeface="汉仪大黑简" panose="02010609000101010101" pitchFamily="2" charset="-122"/>
              </a:defRPr>
            </a:lvl1pPr>
          </a:lstStyle>
          <a:p>
            <a:pPr lvl="0"/>
            <a:r>
              <a:rPr lang="zh-CN" altLang="en-US" dirty="0"/>
              <a:t>感染甲流的症状</a:t>
            </a:r>
          </a:p>
        </p:txBody>
      </p:sp>
    </p:spTree>
  </p:cSld>
  <p:clrMapOvr>
    <a:masterClrMapping/>
  </p:clrMapOvr>
  <p:transition/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矩形 7"/>
          <p:cNvSpPr/>
          <p:nvPr userDrawn="1"/>
        </p:nvSpPr>
        <p:spPr>
          <a:xfrm>
            <a:off x="238125" y="228600"/>
            <a:ext cx="11715750" cy="6400800"/>
          </a:xfrm>
          <a:prstGeom prst="rect">
            <a:avLst/>
          </a:prstGeom>
          <a:solidFill>
            <a:schemeClr val="bg1"/>
          </a:solidFill>
          <a:ln>
            <a:solidFill>
              <a:srgbClr val="1D71B8">
                <a:alpha val="3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/>
          <a:srcRect l="4" r="4" b="44159"/>
          <a:stretch>
            <a:fillRect/>
          </a:stretch>
        </p:blipFill>
        <p:spPr>
          <a:xfrm>
            <a:off x="0" y="5765208"/>
            <a:ext cx="12192000" cy="1092793"/>
          </a:xfrm>
          <a:custGeom>
            <a:avLst/>
            <a:gdLst>
              <a:gd name="connsiteX0" fmla="*/ 0 w 12192000"/>
              <a:gd name="connsiteY0" fmla="*/ 0 h 1092793"/>
              <a:gd name="connsiteX1" fmla="*/ 12192000 w 12192000"/>
              <a:gd name="connsiteY1" fmla="*/ 0 h 1092793"/>
              <a:gd name="connsiteX2" fmla="*/ 12192000 w 12192000"/>
              <a:gd name="connsiteY2" fmla="*/ 1092793 h 1092793"/>
              <a:gd name="connsiteX3" fmla="*/ 0 w 12192000"/>
              <a:gd name="connsiteY3" fmla="*/ 1092793 h 109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092793">
                <a:moveTo>
                  <a:pt x="0" y="0"/>
                </a:moveTo>
                <a:lnTo>
                  <a:pt x="12192000" y="0"/>
                </a:lnTo>
                <a:lnTo>
                  <a:pt x="12192000" y="1092793"/>
                </a:lnTo>
                <a:lnTo>
                  <a:pt x="0" y="1092793"/>
                </a:lnTo>
                <a:close/>
              </a:path>
            </a:pathLst>
          </a:cu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11723449" y="3143249"/>
            <a:ext cx="1318101" cy="1360621"/>
          </a:xfrm>
          <a:prstGeom prst="rect">
            <a:avLst/>
          </a:prstGeom>
        </p:spPr>
      </p:pic>
      <p:pic>
        <p:nvPicPr>
          <p:cNvPr id="11" name="图形 10"/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6200000">
            <a:off x="746576" y="280132"/>
            <a:ext cx="211363" cy="718634"/>
          </a:xfrm>
          <a:prstGeom prst="rect">
            <a:avLst/>
          </a:prstGeom>
        </p:spPr>
      </p:pic>
      <p:sp>
        <p:nvSpPr>
          <p:cNvPr id="12" name="MG-文本框 23"/>
          <p:cNvSpPr txBox="1"/>
          <p:nvPr userDrawn="1">
            <p:custDataLst>
              <p:tags r:id="rId1"/>
            </p:custDataLst>
          </p:nvPr>
        </p:nvSpPr>
        <p:spPr>
          <a:xfrm>
            <a:off x="1184279" y="434554"/>
            <a:ext cx="2763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汉仪大黑简" panose="02010609000101010101" pitchFamily="2" charset="-122"/>
                <a:ea typeface="汉仪大黑简" panose="02010609000101010101" pitchFamily="2" charset="-122"/>
              </a:defRPr>
            </a:lvl1pPr>
          </a:lstStyle>
          <a:p>
            <a:pPr lvl="0"/>
            <a:r>
              <a:rPr lang="zh-CN" altLang="en-US" dirty="0"/>
              <a:t>感染甲流怎么办</a:t>
            </a:r>
          </a:p>
        </p:txBody>
      </p:sp>
    </p:spTree>
  </p:cSld>
  <p:clrMapOvr>
    <a:masterClrMapping/>
  </p:clrMapOvr>
  <p:transition/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131AA793-5425-4B84-ADF1-F7649C38A07A}" type="datetimeFigureOut">
              <a:rPr lang="zh-CN" altLang="en-US" smtClean="0"/>
              <a:t>2024/9/20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zh-CN" alt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65031" y="3367444"/>
            <a:ext cx="45365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7509627" y="2215277"/>
            <a:ext cx="54006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sp>
        <p:nvSpPr>
          <p:cNvPr id="7" name="标题 1"/>
          <p:cNvSpPr txBox="1"/>
          <p:nvPr/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4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  <a:sym typeface="Wingdings" panose="05000000000000000000"/>
              </a:defRPr>
            </a:lvl1pPr>
            <a:lvl2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 panose="05000000000000000000"/>
              </a:defRPr>
            </a:lvl2pPr>
            <a:lvl3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 panose="05000000000000000000"/>
              </a:defRPr>
            </a:lvl3pPr>
            <a:lvl4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 panose="05000000000000000000"/>
              </a:defRPr>
            </a:lvl4pPr>
            <a:lvl5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 panose="05000000000000000000"/>
              </a:defRPr>
            </a:lvl5pPr>
            <a:lvl6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 panose="05000000000000000000"/>
              </a:defRPr>
            </a:lvl6pPr>
            <a:lvl7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 panose="05000000000000000000"/>
              </a:defRPr>
            </a:lvl7pPr>
            <a:lvl8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 panose="05000000000000000000"/>
              </a:defRPr>
            </a:lvl8pPr>
            <a:lvl9pPr marL="0" marR="0" indent="0" algn="l" defTabSz="914400" rtl="0" eaLnBrk="0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strike="noStrike" kern="1200" cap="none" spc="0" normalizeH="0" baseline="0" noProof="0">
                <a:solidFill>
                  <a:schemeClr val="phClr"/>
                </a:solidFill>
                <a:uLnTx/>
                <a:uFillTx/>
                <a:latin typeface="Arial"/>
                <a:ea typeface="Arial"/>
                <a:cs typeface="Arial"/>
                <a:sym typeface="Wingdings" panose="05000000000000000000"/>
              </a:defRPr>
            </a:lvl9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" name="文本占位符 2"/>
          <p:cNvSpPr txBox="1"/>
          <p:nvPr/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4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20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914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8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371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18288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2860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743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2004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6576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1600" b="1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3"/>
          <p:cNvSpPr txBox="1"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lIns="91440" tIns="45720" rIns="91440" bIns="4572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4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20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5pPr>
            <a:lvl6pPr marL="25146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6pPr>
            <a:lvl7pPr marL="2971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7pPr>
            <a:lvl8pPr marL="3429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8pPr>
            <a:lvl9pPr marL="3886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kumimoji="0" sz="1800" b="0" i="0" u="none" strike="noStrike" kern="1200" cap="none" spc="0" normalizeH="0" baseline="0" noProof="0">
                <a:solidFill>
                  <a:schemeClr val="tx1"/>
                </a:solidFill>
                <a:uLnTx/>
                <a:uFillTx/>
                <a:latin typeface="+mn-lt"/>
                <a:ea typeface="+mn-ea"/>
                <a:cs typeface="+mn-cs"/>
                <a:sym typeface="Wingdings" panose="05000000000000000000"/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0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12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3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9B957CC-A438-4D82-B305-2291493474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矩形 7"/>
          <p:cNvSpPr/>
          <p:nvPr userDrawn="1"/>
        </p:nvSpPr>
        <p:spPr>
          <a:xfrm>
            <a:off x="238125" y="228600"/>
            <a:ext cx="11715750" cy="6400800"/>
          </a:xfrm>
          <a:prstGeom prst="rect">
            <a:avLst/>
          </a:prstGeom>
          <a:solidFill>
            <a:schemeClr val="bg1"/>
          </a:solidFill>
          <a:ln>
            <a:solidFill>
              <a:srgbClr val="1D71B8">
                <a:alpha val="3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4"/>
          <a:srcRect l="4" r="4" b="44159"/>
          <a:stretch>
            <a:fillRect/>
          </a:stretch>
        </p:blipFill>
        <p:spPr>
          <a:xfrm>
            <a:off x="0" y="5765208"/>
            <a:ext cx="12192000" cy="1092793"/>
          </a:xfrm>
          <a:custGeom>
            <a:avLst/>
            <a:gdLst>
              <a:gd name="connsiteX0" fmla="*/ 0 w 12192000"/>
              <a:gd name="connsiteY0" fmla="*/ 0 h 1092793"/>
              <a:gd name="connsiteX1" fmla="*/ 12192000 w 12192000"/>
              <a:gd name="connsiteY1" fmla="*/ 0 h 1092793"/>
              <a:gd name="connsiteX2" fmla="*/ 12192000 w 12192000"/>
              <a:gd name="connsiteY2" fmla="*/ 1092793 h 1092793"/>
              <a:gd name="connsiteX3" fmla="*/ 0 w 12192000"/>
              <a:gd name="connsiteY3" fmla="*/ 1092793 h 109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092793">
                <a:moveTo>
                  <a:pt x="0" y="0"/>
                </a:moveTo>
                <a:lnTo>
                  <a:pt x="12192000" y="0"/>
                </a:lnTo>
                <a:lnTo>
                  <a:pt x="12192000" y="1092793"/>
                </a:lnTo>
                <a:lnTo>
                  <a:pt x="0" y="1092793"/>
                </a:lnTo>
                <a:close/>
              </a:path>
            </a:pathLst>
          </a:cu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11723449" y="3143249"/>
            <a:ext cx="1318101" cy="1360621"/>
          </a:xfrm>
          <a:prstGeom prst="rect">
            <a:avLst/>
          </a:prstGeom>
        </p:spPr>
      </p:pic>
      <p:pic>
        <p:nvPicPr>
          <p:cNvPr id="11" name="图形 10"/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6200000">
            <a:off x="746576" y="280132"/>
            <a:ext cx="211363" cy="718634"/>
          </a:xfrm>
          <a:prstGeom prst="rect">
            <a:avLst/>
          </a:prstGeom>
        </p:spPr>
      </p:pic>
      <p:sp>
        <p:nvSpPr>
          <p:cNvPr id="12" name="MG-文本框 23"/>
          <p:cNvSpPr txBox="1"/>
          <p:nvPr userDrawn="1">
            <p:custDataLst>
              <p:tags r:id="rId1"/>
            </p:custDataLst>
          </p:nvPr>
        </p:nvSpPr>
        <p:spPr>
          <a:xfrm>
            <a:off x="1184279" y="434554"/>
            <a:ext cx="2763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汉仪大黑简" panose="02010609000101010101" pitchFamily="2" charset="-122"/>
                <a:ea typeface="汉仪大黑简" panose="02010609000101010101" pitchFamily="2" charset="-122"/>
              </a:defRPr>
            </a:lvl1pPr>
          </a:lstStyle>
          <a:p>
            <a:pPr lvl="0"/>
            <a:r>
              <a:rPr lang="zh-CN" altLang="en-US" dirty="0"/>
              <a:t>预防甲流小贴士</a:t>
            </a:r>
          </a:p>
        </p:txBody>
      </p:sp>
    </p:spTree>
  </p:cSld>
  <p:clrMapOvr>
    <a:masterClrMapping/>
  </p:clrMapOvr>
  <p:transition/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3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4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2024/9/20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5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9.png"/><Relationship Id="rId3" Type="http://schemas.openxmlformats.org/officeDocument/2006/relationships/tags" Target="../tags/tag8.xml"/><Relationship Id="rId7" Type="http://schemas.openxmlformats.org/officeDocument/2006/relationships/image" Target="../media/image6.png"/><Relationship Id="rId12" Type="http://schemas.openxmlformats.org/officeDocument/2006/relationships/image" Target="../media/image5.sv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openxmlformats.org/officeDocument/2006/relationships/image" Target="../media/image10.sv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6" Type="http://schemas.openxmlformats.org/officeDocument/2006/relationships/image" Target="../media/image17.sv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Relationship Id="rId6" Type="http://schemas.openxmlformats.org/officeDocument/2006/relationships/image" Target="../media/image17.sv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9.png"/><Relationship Id="rId3" Type="http://schemas.openxmlformats.org/officeDocument/2006/relationships/tags" Target="../tags/tag28.xml"/><Relationship Id="rId7" Type="http://schemas.openxmlformats.org/officeDocument/2006/relationships/image" Target="../media/image6.png"/><Relationship Id="rId12" Type="http://schemas.openxmlformats.org/officeDocument/2006/relationships/image" Target="../media/image5.sv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5.png"/><Relationship Id="rId11" Type="http://schemas.openxmlformats.org/officeDocument/2006/relationships/image" Target="../media/image4.png"/><Relationship Id="rId5" Type="http://schemas.openxmlformats.org/officeDocument/2006/relationships/image" Target="../media/image1.png"/><Relationship Id="rId10" Type="http://schemas.openxmlformats.org/officeDocument/2006/relationships/image" Target="../media/image10.sv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17.sv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17.sv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8384" y="914399"/>
            <a:ext cx="3454092" cy="488586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rcRect l="13" r="839" b="15294"/>
          <a:stretch>
            <a:fillRect/>
          </a:stretch>
        </p:blipFill>
        <p:spPr>
          <a:xfrm>
            <a:off x="0" y="4900794"/>
            <a:ext cx="12192000" cy="1957206"/>
          </a:xfrm>
          <a:custGeom>
            <a:avLst/>
            <a:gdLst>
              <a:gd name="connsiteX0" fmla="*/ 0 w 12192000"/>
              <a:gd name="connsiteY0" fmla="*/ 0 h 1957206"/>
              <a:gd name="connsiteX1" fmla="*/ 12192000 w 12192000"/>
              <a:gd name="connsiteY1" fmla="*/ 0 h 1957206"/>
              <a:gd name="connsiteX2" fmla="*/ 12192000 w 12192000"/>
              <a:gd name="connsiteY2" fmla="*/ 1957206 h 1957206"/>
              <a:gd name="connsiteX3" fmla="*/ 0 w 12192000"/>
              <a:gd name="connsiteY3" fmla="*/ 1957206 h 195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957206">
                <a:moveTo>
                  <a:pt x="0" y="0"/>
                </a:moveTo>
                <a:lnTo>
                  <a:pt x="12192000" y="0"/>
                </a:lnTo>
                <a:lnTo>
                  <a:pt x="12192000" y="1957206"/>
                </a:lnTo>
                <a:lnTo>
                  <a:pt x="0" y="1957206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22"/>
          <a:stretch>
            <a:fillRect/>
          </a:stretch>
        </p:blipFill>
        <p:spPr>
          <a:xfrm>
            <a:off x="9170225" y="4635501"/>
            <a:ext cx="2600569" cy="1587500"/>
          </a:xfrm>
          <a:prstGeom prst="rect">
            <a:avLst/>
          </a:prstGeom>
          <a:effectLst>
            <a:reflection blurRad="6350" stA="24000" endPos="21000" dir="5400000" sy="-100000" algn="bl" rotWithShape="0"/>
          </a:effectLst>
        </p:spPr>
      </p:pic>
      <p:pic>
        <p:nvPicPr>
          <p:cNvPr id="23" name="图形 22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36125" y="581706"/>
            <a:ext cx="361950" cy="790575"/>
          </a:xfrm>
          <a:prstGeom prst="rect">
            <a:avLst/>
          </a:prstGeom>
        </p:spPr>
      </p:pic>
      <p:pic>
        <p:nvPicPr>
          <p:cNvPr id="25" name="图形 24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1414577" y="813532"/>
            <a:ext cx="211363" cy="718634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571955" y="6164488"/>
            <a:ext cx="1895928" cy="338554"/>
            <a:chOff x="559255" y="6100988"/>
            <a:chExt cx="1895928" cy="338554"/>
          </a:xfrm>
        </p:grpSpPr>
        <p:sp>
          <p:nvSpPr>
            <p:cNvPr id="27" name="文本框 26"/>
            <p:cNvSpPr txBox="1"/>
            <p:nvPr/>
          </p:nvSpPr>
          <p:spPr>
            <a:xfrm>
              <a:off x="925510" y="6100988"/>
              <a:ext cx="152967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 dirty="0">
                  <a:solidFill>
                    <a:schemeClr val="bg1">
                      <a:alpha val="89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INFLUENZA</a:t>
              </a:r>
            </a:p>
          </p:txBody>
        </p:sp>
        <p:sp>
          <p:nvSpPr>
            <p:cNvPr id="28" name="十字形 27"/>
            <p:cNvSpPr/>
            <p:nvPr/>
          </p:nvSpPr>
          <p:spPr>
            <a:xfrm>
              <a:off x="559255" y="6110513"/>
              <a:ext cx="340631" cy="290287"/>
            </a:xfrm>
            <a:prstGeom prst="plus">
              <a:avLst>
                <a:gd name="adj" fmla="val 3156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410860" y="942519"/>
            <a:ext cx="1282776" cy="2193826"/>
            <a:chOff x="5065486" y="797379"/>
            <a:chExt cx="1282776" cy="2193826"/>
          </a:xfrm>
        </p:grpSpPr>
        <p:sp>
          <p:nvSpPr>
            <p:cNvPr id="32" name="文本框 31"/>
            <p:cNvSpPr txBox="1"/>
            <p:nvPr/>
          </p:nvSpPr>
          <p:spPr>
            <a:xfrm>
              <a:off x="5065486" y="797379"/>
              <a:ext cx="1277257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600" i="1">
                  <a:ln w="130175">
                    <a:solidFill>
                      <a:schemeClr val="bg1"/>
                    </a:solidFill>
                  </a:ln>
                  <a:gradFill>
                    <a:gsLst>
                      <a:gs pos="0">
                        <a:srgbClr val="E57004"/>
                      </a:gs>
                      <a:gs pos="74000">
                        <a:srgbClr val="E02C00"/>
                      </a:gs>
                    </a:gsLst>
                    <a:lin ang="5400000" scaled="1"/>
                  </a:gradFill>
                  <a:effectLst>
                    <a:outerShdw blurRad="63500" dist="25400" dir="2700000" algn="tl" rotWithShape="0">
                      <a:prstClr val="black">
                        <a:alpha val="34000"/>
                      </a:prst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</a:rPr>
                <a:t>甲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071005" y="805991"/>
              <a:ext cx="1277257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600" i="1">
                  <a:gradFill>
                    <a:gsLst>
                      <a:gs pos="0">
                        <a:srgbClr val="E57004"/>
                      </a:gs>
                      <a:gs pos="74000">
                        <a:srgbClr val="E02C00"/>
                      </a:gs>
                    </a:gsLst>
                    <a:lin ang="5400000" scaled="1"/>
                  </a:gradFill>
                  <a:latin typeface="华文新魏" panose="02010800040101010101" charset="-122"/>
                  <a:ea typeface="华文新魏" panose="02010800040101010101" charset="-122"/>
                </a:rPr>
                <a:t>甲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659368" y="1610513"/>
            <a:ext cx="1283493" cy="2190088"/>
            <a:chOff x="5065486" y="797379"/>
            <a:chExt cx="1283493" cy="2190088"/>
          </a:xfrm>
        </p:grpSpPr>
        <p:sp>
          <p:nvSpPr>
            <p:cNvPr id="36" name="文本框 35"/>
            <p:cNvSpPr txBox="1"/>
            <p:nvPr/>
          </p:nvSpPr>
          <p:spPr>
            <a:xfrm>
              <a:off x="5065486" y="797379"/>
              <a:ext cx="1277257" cy="2183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600" i="1">
                  <a:ln w="130175">
                    <a:solidFill>
                      <a:schemeClr val="bg1"/>
                    </a:solidFill>
                  </a:ln>
                  <a:gradFill>
                    <a:gsLst>
                      <a:gs pos="0">
                        <a:srgbClr val="E57004"/>
                      </a:gs>
                      <a:gs pos="74000">
                        <a:srgbClr val="E02C00"/>
                      </a:gs>
                    </a:gsLst>
                    <a:lin ang="5400000" scaled="1"/>
                  </a:gradFill>
                  <a:effectLst>
                    <a:outerShdw blurRad="63500" dist="25400" dir="2700000" algn="tl" rotWithShape="0">
                      <a:prstClr val="black">
                        <a:alpha val="34000"/>
                      </a:prst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</a:rPr>
                <a:t>型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5071722" y="802253"/>
              <a:ext cx="1277257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600" i="1" dirty="0">
                  <a:gradFill>
                    <a:gsLst>
                      <a:gs pos="0">
                        <a:srgbClr val="E57004"/>
                      </a:gs>
                      <a:gs pos="74000">
                        <a:srgbClr val="E02C00"/>
                      </a:gs>
                    </a:gsLst>
                    <a:lin ang="5400000" scaled="1"/>
                  </a:gradFill>
                  <a:latin typeface="华文新魏" panose="02010800040101010101" charset="-122"/>
                  <a:ea typeface="华文新魏" panose="02010800040101010101" charset="-122"/>
                </a:rPr>
                <a:t>型</a:t>
              </a:r>
            </a:p>
          </p:txBody>
        </p:sp>
      </p:grpSp>
      <p:grpSp>
        <p:nvGrpSpPr>
          <p:cNvPr id="42" name="MG-组合 41"/>
          <p:cNvGrpSpPr/>
          <p:nvPr>
            <p:custDataLst>
              <p:tags r:id="rId1"/>
            </p:custDataLst>
          </p:nvPr>
        </p:nvGrpSpPr>
        <p:grpSpPr>
          <a:xfrm>
            <a:off x="6453715" y="1996760"/>
            <a:ext cx="5084506" cy="1571053"/>
            <a:chOff x="6700456" y="1779048"/>
            <a:chExt cx="5084506" cy="1571053"/>
          </a:xfrm>
        </p:grpSpPr>
        <p:sp>
          <p:nvSpPr>
            <p:cNvPr id="41" name="MG-文本框 40"/>
            <p:cNvSpPr txBox="1"/>
            <p:nvPr>
              <p:custDataLst>
                <p:tags r:id="rId2"/>
              </p:custDataLst>
            </p:nvPr>
          </p:nvSpPr>
          <p:spPr>
            <a:xfrm>
              <a:off x="6700456" y="1780441"/>
              <a:ext cx="50843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600">
                  <a:ln w="120650">
                    <a:solidFill>
                      <a:schemeClr val="bg1"/>
                    </a:solidFill>
                  </a:ln>
                  <a:solidFill>
                    <a:srgbClr val="1D71B8"/>
                  </a:solidFill>
                  <a:effectLst>
                    <a:outerShdw blurRad="63500" dist="25400" dir="2700000" algn="tl" rotWithShape="0">
                      <a:prstClr val="black">
                        <a:alpha val="34000"/>
                      </a:prstClr>
                    </a:outerShdw>
                  </a:effectLst>
                  <a:latin typeface="汉仪大黑简" panose="02010609000101010101" pitchFamily="2" charset="-122"/>
                  <a:ea typeface="汉仪大黑简" panose="02010609000101010101" pitchFamily="2" charset="-122"/>
                </a:rPr>
                <a:t>流感病毒</a:t>
              </a:r>
            </a:p>
          </p:txBody>
        </p:sp>
        <p:sp>
          <p:nvSpPr>
            <p:cNvPr id="40" name="MG-文本框 39"/>
            <p:cNvSpPr txBox="1"/>
            <p:nvPr>
              <p:custDataLst>
                <p:tags r:id="rId3"/>
              </p:custDataLst>
            </p:nvPr>
          </p:nvSpPr>
          <p:spPr>
            <a:xfrm>
              <a:off x="6700631" y="1779048"/>
              <a:ext cx="50843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600" dirty="0">
                  <a:solidFill>
                    <a:srgbClr val="1D71B8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流感病毒</a:t>
              </a: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7429501" y="1788421"/>
            <a:ext cx="29046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a楷体" panose="02000500000000000000" pitchFamily="2" charset="-122"/>
              </a:rPr>
              <a:t>关注健康</a:t>
            </a:r>
            <a:r>
              <a:rPr lang="en-US" altLang="zh-CN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a楷体" panose="02000500000000000000" pitchFamily="2" charset="-122"/>
              </a:rPr>
              <a:t>·</a:t>
            </a: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a楷体" panose="02000500000000000000" pitchFamily="2" charset="-122"/>
              </a:rPr>
              <a:t>预防甲流</a:t>
            </a:r>
            <a:endParaRPr lang="en-US" altLang="zh-CN" sz="14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a楷体" panose="02000500000000000000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657601" y="3004456"/>
            <a:ext cx="1132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 i="1" dirty="0">
                <a:gradFill>
                  <a:gsLst>
                    <a:gs pos="0">
                      <a:srgbClr val="E57004"/>
                    </a:gs>
                    <a:gs pos="74000">
                      <a:srgbClr val="E02C00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JIA XING</a:t>
            </a:r>
            <a:endParaRPr lang="zh-CN" altLang="en-US" sz="1200" i="1" dirty="0">
              <a:gradFill>
                <a:gsLst>
                  <a:gs pos="0">
                    <a:srgbClr val="E57004"/>
                  </a:gs>
                  <a:gs pos="74000">
                    <a:srgbClr val="E02C00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5631543" y="3860799"/>
            <a:ext cx="4484915" cy="391887"/>
            <a:chOff x="5631543" y="3875314"/>
            <a:chExt cx="4484915" cy="391887"/>
          </a:xfrm>
        </p:grpSpPr>
        <p:sp>
          <p:nvSpPr>
            <p:cNvPr id="48" name="平行四边形 47"/>
            <p:cNvSpPr/>
            <p:nvPr/>
          </p:nvSpPr>
          <p:spPr>
            <a:xfrm>
              <a:off x="5631543" y="3875314"/>
              <a:ext cx="4484915" cy="391887"/>
            </a:xfrm>
            <a:prstGeom prst="parallelogram">
              <a:avLst/>
            </a:prstGeom>
            <a:solidFill>
              <a:srgbClr val="1D71B8">
                <a:alpha val="2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平行四边形 48"/>
            <p:cNvSpPr/>
            <p:nvPr/>
          </p:nvSpPr>
          <p:spPr>
            <a:xfrm>
              <a:off x="5680529" y="3879120"/>
              <a:ext cx="328385" cy="212837"/>
            </a:xfrm>
            <a:prstGeom prst="parallelogram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181277" y="3894708"/>
              <a:ext cx="3514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>
                  <a:solidFill>
                    <a:srgbClr val="1D71B8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甲型流感病毒科普讲座</a:t>
              </a:r>
            </a:p>
          </p:txBody>
        </p:sp>
      </p:grpSp>
      <p:pic>
        <p:nvPicPr>
          <p:cNvPr id="56" name="图片 55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4232769" y="4593476"/>
            <a:ext cx="712056" cy="735026"/>
          </a:xfrm>
          <a:prstGeom prst="rect">
            <a:avLst/>
          </a:pr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8870498" y="405820"/>
            <a:ext cx="825045" cy="851660"/>
          </a:xfrm>
          <a:prstGeom prst="rect">
            <a:avLst/>
          </a:prstGeom>
        </p:spPr>
      </p:pic>
      <p:grpSp>
        <p:nvGrpSpPr>
          <p:cNvPr id="72" name="组合 71"/>
          <p:cNvGrpSpPr/>
          <p:nvPr/>
        </p:nvGrpSpPr>
        <p:grpSpPr>
          <a:xfrm>
            <a:off x="6426206" y="4622184"/>
            <a:ext cx="3333744" cy="523220"/>
            <a:chOff x="6397178" y="4607670"/>
            <a:chExt cx="2739573" cy="523220"/>
          </a:xfrm>
        </p:grpSpPr>
        <p:sp>
          <p:nvSpPr>
            <p:cNvPr id="70" name="文本框 69"/>
            <p:cNvSpPr txBox="1"/>
            <p:nvPr/>
          </p:nvSpPr>
          <p:spPr>
            <a:xfrm>
              <a:off x="6397178" y="4607670"/>
              <a:ext cx="120830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主讲</a:t>
              </a:r>
              <a:r>
                <a:rPr lang="zh-CN" altLang="en-US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：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优品</a:t>
              </a:r>
              <a:r>
                <a:rPr lang="en-US" altLang="zh-CN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PPT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a楷体" panose="02000500000000000000" pitchFamily="2" charset="-122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7928444" y="4607670"/>
              <a:ext cx="120830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时间：</a:t>
              </a:r>
              <a:r>
                <a:rPr lang="en-US" altLang="zh-CN"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202X.X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1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3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75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4" presetID="31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47" presetID="4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6" presetClass="entr" presetSubtype="21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62" presetID="0" presetClass="entr" presetSubtype="0" dur="27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120000" y="80000"/>
                                    </p:animScale>
                                    <p:anim to="" calcmode="lin" valueType="num">
                                      <p:cBhvr>
                                        <p:cTn id="65" dur="1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0.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6" dur="273" decel="50000" fill="hold">
                                          <p:stCondLst>
                                            <p:cond delay="2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3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6" fill="hold">
                                          <p:stCondLst>
                                            <p:cond delay="2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20000" y="80000"/>
                                      <p:to x="100000" y="100000"/>
                                    </p:animScale>
                                    <p:animRot by="21600000" to="43200000">
                                      <p:cBhvr>
                                        <p:cTn id="68" dur="546" fill="hold">
                                          <p:stCondLst>
                                            <p:cond delay="2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 to="" calcmode="lin" valueType="num">
                                      <p:cBhvr>
                                        <p:cTn id="69" dur="273" accel="50000" fill="hold">
                                          <p:stCondLst>
                                            <p:cond delay="47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523"/>
                            </p:stCondLst>
                            <p:childTnLst>
                              <p:par>
                                <p:cTn id="71" presetID="16" presetClass="entr" presetSubtype="21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273"/>
                            </p:stCondLst>
                            <p:childTnLst>
                              <p:par>
                                <p:cTn id="75" presetID="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023"/>
                            </p:stCondLst>
                            <p:childTnLst>
                              <p:par>
                                <p:cTn id="80" presetID="3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75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00311" y="2362200"/>
            <a:ext cx="5301039" cy="2817109"/>
            <a:chOff x="1574483" y="2204613"/>
            <a:chExt cx="5301039" cy="2817109"/>
          </a:xfrm>
        </p:grpSpPr>
        <p:sp>
          <p:nvSpPr>
            <p:cNvPr id="8" name="Rectangle: Rounded Corners 3"/>
            <p:cNvSpPr/>
            <p:nvPr/>
          </p:nvSpPr>
          <p:spPr>
            <a:xfrm>
              <a:off x="1631634" y="2204613"/>
              <a:ext cx="3338888" cy="666750"/>
            </a:xfrm>
            <a:prstGeom prst="roundRect">
              <a:avLst/>
            </a:prstGeom>
            <a:solidFill>
              <a:srgbClr val="FFFFFF">
                <a:alpha val="34000"/>
              </a:srgbClr>
            </a:solidFill>
            <a:ln w="19050">
              <a:solidFill>
                <a:srgbClr val="40404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: Shape 13"/>
            <p:cNvSpPr/>
            <p:nvPr/>
          </p:nvSpPr>
          <p:spPr>
            <a:xfrm>
              <a:off x="1631633" y="2323024"/>
              <a:ext cx="3338889" cy="453089"/>
            </a:xfrm>
            <a:prstGeom prst="rect">
              <a:avLst/>
            </a:prstGeom>
            <a:solidFill>
              <a:srgbClr val="1D71B8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574483" y="2970070"/>
              <a:ext cx="5301039" cy="205165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2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胸部压迫感表现为胸闷、憋气、呼吸不畅，</a:t>
              </a:r>
            </a:p>
            <a:p>
              <a:pPr>
                <a:lnSpc>
                  <a:spcPct val="2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可能是由于病毒侵犯呼吸道，引起呼吸道的感染，导致气体交换不足，出现轻度缺氧症状。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787210" y="2269960"/>
              <a:ext cx="2992812" cy="49795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特征四：胸部压迫感</a:t>
              </a:r>
            </a:p>
          </p:txBody>
        </p: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50" y="1924050"/>
            <a:ext cx="3676650" cy="3676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" accel="10000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îsḻïḋè"/>
          <p:cNvSpPr txBox="1"/>
          <p:nvPr/>
        </p:nvSpPr>
        <p:spPr>
          <a:xfrm>
            <a:off x="3866123" y="899348"/>
            <a:ext cx="4459754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dist" defTabSz="913765">
              <a:lnSpc>
                <a:spcPct val="130000"/>
              </a:lnSpc>
              <a:buSzPct val="25000"/>
              <a:defRPr/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如何确定是得了甲流</a:t>
            </a:r>
            <a:r>
              <a:rPr lang="en-US" altLang="zh-CN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?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556658" y="1784542"/>
            <a:ext cx="9454241" cy="1245245"/>
            <a:chOff x="-2285999" y="2945969"/>
            <a:chExt cx="9454241" cy="1245245"/>
          </a:xfrm>
        </p:grpSpPr>
        <p:sp>
          <p:nvSpPr>
            <p:cNvPr id="11" name="文本框 10"/>
            <p:cNvSpPr txBox="1"/>
            <p:nvPr/>
          </p:nvSpPr>
          <p:spPr>
            <a:xfrm>
              <a:off x="1091247" y="2945969"/>
              <a:ext cx="6076995" cy="11375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最重要的是判断流行病学史。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如果接触过甲流患者，或身边很多人出现发烧、咳嗽、咽痛等相似症状，则有可能是甲流。</a:t>
              </a: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995997" y="4150104"/>
              <a:ext cx="5922328" cy="0"/>
            </a:xfrm>
            <a:prstGeom prst="line">
              <a:avLst/>
            </a:prstGeom>
            <a:ln w="12700">
              <a:solidFill>
                <a:srgbClr val="1D71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817245" y="3131022"/>
              <a:ext cx="176847" cy="1060192"/>
              <a:chOff x="817245" y="1911156"/>
              <a:chExt cx="176847" cy="964323"/>
            </a:xfrm>
          </p:grpSpPr>
          <p:sp>
            <p:nvSpPr>
              <p:cNvPr id="19" name="左大括号 18"/>
              <p:cNvSpPr/>
              <p:nvPr/>
            </p:nvSpPr>
            <p:spPr>
              <a:xfrm>
                <a:off x="817245" y="1924281"/>
                <a:ext cx="161925" cy="938069"/>
              </a:xfrm>
              <a:prstGeom prst="leftBrace">
                <a:avLst>
                  <a:gd name="adj1" fmla="val 93591"/>
                  <a:gd name="adj2" fmla="val 24325"/>
                </a:avLst>
              </a:prstGeom>
              <a:gradFill flip="none" rotWithShape="1">
                <a:gsLst>
                  <a:gs pos="0">
                    <a:srgbClr val="1D71B8"/>
                  </a:gs>
                  <a:gs pos="100000">
                    <a:srgbClr val="1D71B8"/>
                  </a:gs>
                </a:gsLst>
                <a:lin ang="0" scaled="1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左大括号 20"/>
              <p:cNvSpPr/>
              <p:nvPr/>
            </p:nvSpPr>
            <p:spPr>
              <a:xfrm>
                <a:off x="885142" y="1911156"/>
                <a:ext cx="108950" cy="964323"/>
              </a:xfrm>
              <a:prstGeom prst="leftBrace">
                <a:avLst>
                  <a:gd name="adj1" fmla="val 93591"/>
                  <a:gd name="adj2" fmla="val 25204"/>
                </a:avLst>
              </a:prstGeom>
              <a:solidFill>
                <a:srgbClr val="ECF4F7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6" name="矩形: 圆角 15"/>
            <p:cNvSpPr/>
            <p:nvPr/>
          </p:nvSpPr>
          <p:spPr>
            <a:xfrm>
              <a:off x="-2285999" y="3195909"/>
              <a:ext cx="2971800" cy="988118"/>
            </a:xfrm>
            <a:prstGeom prst="roundRect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0" scaled="1"/>
            </a:gradFill>
            <a:ln>
              <a:noFill/>
            </a:ln>
            <a:effectLst>
              <a:outerShdw blurRad="127000" dist="139700" dir="2700000" algn="tl" rotWithShape="0">
                <a:schemeClr val="tx1">
                  <a:lumMod val="50000"/>
                  <a:lumOff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-2209800" y="3322855"/>
              <a:ext cx="2895601" cy="5810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b="1" spc="-3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是否接触过甲流患者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556658" y="3248974"/>
            <a:ext cx="9454241" cy="1245245"/>
            <a:chOff x="-2285999" y="2945969"/>
            <a:chExt cx="9454241" cy="1245245"/>
          </a:xfrm>
        </p:grpSpPr>
        <p:sp>
          <p:nvSpPr>
            <p:cNvPr id="46" name="文本框 45"/>
            <p:cNvSpPr txBox="1"/>
            <p:nvPr/>
          </p:nvSpPr>
          <p:spPr>
            <a:xfrm>
              <a:off x="1091247" y="2945969"/>
              <a:ext cx="6076995" cy="11375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流感的症状通常为全身症状。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除发烧、咳嗽咽痛、鼻塞流涕外，往往伴有头疼、乏力、肌肉关节疼痛等症状。</a:t>
              </a:r>
            </a:p>
          </p:txBody>
        </p:sp>
        <p:cxnSp>
          <p:nvCxnSpPr>
            <p:cNvPr id="47" name="直接连接符 46"/>
            <p:cNvCxnSpPr/>
            <p:nvPr/>
          </p:nvCxnSpPr>
          <p:spPr>
            <a:xfrm>
              <a:off x="995997" y="4150104"/>
              <a:ext cx="5922328" cy="0"/>
            </a:xfrm>
            <a:prstGeom prst="line">
              <a:avLst/>
            </a:prstGeom>
            <a:ln w="12700">
              <a:solidFill>
                <a:srgbClr val="1D71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组合 47"/>
            <p:cNvGrpSpPr/>
            <p:nvPr/>
          </p:nvGrpSpPr>
          <p:grpSpPr>
            <a:xfrm>
              <a:off x="817245" y="3131022"/>
              <a:ext cx="176847" cy="1060192"/>
              <a:chOff x="817245" y="1911156"/>
              <a:chExt cx="176847" cy="964323"/>
            </a:xfrm>
          </p:grpSpPr>
          <p:sp>
            <p:nvSpPr>
              <p:cNvPr id="51" name="左大括号 50"/>
              <p:cNvSpPr/>
              <p:nvPr/>
            </p:nvSpPr>
            <p:spPr>
              <a:xfrm>
                <a:off x="817245" y="1924281"/>
                <a:ext cx="161925" cy="938069"/>
              </a:xfrm>
              <a:prstGeom prst="leftBrace">
                <a:avLst>
                  <a:gd name="adj1" fmla="val 93591"/>
                  <a:gd name="adj2" fmla="val 24325"/>
                </a:avLst>
              </a:prstGeom>
              <a:gradFill flip="none" rotWithShape="1">
                <a:gsLst>
                  <a:gs pos="0">
                    <a:srgbClr val="1D71B8"/>
                  </a:gs>
                  <a:gs pos="100000">
                    <a:srgbClr val="1D71B8"/>
                  </a:gs>
                </a:gsLst>
                <a:lin ang="0" scaled="1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2" name="左大括号 51"/>
              <p:cNvSpPr/>
              <p:nvPr/>
            </p:nvSpPr>
            <p:spPr>
              <a:xfrm>
                <a:off x="885142" y="1911156"/>
                <a:ext cx="108950" cy="964323"/>
              </a:xfrm>
              <a:prstGeom prst="leftBrace">
                <a:avLst>
                  <a:gd name="adj1" fmla="val 93591"/>
                  <a:gd name="adj2" fmla="val 25204"/>
                </a:avLst>
              </a:prstGeom>
              <a:solidFill>
                <a:srgbClr val="ECF4F7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9" name="矩形: 圆角 48"/>
            <p:cNvSpPr/>
            <p:nvPr/>
          </p:nvSpPr>
          <p:spPr>
            <a:xfrm>
              <a:off x="-2285999" y="3195909"/>
              <a:ext cx="2971800" cy="988118"/>
            </a:xfrm>
            <a:prstGeom prst="roundRect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0" scaled="1"/>
            </a:gradFill>
            <a:ln>
              <a:noFill/>
            </a:ln>
            <a:effectLst>
              <a:outerShdw blurRad="127000" dist="139700" dir="2700000" algn="tl" rotWithShape="0">
                <a:schemeClr val="tx1">
                  <a:lumMod val="50000"/>
                  <a:lumOff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-2152650" y="3337728"/>
              <a:ext cx="2705101" cy="5810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b="1" spc="-3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根据临床表现判断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556658" y="4898460"/>
            <a:ext cx="9454241" cy="1060192"/>
            <a:chOff x="-2285999" y="3131022"/>
            <a:chExt cx="9454241" cy="1060192"/>
          </a:xfrm>
        </p:grpSpPr>
        <p:sp>
          <p:nvSpPr>
            <p:cNvPr id="54" name="文本框 53"/>
            <p:cNvSpPr txBox="1"/>
            <p:nvPr/>
          </p:nvSpPr>
          <p:spPr>
            <a:xfrm>
              <a:off x="1091247" y="3365069"/>
              <a:ext cx="6076995" cy="4173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通过病原体检测来鉴别，比如甲流咽拭子检测等。</a:t>
              </a: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995997" y="4150104"/>
              <a:ext cx="5922328" cy="0"/>
            </a:xfrm>
            <a:prstGeom prst="line">
              <a:avLst/>
            </a:prstGeom>
            <a:ln w="12700">
              <a:solidFill>
                <a:srgbClr val="1D71B8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组合 55"/>
            <p:cNvGrpSpPr/>
            <p:nvPr/>
          </p:nvGrpSpPr>
          <p:grpSpPr>
            <a:xfrm>
              <a:off x="817245" y="3131022"/>
              <a:ext cx="176847" cy="1060192"/>
              <a:chOff x="817245" y="1911156"/>
              <a:chExt cx="176847" cy="964323"/>
            </a:xfrm>
          </p:grpSpPr>
          <p:sp>
            <p:nvSpPr>
              <p:cNvPr id="59" name="左大括号 58"/>
              <p:cNvSpPr/>
              <p:nvPr/>
            </p:nvSpPr>
            <p:spPr>
              <a:xfrm>
                <a:off x="817245" y="1924281"/>
                <a:ext cx="161925" cy="938069"/>
              </a:xfrm>
              <a:prstGeom prst="leftBrace">
                <a:avLst>
                  <a:gd name="adj1" fmla="val 93591"/>
                  <a:gd name="adj2" fmla="val 24325"/>
                </a:avLst>
              </a:prstGeom>
              <a:gradFill flip="none" rotWithShape="1">
                <a:gsLst>
                  <a:gs pos="0">
                    <a:srgbClr val="1D71B8"/>
                  </a:gs>
                  <a:gs pos="100000">
                    <a:srgbClr val="1D71B8"/>
                  </a:gs>
                </a:gsLst>
                <a:lin ang="0" scaled="1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0" name="左大括号 59"/>
              <p:cNvSpPr/>
              <p:nvPr/>
            </p:nvSpPr>
            <p:spPr>
              <a:xfrm>
                <a:off x="885142" y="1911156"/>
                <a:ext cx="108950" cy="964323"/>
              </a:xfrm>
              <a:prstGeom prst="leftBrace">
                <a:avLst>
                  <a:gd name="adj1" fmla="val 93591"/>
                  <a:gd name="adj2" fmla="val 25204"/>
                </a:avLst>
              </a:prstGeom>
              <a:solidFill>
                <a:srgbClr val="ECF4F7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7" name="矩形: 圆角 56"/>
            <p:cNvSpPr/>
            <p:nvPr/>
          </p:nvSpPr>
          <p:spPr>
            <a:xfrm>
              <a:off x="-2285999" y="3195909"/>
              <a:ext cx="2971800" cy="988118"/>
            </a:xfrm>
            <a:prstGeom prst="roundRect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0" scaled="1"/>
            </a:gradFill>
            <a:ln>
              <a:noFill/>
            </a:ln>
            <a:effectLst>
              <a:outerShdw blurRad="127000" dist="139700" dir="2700000" algn="tl" rotWithShape="0">
                <a:schemeClr val="tx1">
                  <a:lumMod val="50000"/>
                  <a:lumOff val="50000"/>
                  <a:alpha val="19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-1914526" y="3365069"/>
              <a:ext cx="2228851" cy="5810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b="1" spc="-3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病原体检测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dur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3946831" y="1108509"/>
            <a:ext cx="3485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如何区分甲流和普通感冒</a:t>
            </a:r>
            <a:r>
              <a:rPr lang="en-US" altLang="zh-CN" sz="24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?</a:t>
            </a:r>
            <a:endParaRPr lang="zh-CN" altLang="en-US" sz="2400" b="1" spc="-1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6"/>
          <p:cNvGraphicFramePr>
            <a:graphicFrameLocks noGrp="1"/>
          </p:cNvGraphicFramePr>
          <p:nvPr/>
        </p:nvGraphicFramePr>
        <p:xfrm>
          <a:off x="1758530" y="1981591"/>
          <a:ext cx="8767806" cy="3467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26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2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症状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71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流行性感冒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71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普通感冒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71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969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3969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3969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3969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15" name="组合 14"/>
          <p:cNvGrpSpPr/>
          <p:nvPr/>
        </p:nvGrpSpPr>
        <p:grpSpPr>
          <a:xfrm>
            <a:off x="5160904" y="2790174"/>
            <a:ext cx="2065655" cy="2433996"/>
            <a:chOff x="5109607" y="2798211"/>
            <a:chExt cx="2065655" cy="2433996"/>
          </a:xfrm>
        </p:grpSpPr>
        <p:sp>
          <p:nvSpPr>
            <p:cNvPr id="37" name="文本框 36"/>
            <p:cNvSpPr txBox="1"/>
            <p:nvPr/>
          </p:nvSpPr>
          <p:spPr>
            <a:xfrm>
              <a:off x="5109607" y="2798211"/>
              <a:ext cx="1162685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流感病毒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5109607" y="3408262"/>
              <a:ext cx="1652905" cy="5847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发烧明显，</a:t>
              </a:r>
            </a:p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常常是高热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5109607" y="4233802"/>
              <a:ext cx="2065655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常见，有时较严重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5109607" y="4893653"/>
              <a:ext cx="1248410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相对较轻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7802965" y="2841348"/>
            <a:ext cx="2761615" cy="2360527"/>
            <a:chOff x="7802965" y="2841348"/>
            <a:chExt cx="2761615" cy="2360527"/>
          </a:xfrm>
        </p:grpSpPr>
        <p:sp>
          <p:nvSpPr>
            <p:cNvPr id="38" name="文本框 37"/>
            <p:cNvSpPr txBox="1"/>
            <p:nvPr/>
          </p:nvSpPr>
          <p:spPr>
            <a:xfrm>
              <a:off x="7802965" y="2841348"/>
              <a:ext cx="1798955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其他病毒或细菌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7802965" y="3501199"/>
              <a:ext cx="2287905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一般是低中度发烧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802965" y="4218850"/>
              <a:ext cx="746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偶尔</a:t>
              </a:r>
            </a:p>
          </p:txBody>
        </p:sp>
        <p:sp>
          <p:nvSpPr>
            <p:cNvPr id="44" name="文本框 43"/>
            <p:cNvSpPr txBox="1"/>
            <p:nvPr>
              <p:custDataLst>
                <p:tags r:id="rId4"/>
              </p:custDataLst>
            </p:nvPr>
          </p:nvSpPr>
          <p:spPr>
            <a:xfrm>
              <a:off x="7802965" y="4863321"/>
              <a:ext cx="2761615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鼻塞、流鼻涕、打喷嚏等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480600" y="2790174"/>
            <a:ext cx="1742440" cy="2441447"/>
            <a:chOff x="2480600" y="2790174"/>
            <a:chExt cx="1742440" cy="2441447"/>
          </a:xfrm>
        </p:grpSpPr>
        <p:sp>
          <p:nvSpPr>
            <p:cNvPr id="45" name="文本框 44"/>
            <p:cNvSpPr txBox="1"/>
            <p:nvPr/>
          </p:nvSpPr>
          <p:spPr>
            <a:xfrm>
              <a:off x="2513424" y="2790174"/>
              <a:ext cx="122872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致病病原</a:t>
              </a:r>
            </a:p>
          </p:txBody>
        </p:sp>
        <p:sp>
          <p:nvSpPr>
            <p:cNvPr id="46" name="文本框 45"/>
            <p:cNvSpPr txBox="1"/>
            <p:nvPr>
              <p:custDataLst>
                <p:tags r:id="rId1"/>
              </p:custDataLst>
            </p:nvPr>
          </p:nvSpPr>
          <p:spPr>
            <a:xfrm>
              <a:off x="2500644" y="3507918"/>
              <a:ext cx="87566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发烧</a:t>
              </a:r>
            </a:p>
          </p:txBody>
        </p:sp>
        <p:sp>
          <p:nvSpPr>
            <p:cNvPr id="47" name="文本框 46"/>
            <p:cNvSpPr txBox="1"/>
            <p:nvPr>
              <p:custDataLst>
                <p:tags r:id="rId2"/>
              </p:custDataLst>
            </p:nvPr>
          </p:nvSpPr>
          <p:spPr>
            <a:xfrm>
              <a:off x="2500644" y="4167769"/>
              <a:ext cx="87566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咳嗽</a:t>
              </a:r>
            </a:p>
          </p:txBody>
        </p:sp>
        <p:sp>
          <p:nvSpPr>
            <p:cNvPr id="48" name="文本框 47"/>
            <p:cNvSpPr txBox="1"/>
            <p:nvPr>
              <p:custDataLst>
                <p:tags r:id="rId3"/>
              </p:custDataLst>
            </p:nvPr>
          </p:nvSpPr>
          <p:spPr>
            <a:xfrm>
              <a:off x="2480600" y="4863321"/>
              <a:ext cx="174244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上呼吸道症状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dur="5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6"/>
          <p:cNvGraphicFramePr>
            <a:graphicFrameLocks noGrp="1"/>
          </p:cNvGraphicFramePr>
          <p:nvPr/>
        </p:nvGraphicFramePr>
        <p:xfrm>
          <a:off x="1149256" y="1570174"/>
          <a:ext cx="9893487" cy="418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303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90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8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症状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71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流行性感冒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71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普通感冒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D71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5787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6612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5787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5787"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14" name="组合 13"/>
          <p:cNvGrpSpPr/>
          <p:nvPr/>
        </p:nvGrpSpPr>
        <p:grpSpPr>
          <a:xfrm>
            <a:off x="1795592" y="2500533"/>
            <a:ext cx="1742440" cy="2945570"/>
            <a:chOff x="2394103" y="2633179"/>
            <a:chExt cx="1742440" cy="2945570"/>
          </a:xfrm>
        </p:grpSpPr>
        <p:sp>
          <p:nvSpPr>
            <p:cNvPr id="45" name="文本框 44"/>
            <p:cNvSpPr txBox="1"/>
            <p:nvPr/>
          </p:nvSpPr>
          <p:spPr>
            <a:xfrm>
              <a:off x="2394103" y="2633179"/>
              <a:ext cx="122872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全身症状</a:t>
              </a:r>
            </a:p>
          </p:txBody>
        </p:sp>
        <p:sp>
          <p:nvSpPr>
            <p:cNvPr id="46" name="文本框 45"/>
            <p:cNvSpPr txBox="1"/>
            <p:nvPr>
              <p:custDataLst>
                <p:tags r:id="rId5"/>
              </p:custDataLst>
            </p:nvPr>
          </p:nvSpPr>
          <p:spPr>
            <a:xfrm>
              <a:off x="2394103" y="3522054"/>
              <a:ext cx="87566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病程</a:t>
              </a:r>
            </a:p>
          </p:txBody>
        </p:sp>
        <p:sp>
          <p:nvSpPr>
            <p:cNvPr id="47" name="文本框 46"/>
            <p:cNvSpPr txBox="1"/>
            <p:nvPr>
              <p:custDataLst>
                <p:tags r:id="rId6"/>
              </p:custDataLst>
            </p:nvPr>
          </p:nvSpPr>
          <p:spPr>
            <a:xfrm>
              <a:off x="2394103" y="4441605"/>
              <a:ext cx="87566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并发症</a:t>
              </a:r>
            </a:p>
          </p:txBody>
        </p:sp>
        <p:sp>
          <p:nvSpPr>
            <p:cNvPr id="48" name="文本框 47"/>
            <p:cNvSpPr txBox="1"/>
            <p:nvPr>
              <p:custDataLst>
                <p:tags r:id="rId7"/>
              </p:custDataLst>
            </p:nvPr>
          </p:nvSpPr>
          <p:spPr>
            <a:xfrm>
              <a:off x="2394103" y="5210449"/>
              <a:ext cx="174244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流行状况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61631" y="2528821"/>
            <a:ext cx="4701841" cy="3052010"/>
            <a:chOff x="3025914" y="2424963"/>
            <a:chExt cx="4701841" cy="3052010"/>
          </a:xfrm>
        </p:grpSpPr>
        <p:sp>
          <p:nvSpPr>
            <p:cNvPr id="37" name="文本框 36"/>
            <p:cNvSpPr txBox="1"/>
            <p:nvPr/>
          </p:nvSpPr>
          <p:spPr>
            <a:xfrm>
              <a:off x="3025914" y="2424963"/>
              <a:ext cx="4701841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常伴有全身症状，包括肌肉疼痛、头痛、乏力等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025914" y="3098833"/>
              <a:ext cx="3861976" cy="83099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大多发病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3-5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天后发热消退。</a:t>
              </a:r>
            </a:p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全身症状好转但咳嗽、体力恢复常需要更长时间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轻型一般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周左右自愈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025914" y="4265146"/>
              <a:ext cx="4331533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可合并中耳炎、肺炎、心肌炎、脑膜炎或脑炎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025914" y="5138419"/>
              <a:ext cx="1742440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传染性很强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8874023" y="2528821"/>
            <a:ext cx="1774721" cy="3052010"/>
            <a:chOff x="7722515" y="2500533"/>
            <a:chExt cx="1774721" cy="3052010"/>
          </a:xfrm>
        </p:grpSpPr>
        <p:sp>
          <p:nvSpPr>
            <p:cNvPr id="25" name="文本框 24"/>
            <p:cNvSpPr txBox="1"/>
            <p:nvPr>
              <p:custDataLst>
                <p:tags r:id="rId1"/>
              </p:custDataLst>
            </p:nvPr>
          </p:nvSpPr>
          <p:spPr>
            <a:xfrm>
              <a:off x="8124946" y="2500533"/>
              <a:ext cx="956945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不明显</a:t>
              </a:r>
            </a:p>
          </p:txBody>
        </p:sp>
        <p:sp>
          <p:nvSpPr>
            <p:cNvPr id="26" name="文本框 25"/>
            <p:cNvSpPr txBox="1"/>
            <p:nvPr>
              <p:custDataLst>
                <p:tags r:id="rId2"/>
              </p:custDataLst>
            </p:nvPr>
          </p:nvSpPr>
          <p:spPr>
            <a:xfrm>
              <a:off x="7722515" y="3240564"/>
              <a:ext cx="1774721" cy="79643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持续1-3天,大多数3-5天可自愈</a:t>
              </a:r>
            </a:p>
          </p:txBody>
        </p:sp>
        <p:sp>
          <p:nvSpPr>
            <p:cNvPr id="27" name="文本框 26"/>
            <p:cNvSpPr txBox="1"/>
            <p:nvPr>
              <p:custDataLst>
                <p:tags r:id="rId3"/>
              </p:custDataLst>
            </p:nvPr>
          </p:nvSpPr>
          <p:spPr>
            <a:xfrm>
              <a:off x="8124946" y="4403423"/>
              <a:ext cx="956310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少见</a:t>
              </a:r>
            </a:p>
          </p:txBody>
        </p:sp>
        <p:sp>
          <p:nvSpPr>
            <p:cNvPr id="28" name="文本框 27"/>
            <p:cNvSpPr txBox="1"/>
            <p:nvPr>
              <p:custDataLst>
                <p:tags r:id="rId4"/>
              </p:custDataLst>
            </p:nvPr>
          </p:nvSpPr>
          <p:spPr>
            <a:xfrm>
              <a:off x="7906188" y="5213989"/>
              <a:ext cx="1393825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传染性较弱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3949994" y="940851"/>
            <a:ext cx="3485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如何区分甲流和普通感冒</a:t>
            </a:r>
            <a:r>
              <a:rPr lang="en-US" altLang="zh-CN" sz="2400" b="1" spc="-15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?</a:t>
            </a:r>
            <a:endParaRPr lang="zh-CN" altLang="en-US" sz="2400" b="1" spc="-15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dur="1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dur="1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dur="1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9219" y="1489209"/>
            <a:ext cx="8207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" panose="020B0500000000000000" pitchFamily="34" charset="-122"/>
              </a:rPr>
              <a:t>甲流与新冠症状的区别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99652" y="2005232"/>
            <a:ext cx="10115057" cy="45719"/>
            <a:chOff x="1829582" y="4075332"/>
            <a:chExt cx="8845992" cy="84472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1829582" y="4159804"/>
              <a:ext cx="8245475" cy="0"/>
            </a:xfrm>
            <a:prstGeom prst="line">
              <a:avLst/>
            </a:prstGeom>
            <a:noFill/>
            <a:ln w="9525" cap="flat" cmpd="sng" algn="ctr">
              <a:solidFill>
                <a:srgbClr val="1D71B8"/>
              </a:solidFill>
              <a:prstDash val="solid"/>
            </a:ln>
            <a:effectLst/>
          </p:spPr>
        </p:cxnSp>
        <p:cxnSp>
          <p:nvCxnSpPr>
            <p:cNvPr id="11" name="直接连接符 10"/>
            <p:cNvCxnSpPr/>
            <p:nvPr/>
          </p:nvCxnSpPr>
          <p:spPr>
            <a:xfrm>
              <a:off x="1829582" y="4075332"/>
              <a:ext cx="8845992" cy="0"/>
            </a:xfrm>
            <a:prstGeom prst="line">
              <a:avLst/>
            </a:prstGeom>
            <a:noFill/>
            <a:ln w="38100" cap="flat" cmpd="sng" algn="ctr">
              <a:solidFill>
                <a:srgbClr val="1D71B8"/>
              </a:solidFill>
              <a:prstDash val="solid"/>
            </a:ln>
            <a:effectLst/>
          </p:spPr>
        </p:cxnSp>
      </p:grpSp>
      <p:grpSp>
        <p:nvGrpSpPr>
          <p:cNvPr id="13" name="组合 12"/>
          <p:cNvGrpSpPr/>
          <p:nvPr/>
        </p:nvGrpSpPr>
        <p:grpSpPr>
          <a:xfrm>
            <a:off x="972541" y="2341465"/>
            <a:ext cx="10019309" cy="2135285"/>
            <a:chOff x="820167" y="1616899"/>
            <a:chExt cx="10019309" cy="2135285"/>
          </a:xfrm>
        </p:grpSpPr>
        <p:sp>
          <p:nvSpPr>
            <p:cNvPr id="14" name="矩形 13"/>
            <p:cNvSpPr/>
            <p:nvPr/>
          </p:nvSpPr>
          <p:spPr>
            <a:xfrm>
              <a:off x="820167" y="1616899"/>
              <a:ext cx="10019309" cy="2135285"/>
            </a:xfrm>
            <a:prstGeom prst="rect">
              <a:avLst/>
            </a:prstGeom>
            <a:gradFill flip="none" rotWithShape="1">
              <a:gsLst>
                <a:gs pos="0">
                  <a:srgbClr val="1D71B8">
                    <a:alpha val="14000"/>
                  </a:srgbClr>
                </a:gs>
                <a:gs pos="100000">
                  <a:srgbClr val="1D71B8">
                    <a:alpha val="0"/>
                  </a:srgbClr>
                </a:gs>
              </a:gsLst>
              <a:lin ang="16200000" scaled="1"/>
            </a:gradFill>
            <a:ln w="6350">
              <a:solidFill>
                <a:srgbClr val="1D71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071890" y="1918464"/>
              <a:ext cx="494793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上呼吸道症状两者相似</a:t>
              </a:r>
            </a:p>
            <a:p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新冠可能会出现味觉嗅觉异常</a:t>
              </a:r>
              <a:r>
                <a:rPr lang="en-US" altLang="zh-CN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,</a:t>
              </a: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而甲流相对少见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071890" y="2798826"/>
              <a:ext cx="976758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“目前我国大部分人群都对新冠有了免疫力，同时感染新冠与流感的概率很低，即使出现两种病毒同时感染的情况，也不一定就会成为危重症。”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367723" y="4826419"/>
            <a:ext cx="8037470" cy="5810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1D71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宋韵朗黑简" panose="00020600040101010101" charset="-122"/>
                <a:sym typeface="+mn-ea"/>
              </a:rPr>
              <a:t>——</a:t>
            </a:r>
            <a:r>
              <a:rPr lang="zh-CN" altLang="en-US" sz="2400" b="1">
                <a:solidFill>
                  <a:srgbClr val="1D71B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宋韵朗黑简" panose="00020600040101010101" charset="-122"/>
                <a:sym typeface="+mn-ea"/>
              </a:rPr>
              <a:t>首都医科大学附属北京天坛医院感染科主任 王宝增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33" name="组合 32"/>
          <p:cNvGrpSpPr/>
          <p:nvPr/>
        </p:nvGrpSpPr>
        <p:grpSpPr>
          <a:xfrm>
            <a:off x="-38100" y="0"/>
            <a:ext cx="12230100" cy="6858000"/>
            <a:chOff x="-38100" y="0"/>
            <a:chExt cx="12230100" cy="6858000"/>
          </a:xfrm>
        </p:grpSpPr>
        <p:sp>
          <p:nvSpPr>
            <p:cNvPr id="14" name="任意多边形: 形状 13"/>
            <p:cNvSpPr/>
            <p:nvPr/>
          </p:nvSpPr>
          <p:spPr>
            <a:xfrm>
              <a:off x="-38100" y="0"/>
              <a:ext cx="12172950" cy="6724650"/>
            </a:xfrm>
            <a:custGeom>
              <a:avLst/>
              <a:gdLst>
                <a:gd name="connsiteX0" fmla="*/ 10707421 w 12134850"/>
                <a:gd name="connsiteY0" fmla="*/ 0 h 6724650"/>
                <a:gd name="connsiteX1" fmla="*/ 12134850 w 12134850"/>
                <a:gd name="connsiteY1" fmla="*/ 0 h 6724650"/>
                <a:gd name="connsiteX2" fmla="*/ 12134850 w 12134850"/>
                <a:gd name="connsiteY2" fmla="*/ 6724650 h 6724650"/>
                <a:gd name="connsiteX3" fmla="*/ 0 w 12134850"/>
                <a:gd name="connsiteY3" fmla="*/ 6724650 h 6724650"/>
                <a:gd name="connsiteX4" fmla="*/ 0 w 12134850"/>
                <a:gd name="connsiteY4" fmla="*/ 4767241 h 6724650"/>
                <a:gd name="connsiteX5" fmla="*/ 122164 w 12134850"/>
                <a:gd name="connsiteY5" fmla="*/ 4848229 h 6724650"/>
                <a:gd name="connsiteX6" fmla="*/ 4083051 w 12134850"/>
                <a:gd name="connsiteY6" fmla="*/ 6151554 h 6724650"/>
                <a:gd name="connsiteX7" fmla="*/ 11296635 w 12134850"/>
                <a:gd name="connsiteY7" fmla="*/ 2235240 h 6724650"/>
                <a:gd name="connsiteX8" fmla="*/ 10852732 w 12134850"/>
                <a:gd name="connsiteY8" fmla="*/ 240216 h 672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34850" h="6724650">
                  <a:moveTo>
                    <a:pt x="10707421" y="0"/>
                  </a:moveTo>
                  <a:lnTo>
                    <a:pt x="12134850" y="0"/>
                  </a:lnTo>
                  <a:lnTo>
                    <a:pt x="12134850" y="6724650"/>
                  </a:lnTo>
                  <a:lnTo>
                    <a:pt x="0" y="6724650"/>
                  </a:lnTo>
                  <a:lnTo>
                    <a:pt x="0" y="4767241"/>
                  </a:lnTo>
                  <a:lnTo>
                    <a:pt x="122164" y="4848229"/>
                  </a:lnTo>
                  <a:cubicBezTo>
                    <a:pt x="1195760" y="5529089"/>
                    <a:pt x="2564542" y="6003674"/>
                    <a:pt x="4083051" y="6151554"/>
                  </a:cubicBezTo>
                  <a:cubicBezTo>
                    <a:pt x="7820918" y="6515567"/>
                    <a:pt x="11050550" y="4762173"/>
                    <a:pt x="11296635" y="2235240"/>
                  </a:cubicBezTo>
                  <a:cubicBezTo>
                    <a:pt x="11363924" y="1544282"/>
                    <a:pt x="11201172" y="867033"/>
                    <a:pt x="10852732" y="240216"/>
                  </a:cubicBezTo>
                  <a:close/>
                </a:path>
              </a:pathLst>
            </a:custGeom>
            <a:noFill/>
            <a:ln w="28575" cap="flat" cmpd="sng" algn="ctr">
              <a:solidFill>
                <a:srgbClr val="1D71B8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0674108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  <a:gd name="connsiteX4" fmla="*/ 0 w 12192000"/>
                <a:gd name="connsiteY4" fmla="*/ 4862704 h 6858000"/>
                <a:gd name="connsiteX5" fmla="*/ 179314 w 12192000"/>
                <a:gd name="connsiteY5" fmla="*/ 4981579 h 6858000"/>
                <a:gd name="connsiteX6" fmla="*/ 4140201 w 12192000"/>
                <a:gd name="connsiteY6" fmla="*/ 6284904 h 6858000"/>
                <a:gd name="connsiteX7" fmla="*/ 11353785 w 12192000"/>
                <a:gd name="connsiteY7" fmla="*/ 2368590 h 6858000"/>
                <a:gd name="connsiteX8" fmla="*/ 10749312 w 12192000"/>
                <a:gd name="connsiteY8" fmla="*/ 10812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92000" h="6858000">
                  <a:moveTo>
                    <a:pt x="10674108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lnTo>
                    <a:pt x="0" y="4862704"/>
                  </a:lnTo>
                  <a:lnTo>
                    <a:pt x="179314" y="4981579"/>
                  </a:lnTo>
                  <a:cubicBezTo>
                    <a:pt x="1252910" y="5662439"/>
                    <a:pt x="2621692" y="6137024"/>
                    <a:pt x="4140201" y="6284904"/>
                  </a:cubicBezTo>
                  <a:cubicBezTo>
                    <a:pt x="7878068" y="6648917"/>
                    <a:pt x="11107700" y="4895523"/>
                    <a:pt x="11353785" y="2368590"/>
                  </a:cubicBezTo>
                  <a:cubicBezTo>
                    <a:pt x="11430687" y="1578924"/>
                    <a:pt x="11207126" y="807163"/>
                    <a:pt x="10749312" y="1081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2B1E9"/>
                </a:gs>
                <a:gs pos="100000">
                  <a:srgbClr val="1D71B8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 rot="21337233">
            <a:off x="813715" y="793349"/>
            <a:ext cx="23150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0000" i="1">
                <a:gradFill flip="none" rotWithShape="1">
                  <a:gsLst>
                    <a:gs pos="0">
                      <a:srgbClr val="E57004"/>
                    </a:gs>
                    <a:gs pos="88000">
                      <a:srgbClr val="E02C00"/>
                    </a:gs>
                  </a:gsLst>
                  <a:lin ang="5400000" scaled="1"/>
                </a:gradFill>
                <a:latin typeface="汉仪大黑简" panose="02010609000101010101" pitchFamily="2" charset="-122"/>
                <a:ea typeface="汉仪大黑简" panose="02010609000101010101" pitchFamily="2" charset="-122"/>
              </a:rPr>
              <a:t>3</a:t>
            </a:r>
            <a:endParaRPr lang="zh-CN" altLang="en-US" sz="30000" i="1">
              <a:gradFill flip="none" rotWithShape="1">
                <a:gsLst>
                  <a:gs pos="0">
                    <a:srgbClr val="E57004"/>
                  </a:gs>
                  <a:gs pos="88000">
                    <a:srgbClr val="E02C00"/>
                  </a:gs>
                </a:gsLst>
                <a:lin ang="5400000" scaled="1"/>
              </a:gradFill>
              <a:latin typeface="汉仪大黑简" panose="02010609000101010101" pitchFamily="2" charset="-122"/>
              <a:ea typeface="汉仪大黑简" panose="02010609000101010101" pitchFamily="2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3524250" y="1238250"/>
            <a:ext cx="361950" cy="1504950"/>
          </a:xfrm>
          <a:prstGeom prst="line">
            <a:avLst/>
          </a:prstGeom>
          <a:ln w="31750">
            <a:gradFill flip="none" rotWithShape="1">
              <a:gsLst>
                <a:gs pos="0">
                  <a:srgbClr val="1D71B8"/>
                </a:gs>
                <a:gs pos="74000">
                  <a:srgbClr val="1D71B8">
                    <a:alpha val="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884695" y="3524250"/>
            <a:ext cx="361950" cy="1504950"/>
          </a:xfrm>
          <a:prstGeom prst="line">
            <a:avLst/>
          </a:prstGeom>
          <a:ln w="31750">
            <a:gradFill flip="none" rotWithShape="1">
              <a:gsLst>
                <a:gs pos="0">
                  <a:srgbClr val="1D71B8"/>
                </a:gs>
                <a:gs pos="74000">
                  <a:srgbClr val="1D71B8">
                    <a:alpha val="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平行四边形 20"/>
          <p:cNvSpPr/>
          <p:nvPr/>
        </p:nvSpPr>
        <p:spPr>
          <a:xfrm>
            <a:off x="3326493" y="2571751"/>
            <a:ext cx="6560457" cy="1466849"/>
          </a:xfrm>
          <a:prstGeom prst="parallelogram">
            <a:avLst/>
          </a:prstGeom>
          <a:solidFill>
            <a:srgbClr val="1D71B8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MG-文本框 23"/>
          <p:cNvSpPr txBox="1"/>
          <p:nvPr>
            <p:custDataLst>
              <p:tags r:id="rId1"/>
            </p:custDataLst>
          </p:nvPr>
        </p:nvSpPr>
        <p:spPr>
          <a:xfrm>
            <a:off x="3660779" y="2853904"/>
            <a:ext cx="57118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>
                <a:solidFill>
                  <a:srgbClr val="1D71B8"/>
                </a:solidFill>
                <a:latin typeface="汉仪大黑简" panose="02010609000101010101" pitchFamily="2" charset="-122"/>
                <a:ea typeface="汉仪大黑简" panose="02010609000101010101" pitchFamily="2" charset="-122"/>
              </a:rPr>
              <a:t>感染甲流怎么办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8305801" y="2310627"/>
            <a:ext cx="1657350" cy="528566"/>
            <a:chOff x="8039101" y="2310627"/>
            <a:chExt cx="1657350" cy="528566"/>
          </a:xfrm>
        </p:grpSpPr>
        <p:sp>
          <p:nvSpPr>
            <p:cNvPr id="23" name="平行四边形 22"/>
            <p:cNvSpPr/>
            <p:nvPr/>
          </p:nvSpPr>
          <p:spPr>
            <a:xfrm>
              <a:off x="8039101" y="2310627"/>
              <a:ext cx="1657350" cy="528566"/>
            </a:xfrm>
            <a:prstGeom prst="parallelogram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217357" y="2403810"/>
              <a:ext cx="13457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INFLUENZA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286125" y="4045281"/>
            <a:ext cx="6524625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0" dirty="0">
                <a:solidFill>
                  <a:srgbClr val="1D71B8">
                    <a:alpha val="74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The average person is always waiting for</a:t>
            </a:r>
            <a:endParaRPr lang="zh-CN" altLang="en-US" sz="1000" dirty="0">
              <a:solidFill>
                <a:srgbClr val="1D71B8">
                  <a:alpha val="74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22"/>
          <a:stretch>
            <a:fillRect/>
          </a:stretch>
        </p:blipFill>
        <p:spPr>
          <a:xfrm>
            <a:off x="8560625" y="4076700"/>
            <a:ext cx="3515971" cy="2146301"/>
          </a:xfrm>
          <a:prstGeom prst="rect">
            <a:avLst/>
          </a:prstGeom>
          <a:effectLst>
            <a:reflection blurRad="6350" stA="24000" endPos="21000" dir="5400000" sy="-100000" algn="bl" rotWithShape="0"/>
          </a:effectLst>
        </p:spPr>
      </p:pic>
      <p:pic>
        <p:nvPicPr>
          <p:cNvPr id="29" name="图形 28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624127" y="699232"/>
            <a:ext cx="211363" cy="71863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3294672" y="5008178"/>
            <a:ext cx="712056" cy="735026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7813248" y="545719"/>
            <a:ext cx="1096645" cy="1132021"/>
          </a:xfrm>
          <a:prstGeom prst="rect">
            <a:avLst/>
          </a:prstGeom>
        </p:spPr>
      </p:pic>
      <p:pic>
        <p:nvPicPr>
          <p:cNvPr id="32" name="图形 31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 rot="5400000">
            <a:off x="917125" y="467409"/>
            <a:ext cx="361950" cy="790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drap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42" presetID="22" presetClass="entr" presetSubtype="1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6" presetClass="entr" presetSubtype="0" dur="75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63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 animBg="1"/>
      <p:bldP spid="24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009900" y="1447800"/>
            <a:ext cx="9315450" cy="990600"/>
            <a:chOff x="1295400" y="4171950"/>
            <a:chExt cx="9315450" cy="990600"/>
          </a:xfrm>
        </p:grpSpPr>
        <p:sp>
          <p:nvSpPr>
            <p:cNvPr id="22" name="矩形 21"/>
            <p:cNvSpPr/>
            <p:nvPr/>
          </p:nvSpPr>
          <p:spPr>
            <a:xfrm>
              <a:off x="1295400" y="4171950"/>
              <a:ext cx="9315450" cy="990600"/>
            </a:xfrm>
            <a:prstGeom prst="rect">
              <a:avLst/>
            </a:prstGeom>
            <a:gradFill flip="none" rotWithShape="1">
              <a:gsLst>
                <a:gs pos="0">
                  <a:srgbClr val="1D71B8">
                    <a:alpha val="14000"/>
                  </a:srgbClr>
                </a:gs>
                <a:gs pos="100000">
                  <a:srgbClr val="1D71B8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433513" y="4482584"/>
              <a:ext cx="69437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体质较好的群体可以对症治疗，部分群体也可以不经治疗自行痊愈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57863" y="2470949"/>
            <a:ext cx="2388865" cy="2388865"/>
            <a:chOff x="510213" y="4166399"/>
            <a:chExt cx="2388865" cy="2388865"/>
          </a:xfrm>
        </p:grpSpPr>
        <p:sp>
          <p:nvSpPr>
            <p:cNvPr id="18" name="椭圆 17"/>
            <p:cNvSpPr/>
            <p:nvPr/>
          </p:nvSpPr>
          <p:spPr>
            <a:xfrm>
              <a:off x="510213" y="4166399"/>
              <a:ext cx="2388865" cy="2388865"/>
            </a:xfrm>
            <a:prstGeom prst="ellipse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îsḻïḋè"/>
            <p:cNvSpPr txBox="1"/>
            <p:nvPr/>
          </p:nvSpPr>
          <p:spPr>
            <a:xfrm>
              <a:off x="803058" y="4654972"/>
              <a:ext cx="1806792" cy="14859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3765">
                <a:lnSpc>
                  <a:spcPct val="130000"/>
                </a:lnSpc>
                <a:buSzPct val="25000"/>
                <a:defRPr/>
              </a:pPr>
              <a:r>
                <a:rPr lang="zh-CN" altLang="en-US" sz="24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主要采取对症支持治疗为主。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505200" y="3153807"/>
            <a:ext cx="9315450" cy="990600"/>
            <a:chOff x="1295400" y="4171950"/>
            <a:chExt cx="9315450" cy="990600"/>
          </a:xfrm>
        </p:grpSpPr>
        <p:sp>
          <p:nvSpPr>
            <p:cNvPr id="38" name="矩形 37"/>
            <p:cNvSpPr/>
            <p:nvPr/>
          </p:nvSpPr>
          <p:spPr>
            <a:xfrm>
              <a:off x="1295400" y="4171950"/>
              <a:ext cx="9315450" cy="990600"/>
            </a:xfrm>
            <a:prstGeom prst="rect">
              <a:avLst/>
            </a:prstGeom>
            <a:gradFill flip="none" rotWithShape="1">
              <a:gsLst>
                <a:gs pos="0">
                  <a:srgbClr val="1D71B8">
                    <a:alpha val="14000"/>
                  </a:srgbClr>
                </a:gs>
                <a:gs pos="100000">
                  <a:srgbClr val="1D71B8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433512" y="4234934"/>
              <a:ext cx="7424737" cy="8744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  <a:defRPr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症状较重的感染者和有基础病的老年人建议使用抗病毒药物，避免病情进一步恶化</a:t>
              </a:r>
              <a:r>
                <a:rPr lang="en-US" altLang="zh-CN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,</a:t>
              </a: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导致基础病的加重等。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009900" y="4859814"/>
            <a:ext cx="9315450" cy="990600"/>
            <a:chOff x="1295400" y="4171950"/>
            <a:chExt cx="9315450" cy="990600"/>
          </a:xfrm>
        </p:grpSpPr>
        <p:sp>
          <p:nvSpPr>
            <p:cNvPr id="41" name="矩形 40"/>
            <p:cNvSpPr/>
            <p:nvPr/>
          </p:nvSpPr>
          <p:spPr>
            <a:xfrm>
              <a:off x="1295400" y="4171950"/>
              <a:ext cx="9315450" cy="990600"/>
            </a:xfrm>
            <a:prstGeom prst="rect">
              <a:avLst/>
            </a:prstGeom>
            <a:gradFill flip="none" rotWithShape="1">
              <a:gsLst>
                <a:gs pos="0">
                  <a:srgbClr val="1D71B8">
                    <a:alpha val="14000"/>
                  </a:srgbClr>
                </a:gs>
                <a:gs pos="100000">
                  <a:srgbClr val="1D71B8">
                    <a:alpha val="0"/>
                  </a:srgb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1433513" y="4482584"/>
              <a:ext cx="69437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如果持续高热不退</a:t>
              </a:r>
              <a:r>
                <a:rPr lang="en-US" altLang="zh-CN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,</a:t>
              </a: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出现气短、基础病加重要及时就医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prestig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8"/>
          <p:cNvSpPr/>
          <p:nvPr/>
        </p:nvSpPr>
        <p:spPr>
          <a:xfrm>
            <a:off x="1330135" y="2224866"/>
            <a:ext cx="4080066" cy="529197"/>
          </a:xfrm>
          <a:prstGeom prst="roundRect">
            <a:avLst/>
          </a:prstGeom>
          <a:solidFill>
            <a:srgbClr val="1D7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流感有特异性药物</a:t>
            </a:r>
          </a:p>
        </p:txBody>
      </p:sp>
      <p:cxnSp>
        <p:nvCxnSpPr>
          <p:cNvPr id="7" name="直线连接符 13"/>
          <p:cNvCxnSpPr/>
          <p:nvPr/>
        </p:nvCxnSpPr>
        <p:spPr>
          <a:xfrm flipH="1">
            <a:off x="1359163" y="2666980"/>
            <a:ext cx="0" cy="2305070"/>
          </a:xfrm>
          <a:prstGeom prst="line">
            <a:avLst/>
          </a:prstGeom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754639" y="3244706"/>
            <a:ext cx="5527862" cy="1578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  <a:defRPr/>
            </a:pP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建议抗病毒药物越早介入越好。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p"/>
              <a:defRPr/>
            </a:pP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尽管流感是自限性疾病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,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但早期使用药物能缩短病程、减轻症状、降低重症风险。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876" y="1809750"/>
            <a:ext cx="3727174" cy="3429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prestig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6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6667500" y="2076450"/>
            <a:ext cx="3943350" cy="1447800"/>
            <a:chOff x="6705600" y="1485900"/>
            <a:chExt cx="3943350" cy="1447800"/>
          </a:xfrm>
        </p:grpSpPr>
        <p:sp>
          <p:nvSpPr>
            <p:cNvPr id="7" name="对话气泡: 矩形 6"/>
            <p:cNvSpPr/>
            <p:nvPr/>
          </p:nvSpPr>
          <p:spPr>
            <a:xfrm>
              <a:off x="6705600" y="1485900"/>
              <a:ext cx="3943350" cy="1447800"/>
            </a:xfrm>
            <a:prstGeom prst="wedgeRectCallout">
              <a:avLst>
                <a:gd name="adj1" fmla="val -56581"/>
                <a:gd name="adj2" fmla="val 103900"/>
              </a:avLst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Aichitds7"/>
            <p:cNvSpPr/>
            <p:nvPr/>
          </p:nvSpPr>
          <p:spPr>
            <a:xfrm>
              <a:off x="7193940" y="2006535"/>
              <a:ext cx="294065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defRPr/>
              </a:pPr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抗生素不能治疗流感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4059688" y="4444856"/>
            <a:ext cx="5884411" cy="1024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抗生素对于细菌感染有一定的疗效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,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但流感是一种病毒感染</a:t>
            </a:r>
            <a:r>
              <a:rPr lang="en-US" altLang="zh-CN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,</a:t>
            </a: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Medium" panose="00020600040101010101" pitchFamily="18" charset="-122"/>
              </a:rPr>
              <a:t>服用抗生素不但不能治疗流感，还可能带来副作用。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2190750"/>
            <a:ext cx="2914650" cy="2914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prestig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33" name="组合 32"/>
          <p:cNvGrpSpPr/>
          <p:nvPr/>
        </p:nvGrpSpPr>
        <p:grpSpPr>
          <a:xfrm>
            <a:off x="-38100" y="0"/>
            <a:ext cx="12230100" cy="6858000"/>
            <a:chOff x="-38100" y="0"/>
            <a:chExt cx="12230100" cy="6858000"/>
          </a:xfrm>
        </p:grpSpPr>
        <p:sp>
          <p:nvSpPr>
            <p:cNvPr id="14" name="任意多边形: 形状 13"/>
            <p:cNvSpPr/>
            <p:nvPr/>
          </p:nvSpPr>
          <p:spPr>
            <a:xfrm>
              <a:off x="-38100" y="0"/>
              <a:ext cx="12172950" cy="6724650"/>
            </a:xfrm>
            <a:custGeom>
              <a:avLst/>
              <a:gdLst>
                <a:gd name="connsiteX0" fmla="*/ 10707421 w 12134850"/>
                <a:gd name="connsiteY0" fmla="*/ 0 h 6724650"/>
                <a:gd name="connsiteX1" fmla="*/ 12134850 w 12134850"/>
                <a:gd name="connsiteY1" fmla="*/ 0 h 6724650"/>
                <a:gd name="connsiteX2" fmla="*/ 12134850 w 12134850"/>
                <a:gd name="connsiteY2" fmla="*/ 6724650 h 6724650"/>
                <a:gd name="connsiteX3" fmla="*/ 0 w 12134850"/>
                <a:gd name="connsiteY3" fmla="*/ 6724650 h 6724650"/>
                <a:gd name="connsiteX4" fmla="*/ 0 w 12134850"/>
                <a:gd name="connsiteY4" fmla="*/ 4767241 h 6724650"/>
                <a:gd name="connsiteX5" fmla="*/ 122164 w 12134850"/>
                <a:gd name="connsiteY5" fmla="*/ 4848229 h 6724650"/>
                <a:gd name="connsiteX6" fmla="*/ 4083051 w 12134850"/>
                <a:gd name="connsiteY6" fmla="*/ 6151554 h 6724650"/>
                <a:gd name="connsiteX7" fmla="*/ 11296635 w 12134850"/>
                <a:gd name="connsiteY7" fmla="*/ 2235240 h 6724650"/>
                <a:gd name="connsiteX8" fmla="*/ 10852732 w 12134850"/>
                <a:gd name="connsiteY8" fmla="*/ 240216 h 672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34850" h="6724650">
                  <a:moveTo>
                    <a:pt x="10707421" y="0"/>
                  </a:moveTo>
                  <a:lnTo>
                    <a:pt x="12134850" y="0"/>
                  </a:lnTo>
                  <a:lnTo>
                    <a:pt x="12134850" y="6724650"/>
                  </a:lnTo>
                  <a:lnTo>
                    <a:pt x="0" y="6724650"/>
                  </a:lnTo>
                  <a:lnTo>
                    <a:pt x="0" y="4767241"/>
                  </a:lnTo>
                  <a:lnTo>
                    <a:pt x="122164" y="4848229"/>
                  </a:lnTo>
                  <a:cubicBezTo>
                    <a:pt x="1195760" y="5529089"/>
                    <a:pt x="2564542" y="6003674"/>
                    <a:pt x="4083051" y="6151554"/>
                  </a:cubicBezTo>
                  <a:cubicBezTo>
                    <a:pt x="7820918" y="6515567"/>
                    <a:pt x="11050550" y="4762173"/>
                    <a:pt x="11296635" y="2235240"/>
                  </a:cubicBezTo>
                  <a:cubicBezTo>
                    <a:pt x="11363924" y="1544282"/>
                    <a:pt x="11201172" y="867033"/>
                    <a:pt x="10852732" y="240216"/>
                  </a:cubicBezTo>
                  <a:close/>
                </a:path>
              </a:pathLst>
            </a:custGeom>
            <a:noFill/>
            <a:ln w="28575" cap="flat" cmpd="sng" algn="ctr">
              <a:solidFill>
                <a:srgbClr val="1D71B8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0674108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  <a:gd name="connsiteX4" fmla="*/ 0 w 12192000"/>
                <a:gd name="connsiteY4" fmla="*/ 4862704 h 6858000"/>
                <a:gd name="connsiteX5" fmla="*/ 179314 w 12192000"/>
                <a:gd name="connsiteY5" fmla="*/ 4981579 h 6858000"/>
                <a:gd name="connsiteX6" fmla="*/ 4140201 w 12192000"/>
                <a:gd name="connsiteY6" fmla="*/ 6284904 h 6858000"/>
                <a:gd name="connsiteX7" fmla="*/ 11353785 w 12192000"/>
                <a:gd name="connsiteY7" fmla="*/ 2368590 h 6858000"/>
                <a:gd name="connsiteX8" fmla="*/ 10749312 w 12192000"/>
                <a:gd name="connsiteY8" fmla="*/ 10812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92000" h="6858000">
                  <a:moveTo>
                    <a:pt x="10674108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lnTo>
                    <a:pt x="0" y="4862704"/>
                  </a:lnTo>
                  <a:lnTo>
                    <a:pt x="179314" y="4981579"/>
                  </a:lnTo>
                  <a:cubicBezTo>
                    <a:pt x="1252910" y="5662439"/>
                    <a:pt x="2621692" y="6137024"/>
                    <a:pt x="4140201" y="6284904"/>
                  </a:cubicBezTo>
                  <a:cubicBezTo>
                    <a:pt x="7878068" y="6648917"/>
                    <a:pt x="11107700" y="4895523"/>
                    <a:pt x="11353785" y="2368590"/>
                  </a:cubicBezTo>
                  <a:cubicBezTo>
                    <a:pt x="11430687" y="1578924"/>
                    <a:pt x="11207126" y="807163"/>
                    <a:pt x="10749312" y="1081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2B1E9"/>
                </a:gs>
                <a:gs pos="100000">
                  <a:srgbClr val="1D71B8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 rot="21337233">
            <a:off x="851815" y="793349"/>
            <a:ext cx="23150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0000" i="1">
                <a:gradFill flip="none" rotWithShape="1">
                  <a:gsLst>
                    <a:gs pos="0">
                      <a:srgbClr val="E57004"/>
                    </a:gs>
                    <a:gs pos="88000">
                      <a:srgbClr val="E02C00"/>
                    </a:gs>
                  </a:gsLst>
                  <a:lin ang="5400000" scaled="1"/>
                </a:gradFill>
                <a:latin typeface="汉仪大黑简" panose="02010609000101010101" pitchFamily="2" charset="-122"/>
                <a:ea typeface="汉仪大黑简" panose="02010609000101010101" pitchFamily="2" charset="-122"/>
              </a:rPr>
              <a:t>4</a:t>
            </a:r>
            <a:endParaRPr lang="zh-CN" altLang="en-US" sz="30000" i="1">
              <a:gradFill flip="none" rotWithShape="1">
                <a:gsLst>
                  <a:gs pos="0">
                    <a:srgbClr val="E57004"/>
                  </a:gs>
                  <a:gs pos="88000">
                    <a:srgbClr val="E02C00"/>
                  </a:gs>
                </a:gsLst>
                <a:lin ang="5400000" scaled="1"/>
              </a:gradFill>
              <a:latin typeface="汉仪大黑简" panose="02010609000101010101" pitchFamily="2" charset="-122"/>
              <a:ea typeface="汉仪大黑简" panose="02010609000101010101" pitchFamily="2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3524250" y="1238250"/>
            <a:ext cx="361950" cy="1504950"/>
          </a:xfrm>
          <a:prstGeom prst="line">
            <a:avLst/>
          </a:prstGeom>
          <a:ln w="31750">
            <a:gradFill flip="none" rotWithShape="1">
              <a:gsLst>
                <a:gs pos="0">
                  <a:srgbClr val="1D71B8"/>
                </a:gs>
                <a:gs pos="74000">
                  <a:srgbClr val="1D71B8">
                    <a:alpha val="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884695" y="3524250"/>
            <a:ext cx="361950" cy="1504950"/>
          </a:xfrm>
          <a:prstGeom prst="line">
            <a:avLst/>
          </a:prstGeom>
          <a:ln w="31750">
            <a:gradFill flip="none" rotWithShape="1">
              <a:gsLst>
                <a:gs pos="0">
                  <a:srgbClr val="1D71B8"/>
                </a:gs>
                <a:gs pos="74000">
                  <a:srgbClr val="1D71B8">
                    <a:alpha val="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平行四边形 20"/>
          <p:cNvSpPr/>
          <p:nvPr/>
        </p:nvSpPr>
        <p:spPr>
          <a:xfrm>
            <a:off x="3326493" y="2571751"/>
            <a:ext cx="6560457" cy="1466849"/>
          </a:xfrm>
          <a:prstGeom prst="parallelogram">
            <a:avLst/>
          </a:prstGeom>
          <a:solidFill>
            <a:srgbClr val="1D71B8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MG-文本框 23"/>
          <p:cNvSpPr txBox="1"/>
          <p:nvPr>
            <p:custDataLst>
              <p:tags r:id="rId1"/>
            </p:custDataLst>
          </p:nvPr>
        </p:nvSpPr>
        <p:spPr>
          <a:xfrm>
            <a:off x="3660779" y="2853904"/>
            <a:ext cx="57118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>
                <a:solidFill>
                  <a:srgbClr val="1D71B8"/>
                </a:solidFill>
                <a:latin typeface="汉仪大黑简" panose="02010609000101010101" pitchFamily="2" charset="-122"/>
                <a:ea typeface="汉仪大黑简" panose="02010609000101010101" pitchFamily="2" charset="-122"/>
              </a:rPr>
              <a:t>预防甲流小贴士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8305801" y="2310627"/>
            <a:ext cx="1657350" cy="528566"/>
            <a:chOff x="8039101" y="2310627"/>
            <a:chExt cx="1657350" cy="528566"/>
          </a:xfrm>
        </p:grpSpPr>
        <p:sp>
          <p:nvSpPr>
            <p:cNvPr id="23" name="平行四边形 22"/>
            <p:cNvSpPr/>
            <p:nvPr/>
          </p:nvSpPr>
          <p:spPr>
            <a:xfrm>
              <a:off x="8039101" y="2310627"/>
              <a:ext cx="1657350" cy="528566"/>
            </a:xfrm>
            <a:prstGeom prst="parallelogram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217357" y="2403810"/>
              <a:ext cx="13457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INFLUENZA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286125" y="4045281"/>
            <a:ext cx="6524625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0" dirty="0">
                <a:solidFill>
                  <a:srgbClr val="1D71B8">
                    <a:alpha val="74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The average person is always waiting for</a:t>
            </a:r>
            <a:endParaRPr lang="zh-CN" altLang="en-US" sz="1000" dirty="0">
              <a:solidFill>
                <a:srgbClr val="1D71B8">
                  <a:alpha val="74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22"/>
          <a:stretch>
            <a:fillRect/>
          </a:stretch>
        </p:blipFill>
        <p:spPr>
          <a:xfrm>
            <a:off x="8560625" y="4076700"/>
            <a:ext cx="3515971" cy="2146301"/>
          </a:xfrm>
          <a:prstGeom prst="rect">
            <a:avLst/>
          </a:prstGeom>
          <a:effectLst>
            <a:reflection blurRad="6350" stA="24000" endPos="21000" dir="5400000" sy="-100000" algn="bl" rotWithShape="0"/>
          </a:effectLst>
        </p:spPr>
      </p:pic>
      <p:pic>
        <p:nvPicPr>
          <p:cNvPr id="29" name="图形 28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624127" y="699232"/>
            <a:ext cx="211363" cy="71863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3294672" y="5008178"/>
            <a:ext cx="712056" cy="735026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7813248" y="545719"/>
            <a:ext cx="1096645" cy="1132021"/>
          </a:xfrm>
          <a:prstGeom prst="rect">
            <a:avLst/>
          </a:prstGeom>
        </p:spPr>
      </p:pic>
      <p:pic>
        <p:nvPicPr>
          <p:cNvPr id="32" name="图形 31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 rot="5400000">
            <a:off x="917125" y="467409"/>
            <a:ext cx="361950" cy="790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drap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42" presetID="22" presetClass="entr" presetSubtype="1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6" presetClass="entr" presetSubtype="0" dur="75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63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 animBg="1"/>
      <p:bldP spid="24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rcRect l="4" r="4" b="19278"/>
          <a:stretch>
            <a:fillRect/>
          </a:stretch>
        </p:blipFill>
        <p:spPr>
          <a:xfrm>
            <a:off x="0" y="5278276"/>
            <a:ext cx="12192000" cy="1579725"/>
          </a:xfrm>
          <a:custGeom>
            <a:avLst/>
            <a:gdLst>
              <a:gd name="connsiteX0" fmla="*/ 0 w 12192000"/>
              <a:gd name="connsiteY0" fmla="*/ 0 h 1579725"/>
              <a:gd name="connsiteX1" fmla="*/ 12192000 w 12192000"/>
              <a:gd name="connsiteY1" fmla="*/ 0 h 1579725"/>
              <a:gd name="connsiteX2" fmla="*/ 12192000 w 12192000"/>
              <a:gd name="connsiteY2" fmla="*/ 1579725 h 1579725"/>
              <a:gd name="connsiteX3" fmla="*/ 0 w 12192000"/>
              <a:gd name="connsiteY3" fmla="*/ 1579725 h 157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579725">
                <a:moveTo>
                  <a:pt x="0" y="0"/>
                </a:moveTo>
                <a:lnTo>
                  <a:pt x="12192000" y="0"/>
                </a:lnTo>
                <a:lnTo>
                  <a:pt x="12192000" y="1579725"/>
                </a:lnTo>
                <a:lnTo>
                  <a:pt x="0" y="1579725"/>
                </a:lnTo>
                <a:close/>
              </a:path>
            </a:pathLst>
          </a:cu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rcRect l="4" r="4" b="19278"/>
          <a:stretch>
            <a:fillRect/>
          </a:stretch>
        </p:blipFill>
        <p:spPr>
          <a:xfrm flipH="1" flipV="1">
            <a:off x="0" y="-1"/>
            <a:ext cx="12192000" cy="1579725"/>
          </a:xfrm>
          <a:custGeom>
            <a:avLst/>
            <a:gdLst>
              <a:gd name="connsiteX0" fmla="*/ 0 w 12192000"/>
              <a:gd name="connsiteY0" fmla="*/ 0 h 1579725"/>
              <a:gd name="connsiteX1" fmla="*/ 12192000 w 12192000"/>
              <a:gd name="connsiteY1" fmla="*/ 0 h 1579725"/>
              <a:gd name="connsiteX2" fmla="*/ 12192000 w 12192000"/>
              <a:gd name="connsiteY2" fmla="*/ 1579725 h 1579725"/>
              <a:gd name="connsiteX3" fmla="*/ 0 w 12192000"/>
              <a:gd name="connsiteY3" fmla="*/ 1579725 h 157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579725">
                <a:moveTo>
                  <a:pt x="0" y="0"/>
                </a:moveTo>
                <a:lnTo>
                  <a:pt x="12192000" y="0"/>
                </a:lnTo>
                <a:lnTo>
                  <a:pt x="12192000" y="1579725"/>
                </a:lnTo>
                <a:lnTo>
                  <a:pt x="0" y="1579725"/>
                </a:lnTo>
                <a:close/>
              </a:path>
            </a:pathLst>
          </a:custGeom>
        </p:spPr>
      </p:pic>
      <p:grpSp>
        <p:nvGrpSpPr>
          <p:cNvPr id="17" name="组合 16"/>
          <p:cNvGrpSpPr/>
          <p:nvPr/>
        </p:nvGrpSpPr>
        <p:grpSpPr>
          <a:xfrm>
            <a:off x="1583872" y="2155973"/>
            <a:ext cx="2481947" cy="2401922"/>
            <a:chOff x="1161143" y="1858431"/>
            <a:chExt cx="2481947" cy="2401922"/>
          </a:xfrm>
        </p:grpSpPr>
        <p:grpSp>
          <p:nvGrpSpPr>
            <p:cNvPr id="10" name="组合 9"/>
            <p:cNvGrpSpPr/>
            <p:nvPr/>
          </p:nvGrpSpPr>
          <p:grpSpPr>
            <a:xfrm>
              <a:off x="1465945" y="1858431"/>
              <a:ext cx="1277257" cy="1570569"/>
              <a:chOff x="5065486" y="796470"/>
              <a:chExt cx="1277257" cy="1570569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5065486" y="797379"/>
                <a:ext cx="127725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9600" i="1" dirty="0">
                    <a:ln w="130175">
                      <a:solidFill>
                        <a:schemeClr val="bg1"/>
                      </a:solidFill>
                    </a:ln>
                    <a:gradFill>
                      <a:gsLst>
                        <a:gs pos="0">
                          <a:srgbClr val="E57004"/>
                        </a:gs>
                        <a:gs pos="74000">
                          <a:srgbClr val="E02C00"/>
                        </a:gs>
                      </a:gsLst>
                      <a:lin ang="5400000" scaled="1"/>
                    </a:gradFill>
                    <a:effectLst>
                      <a:outerShdw blurRad="63500" dist="25400" dir="2700000" algn="tl" rotWithShape="0">
                        <a:prstClr val="black">
                          <a:alpha val="34000"/>
                        </a:prstClr>
                      </a:outerShdw>
                    </a:effectLst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目</a:t>
                </a: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5065486" y="796470"/>
                <a:ext cx="127725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9600" i="1" dirty="0">
                    <a:gradFill>
                      <a:gsLst>
                        <a:gs pos="0">
                          <a:srgbClr val="E57004"/>
                        </a:gs>
                        <a:gs pos="74000">
                          <a:srgbClr val="E02C00"/>
                        </a:gs>
                      </a:gsLst>
                      <a:lin ang="5400000" scaled="1"/>
                    </a:gradFill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目</a:t>
                </a: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2365831" y="2686654"/>
              <a:ext cx="1277259" cy="1573699"/>
              <a:chOff x="5065486" y="797379"/>
              <a:chExt cx="1277259" cy="1573699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5065486" y="797379"/>
                <a:ext cx="127725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9600" i="1" dirty="0">
                    <a:ln w="130175">
                      <a:solidFill>
                        <a:schemeClr val="bg1"/>
                      </a:solidFill>
                    </a:ln>
                    <a:gradFill>
                      <a:gsLst>
                        <a:gs pos="0">
                          <a:srgbClr val="E57004"/>
                        </a:gs>
                        <a:gs pos="74000">
                          <a:srgbClr val="E02C00"/>
                        </a:gs>
                      </a:gsLst>
                      <a:lin ang="5400000" scaled="1"/>
                    </a:gradFill>
                    <a:effectLst>
                      <a:outerShdw blurRad="63500" dist="25400" dir="2700000" algn="tl" rotWithShape="0">
                        <a:prstClr val="black">
                          <a:alpha val="34000"/>
                        </a:prstClr>
                      </a:outerShdw>
                    </a:effectLst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录</a:t>
                </a: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5065488" y="801418"/>
                <a:ext cx="127725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9600" i="1" dirty="0">
                    <a:gradFill>
                      <a:gsLst>
                        <a:gs pos="0">
                          <a:srgbClr val="E57004"/>
                        </a:gs>
                        <a:gs pos="74000">
                          <a:srgbClr val="E02C00"/>
                        </a:gs>
                      </a:gsLst>
                      <a:lin ang="5400000" scaled="1"/>
                    </a:gradFill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录</a:t>
                </a: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1161143" y="3454399"/>
              <a:ext cx="13353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i="1">
                  <a:gradFill>
                    <a:gsLst>
                      <a:gs pos="0">
                        <a:srgbClr val="E57004"/>
                      </a:gs>
                      <a:gs pos="74000">
                        <a:srgbClr val="E02C00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1200" i="1">
                <a:gradFill>
                  <a:gsLst>
                    <a:gs pos="0">
                      <a:srgbClr val="E57004"/>
                    </a:gs>
                    <a:gs pos="74000">
                      <a:srgbClr val="E02C00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343402" y="1750198"/>
            <a:ext cx="5038272" cy="557550"/>
            <a:chOff x="4497614" y="2140293"/>
            <a:chExt cx="5038272" cy="557550"/>
          </a:xfrm>
        </p:grpSpPr>
        <p:sp>
          <p:nvSpPr>
            <p:cNvPr id="18" name="矩形: 圆角 17"/>
            <p:cNvSpPr/>
            <p:nvPr/>
          </p:nvSpPr>
          <p:spPr>
            <a:xfrm>
              <a:off x="4847772" y="2148114"/>
              <a:ext cx="4688114" cy="537028"/>
            </a:xfrm>
            <a:prstGeom prst="roundRect">
              <a:avLst>
                <a:gd name="adj" fmla="val 50000"/>
              </a:avLst>
            </a:prstGeom>
            <a:solidFill>
              <a:srgbClr val="1D71B8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4497614" y="2160814"/>
              <a:ext cx="537029" cy="537029"/>
              <a:chOff x="4497614" y="2160814"/>
              <a:chExt cx="537029" cy="537029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4497614" y="2160814"/>
                <a:ext cx="537029" cy="53702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563797" y="2226997"/>
                <a:ext cx="404663" cy="404663"/>
              </a:xfrm>
              <a:prstGeom prst="ellipse">
                <a:avLst/>
              </a:prstGeom>
              <a:solidFill>
                <a:srgbClr val="1D71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文本框 22"/>
            <p:cNvSpPr txBox="1"/>
            <p:nvPr/>
          </p:nvSpPr>
          <p:spPr>
            <a:xfrm>
              <a:off x="5177977" y="2140293"/>
              <a:ext cx="23150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>
                  <a:solidFill>
                    <a:srgbClr val="1D71B8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什么是甲流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4571100" y="2253288"/>
              <a:ext cx="458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01</a:t>
              </a:r>
              <a:endParaRPr lang="zh-CN" altLang="en-US" dirty="0">
                <a:solidFill>
                  <a:schemeClr val="bg1"/>
                </a:solidFill>
                <a:latin typeface="汉仪大黑简" panose="02010609000101010101" pitchFamily="2" charset="-122"/>
                <a:ea typeface="汉仪大黑简" panose="02010609000101010101" pitchFamily="2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343402" y="2702101"/>
            <a:ext cx="5038272" cy="557550"/>
            <a:chOff x="4497614" y="2140293"/>
            <a:chExt cx="5038272" cy="557550"/>
          </a:xfrm>
        </p:grpSpPr>
        <p:sp>
          <p:nvSpPr>
            <p:cNvPr id="27" name="矩形: 圆角 26"/>
            <p:cNvSpPr/>
            <p:nvPr/>
          </p:nvSpPr>
          <p:spPr>
            <a:xfrm>
              <a:off x="4847772" y="2148114"/>
              <a:ext cx="4688114" cy="537028"/>
            </a:xfrm>
            <a:prstGeom prst="roundRect">
              <a:avLst>
                <a:gd name="adj" fmla="val 50000"/>
              </a:avLst>
            </a:prstGeom>
            <a:solidFill>
              <a:srgbClr val="1D71B8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497614" y="2160814"/>
              <a:ext cx="537029" cy="537029"/>
              <a:chOff x="4497614" y="2160814"/>
              <a:chExt cx="537029" cy="537029"/>
            </a:xfrm>
          </p:grpSpPr>
          <p:sp>
            <p:nvSpPr>
              <p:cNvPr id="31" name="椭圆 30"/>
              <p:cNvSpPr/>
              <p:nvPr/>
            </p:nvSpPr>
            <p:spPr>
              <a:xfrm>
                <a:off x="4497614" y="2160814"/>
                <a:ext cx="537029" cy="53702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4563797" y="2226997"/>
                <a:ext cx="404663" cy="404663"/>
              </a:xfrm>
              <a:prstGeom prst="ellipse">
                <a:avLst/>
              </a:prstGeom>
              <a:solidFill>
                <a:srgbClr val="1D71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9" name="文本框 28"/>
            <p:cNvSpPr txBox="1"/>
            <p:nvPr/>
          </p:nvSpPr>
          <p:spPr>
            <a:xfrm>
              <a:off x="5177977" y="2140293"/>
              <a:ext cx="31405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>
                  <a:solidFill>
                    <a:srgbClr val="1D71B8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感染甲流的症状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571100" y="2253288"/>
              <a:ext cx="458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1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02</a:t>
              </a:r>
              <a:endParaRPr lang="zh-CN" altLang="en-US">
                <a:solidFill>
                  <a:schemeClr val="bg1"/>
                </a:solidFill>
                <a:latin typeface="汉仪大黑简" panose="02010609000101010101" pitchFamily="2" charset="-122"/>
                <a:ea typeface="汉仪大黑简" panose="02010609000101010101" pitchFamily="2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343402" y="3654004"/>
            <a:ext cx="5038272" cy="557550"/>
            <a:chOff x="4497614" y="2140293"/>
            <a:chExt cx="5038272" cy="557550"/>
          </a:xfrm>
        </p:grpSpPr>
        <p:sp>
          <p:nvSpPr>
            <p:cNvPr id="34" name="矩形: 圆角 33"/>
            <p:cNvSpPr/>
            <p:nvPr/>
          </p:nvSpPr>
          <p:spPr>
            <a:xfrm>
              <a:off x="4847772" y="2148114"/>
              <a:ext cx="4688114" cy="537028"/>
            </a:xfrm>
            <a:prstGeom prst="roundRect">
              <a:avLst>
                <a:gd name="adj" fmla="val 50000"/>
              </a:avLst>
            </a:prstGeom>
            <a:solidFill>
              <a:srgbClr val="1D71B8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4497614" y="2160814"/>
              <a:ext cx="537029" cy="537029"/>
              <a:chOff x="4497614" y="2160814"/>
              <a:chExt cx="537029" cy="537029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4497614" y="2160814"/>
                <a:ext cx="537029" cy="53702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4563797" y="2226997"/>
                <a:ext cx="404663" cy="404663"/>
              </a:xfrm>
              <a:prstGeom prst="ellipse">
                <a:avLst/>
              </a:prstGeom>
              <a:solidFill>
                <a:srgbClr val="1D71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6" name="文本框 35"/>
            <p:cNvSpPr txBox="1"/>
            <p:nvPr/>
          </p:nvSpPr>
          <p:spPr>
            <a:xfrm>
              <a:off x="5177977" y="2140293"/>
              <a:ext cx="3292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1D71B8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感染甲流怎么办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571100" y="2253288"/>
              <a:ext cx="458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1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03</a:t>
              </a:r>
              <a:endParaRPr lang="zh-CN" altLang="en-US">
                <a:solidFill>
                  <a:schemeClr val="bg1"/>
                </a:solidFill>
                <a:latin typeface="汉仪大黑简" panose="02010609000101010101" pitchFamily="2" charset="-122"/>
                <a:ea typeface="汉仪大黑简" panose="02010609000101010101" pitchFamily="2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343402" y="4605907"/>
            <a:ext cx="5038272" cy="557550"/>
            <a:chOff x="4497614" y="2140293"/>
            <a:chExt cx="5038272" cy="557550"/>
          </a:xfrm>
        </p:grpSpPr>
        <p:sp>
          <p:nvSpPr>
            <p:cNvPr id="41" name="矩形: 圆角 40"/>
            <p:cNvSpPr/>
            <p:nvPr/>
          </p:nvSpPr>
          <p:spPr>
            <a:xfrm>
              <a:off x="4847772" y="2148114"/>
              <a:ext cx="4688114" cy="537028"/>
            </a:xfrm>
            <a:prstGeom prst="roundRect">
              <a:avLst>
                <a:gd name="adj" fmla="val 50000"/>
              </a:avLst>
            </a:prstGeom>
            <a:solidFill>
              <a:srgbClr val="1D71B8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4497614" y="2160814"/>
              <a:ext cx="537029" cy="537029"/>
              <a:chOff x="4497614" y="2160814"/>
              <a:chExt cx="537029" cy="537029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4497614" y="2160814"/>
                <a:ext cx="537029" cy="53702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4563797" y="2226997"/>
                <a:ext cx="404663" cy="404663"/>
              </a:xfrm>
              <a:prstGeom prst="ellipse">
                <a:avLst/>
              </a:prstGeom>
              <a:solidFill>
                <a:srgbClr val="1D71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5177977" y="2140293"/>
              <a:ext cx="32929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>
                  <a:solidFill>
                    <a:srgbClr val="1D71B8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预防甲流小贴士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4571100" y="2253288"/>
              <a:ext cx="458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solidFill>
                    <a:schemeClr val="bg1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04</a:t>
              </a:r>
              <a:endParaRPr lang="zh-CN" altLang="en-US">
                <a:solidFill>
                  <a:schemeClr val="bg1"/>
                </a:solidFill>
                <a:latin typeface="汉仪大黑简" panose="02010609000101010101" pitchFamily="2" charset="-122"/>
                <a:ea typeface="汉仪大黑简" panose="02010609000101010101" pitchFamily="2" charset="-122"/>
              </a:endParaRPr>
            </a:p>
          </p:txBody>
        </p:sp>
      </p:grpSp>
      <p:pic>
        <p:nvPicPr>
          <p:cNvPr id="48" name="图形 47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05970" y="2008239"/>
            <a:ext cx="289380" cy="983892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6"/>
          <a:stretch>
            <a:fillRect/>
          </a:stretch>
        </p:blipFill>
        <p:spPr>
          <a:xfrm flipH="1">
            <a:off x="9147176" y="2264229"/>
            <a:ext cx="3308597" cy="4194628"/>
          </a:xfrm>
          <a:prstGeom prst="rect">
            <a:avLst/>
          </a:prstGeom>
          <a:effectLst>
            <a:reflection blurRad="6350" stA="24000" endPos="16000" dir="5400000" sy="-100000" algn="bl" rotWithShape="0"/>
          </a:effectLst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1829279" y="4764274"/>
            <a:ext cx="712056" cy="735026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10168822" y="446059"/>
            <a:ext cx="1032577" cy="1065887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305255" y="335188"/>
            <a:ext cx="1895928" cy="338554"/>
            <a:chOff x="559255" y="6100988"/>
            <a:chExt cx="1895928" cy="338554"/>
          </a:xfrm>
        </p:grpSpPr>
        <p:sp>
          <p:nvSpPr>
            <p:cNvPr id="54" name="文本框 53"/>
            <p:cNvSpPr txBox="1"/>
            <p:nvPr/>
          </p:nvSpPr>
          <p:spPr>
            <a:xfrm>
              <a:off x="925510" y="6100988"/>
              <a:ext cx="152967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 dirty="0">
                  <a:solidFill>
                    <a:schemeClr val="bg1">
                      <a:alpha val="89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INFLUENZA</a:t>
              </a:r>
            </a:p>
          </p:txBody>
        </p:sp>
        <p:sp>
          <p:nvSpPr>
            <p:cNvPr id="55" name="十字形 54"/>
            <p:cNvSpPr/>
            <p:nvPr/>
          </p:nvSpPr>
          <p:spPr>
            <a:xfrm>
              <a:off x="559255" y="6110513"/>
              <a:ext cx="340631" cy="290287"/>
            </a:xfrm>
            <a:prstGeom prst="plus">
              <a:avLst>
                <a:gd name="adj" fmla="val 3156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1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4" presetID="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45" presetID="55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5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57" presetID="55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3" presetID="55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33550" y="2740151"/>
            <a:ext cx="8501831" cy="2482622"/>
            <a:chOff x="-5098641" y="2781299"/>
            <a:chExt cx="8501831" cy="2482622"/>
          </a:xfrm>
        </p:grpSpPr>
        <p:sp>
          <p:nvSpPr>
            <p:cNvPr id="3" name="矩形 2"/>
            <p:cNvSpPr/>
            <p:nvPr>
              <p:custDataLst>
                <p:tags r:id="rId1"/>
              </p:custDataLst>
            </p:nvPr>
          </p:nvSpPr>
          <p:spPr>
            <a:xfrm>
              <a:off x="-5098641" y="2781299"/>
              <a:ext cx="8501831" cy="2482622"/>
            </a:xfrm>
            <a:prstGeom prst="rect">
              <a:avLst/>
            </a:prstGeom>
            <a:noFill/>
            <a:ln w="15875">
              <a:solidFill>
                <a:srgbClr val="1D71B8"/>
              </a:solidFill>
            </a:ln>
          </p:spPr>
          <p:style>
            <a:lnRef idx="2">
              <a:srgbClr val="8590CA">
                <a:shade val="50000"/>
              </a:srgbClr>
            </a:lnRef>
            <a:fillRef idx="1">
              <a:srgbClr val="8590CA"/>
            </a:fillRef>
            <a:effectRef idx="0">
              <a:srgbClr val="8590CA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字魂58号-创中黑" panose="00000500000000000000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-240891" y="3541432"/>
              <a:ext cx="3188726" cy="87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预防甲流，最有效的方式是接种流感疫苗。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620001" y="1755334"/>
            <a:ext cx="2478958" cy="82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>
                <a:solidFill>
                  <a:srgbClr val="1D71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接种疫苗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3810000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41374" y="1390650"/>
            <a:ext cx="6340476" cy="4229100"/>
            <a:chOff x="860424" y="2800350"/>
            <a:chExt cx="6340476" cy="4229100"/>
          </a:xfrm>
        </p:grpSpPr>
        <p:sp>
          <p:nvSpPr>
            <p:cNvPr id="8" name="箭头: 右 7"/>
            <p:cNvSpPr/>
            <p:nvPr/>
          </p:nvSpPr>
          <p:spPr>
            <a:xfrm>
              <a:off x="876300" y="2800350"/>
              <a:ext cx="6324600" cy="4229100"/>
            </a:xfrm>
            <a:prstGeom prst="rightArrow">
              <a:avLst>
                <a:gd name="adj1" fmla="val 92306"/>
                <a:gd name="adj2" fmla="val 35185"/>
              </a:avLst>
            </a:prstGeom>
            <a:gradFill flip="none" rotWithShape="1">
              <a:gsLst>
                <a:gs pos="0">
                  <a:srgbClr val="1D71B8">
                    <a:alpha val="14000"/>
                  </a:srgbClr>
                </a:gs>
                <a:gs pos="100000">
                  <a:srgbClr val="1D71B8">
                    <a:alpha val="0"/>
                  </a:srgb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860424" y="3148681"/>
              <a:ext cx="3578226" cy="876085"/>
              <a:chOff x="860424" y="3148681"/>
              <a:chExt cx="3578226" cy="876085"/>
            </a:xfrm>
          </p:grpSpPr>
          <p:sp>
            <p:nvSpPr>
              <p:cNvPr id="13" name="箭头: 五边形 12"/>
              <p:cNvSpPr/>
              <p:nvPr/>
            </p:nvSpPr>
            <p:spPr>
              <a:xfrm>
                <a:off x="876300" y="3219450"/>
                <a:ext cx="3562350" cy="666750"/>
              </a:xfrm>
              <a:prstGeom prst="homePlate">
                <a:avLst/>
              </a:prstGeom>
              <a:gradFill flip="none" rotWithShape="1">
                <a:gsLst>
                  <a:gs pos="0">
                    <a:srgbClr val="1D71B8"/>
                  </a:gs>
                  <a:gs pos="100000">
                    <a:srgbClr val="1D71B8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2"/>
              <p:cNvSpPr txBox="1">
                <a:spLocks noChangeArrowheads="1"/>
              </p:cNvSpPr>
              <p:nvPr/>
            </p:nvSpPr>
            <p:spPr>
              <a:xfrm>
                <a:off x="860424" y="3148681"/>
                <a:ext cx="3311525" cy="87608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zh-CN" altLang="en-US" sz="2400" b="1" ker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“戴口罩”、“少聚集”</a:t>
                </a: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100773" y="4064419"/>
              <a:ext cx="4690427" cy="253640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宋韵朗黑简" panose="00020600040101010101" charset="-122"/>
                  <a:sym typeface="+mn-ea"/>
                </a:rPr>
                <a:t>除了流感疫苗外，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宋韵朗黑简" panose="00020600040101010101" charset="-122"/>
                  <a:sym typeface="+mn-ea"/>
                </a:rPr>
                <a:t>甲流其他的防护措施与新冠防护基本相同。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宋韵朗黑简" panose="00020600040101010101" charset="-122"/>
                  <a:sym typeface="+mn-ea"/>
                </a:rPr>
                <a:t>面对流感，“防”大于“治”。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宋韵朗黑简" panose="00020600040101010101" charset="-122"/>
                  <a:sym typeface="+mn-ea"/>
                </a:rPr>
                <a:t>流感和新冠肺炎同属呼吸道传染病，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宋韵朗黑简" panose="00020600040101010101" charset="-122"/>
                  <a:sym typeface="+mn-ea"/>
                </a:rPr>
                <a:t>因此，“戴口罩”、“少聚集”等新冠肺炎的防控措施对流感的防控也同样有效。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048501" y="1485900"/>
            <a:ext cx="1828800" cy="1681655"/>
            <a:chOff x="1828800" y="1524000"/>
            <a:chExt cx="2314575" cy="2128345"/>
          </a:xfrm>
        </p:grpSpPr>
        <p:grpSp>
          <p:nvGrpSpPr>
            <p:cNvPr id="24" name="组合 23"/>
            <p:cNvGrpSpPr/>
            <p:nvPr/>
          </p:nvGrpSpPr>
          <p:grpSpPr>
            <a:xfrm>
              <a:off x="1828800" y="1524000"/>
              <a:ext cx="2314575" cy="2128345"/>
              <a:chOff x="2028825" y="1828800"/>
              <a:chExt cx="1657350" cy="1524000"/>
            </a:xfrm>
          </p:grpSpPr>
          <p:pic>
            <p:nvPicPr>
              <p:cNvPr id="26" name="图形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2028825" y="2390775"/>
                <a:ext cx="1657350" cy="962025"/>
              </a:xfrm>
              <a:prstGeom prst="rect">
                <a:avLst/>
              </a:prstGeom>
            </p:spPr>
          </p:pic>
          <p:sp>
            <p:nvSpPr>
              <p:cNvPr id="27" name="椭圆 26"/>
              <p:cNvSpPr/>
              <p:nvPr/>
            </p:nvSpPr>
            <p:spPr>
              <a:xfrm>
                <a:off x="2209800" y="1828800"/>
                <a:ext cx="1295400" cy="1295400"/>
              </a:xfrm>
              <a:prstGeom prst="ellipse">
                <a:avLst/>
              </a:prstGeom>
              <a:solidFill>
                <a:srgbClr val="1D71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2266952" y="2225742"/>
              <a:ext cx="1466848" cy="4674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rPr>
                <a:t>戴口罩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315451" y="1485900"/>
            <a:ext cx="1828800" cy="1681655"/>
            <a:chOff x="1828800" y="1524000"/>
            <a:chExt cx="2314575" cy="2128345"/>
          </a:xfrm>
        </p:grpSpPr>
        <p:grpSp>
          <p:nvGrpSpPr>
            <p:cNvPr id="29" name="组合 28"/>
            <p:cNvGrpSpPr/>
            <p:nvPr/>
          </p:nvGrpSpPr>
          <p:grpSpPr>
            <a:xfrm>
              <a:off x="1828800" y="1524000"/>
              <a:ext cx="2314575" cy="2128345"/>
              <a:chOff x="2028825" y="1828800"/>
              <a:chExt cx="1657350" cy="1524000"/>
            </a:xfrm>
          </p:grpSpPr>
          <p:pic>
            <p:nvPicPr>
              <p:cNvPr id="31" name="图形 30"/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2028825" y="2390775"/>
                <a:ext cx="1657350" cy="962025"/>
              </a:xfrm>
              <a:prstGeom prst="rect">
                <a:avLst/>
              </a:prstGeom>
            </p:spPr>
          </p:pic>
          <p:sp>
            <p:nvSpPr>
              <p:cNvPr id="32" name="椭圆 31"/>
              <p:cNvSpPr/>
              <p:nvPr/>
            </p:nvSpPr>
            <p:spPr>
              <a:xfrm>
                <a:off x="2209800" y="1828800"/>
                <a:ext cx="1295400" cy="1295400"/>
              </a:xfrm>
              <a:prstGeom prst="ellipse">
                <a:avLst/>
              </a:prstGeom>
              <a:solidFill>
                <a:srgbClr val="1D71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0" name="文本框 29"/>
            <p:cNvSpPr txBox="1"/>
            <p:nvPr/>
          </p:nvSpPr>
          <p:spPr>
            <a:xfrm>
              <a:off x="2266952" y="2225742"/>
              <a:ext cx="1466848" cy="4674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rPr>
                <a:t>勤洗手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7048501" y="3600450"/>
            <a:ext cx="1828800" cy="1681655"/>
            <a:chOff x="1828800" y="1524000"/>
            <a:chExt cx="2314575" cy="2128345"/>
          </a:xfrm>
        </p:grpSpPr>
        <p:grpSp>
          <p:nvGrpSpPr>
            <p:cNvPr id="34" name="组合 33"/>
            <p:cNvGrpSpPr/>
            <p:nvPr/>
          </p:nvGrpSpPr>
          <p:grpSpPr>
            <a:xfrm>
              <a:off x="1828800" y="1524000"/>
              <a:ext cx="2314575" cy="2128345"/>
              <a:chOff x="2028825" y="1828800"/>
              <a:chExt cx="1657350" cy="1524000"/>
            </a:xfrm>
          </p:grpSpPr>
          <p:pic>
            <p:nvPicPr>
              <p:cNvPr id="36" name="图形 35"/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2028825" y="2390775"/>
                <a:ext cx="1657350" cy="962025"/>
              </a:xfrm>
              <a:prstGeom prst="rect">
                <a:avLst/>
              </a:prstGeom>
            </p:spPr>
          </p:pic>
          <p:sp>
            <p:nvSpPr>
              <p:cNvPr id="37" name="椭圆 36"/>
              <p:cNvSpPr/>
              <p:nvPr/>
            </p:nvSpPr>
            <p:spPr>
              <a:xfrm>
                <a:off x="2209800" y="1828800"/>
                <a:ext cx="1295400" cy="1295400"/>
              </a:xfrm>
              <a:prstGeom prst="ellipse">
                <a:avLst/>
              </a:prstGeom>
              <a:solidFill>
                <a:srgbClr val="1D71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2266952" y="2225742"/>
              <a:ext cx="1466848" cy="4674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rPr>
                <a:t>少出门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315451" y="3600450"/>
            <a:ext cx="1828800" cy="1681655"/>
            <a:chOff x="1828800" y="1524000"/>
            <a:chExt cx="2314575" cy="2128345"/>
          </a:xfrm>
        </p:grpSpPr>
        <p:grpSp>
          <p:nvGrpSpPr>
            <p:cNvPr id="39" name="组合 38"/>
            <p:cNvGrpSpPr/>
            <p:nvPr/>
          </p:nvGrpSpPr>
          <p:grpSpPr>
            <a:xfrm>
              <a:off x="1828800" y="1524000"/>
              <a:ext cx="2314575" cy="2128345"/>
              <a:chOff x="2028825" y="1828800"/>
              <a:chExt cx="1657350" cy="1524000"/>
            </a:xfrm>
          </p:grpSpPr>
          <p:pic>
            <p:nvPicPr>
              <p:cNvPr id="41" name="图形 40"/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2028825" y="2390775"/>
                <a:ext cx="1657350" cy="962025"/>
              </a:xfrm>
              <a:prstGeom prst="rect">
                <a:avLst/>
              </a:prstGeom>
            </p:spPr>
          </p:pic>
          <p:sp>
            <p:nvSpPr>
              <p:cNvPr id="42" name="椭圆 41"/>
              <p:cNvSpPr/>
              <p:nvPr/>
            </p:nvSpPr>
            <p:spPr>
              <a:xfrm>
                <a:off x="2209800" y="1828800"/>
                <a:ext cx="1295400" cy="1295400"/>
              </a:xfrm>
              <a:prstGeom prst="ellipse">
                <a:avLst/>
              </a:prstGeom>
              <a:solidFill>
                <a:srgbClr val="1D71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0" name="文本框 39"/>
            <p:cNvSpPr txBox="1"/>
            <p:nvPr/>
          </p:nvSpPr>
          <p:spPr>
            <a:xfrm>
              <a:off x="2266952" y="2225742"/>
              <a:ext cx="1466848" cy="4674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zh-CN" altLang="en-US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rPr>
                <a:t>不聚集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"/>
          <p:cNvGrpSpPr/>
          <p:nvPr/>
        </p:nvGrpSpPr>
        <p:grpSpPr>
          <a:xfrm>
            <a:off x="1240364" y="2336053"/>
            <a:ext cx="2836336" cy="3172430"/>
            <a:chOff x="2154764" y="4441740"/>
            <a:chExt cx="2836336" cy="3172430"/>
          </a:xfrm>
        </p:grpSpPr>
        <p:sp>
          <p:nvSpPr>
            <p:cNvPr id="15" name="6-1"/>
            <p:cNvSpPr/>
            <p:nvPr/>
          </p:nvSpPr>
          <p:spPr>
            <a:xfrm>
              <a:off x="3268133" y="4799971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rPr>
                <a:t>1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  <p:sp>
          <p:nvSpPr>
            <p:cNvPr id="17" name="6-2"/>
            <p:cNvSpPr/>
            <p:nvPr/>
          </p:nvSpPr>
          <p:spPr>
            <a:xfrm rot="5400000" flipV="1">
              <a:off x="3401483" y="4441740"/>
              <a:ext cx="266700" cy="266700"/>
            </a:xfrm>
            <a:prstGeom prst="chevron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  <p:sp>
          <p:nvSpPr>
            <p:cNvPr id="19" name="6-3"/>
            <p:cNvSpPr/>
            <p:nvPr/>
          </p:nvSpPr>
          <p:spPr>
            <a:xfrm>
              <a:off x="2631014" y="5211527"/>
              <a:ext cx="1845739" cy="7195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1D71B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勤洗手</a:t>
              </a:r>
            </a:p>
          </p:txBody>
        </p:sp>
        <p:sp>
          <p:nvSpPr>
            <p:cNvPr id="47" name="6-3"/>
            <p:cNvSpPr/>
            <p:nvPr/>
          </p:nvSpPr>
          <p:spPr>
            <a:xfrm>
              <a:off x="2154764" y="5908767"/>
              <a:ext cx="2836336" cy="170540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使用洗手液并用流动水洗手，双手接触呼吸道分泌物后（如打喷嚏后）应立即洗手。</a:t>
              </a:r>
            </a:p>
          </p:txBody>
        </p:sp>
      </p:grpSp>
      <p:grpSp>
        <p:nvGrpSpPr>
          <p:cNvPr id="22" name="9"/>
          <p:cNvGrpSpPr/>
          <p:nvPr/>
        </p:nvGrpSpPr>
        <p:grpSpPr>
          <a:xfrm>
            <a:off x="628650" y="1656968"/>
            <a:ext cx="10972800" cy="466638"/>
            <a:chOff x="609600" y="3975100"/>
            <a:chExt cx="10972800" cy="466638"/>
          </a:xfrm>
        </p:grpSpPr>
        <p:cxnSp>
          <p:nvCxnSpPr>
            <p:cNvPr id="24" name="9-1"/>
            <p:cNvCxnSpPr/>
            <p:nvPr/>
          </p:nvCxnSpPr>
          <p:spPr>
            <a:xfrm>
              <a:off x="609600" y="4208419"/>
              <a:ext cx="10972800" cy="0"/>
            </a:xfrm>
            <a:prstGeom prst="line">
              <a:avLst/>
            </a:prstGeom>
            <a:ln>
              <a:solidFill>
                <a:srgbClr val="1D71B8"/>
              </a:solidFill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6" name="9-2"/>
            <p:cNvSpPr/>
            <p:nvPr/>
          </p:nvSpPr>
          <p:spPr>
            <a:xfrm>
              <a:off x="2905246" y="3975100"/>
              <a:ext cx="6334004" cy="466638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rPr>
                <a:t>具体做法</a:t>
              </a:r>
            </a:p>
          </p:txBody>
        </p:sp>
      </p:grpSp>
      <p:grpSp>
        <p:nvGrpSpPr>
          <p:cNvPr id="48" name="6"/>
          <p:cNvGrpSpPr/>
          <p:nvPr/>
        </p:nvGrpSpPr>
        <p:grpSpPr>
          <a:xfrm>
            <a:off x="4625973" y="2336053"/>
            <a:ext cx="2836336" cy="2547382"/>
            <a:chOff x="2116664" y="4441740"/>
            <a:chExt cx="2836336" cy="2547382"/>
          </a:xfrm>
        </p:grpSpPr>
        <p:sp>
          <p:nvSpPr>
            <p:cNvPr id="49" name="6-1"/>
            <p:cNvSpPr/>
            <p:nvPr/>
          </p:nvSpPr>
          <p:spPr>
            <a:xfrm>
              <a:off x="3268133" y="4799971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rPr>
                <a:t>2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  <p:sp>
          <p:nvSpPr>
            <p:cNvPr id="50" name="6-2"/>
            <p:cNvSpPr/>
            <p:nvPr/>
          </p:nvSpPr>
          <p:spPr>
            <a:xfrm rot="5400000" flipV="1">
              <a:off x="3401483" y="4441740"/>
              <a:ext cx="266700" cy="266700"/>
            </a:xfrm>
            <a:prstGeom prst="chevron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  <p:sp>
          <p:nvSpPr>
            <p:cNvPr id="52" name="6-3"/>
            <p:cNvSpPr/>
            <p:nvPr/>
          </p:nvSpPr>
          <p:spPr>
            <a:xfrm>
              <a:off x="2116664" y="5699217"/>
              <a:ext cx="2836336" cy="128990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打喷嚏或咳嗽时应用手帕或纸巾掩住口鼻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避免飞沫污染他人。</a:t>
              </a:r>
            </a:p>
          </p:txBody>
        </p:sp>
      </p:grpSp>
      <p:grpSp>
        <p:nvGrpSpPr>
          <p:cNvPr id="53" name="6"/>
          <p:cNvGrpSpPr/>
          <p:nvPr/>
        </p:nvGrpSpPr>
        <p:grpSpPr>
          <a:xfrm>
            <a:off x="8087782" y="2336053"/>
            <a:ext cx="2836336" cy="2341434"/>
            <a:chOff x="2154764" y="4441740"/>
            <a:chExt cx="2836336" cy="2341434"/>
          </a:xfrm>
        </p:grpSpPr>
        <p:sp>
          <p:nvSpPr>
            <p:cNvPr id="54" name="6-1"/>
            <p:cNvSpPr/>
            <p:nvPr/>
          </p:nvSpPr>
          <p:spPr>
            <a:xfrm>
              <a:off x="3268133" y="4799971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rPr>
                <a:t>3</a:t>
              </a: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  <p:sp>
          <p:nvSpPr>
            <p:cNvPr id="55" name="6-2"/>
            <p:cNvSpPr/>
            <p:nvPr/>
          </p:nvSpPr>
          <p:spPr>
            <a:xfrm rot="5400000" flipV="1">
              <a:off x="3401483" y="4441740"/>
              <a:ext cx="266700" cy="266700"/>
            </a:xfrm>
            <a:prstGeom prst="chevron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  <p:sp>
          <p:nvSpPr>
            <p:cNvPr id="56" name="6-3"/>
            <p:cNvSpPr/>
            <p:nvPr/>
          </p:nvSpPr>
          <p:spPr>
            <a:xfrm>
              <a:off x="2631014" y="5211527"/>
              <a:ext cx="1845739" cy="71955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1D71B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不随地吐痰</a:t>
              </a:r>
            </a:p>
          </p:txBody>
        </p:sp>
        <p:sp>
          <p:nvSpPr>
            <p:cNvPr id="57" name="6-3"/>
            <p:cNvSpPr/>
            <p:nvPr/>
          </p:nvSpPr>
          <p:spPr>
            <a:xfrm>
              <a:off x="2154764" y="5908767"/>
              <a:ext cx="2836336" cy="8744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口鼻分泌物用纸巾包好，弃置于有盖垃圾箱内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dur="5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1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dur="5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17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dur="50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23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0.0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by x="100000" y="100000"/>
                                      <p:from x="110000" y="11000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îsḻïḋè"/>
          <p:cNvSpPr txBox="1"/>
          <p:nvPr/>
        </p:nvSpPr>
        <p:spPr>
          <a:xfrm>
            <a:off x="5047737" y="1070798"/>
            <a:ext cx="2096527" cy="52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dist" defTabSz="913765">
              <a:lnSpc>
                <a:spcPct val="130000"/>
              </a:lnSpc>
              <a:buSzPct val="25000"/>
              <a:defRPr/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Regular" panose="020B0500000000000000" pitchFamily="34" charset="-122"/>
              </a:rPr>
              <a:t>具体做法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90764" y="2275434"/>
            <a:ext cx="4429172" cy="2827002"/>
            <a:chOff x="1121343" y="2483874"/>
            <a:chExt cx="4429172" cy="2827002"/>
          </a:xfrm>
        </p:grpSpPr>
        <p:grpSp>
          <p:nvGrpSpPr>
            <p:cNvPr id="8" name="组合 7"/>
            <p:cNvGrpSpPr/>
            <p:nvPr/>
          </p:nvGrpSpPr>
          <p:grpSpPr>
            <a:xfrm>
              <a:off x="1121343" y="2584200"/>
              <a:ext cx="1104476" cy="540000"/>
              <a:chOff x="2586933" y="-1010536"/>
              <a:chExt cx="1104476" cy="540000"/>
            </a:xfrm>
            <a:effectLst/>
          </p:grpSpPr>
          <p:cxnSp>
            <p:nvCxnSpPr>
              <p:cNvPr id="12" name="Aitds9"/>
              <p:cNvCxnSpPr/>
              <p:nvPr/>
            </p:nvCxnSpPr>
            <p:spPr>
              <a:xfrm>
                <a:off x="3144165" y="-740851"/>
                <a:ext cx="547244" cy="0"/>
              </a:xfrm>
              <a:prstGeom prst="line">
                <a:avLst/>
              </a:prstGeom>
              <a:solidFill>
                <a:schemeClr val="tx1"/>
              </a:solidFill>
              <a:ln w="25400">
                <a:solidFill>
                  <a:srgbClr val="1D71B8"/>
                </a:solidFill>
                <a:tailEnd type="oval" w="lg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Aitds6"/>
              <p:cNvSpPr/>
              <p:nvPr/>
            </p:nvSpPr>
            <p:spPr>
              <a:xfrm flipH="1">
                <a:off x="2586933" y="-1010536"/>
                <a:ext cx="540000" cy="540000"/>
              </a:xfrm>
              <a:prstGeom prst="rect">
                <a:avLst/>
              </a:prstGeom>
              <a:solidFill>
                <a:srgbClr val="1D71B8"/>
              </a:solidFill>
              <a:ln w="19050" cap="flat" cmpd="sng" algn="ctr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lIns="120948" tIns="60475" rIns="120948" bIns="60475" anchor="ctr"/>
              <a:lstStyle/>
              <a:p>
                <a:pPr algn="ctr">
                  <a:defRPr/>
                </a:pPr>
                <a:r>
                  <a:rPr lang="en-US" altLang="zh-CN" sz="3200" b="1" ker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1</a:t>
                </a:r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2291000" y="2483874"/>
              <a:ext cx="3259515" cy="562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200000"/>
                </a:lnSpc>
                <a:buClr>
                  <a:schemeClr val="accent1"/>
                </a:buClr>
                <a:defRPr/>
              </a:pPr>
              <a:r>
                <a:rPr lang="zh-CN" altLang="en-US" b="1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根据气温变化增减衣服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2291000" y="3086100"/>
              <a:ext cx="2426641" cy="222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200000"/>
                </a:lnSpc>
                <a:buClr>
                  <a:schemeClr val="accent1"/>
                </a:buClr>
                <a:defRPr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一定要根据气温的变化，适当地增减衣服，防止因感冒着凉引起的免疫力低下。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766010" y="2275434"/>
            <a:ext cx="4429172" cy="1719007"/>
            <a:chOff x="1121343" y="2483874"/>
            <a:chExt cx="4429172" cy="1719007"/>
          </a:xfrm>
        </p:grpSpPr>
        <p:grpSp>
          <p:nvGrpSpPr>
            <p:cNvPr id="44" name="组合 43"/>
            <p:cNvGrpSpPr/>
            <p:nvPr/>
          </p:nvGrpSpPr>
          <p:grpSpPr>
            <a:xfrm>
              <a:off x="1121343" y="2584200"/>
              <a:ext cx="1104476" cy="540000"/>
              <a:chOff x="2586933" y="-1010536"/>
              <a:chExt cx="1104476" cy="540000"/>
            </a:xfrm>
            <a:effectLst/>
          </p:grpSpPr>
          <p:cxnSp>
            <p:nvCxnSpPr>
              <p:cNvPr id="47" name="Aitds9"/>
              <p:cNvCxnSpPr/>
              <p:nvPr/>
            </p:nvCxnSpPr>
            <p:spPr>
              <a:xfrm>
                <a:off x="3144165" y="-740851"/>
                <a:ext cx="547244" cy="0"/>
              </a:xfrm>
              <a:prstGeom prst="line">
                <a:avLst/>
              </a:prstGeom>
              <a:solidFill>
                <a:schemeClr val="tx1"/>
              </a:solidFill>
              <a:ln w="25400">
                <a:solidFill>
                  <a:srgbClr val="1D71B8"/>
                </a:solidFill>
                <a:tailEnd type="oval" w="lg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Aitds6"/>
              <p:cNvSpPr/>
              <p:nvPr/>
            </p:nvSpPr>
            <p:spPr>
              <a:xfrm flipH="1">
                <a:off x="2586933" y="-1010536"/>
                <a:ext cx="540000" cy="540000"/>
              </a:xfrm>
              <a:prstGeom prst="rect">
                <a:avLst/>
              </a:prstGeom>
              <a:solidFill>
                <a:srgbClr val="1D71B8"/>
              </a:solidFill>
              <a:ln w="19050" cap="flat" cmpd="sng" algn="ctr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lIns="120948" tIns="60475" rIns="120948" bIns="60475" anchor="ctr"/>
              <a:lstStyle/>
              <a:p>
                <a:pPr algn="ctr">
                  <a:defRPr/>
                </a:pPr>
                <a:r>
                  <a:rPr lang="en-US" altLang="zh-CN" sz="3200" b="1" ker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2</a:t>
                </a:r>
              </a:p>
            </p:txBody>
          </p:sp>
        </p:grpSp>
        <p:sp>
          <p:nvSpPr>
            <p:cNvPr id="45" name="矩形 44"/>
            <p:cNvSpPr/>
            <p:nvPr/>
          </p:nvSpPr>
          <p:spPr>
            <a:xfrm>
              <a:off x="2291000" y="2483874"/>
              <a:ext cx="3259515" cy="562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200000"/>
                </a:lnSpc>
                <a:buClr>
                  <a:schemeClr val="accent1"/>
                </a:buClr>
                <a:defRPr/>
              </a:pPr>
              <a:r>
                <a:rPr lang="zh-CN" altLang="en-US" b="1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避免过度疲劳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2291001" y="3086100"/>
              <a:ext cx="1912932" cy="11167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200000"/>
                </a:lnSpc>
                <a:buClr>
                  <a:schemeClr val="accent1"/>
                </a:buClr>
                <a:defRPr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均衡饮食、适量运动、充足休息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8079257" y="2275434"/>
            <a:ext cx="4429172" cy="1165009"/>
            <a:chOff x="1121343" y="2483874"/>
            <a:chExt cx="4429172" cy="1165009"/>
          </a:xfrm>
        </p:grpSpPr>
        <p:grpSp>
          <p:nvGrpSpPr>
            <p:cNvPr id="50" name="组合 49"/>
            <p:cNvGrpSpPr/>
            <p:nvPr/>
          </p:nvGrpSpPr>
          <p:grpSpPr>
            <a:xfrm>
              <a:off x="1121343" y="2584200"/>
              <a:ext cx="1104476" cy="540000"/>
              <a:chOff x="2586933" y="-1010536"/>
              <a:chExt cx="1104476" cy="540000"/>
            </a:xfrm>
            <a:effectLst/>
          </p:grpSpPr>
          <p:cxnSp>
            <p:nvCxnSpPr>
              <p:cNvPr id="53" name="Aitds9"/>
              <p:cNvCxnSpPr/>
              <p:nvPr/>
            </p:nvCxnSpPr>
            <p:spPr>
              <a:xfrm>
                <a:off x="3144165" y="-740851"/>
                <a:ext cx="547244" cy="0"/>
              </a:xfrm>
              <a:prstGeom prst="line">
                <a:avLst/>
              </a:prstGeom>
              <a:solidFill>
                <a:schemeClr val="tx1"/>
              </a:solidFill>
              <a:ln w="25400">
                <a:solidFill>
                  <a:srgbClr val="1D71B8"/>
                </a:solidFill>
                <a:tailEnd type="oval" w="lg" len="lg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Aitds6"/>
              <p:cNvSpPr/>
              <p:nvPr/>
            </p:nvSpPr>
            <p:spPr>
              <a:xfrm flipH="1">
                <a:off x="2586933" y="-1010536"/>
                <a:ext cx="540000" cy="540000"/>
              </a:xfrm>
              <a:prstGeom prst="rect">
                <a:avLst/>
              </a:prstGeom>
              <a:solidFill>
                <a:srgbClr val="1D71B8"/>
              </a:solidFill>
              <a:ln w="19050" cap="flat" cmpd="sng" algn="ctr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lIns="120948" tIns="60475" rIns="120948" bIns="60475" anchor="ctr"/>
              <a:lstStyle/>
              <a:p>
                <a:pPr algn="ctr">
                  <a:defRPr/>
                </a:pPr>
                <a:r>
                  <a:rPr lang="en-US" altLang="zh-CN" sz="3200" b="1" ker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3</a:t>
                </a:r>
              </a:p>
            </p:txBody>
          </p:sp>
        </p:grpSp>
        <p:sp>
          <p:nvSpPr>
            <p:cNvPr id="51" name="矩形 50"/>
            <p:cNvSpPr/>
            <p:nvPr/>
          </p:nvSpPr>
          <p:spPr>
            <a:xfrm>
              <a:off x="2291000" y="2483874"/>
              <a:ext cx="3259515" cy="562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200000"/>
                </a:lnSpc>
                <a:buClr>
                  <a:schemeClr val="accent1"/>
                </a:buClr>
                <a:defRPr/>
              </a:pPr>
              <a:r>
                <a:rPr lang="zh-CN" altLang="en-US" b="1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每天开窗通风数次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2291000" y="3086100"/>
              <a:ext cx="2426641" cy="5627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200000"/>
                </a:lnSpc>
                <a:buClr>
                  <a:schemeClr val="accent1"/>
                </a:buClr>
                <a:defRPr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保持室内空气新鲜</a:t>
              </a:r>
            </a:p>
          </p:txBody>
        </p:sp>
      </p:grpSp>
      <p:pic>
        <p:nvPicPr>
          <p:cNvPr id="56" name="图片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544" y="3695700"/>
            <a:ext cx="2952756" cy="2952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dur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445264" y="92154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zh-CN" altLang="en-US" sz="24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具体做法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824241" y="1714500"/>
            <a:ext cx="11424909" cy="658461"/>
            <a:chOff x="862341" y="1543050"/>
            <a:chExt cx="11424909" cy="658461"/>
          </a:xfrm>
        </p:grpSpPr>
        <p:grpSp>
          <p:nvGrpSpPr>
            <p:cNvPr id="58" name="组合 57"/>
            <p:cNvGrpSpPr/>
            <p:nvPr/>
          </p:nvGrpSpPr>
          <p:grpSpPr>
            <a:xfrm>
              <a:off x="862341" y="1543050"/>
              <a:ext cx="3100059" cy="609600"/>
              <a:chOff x="1319541" y="4133850"/>
              <a:chExt cx="2680959" cy="609600"/>
            </a:xfrm>
          </p:grpSpPr>
          <p:sp>
            <p:nvSpPr>
              <p:cNvPr id="59" name="矩形: 圆角 58"/>
              <p:cNvSpPr/>
              <p:nvPr/>
            </p:nvSpPr>
            <p:spPr>
              <a:xfrm>
                <a:off x="1319541" y="4133850"/>
                <a:ext cx="2680959" cy="609600"/>
              </a:xfrm>
              <a:prstGeom prst="roundRect">
                <a:avLst/>
              </a:prstGeom>
              <a:gradFill>
                <a:gsLst>
                  <a:gs pos="0">
                    <a:srgbClr val="1D71B8">
                      <a:alpha val="14000"/>
                    </a:srgbClr>
                  </a:gs>
                  <a:gs pos="100000">
                    <a:srgbClr val="1D71B8">
                      <a:alpha val="0"/>
                    </a:srgbClr>
                  </a:gs>
                </a:gsLst>
                <a:lin ang="16200000" scaled="1"/>
              </a:gradFill>
              <a:ln>
                <a:gradFill flip="none" rotWithShape="1">
                  <a:gsLst>
                    <a:gs pos="0">
                      <a:srgbClr val="1D71B8"/>
                    </a:gs>
                    <a:gs pos="100000">
                      <a:srgbClr val="1D71B8">
                        <a:alpha val="0"/>
                      </a:srgbClr>
                    </a:gs>
                  </a:gsLst>
                  <a:lin ang="162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1605884" y="4245042"/>
                <a:ext cx="203217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>
                    <a:ln>
                      <a:noFill/>
                    </a:ln>
                    <a:solidFill>
                      <a:srgbClr val="1D71B8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B" panose="00020600040101010101" pitchFamily="18" charset="-122"/>
                    <a:sym typeface="思源黑体 CN Medium" panose="020B0600000000000000" pitchFamily="34" charset="-122"/>
                  </a:rPr>
                  <a:t>减少前往公共场所</a:t>
                </a:r>
              </a:p>
            </p:txBody>
          </p:sp>
        </p:grpSp>
        <p:sp>
          <p:nvSpPr>
            <p:cNvPr id="61" name="6-3"/>
            <p:cNvSpPr/>
            <p:nvPr/>
          </p:nvSpPr>
          <p:spPr>
            <a:xfrm>
              <a:off x="4059764" y="1555180"/>
              <a:ext cx="8227486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疾病流行期应尽量避免到公共场所，比如商场、电影院等人群密集的地方。</a:t>
              </a:r>
            </a:p>
            <a:p>
              <a:pPr marL="0" marR="0" lvl="0" indent="0" defTabSz="914400" rtl="0" eaLnBrk="1" fontAlgn="auto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与打喷嚏的人要保持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1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米以上的距离。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24241" y="2884703"/>
            <a:ext cx="10529559" cy="658460"/>
            <a:chOff x="862341" y="1543050"/>
            <a:chExt cx="10529559" cy="658460"/>
          </a:xfrm>
        </p:grpSpPr>
        <p:grpSp>
          <p:nvGrpSpPr>
            <p:cNvPr id="64" name="组合 63"/>
            <p:cNvGrpSpPr/>
            <p:nvPr/>
          </p:nvGrpSpPr>
          <p:grpSpPr>
            <a:xfrm>
              <a:off x="862341" y="1543050"/>
              <a:ext cx="3100059" cy="609600"/>
              <a:chOff x="1319541" y="4133850"/>
              <a:chExt cx="2680959" cy="609600"/>
            </a:xfrm>
          </p:grpSpPr>
          <p:sp>
            <p:nvSpPr>
              <p:cNvPr id="66" name="矩形: 圆角 65"/>
              <p:cNvSpPr/>
              <p:nvPr/>
            </p:nvSpPr>
            <p:spPr>
              <a:xfrm>
                <a:off x="1319541" y="4133850"/>
                <a:ext cx="2680959" cy="609600"/>
              </a:xfrm>
              <a:prstGeom prst="roundRect">
                <a:avLst/>
              </a:prstGeom>
              <a:gradFill>
                <a:gsLst>
                  <a:gs pos="0">
                    <a:srgbClr val="1D71B8">
                      <a:alpha val="14000"/>
                    </a:srgbClr>
                  </a:gs>
                  <a:gs pos="100000">
                    <a:srgbClr val="1D71B8">
                      <a:alpha val="0"/>
                    </a:srgbClr>
                  </a:gs>
                </a:gsLst>
                <a:lin ang="16200000" scaled="1"/>
              </a:gradFill>
              <a:ln>
                <a:gradFill flip="none" rotWithShape="1">
                  <a:gsLst>
                    <a:gs pos="0">
                      <a:srgbClr val="1D71B8"/>
                    </a:gs>
                    <a:gs pos="100000">
                      <a:srgbClr val="1D71B8">
                        <a:alpha val="0"/>
                      </a:srgbClr>
                    </a:gs>
                  </a:gsLst>
                  <a:lin ang="162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1490561" y="4245042"/>
                <a:ext cx="222987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>
                    <a:ln>
                      <a:noFill/>
                    </a:ln>
                    <a:solidFill>
                      <a:srgbClr val="1D71B8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B" panose="00020600040101010101" pitchFamily="18" charset="-122"/>
                    <a:sym typeface="思源黑体 CN Medium" panose="020B0600000000000000" pitchFamily="34" charset="-122"/>
                  </a:rPr>
                  <a:t>公共场所规范佩戴口罩</a:t>
                </a:r>
              </a:p>
            </p:txBody>
          </p:sp>
        </p:grpSp>
        <p:sp>
          <p:nvSpPr>
            <p:cNvPr id="65" name="6-3"/>
            <p:cNvSpPr/>
            <p:nvPr/>
          </p:nvSpPr>
          <p:spPr>
            <a:xfrm>
              <a:off x="4059764" y="1555179"/>
              <a:ext cx="7332136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少去人群聚集场所，必须前往公共场所或乘坐公共交通工具时，应规范佩戴口罩。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824241" y="3895586"/>
            <a:ext cx="10529559" cy="923330"/>
            <a:chOff x="862341" y="1383730"/>
            <a:chExt cx="10529559" cy="923330"/>
          </a:xfrm>
        </p:grpSpPr>
        <p:grpSp>
          <p:nvGrpSpPr>
            <p:cNvPr id="69" name="组合 68"/>
            <p:cNvGrpSpPr/>
            <p:nvPr/>
          </p:nvGrpSpPr>
          <p:grpSpPr>
            <a:xfrm>
              <a:off x="862341" y="1543050"/>
              <a:ext cx="3100059" cy="609600"/>
              <a:chOff x="1319541" y="4133850"/>
              <a:chExt cx="2680959" cy="609600"/>
            </a:xfrm>
          </p:grpSpPr>
          <p:sp>
            <p:nvSpPr>
              <p:cNvPr id="71" name="矩形: 圆角 70"/>
              <p:cNvSpPr/>
              <p:nvPr/>
            </p:nvSpPr>
            <p:spPr>
              <a:xfrm>
                <a:off x="1319541" y="4133850"/>
                <a:ext cx="2680959" cy="609600"/>
              </a:xfrm>
              <a:prstGeom prst="roundRect">
                <a:avLst/>
              </a:prstGeom>
              <a:gradFill>
                <a:gsLst>
                  <a:gs pos="0">
                    <a:srgbClr val="1D71B8">
                      <a:alpha val="14000"/>
                    </a:srgbClr>
                  </a:gs>
                  <a:gs pos="100000">
                    <a:srgbClr val="1D71B8">
                      <a:alpha val="0"/>
                    </a:srgbClr>
                  </a:gs>
                </a:gsLst>
                <a:lin ang="16200000" scaled="1"/>
              </a:gradFill>
              <a:ln>
                <a:gradFill flip="none" rotWithShape="1">
                  <a:gsLst>
                    <a:gs pos="0">
                      <a:srgbClr val="1D71B8"/>
                    </a:gs>
                    <a:gs pos="100000">
                      <a:srgbClr val="1D71B8">
                        <a:alpha val="0"/>
                      </a:srgbClr>
                    </a:gs>
                  </a:gsLst>
                  <a:lin ang="162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2" name="文本框 71"/>
              <p:cNvSpPr txBox="1"/>
              <p:nvPr/>
            </p:nvSpPr>
            <p:spPr>
              <a:xfrm>
                <a:off x="1490561" y="4225992"/>
                <a:ext cx="226282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>
                    <a:ln>
                      <a:noFill/>
                    </a:ln>
                    <a:solidFill>
                      <a:srgbClr val="1D71B8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B" panose="00020600040101010101" pitchFamily="18" charset="-122"/>
                    <a:sym typeface="思源黑体 CN Medium" panose="020B0600000000000000" pitchFamily="34" charset="-122"/>
                  </a:rPr>
                  <a:t>尽可能避免与病人接触</a:t>
                </a:r>
              </a:p>
            </p:txBody>
          </p:sp>
        </p:grpSp>
        <p:sp>
          <p:nvSpPr>
            <p:cNvPr id="70" name="6-3"/>
            <p:cNvSpPr/>
            <p:nvPr/>
          </p:nvSpPr>
          <p:spPr>
            <a:xfrm>
              <a:off x="4059764" y="1383730"/>
              <a:ext cx="7332136" cy="9233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尽可能避免与有呼吸道疾病症状（如发热、咳嗽等）的人密切接触，一旦出现发热、咳嗽等呼吸道症状应佩戴口罩及时前往医院就诊，就诊途中应当尽量避免乘坐公共交通工具。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824241" y="5225108"/>
            <a:ext cx="11424909" cy="609600"/>
            <a:chOff x="862341" y="1543050"/>
            <a:chExt cx="11424909" cy="609600"/>
          </a:xfrm>
        </p:grpSpPr>
        <p:grpSp>
          <p:nvGrpSpPr>
            <p:cNvPr id="74" name="组合 73"/>
            <p:cNvGrpSpPr/>
            <p:nvPr/>
          </p:nvGrpSpPr>
          <p:grpSpPr>
            <a:xfrm>
              <a:off x="862341" y="1543050"/>
              <a:ext cx="3100059" cy="609600"/>
              <a:chOff x="1319541" y="4133850"/>
              <a:chExt cx="2680959" cy="609600"/>
            </a:xfrm>
          </p:grpSpPr>
          <p:sp>
            <p:nvSpPr>
              <p:cNvPr id="76" name="矩形: 圆角 75"/>
              <p:cNvSpPr/>
              <p:nvPr/>
            </p:nvSpPr>
            <p:spPr>
              <a:xfrm>
                <a:off x="1319541" y="4133850"/>
                <a:ext cx="2680959" cy="609600"/>
              </a:xfrm>
              <a:prstGeom prst="roundRect">
                <a:avLst/>
              </a:prstGeom>
              <a:gradFill>
                <a:gsLst>
                  <a:gs pos="0">
                    <a:srgbClr val="1D71B8">
                      <a:alpha val="14000"/>
                    </a:srgbClr>
                  </a:gs>
                  <a:gs pos="100000">
                    <a:srgbClr val="1D71B8">
                      <a:alpha val="0"/>
                    </a:srgbClr>
                  </a:gs>
                </a:gsLst>
                <a:lin ang="16200000" scaled="1"/>
              </a:gradFill>
              <a:ln>
                <a:gradFill flip="none" rotWithShape="1">
                  <a:gsLst>
                    <a:gs pos="0">
                      <a:srgbClr val="1D71B8"/>
                    </a:gs>
                    <a:gs pos="100000">
                      <a:srgbClr val="1D71B8">
                        <a:alpha val="0"/>
                      </a:srgbClr>
                    </a:gs>
                  </a:gsLst>
                  <a:lin ang="162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77" name="文本框 76"/>
              <p:cNvSpPr txBox="1"/>
              <p:nvPr/>
            </p:nvSpPr>
            <p:spPr>
              <a:xfrm>
                <a:off x="1605884" y="4245042"/>
                <a:ext cx="203217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>
                    <a:ln>
                      <a:noFill/>
                    </a:ln>
                    <a:solidFill>
                      <a:srgbClr val="1D71B8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B" panose="00020600040101010101" pitchFamily="18" charset="-122"/>
                    <a:sym typeface="思源黑体 CN Medium" panose="020B0600000000000000" pitchFamily="34" charset="-122"/>
                  </a:rPr>
                  <a:t>感染后多休息</a:t>
                </a:r>
              </a:p>
            </p:txBody>
          </p:sp>
        </p:grpSp>
        <p:sp>
          <p:nvSpPr>
            <p:cNvPr id="75" name="6-3"/>
            <p:cNvSpPr/>
            <p:nvPr/>
          </p:nvSpPr>
          <p:spPr>
            <a:xfrm>
              <a:off x="4059764" y="1555180"/>
              <a:ext cx="8227486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rtl="0" eaLnBrk="1" fontAlgn="auto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感染甲流后休息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3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至</a:t>
              </a:r>
              <a:r>
                <a:rPr kumimoji="0" lang="en-US" altLang="zh-CN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4</a:t>
              </a: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M" panose="00020600040101010101" pitchFamily="18" charset="-122"/>
                  <a:sym typeface="思源黑体 CN Medium" panose="020B0600000000000000" pitchFamily="34" charset="-122"/>
                </a:rPr>
                <a:t>周再运动，可以降低病毒性心肌炎发生的风险。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95450" y="2158355"/>
            <a:ext cx="2286000" cy="2966095"/>
            <a:chOff x="707940" y="5543549"/>
            <a:chExt cx="2286000" cy="2966095"/>
          </a:xfrm>
        </p:grpSpPr>
        <p:sp>
          <p:nvSpPr>
            <p:cNvPr id="7" name="双大括号 6"/>
            <p:cNvSpPr/>
            <p:nvPr/>
          </p:nvSpPr>
          <p:spPr>
            <a:xfrm>
              <a:off x="707940" y="5543549"/>
              <a:ext cx="2286000" cy="2966095"/>
            </a:xfrm>
            <a:prstGeom prst="bracePair">
              <a:avLst/>
            </a:prstGeom>
            <a:ln>
              <a:solidFill>
                <a:srgbClr val="1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00000"/>
                </a:solidFill>
                <a:latin typeface="Abadi" panose="020B0604020104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" name="Text Box 21"/>
            <p:cNvSpPr txBox="1">
              <a:spLocks noChangeArrowheads="1"/>
            </p:cNvSpPr>
            <p:nvPr/>
          </p:nvSpPr>
          <p:spPr bwMode="auto">
            <a:xfrm flipH="1">
              <a:off x="955590" y="6416162"/>
              <a:ext cx="1676400" cy="1135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1219200"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学校如何防甲流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710833" y="1543050"/>
            <a:ext cx="5385667" cy="495300"/>
            <a:chOff x="914400" y="1862127"/>
            <a:chExt cx="5385667" cy="495300"/>
          </a:xfrm>
        </p:grpSpPr>
        <p:sp>
          <p:nvSpPr>
            <p:cNvPr id="12" name="箭头: 右 11"/>
            <p:cNvSpPr/>
            <p:nvPr/>
          </p:nvSpPr>
          <p:spPr>
            <a:xfrm>
              <a:off x="914400" y="1862127"/>
              <a:ext cx="947017" cy="495300"/>
            </a:xfrm>
            <a:prstGeom prst="rightArrow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909170" y="1906111"/>
              <a:ext cx="439089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让孩子们戴好口罩，注意手卫生，勤洗手。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710833" y="2439354"/>
            <a:ext cx="5385667" cy="495300"/>
            <a:chOff x="914400" y="1862127"/>
            <a:chExt cx="5385667" cy="495300"/>
          </a:xfrm>
        </p:grpSpPr>
        <p:sp>
          <p:nvSpPr>
            <p:cNvPr id="37" name="箭头: 右 36"/>
            <p:cNvSpPr/>
            <p:nvPr/>
          </p:nvSpPr>
          <p:spPr>
            <a:xfrm>
              <a:off x="914400" y="1862127"/>
              <a:ext cx="947017" cy="495300"/>
            </a:xfrm>
            <a:prstGeom prst="rightArrow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909170" y="1906111"/>
              <a:ext cx="439089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教室应经常开窗通风，保持室内空气流通。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710833" y="3131992"/>
            <a:ext cx="5614267" cy="874407"/>
            <a:chOff x="914400" y="1658461"/>
            <a:chExt cx="5614267" cy="874407"/>
          </a:xfrm>
        </p:grpSpPr>
        <p:sp>
          <p:nvSpPr>
            <p:cNvPr id="40" name="箭头: 右 39"/>
            <p:cNvSpPr/>
            <p:nvPr/>
          </p:nvSpPr>
          <p:spPr>
            <a:xfrm>
              <a:off x="914400" y="1862127"/>
              <a:ext cx="947017" cy="495300"/>
            </a:xfrm>
            <a:prstGeom prst="rightArrow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1890120" y="1658461"/>
              <a:ext cx="4638547" cy="874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b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对卫生间、食堂、楼梯扶手、门把手等重点部位进行消毒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710833" y="4231962"/>
            <a:ext cx="5385667" cy="495300"/>
            <a:chOff x="914400" y="1862127"/>
            <a:chExt cx="5385667" cy="495300"/>
          </a:xfrm>
        </p:grpSpPr>
        <p:sp>
          <p:nvSpPr>
            <p:cNvPr id="43" name="箭头: 右 42"/>
            <p:cNvSpPr/>
            <p:nvPr/>
          </p:nvSpPr>
          <p:spPr>
            <a:xfrm>
              <a:off x="914400" y="1862127"/>
              <a:ext cx="947017" cy="495300"/>
            </a:xfrm>
            <a:prstGeom prst="rightArrow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1909170" y="1906111"/>
              <a:ext cx="439089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800" b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认真落实晨午检和因病缺课登记制度。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710833" y="4886501"/>
            <a:ext cx="5385667" cy="874407"/>
            <a:chOff x="914400" y="1620361"/>
            <a:chExt cx="5385667" cy="874407"/>
          </a:xfrm>
        </p:grpSpPr>
        <p:sp>
          <p:nvSpPr>
            <p:cNvPr id="46" name="箭头: 右 45"/>
            <p:cNvSpPr/>
            <p:nvPr/>
          </p:nvSpPr>
          <p:spPr>
            <a:xfrm>
              <a:off x="914400" y="1862127"/>
              <a:ext cx="947017" cy="495300"/>
            </a:xfrm>
            <a:prstGeom prst="rightArrow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1909170" y="1620361"/>
              <a:ext cx="4390897" cy="874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b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确诊为流感的学生需等到体温恢复正常、症状消失</a:t>
              </a:r>
              <a:r>
                <a:rPr lang="en-US" altLang="zh-CN" sz="1800" b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48</a:t>
              </a:r>
              <a:r>
                <a:rPr lang="zh-CN" altLang="en-US" sz="1800" b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  <a:sym typeface="+mn-ea"/>
                </a:rPr>
                <a:t>小时后方可返校</a:t>
              </a:r>
            </a:p>
          </p:txBody>
        </p:sp>
      </p:grpSp>
      <p:sp>
        <p:nvSpPr>
          <p:cNvPr id="3" name="TextBox 4"/>
          <p:cNvSpPr txBox="1"/>
          <p:nvPr/>
        </p:nvSpPr>
        <p:spPr>
          <a:xfrm>
            <a:off x="0" y="5"/>
            <a:ext cx="604867" cy="13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8384" y="914399"/>
            <a:ext cx="3454092" cy="488586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rcRect l="13" r="839" b="15294"/>
          <a:stretch>
            <a:fillRect/>
          </a:stretch>
        </p:blipFill>
        <p:spPr>
          <a:xfrm>
            <a:off x="0" y="4900794"/>
            <a:ext cx="12192000" cy="1957206"/>
          </a:xfrm>
          <a:custGeom>
            <a:avLst/>
            <a:gdLst>
              <a:gd name="connsiteX0" fmla="*/ 0 w 12192000"/>
              <a:gd name="connsiteY0" fmla="*/ 0 h 1957206"/>
              <a:gd name="connsiteX1" fmla="*/ 12192000 w 12192000"/>
              <a:gd name="connsiteY1" fmla="*/ 0 h 1957206"/>
              <a:gd name="connsiteX2" fmla="*/ 12192000 w 12192000"/>
              <a:gd name="connsiteY2" fmla="*/ 1957206 h 1957206"/>
              <a:gd name="connsiteX3" fmla="*/ 0 w 12192000"/>
              <a:gd name="connsiteY3" fmla="*/ 1957206 h 195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1957206">
                <a:moveTo>
                  <a:pt x="0" y="0"/>
                </a:moveTo>
                <a:lnTo>
                  <a:pt x="12192000" y="0"/>
                </a:lnTo>
                <a:lnTo>
                  <a:pt x="12192000" y="1957206"/>
                </a:lnTo>
                <a:lnTo>
                  <a:pt x="0" y="1957206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22"/>
          <a:stretch>
            <a:fillRect/>
          </a:stretch>
        </p:blipFill>
        <p:spPr>
          <a:xfrm>
            <a:off x="9170225" y="4635501"/>
            <a:ext cx="2600569" cy="1587500"/>
          </a:xfrm>
          <a:prstGeom prst="rect">
            <a:avLst/>
          </a:prstGeom>
          <a:effectLst>
            <a:reflection blurRad="6350" stA="24000" endPos="21000" dir="5400000" sy="-100000" algn="bl" rotWithShape="0"/>
          </a:effectLst>
        </p:spPr>
      </p:pic>
      <p:pic>
        <p:nvPicPr>
          <p:cNvPr id="23" name="图形 22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36125" y="581706"/>
            <a:ext cx="361950" cy="790575"/>
          </a:xfrm>
          <a:prstGeom prst="rect">
            <a:avLst/>
          </a:prstGeom>
        </p:spPr>
      </p:pic>
      <p:pic>
        <p:nvPicPr>
          <p:cNvPr id="25" name="图形 24"/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1414577" y="813532"/>
            <a:ext cx="211363" cy="718634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571955" y="6164488"/>
            <a:ext cx="1895928" cy="338554"/>
            <a:chOff x="559255" y="6100988"/>
            <a:chExt cx="1895928" cy="338554"/>
          </a:xfrm>
        </p:grpSpPr>
        <p:sp>
          <p:nvSpPr>
            <p:cNvPr id="27" name="文本框 26"/>
            <p:cNvSpPr txBox="1"/>
            <p:nvPr/>
          </p:nvSpPr>
          <p:spPr>
            <a:xfrm>
              <a:off x="925510" y="6100988"/>
              <a:ext cx="152967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 dirty="0">
                  <a:solidFill>
                    <a:schemeClr val="bg1">
                      <a:alpha val="89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INFLUENZA</a:t>
              </a:r>
            </a:p>
          </p:txBody>
        </p:sp>
        <p:sp>
          <p:nvSpPr>
            <p:cNvPr id="28" name="十字形 27"/>
            <p:cNvSpPr/>
            <p:nvPr/>
          </p:nvSpPr>
          <p:spPr>
            <a:xfrm>
              <a:off x="559255" y="6110513"/>
              <a:ext cx="340631" cy="290287"/>
            </a:xfrm>
            <a:prstGeom prst="plus">
              <a:avLst>
                <a:gd name="adj" fmla="val 3156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410860" y="942519"/>
            <a:ext cx="1285034" cy="2194208"/>
            <a:chOff x="5065486" y="797379"/>
            <a:chExt cx="1285034" cy="2194208"/>
          </a:xfrm>
        </p:grpSpPr>
        <p:sp>
          <p:nvSpPr>
            <p:cNvPr id="32" name="文本框 31"/>
            <p:cNvSpPr txBox="1"/>
            <p:nvPr/>
          </p:nvSpPr>
          <p:spPr>
            <a:xfrm>
              <a:off x="5065486" y="797379"/>
              <a:ext cx="1277257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600" i="1" dirty="0">
                  <a:ln w="130175">
                    <a:solidFill>
                      <a:schemeClr val="bg1"/>
                    </a:solidFill>
                  </a:ln>
                  <a:gradFill>
                    <a:gsLst>
                      <a:gs pos="0">
                        <a:srgbClr val="E57004"/>
                      </a:gs>
                      <a:gs pos="74000">
                        <a:srgbClr val="E02C00"/>
                      </a:gs>
                    </a:gsLst>
                    <a:lin ang="5400000" scaled="1"/>
                  </a:gradFill>
                  <a:effectLst>
                    <a:outerShdw blurRad="63500" dist="25400" dir="2700000" algn="tl" rotWithShape="0">
                      <a:prstClr val="black">
                        <a:alpha val="34000"/>
                      </a:prstClr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感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073263" y="806373"/>
              <a:ext cx="1277257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600" i="1" dirty="0">
                  <a:gradFill>
                    <a:gsLst>
                      <a:gs pos="0">
                        <a:srgbClr val="E57004"/>
                      </a:gs>
                      <a:gs pos="74000">
                        <a:srgbClr val="E02C00"/>
                      </a:gs>
                    </a:gsLst>
                    <a:lin ang="5400000" scaled="1"/>
                  </a:gradFill>
                  <a:latin typeface="华文行楷" panose="02010800040101010101" pitchFamily="2" charset="-122"/>
                  <a:ea typeface="华文行楷" panose="02010800040101010101" pitchFamily="2" charset="-122"/>
                </a:rPr>
                <a:t>感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659368" y="1610513"/>
            <a:ext cx="1283582" cy="2195199"/>
            <a:chOff x="5065486" y="797379"/>
            <a:chExt cx="1283582" cy="2195199"/>
          </a:xfrm>
        </p:grpSpPr>
        <p:sp>
          <p:nvSpPr>
            <p:cNvPr id="36" name="文本框 35"/>
            <p:cNvSpPr txBox="1"/>
            <p:nvPr/>
          </p:nvSpPr>
          <p:spPr>
            <a:xfrm>
              <a:off x="5065486" y="797379"/>
              <a:ext cx="1277257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600" i="1" dirty="0">
                  <a:ln w="130175">
                    <a:solidFill>
                      <a:schemeClr val="bg1"/>
                    </a:solidFill>
                  </a:ln>
                  <a:gradFill>
                    <a:gsLst>
                      <a:gs pos="0">
                        <a:srgbClr val="E57004"/>
                      </a:gs>
                      <a:gs pos="74000">
                        <a:srgbClr val="E02C00"/>
                      </a:gs>
                    </a:gsLst>
                    <a:lin ang="5400000" scaled="1"/>
                  </a:gradFill>
                  <a:effectLst>
                    <a:outerShdw blurRad="63500" dist="25400" dir="2700000" algn="tl" rotWithShape="0">
                      <a:prstClr val="black">
                        <a:alpha val="34000"/>
                      </a:prstClr>
                    </a:outerShdw>
                  </a:effectLst>
                  <a:latin typeface="华文行楷" panose="02010800040101010101" pitchFamily="2" charset="-122"/>
                  <a:ea typeface="华文行楷" panose="02010800040101010101" pitchFamily="2" charset="-122"/>
                </a:rPr>
                <a:t>谢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5071811" y="807364"/>
              <a:ext cx="1277257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3600" i="1" dirty="0">
                  <a:gradFill>
                    <a:gsLst>
                      <a:gs pos="0">
                        <a:srgbClr val="E57004"/>
                      </a:gs>
                      <a:gs pos="74000">
                        <a:srgbClr val="E02C00"/>
                      </a:gs>
                    </a:gsLst>
                    <a:lin ang="5400000" scaled="1"/>
                  </a:gradFill>
                  <a:latin typeface="华文行楷" panose="02010800040101010101" pitchFamily="2" charset="-122"/>
                  <a:ea typeface="华文行楷" panose="02010800040101010101" pitchFamily="2" charset="-122"/>
                </a:rPr>
                <a:t>谢</a:t>
              </a:r>
            </a:p>
          </p:txBody>
        </p:sp>
      </p:grpSp>
      <p:grpSp>
        <p:nvGrpSpPr>
          <p:cNvPr id="42" name="MG-组合 41"/>
          <p:cNvGrpSpPr/>
          <p:nvPr>
            <p:custDataLst>
              <p:tags r:id="rId1"/>
            </p:custDataLst>
          </p:nvPr>
        </p:nvGrpSpPr>
        <p:grpSpPr>
          <a:xfrm>
            <a:off x="6453715" y="1998153"/>
            <a:ext cx="5086436" cy="1586901"/>
            <a:chOff x="6700456" y="1780441"/>
            <a:chExt cx="5086436" cy="1586901"/>
          </a:xfrm>
        </p:grpSpPr>
        <p:sp>
          <p:nvSpPr>
            <p:cNvPr id="41" name="MG-文本框 40"/>
            <p:cNvSpPr txBox="1"/>
            <p:nvPr>
              <p:custDataLst>
                <p:tags r:id="rId2"/>
              </p:custDataLst>
            </p:nvPr>
          </p:nvSpPr>
          <p:spPr>
            <a:xfrm>
              <a:off x="6700456" y="1780441"/>
              <a:ext cx="50843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600">
                  <a:ln w="120650">
                    <a:solidFill>
                      <a:schemeClr val="bg1"/>
                    </a:solidFill>
                  </a:ln>
                  <a:solidFill>
                    <a:srgbClr val="1D71B8"/>
                  </a:solidFill>
                  <a:effectLst>
                    <a:outerShdw blurRad="63500" dist="25400" dir="2700000" algn="tl" rotWithShape="0">
                      <a:prstClr val="black">
                        <a:alpha val="34000"/>
                      </a:prstClr>
                    </a:outerShdw>
                  </a:effectLst>
                  <a:latin typeface="汉仪大黑简" panose="02010609000101010101" pitchFamily="2" charset="-122"/>
                  <a:ea typeface="汉仪大黑简" panose="02010609000101010101" pitchFamily="2" charset="-122"/>
                </a:rPr>
                <a:t>您的欣赏</a:t>
              </a:r>
            </a:p>
          </p:txBody>
        </p:sp>
        <p:sp>
          <p:nvSpPr>
            <p:cNvPr id="40" name="MG-文本框 39"/>
            <p:cNvSpPr txBox="1"/>
            <p:nvPr>
              <p:custDataLst>
                <p:tags r:id="rId3"/>
              </p:custDataLst>
            </p:nvPr>
          </p:nvSpPr>
          <p:spPr>
            <a:xfrm>
              <a:off x="6702561" y="1797682"/>
              <a:ext cx="508433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9600" dirty="0">
                  <a:solidFill>
                    <a:srgbClr val="1D71B8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您的欣赏</a:t>
              </a: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7429501" y="1788421"/>
            <a:ext cx="290467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a楷体" panose="02000500000000000000" pitchFamily="2" charset="-122"/>
              </a:rPr>
              <a:t>关注健康</a:t>
            </a:r>
            <a:r>
              <a:rPr lang="en-US" altLang="zh-CN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a楷体" panose="02000500000000000000" pitchFamily="2" charset="-122"/>
              </a:rPr>
              <a:t>·</a:t>
            </a:r>
            <a:r>
              <a:rPr lang="zh-CN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a楷体" panose="02000500000000000000" pitchFamily="2" charset="-122"/>
              </a:rPr>
              <a:t>预防甲流</a:t>
            </a:r>
            <a:endParaRPr lang="en-US" altLang="zh-CN" sz="14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a楷体" panose="02000500000000000000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657601" y="3004456"/>
            <a:ext cx="1132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200" i="1">
                <a:gradFill>
                  <a:gsLst>
                    <a:gs pos="0">
                      <a:srgbClr val="E57004"/>
                    </a:gs>
                    <a:gs pos="74000">
                      <a:srgbClr val="E02C00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1200" i="1">
              <a:gradFill>
                <a:gsLst>
                  <a:gs pos="0">
                    <a:srgbClr val="E57004"/>
                  </a:gs>
                  <a:gs pos="74000">
                    <a:srgbClr val="E02C00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5631543" y="3860799"/>
            <a:ext cx="4484915" cy="391887"/>
            <a:chOff x="5631543" y="3875314"/>
            <a:chExt cx="4484915" cy="391887"/>
          </a:xfrm>
        </p:grpSpPr>
        <p:sp>
          <p:nvSpPr>
            <p:cNvPr id="48" name="平行四边形 47"/>
            <p:cNvSpPr/>
            <p:nvPr/>
          </p:nvSpPr>
          <p:spPr>
            <a:xfrm>
              <a:off x="5631543" y="3875314"/>
              <a:ext cx="4484915" cy="391887"/>
            </a:xfrm>
            <a:prstGeom prst="parallelogram">
              <a:avLst/>
            </a:prstGeom>
            <a:solidFill>
              <a:srgbClr val="1D71B8">
                <a:alpha val="2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平行四边形 48"/>
            <p:cNvSpPr/>
            <p:nvPr/>
          </p:nvSpPr>
          <p:spPr>
            <a:xfrm>
              <a:off x="5680529" y="3879120"/>
              <a:ext cx="328385" cy="212837"/>
            </a:xfrm>
            <a:prstGeom prst="parallelogram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181277" y="3894708"/>
              <a:ext cx="3514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>
                  <a:solidFill>
                    <a:srgbClr val="1D71B8"/>
                  </a:solidFill>
                  <a:latin typeface="汉仪大黑简" panose="02010609000101010101" pitchFamily="2" charset="-122"/>
                  <a:ea typeface="汉仪大黑简" panose="02010609000101010101" pitchFamily="2" charset="-122"/>
                </a:rPr>
                <a:t>甲型流感病毒科普讲座</a:t>
              </a:r>
            </a:p>
          </p:txBody>
        </p:sp>
      </p:grpSp>
      <p:pic>
        <p:nvPicPr>
          <p:cNvPr id="56" name="图片 55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4232769" y="4593476"/>
            <a:ext cx="712056" cy="735026"/>
          </a:xfrm>
          <a:prstGeom prst="rect">
            <a:avLst/>
          </a:pr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8870498" y="405820"/>
            <a:ext cx="825045" cy="851660"/>
          </a:xfrm>
          <a:prstGeom prst="rect">
            <a:avLst/>
          </a:prstGeom>
        </p:spPr>
      </p:pic>
      <p:grpSp>
        <p:nvGrpSpPr>
          <p:cNvPr id="72" name="组合 71"/>
          <p:cNvGrpSpPr/>
          <p:nvPr/>
        </p:nvGrpSpPr>
        <p:grpSpPr>
          <a:xfrm>
            <a:off x="6181278" y="4622184"/>
            <a:ext cx="2984502" cy="276999"/>
            <a:chOff x="6397178" y="4607670"/>
            <a:chExt cx="2739573" cy="276999"/>
          </a:xfrm>
        </p:grpSpPr>
        <p:sp>
          <p:nvSpPr>
            <p:cNvPr id="70" name="文本框 69"/>
            <p:cNvSpPr txBox="1"/>
            <p:nvPr/>
          </p:nvSpPr>
          <p:spPr>
            <a:xfrm>
              <a:off x="6397178" y="4607670"/>
              <a:ext cx="12083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主讲</a:t>
              </a:r>
              <a:r>
                <a:rPr lang="zh-CN" alt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：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优品</a:t>
              </a:r>
              <a:r>
                <a:rPr lang="en-US" altLang="zh-CN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PPT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a楷体" panose="02000500000000000000" pitchFamily="2" charset="-122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7928444" y="4607670"/>
              <a:ext cx="1208307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时间：</a:t>
              </a:r>
              <a:r>
                <a:rPr lang="en-US" altLang="zh-CN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a楷体" panose="02000500000000000000" pitchFamily="2" charset="-122"/>
                </a:rPr>
                <a:t>202X.X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Tm="9000">
        <p15:prstTrans prst="origami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1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2" presetID="3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75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4" presetID="31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47" presetID="4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6" presetClass="entr" presetSubtype="21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62" presetID="0" presetClass="entr" presetSubtype="0" dur="27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120000" y="80000"/>
                                    </p:animScale>
                                    <p:anim to="" calcmode="lin" valueType="num">
                                      <p:cBhvr>
                                        <p:cTn id="65" dur="1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0.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6" dur="273" decel="50000" fill="hold">
                                          <p:stCondLst>
                                            <p:cond delay="2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0.3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6" fill="hold">
                                          <p:stCondLst>
                                            <p:cond delay="2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20000" y="80000"/>
                                      <p:to x="100000" y="100000"/>
                                    </p:animScale>
                                    <p:animRot by="21600000" to="43200000">
                                      <p:cBhvr>
                                        <p:cTn id="68" dur="546" fill="hold">
                                          <p:stCondLst>
                                            <p:cond delay="2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 to="" calcmode="lin" valueType="num">
                                      <p:cBhvr>
                                        <p:cTn id="69" dur="273" accel="50000" fill="hold">
                                          <p:stCondLst>
                                            <p:cond delay="47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6" presetClass="entr" presetSubtype="21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75" presetID="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0" presetID="3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75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19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33" name="组合 32"/>
          <p:cNvGrpSpPr/>
          <p:nvPr/>
        </p:nvGrpSpPr>
        <p:grpSpPr>
          <a:xfrm>
            <a:off x="-38100" y="0"/>
            <a:ext cx="12230100" cy="6858000"/>
            <a:chOff x="-38100" y="0"/>
            <a:chExt cx="12230100" cy="6858000"/>
          </a:xfrm>
        </p:grpSpPr>
        <p:sp>
          <p:nvSpPr>
            <p:cNvPr id="14" name="任意多边形: 形状 13"/>
            <p:cNvSpPr/>
            <p:nvPr/>
          </p:nvSpPr>
          <p:spPr>
            <a:xfrm>
              <a:off x="-38100" y="0"/>
              <a:ext cx="12172950" cy="6724650"/>
            </a:xfrm>
            <a:custGeom>
              <a:avLst/>
              <a:gdLst>
                <a:gd name="connsiteX0" fmla="*/ 10707421 w 12134850"/>
                <a:gd name="connsiteY0" fmla="*/ 0 h 6724650"/>
                <a:gd name="connsiteX1" fmla="*/ 12134850 w 12134850"/>
                <a:gd name="connsiteY1" fmla="*/ 0 h 6724650"/>
                <a:gd name="connsiteX2" fmla="*/ 12134850 w 12134850"/>
                <a:gd name="connsiteY2" fmla="*/ 6724650 h 6724650"/>
                <a:gd name="connsiteX3" fmla="*/ 0 w 12134850"/>
                <a:gd name="connsiteY3" fmla="*/ 6724650 h 6724650"/>
                <a:gd name="connsiteX4" fmla="*/ 0 w 12134850"/>
                <a:gd name="connsiteY4" fmla="*/ 4767241 h 6724650"/>
                <a:gd name="connsiteX5" fmla="*/ 122164 w 12134850"/>
                <a:gd name="connsiteY5" fmla="*/ 4848229 h 6724650"/>
                <a:gd name="connsiteX6" fmla="*/ 4083051 w 12134850"/>
                <a:gd name="connsiteY6" fmla="*/ 6151554 h 6724650"/>
                <a:gd name="connsiteX7" fmla="*/ 11296635 w 12134850"/>
                <a:gd name="connsiteY7" fmla="*/ 2235240 h 6724650"/>
                <a:gd name="connsiteX8" fmla="*/ 10852732 w 12134850"/>
                <a:gd name="connsiteY8" fmla="*/ 240216 h 672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34850" h="6724650">
                  <a:moveTo>
                    <a:pt x="10707421" y="0"/>
                  </a:moveTo>
                  <a:lnTo>
                    <a:pt x="12134850" y="0"/>
                  </a:lnTo>
                  <a:lnTo>
                    <a:pt x="12134850" y="6724650"/>
                  </a:lnTo>
                  <a:lnTo>
                    <a:pt x="0" y="6724650"/>
                  </a:lnTo>
                  <a:lnTo>
                    <a:pt x="0" y="4767241"/>
                  </a:lnTo>
                  <a:lnTo>
                    <a:pt x="122164" y="4848229"/>
                  </a:lnTo>
                  <a:cubicBezTo>
                    <a:pt x="1195760" y="5529089"/>
                    <a:pt x="2564542" y="6003674"/>
                    <a:pt x="4083051" y="6151554"/>
                  </a:cubicBezTo>
                  <a:cubicBezTo>
                    <a:pt x="7820918" y="6515567"/>
                    <a:pt x="11050550" y="4762173"/>
                    <a:pt x="11296635" y="2235240"/>
                  </a:cubicBezTo>
                  <a:cubicBezTo>
                    <a:pt x="11363924" y="1544282"/>
                    <a:pt x="11201172" y="867033"/>
                    <a:pt x="10852732" y="240216"/>
                  </a:cubicBezTo>
                  <a:close/>
                </a:path>
              </a:pathLst>
            </a:custGeom>
            <a:noFill/>
            <a:ln w="28575" cap="flat" cmpd="sng" algn="ctr">
              <a:solidFill>
                <a:srgbClr val="1D71B8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0674108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  <a:gd name="connsiteX4" fmla="*/ 0 w 12192000"/>
                <a:gd name="connsiteY4" fmla="*/ 4862704 h 6858000"/>
                <a:gd name="connsiteX5" fmla="*/ 179314 w 12192000"/>
                <a:gd name="connsiteY5" fmla="*/ 4981579 h 6858000"/>
                <a:gd name="connsiteX6" fmla="*/ 4140201 w 12192000"/>
                <a:gd name="connsiteY6" fmla="*/ 6284904 h 6858000"/>
                <a:gd name="connsiteX7" fmla="*/ 11353785 w 12192000"/>
                <a:gd name="connsiteY7" fmla="*/ 2368590 h 6858000"/>
                <a:gd name="connsiteX8" fmla="*/ 10749312 w 12192000"/>
                <a:gd name="connsiteY8" fmla="*/ 10812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92000" h="6858000">
                  <a:moveTo>
                    <a:pt x="10674108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lnTo>
                    <a:pt x="0" y="4862704"/>
                  </a:lnTo>
                  <a:lnTo>
                    <a:pt x="179314" y="4981579"/>
                  </a:lnTo>
                  <a:cubicBezTo>
                    <a:pt x="1252910" y="5662439"/>
                    <a:pt x="2621692" y="6137024"/>
                    <a:pt x="4140201" y="6284904"/>
                  </a:cubicBezTo>
                  <a:cubicBezTo>
                    <a:pt x="7878068" y="6648917"/>
                    <a:pt x="11107700" y="4895523"/>
                    <a:pt x="11353785" y="2368590"/>
                  </a:cubicBezTo>
                  <a:cubicBezTo>
                    <a:pt x="11430687" y="1578924"/>
                    <a:pt x="11207126" y="807163"/>
                    <a:pt x="10749312" y="1081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2B1E9"/>
                </a:gs>
                <a:gs pos="100000">
                  <a:srgbClr val="1D71B8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 rot="21337233">
            <a:off x="775616" y="812400"/>
            <a:ext cx="23150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0000" i="1" dirty="0">
                <a:gradFill flip="none" rotWithShape="1">
                  <a:gsLst>
                    <a:gs pos="0">
                      <a:srgbClr val="E57004"/>
                    </a:gs>
                    <a:gs pos="88000">
                      <a:srgbClr val="E02C00"/>
                    </a:gs>
                  </a:gsLst>
                  <a:lin ang="5400000" scaled="1"/>
                </a:gradFill>
                <a:latin typeface="汉仪大黑简" panose="02010609000101010101" pitchFamily="2" charset="-122"/>
                <a:ea typeface="汉仪大黑简" panose="02010609000101010101" pitchFamily="2" charset="-122"/>
              </a:rPr>
              <a:t>1</a:t>
            </a:r>
            <a:endParaRPr lang="zh-CN" altLang="en-US" sz="30000" i="1" dirty="0">
              <a:gradFill flip="none" rotWithShape="1">
                <a:gsLst>
                  <a:gs pos="0">
                    <a:srgbClr val="E57004"/>
                  </a:gs>
                  <a:gs pos="88000">
                    <a:srgbClr val="E02C00"/>
                  </a:gs>
                </a:gsLst>
                <a:lin ang="5400000" scaled="1"/>
              </a:gradFill>
              <a:latin typeface="汉仪大黑简" panose="02010609000101010101" pitchFamily="2" charset="-122"/>
              <a:ea typeface="汉仪大黑简" panose="02010609000101010101" pitchFamily="2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3333750" y="1143000"/>
            <a:ext cx="361950" cy="1504950"/>
          </a:xfrm>
          <a:prstGeom prst="line">
            <a:avLst/>
          </a:prstGeom>
          <a:ln w="31750">
            <a:gradFill flip="none" rotWithShape="1">
              <a:gsLst>
                <a:gs pos="0">
                  <a:srgbClr val="1D71B8"/>
                </a:gs>
                <a:gs pos="74000">
                  <a:srgbClr val="1D71B8">
                    <a:alpha val="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1456195" y="3429000"/>
            <a:ext cx="361950" cy="1504950"/>
          </a:xfrm>
          <a:prstGeom prst="line">
            <a:avLst/>
          </a:prstGeom>
          <a:ln w="31750">
            <a:gradFill flip="none" rotWithShape="1">
              <a:gsLst>
                <a:gs pos="0">
                  <a:srgbClr val="1D71B8"/>
                </a:gs>
                <a:gs pos="74000">
                  <a:srgbClr val="1D71B8">
                    <a:alpha val="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平行四边形 20"/>
          <p:cNvSpPr/>
          <p:nvPr/>
        </p:nvSpPr>
        <p:spPr>
          <a:xfrm>
            <a:off x="3059793" y="2571751"/>
            <a:ext cx="6560457" cy="1466849"/>
          </a:xfrm>
          <a:prstGeom prst="parallelogram">
            <a:avLst/>
          </a:prstGeom>
          <a:solidFill>
            <a:srgbClr val="1D71B8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MG-文本框 23"/>
          <p:cNvSpPr txBox="1"/>
          <p:nvPr>
            <p:custDataLst>
              <p:tags r:id="rId1"/>
            </p:custDataLst>
          </p:nvPr>
        </p:nvSpPr>
        <p:spPr>
          <a:xfrm>
            <a:off x="3908429" y="2815804"/>
            <a:ext cx="46345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rgbClr val="1D71B8"/>
                </a:solidFill>
                <a:latin typeface="汉仪大黑简" panose="02010609000101010101" pitchFamily="2" charset="-122"/>
                <a:ea typeface="汉仪大黑简" panose="02010609000101010101" pitchFamily="2" charset="-122"/>
              </a:rPr>
              <a:t>什么是甲流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8039101" y="2310627"/>
            <a:ext cx="1657350" cy="528566"/>
            <a:chOff x="8039101" y="2310627"/>
            <a:chExt cx="1657350" cy="528566"/>
          </a:xfrm>
        </p:grpSpPr>
        <p:sp>
          <p:nvSpPr>
            <p:cNvPr id="23" name="平行四边形 22"/>
            <p:cNvSpPr/>
            <p:nvPr/>
          </p:nvSpPr>
          <p:spPr>
            <a:xfrm>
              <a:off x="8039101" y="2310627"/>
              <a:ext cx="1657350" cy="528566"/>
            </a:xfrm>
            <a:prstGeom prst="parallelogram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217357" y="2403810"/>
              <a:ext cx="13457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INFLUENZA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019425" y="4045281"/>
            <a:ext cx="6524625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0" dirty="0">
                <a:solidFill>
                  <a:srgbClr val="1D71B8">
                    <a:alpha val="74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The average person is always waiting for</a:t>
            </a:r>
            <a:endParaRPr lang="zh-CN" altLang="en-US" sz="1000" dirty="0">
              <a:solidFill>
                <a:srgbClr val="1D71B8">
                  <a:alpha val="74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22"/>
          <a:stretch>
            <a:fillRect/>
          </a:stretch>
        </p:blipFill>
        <p:spPr>
          <a:xfrm>
            <a:off x="8560625" y="4076700"/>
            <a:ext cx="3515971" cy="2146301"/>
          </a:xfrm>
          <a:prstGeom prst="rect">
            <a:avLst/>
          </a:prstGeom>
          <a:effectLst>
            <a:reflection blurRad="6350" stA="24000" endPos="21000" dir="5400000" sy="-100000" algn="bl" rotWithShape="0"/>
          </a:effectLst>
        </p:spPr>
      </p:pic>
      <p:pic>
        <p:nvPicPr>
          <p:cNvPr id="29" name="图形 28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624127" y="699232"/>
            <a:ext cx="211363" cy="71863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3294672" y="5008178"/>
            <a:ext cx="712056" cy="735026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7813248" y="545719"/>
            <a:ext cx="1096645" cy="1132021"/>
          </a:xfrm>
          <a:prstGeom prst="rect">
            <a:avLst/>
          </a:prstGeom>
        </p:spPr>
      </p:pic>
      <p:pic>
        <p:nvPicPr>
          <p:cNvPr id="32" name="图形 31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 rot="5400000">
            <a:off x="917125" y="467409"/>
            <a:ext cx="361950" cy="790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drap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42" presetID="22" presetClass="entr" presetSubtype="1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6" presetClass="entr" presetSubtype="0" dur="75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63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 animBg="1"/>
      <p:bldP spid="24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2939483" y="1453480"/>
            <a:ext cx="6109267" cy="63113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1D71B8"/>
              </a:gs>
              <a:gs pos="100000">
                <a:srgbClr val="1D71B8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rPr>
              <a:t>流感病毒分为甲、乙、丙、丁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rPr>
              <a:t>4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rPr>
              <a:t>型。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959758" y="2327065"/>
            <a:ext cx="10196285" cy="1676400"/>
            <a:chOff x="845458" y="2231815"/>
            <a:chExt cx="10196285" cy="1676400"/>
          </a:xfrm>
        </p:grpSpPr>
        <p:grpSp>
          <p:nvGrpSpPr>
            <p:cNvPr id="8" name="组合 7"/>
            <p:cNvGrpSpPr/>
            <p:nvPr/>
          </p:nvGrpSpPr>
          <p:grpSpPr>
            <a:xfrm>
              <a:off x="845458" y="2231815"/>
              <a:ext cx="1676400" cy="1676400"/>
              <a:chOff x="7648575" y="2576512"/>
              <a:chExt cx="1676400" cy="1676400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7837487" y="2765424"/>
                <a:ext cx="1298576" cy="1298576"/>
              </a:xfrm>
              <a:prstGeom prst="ellipse">
                <a:avLst/>
              </a:prstGeom>
              <a:gradFill flip="none" rotWithShape="1">
                <a:gsLst>
                  <a:gs pos="0">
                    <a:srgbClr val="1D71B8"/>
                  </a:gs>
                  <a:gs pos="100000">
                    <a:srgbClr val="1D71B8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B" panose="00020600040101010101" pitchFamily="18" charset="-122"/>
                    <a:sym typeface="思源黑体 CN Medium" panose="020B0600000000000000" pitchFamily="34" charset="-122"/>
                  </a:rPr>
                  <a:t>甲型</a:t>
                </a: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7648575" y="2576512"/>
                <a:ext cx="1676400" cy="16764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rgbClr val="1D71B8"/>
                    </a:gs>
                    <a:gs pos="100000">
                      <a:srgbClr val="1D71B8">
                        <a:alpha val="0"/>
                      </a:srgbClr>
                    </a:gs>
                  </a:gsLst>
                  <a:lin ang="16200000" scaled="1"/>
                </a:gra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3685420" y="2231815"/>
              <a:ext cx="1676400" cy="1676400"/>
              <a:chOff x="7648575" y="2576512"/>
              <a:chExt cx="1676400" cy="1676400"/>
            </a:xfrm>
          </p:grpSpPr>
          <p:sp>
            <p:nvSpPr>
              <p:cNvPr id="25" name="椭圆 24"/>
              <p:cNvSpPr/>
              <p:nvPr/>
            </p:nvSpPr>
            <p:spPr>
              <a:xfrm>
                <a:off x="7837487" y="2765424"/>
                <a:ext cx="1298576" cy="1298576"/>
              </a:xfrm>
              <a:prstGeom prst="ellipse">
                <a:avLst/>
              </a:prstGeom>
              <a:gradFill flip="none" rotWithShape="1">
                <a:gsLst>
                  <a:gs pos="0">
                    <a:srgbClr val="1D71B8"/>
                  </a:gs>
                  <a:gs pos="100000">
                    <a:srgbClr val="1D71B8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B" panose="00020600040101010101" pitchFamily="18" charset="-122"/>
                    <a:sym typeface="思源黑体 CN Medium" panose="020B0600000000000000" pitchFamily="34" charset="-122"/>
                  </a:rPr>
                  <a:t>乙型</a:t>
                </a: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7648575" y="2576512"/>
                <a:ext cx="1676400" cy="16764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rgbClr val="1D71B8"/>
                    </a:gs>
                    <a:gs pos="100000">
                      <a:srgbClr val="1D71B8">
                        <a:alpha val="0"/>
                      </a:srgbClr>
                    </a:gs>
                  </a:gsLst>
                  <a:lin ang="5400000" scaled="1"/>
                </a:gra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6525382" y="2231815"/>
              <a:ext cx="1676400" cy="1676400"/>
              <a:chOff x="7648575" y="2576512"/>
              <a:chExt cx="1676400" cy="1676400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837487" y="2765424"/>
                <a:ext cx="1298576" cy="1298576"/>
              </a:xfrm>
              <a:prstGeom prst="ellipse">
                <a:avLst/>
              </a:prstGeom>
              <a:gradFill flip="none" rotWithShape="1">
                <a:gsLst>
                  <a:gs pos="0">
                    <a:srgbClr val="1D71B8"/>
                  </a:gs>
                  <a:gs pos="100000">
                    <a:srgbClr val="1D71B8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B" panose="00020600040101010101" pitchFamily="18" charset="-122"/>
                    <a:sym typeface="思源黑体 CN Medium" panose="020B0600000000000000" pitchFamily="34" charset="-122"/>
                  </a:rPr>
                  <a:t>丙型</a:t>
                </a: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7648575" y="2576512"/>
                <a:ext cx="1676400" cy="1676400"/>
              </a:xfrm>
              <a:prstGeom prst="ellipse">
                <a:avLst/>
              </a:prstGeom>
              <a:noFill/>
              <a:ln>
                <a:gradFill flip="none" rotWithShape="1">
                  <a:gsLst>
                    <a:gs pos="0">
                      <a:srgbClr val="1D71B8"/>
                    </a:gs>
                    <a:gs pos="100000">
                      <a:srgbClr val="1D71B8">
                        <a:alpha val="0"/>
                      </a:srgbClr>
                    </a:gs>
                  </a:gsLst>
                  <a:lin ang="16200000" scaled="1"/>
                </a:gra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9365343" y="2231815"/>
              <a:ext cx="1676400" cy="1676400"/>
              <a:chOff x="7648575" y="2576512"/>
              <a:chExt cx="1676400" cy="1676400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7837487" y="2765424"/>
                <a:ext cx="1298576" cy="1298576"/>
              </a:xfrm>
              <a:prstGeom prst="ellipse">
                <a:avLst/>
              </a:prstGeom>
              <a:gradFill flip="none" rotWithShape="1">
                <a:gsLst>
                  <a:gs pos="0">
                    <a:srgbClr val="1D71B8"/>
                  </a:gs>
                  <a:gs pos="100000">
                    <a:srgbClr val="1D71B8"/>
                  </a:gs>
                </a:gsLst>
                <a:lin ang="27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32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阿里巴巴普惠体 B" panose="00020600040101010101" pitchFamily="18" charset="-122"/>
                    <a:sym typeface="思源黑体 CN Medium" panose="020B0600000000000000" pitchFamily="34" charset="-122"/>
                  </a:rPr>
                  <a:t>丁型</a:t>
                </a: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7648575" y="2576512"/>
                <a:ext cx="1676400" cy="1676400"/>
              </a:xfrm>
              <a:prstGeom prst="ellipse">
                <a:avLst/>
              </a:prstGeom>
              <a:noFill/>
              <a:ln>
                <a:gradFill>
                  <a:gsLst>
                    <a:gs pos="0">
                      <a:srgbClr val="1D71B8"/>
                    </a:gs>
                    <a:gs pos="100000">
                      <a:srgbClr val="1D71B8">
                        <a:alpha val="0"/>
                      </a:srgbClr>
                    </a:gs>
                  </a:gsLst>
                  <a:lin ang="5400000" scaled="1"/>
                </a:gra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阿里巴巴普惠体 B" panose="00020600040101010101" pitchFamily="18" charset="-122"/>
                  <a:sym typeface="思源黑体 CN Medium" panose="020B0600000000000000" pitchFamily="34" charset="-122"/>
                </a:endParaRPr>
              </a:p>
            </p:txBody>
          </p:sp>
        </p:grpSp>
        <p:sp>
          <p:nvSpPr>
            <p:cNvPr id="37" name="等腰三角形 36"/>
            <p:cNvSpPr/>
            <p:nvPr/>
          </p:nvSpPr>
          <p:spPr>
            <a:xfrm rot="5400000">
              <a:off x="8585206" y="2986313"/>
              <a:ext cx="396714" cy="341994"/>
            </a:xfrm>
            <a:prstGeom prst="triangle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 rot="5400000">
              <a:off x="5745244" y="2986313"/>
              <a:ext cx="396714" cy="341994"/>
            </a:xfrm>
            <a:prstGeom prst="triangle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 rot="5400000">
              <a:off x="2905282" y="2986313"/>
              <a:ext cx="396714" cy="341994"/>
            </a:xfrm>
            <a:prstGeom prst="triangle">
              <a:avLst/>
            </a:prstGeom>
            <a:gradFill flip="none" rotWithShape="1">
              <a:gsLst>
                <a:gs pos="0">
                  <a:srgbClr val="1D71B8"/>
                </a:gs>
                <a:gs pos="100000">
                  <a:srgbClr val="1D71B8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阿里巴巴普惠体 B" panose="00020600040101010101" pitchFamily="18" charset="-122"/>
                <a:sym typeface="思源黑体 CN Medium" panose="020B0600000000000000" pitchFamily="34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257221" y="4498124"/>
            <a:ext cx="9450643" cy="638196"/>
            <a:chOff x="685800" y="1152504"/>
            <a:chExt cx="9450643" cy="638196"/>
          </a:xfrm>
        </p:grpSpPr>
        <p:sp>
          <p:nvSpPr>
            <p:cNvPr id="49" name="箭头: 虚尾 48"/>
            <p:cNvSpPr/>
            <p:nvPr/>
          </p:nvSpPr>
          <p:spPr>
            <a:xfrm>
              <a:off x="685800" y="1219200"/>
              <a:ext cx="933450" cy="571500"/>
            </a:xfrm>
            <a:prstGeom prst="stripedRightArrow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745117" y="1152504"/>
              <a:ext cx="8391326" cy="5810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</a:pPr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甲型</a:t>
              </a:r>
            </a:p>
          </p:txBody>
        </p:sp>
      </p:grpSp>
      <p:sp>
        <p:nvSpPr>
          <p:cNvPr id="51" name="矩形 50"/>
          <p:cNvSpPr/>
          <p:nvPr/>
        </p:nvSpPr>
        <p:spPr>
          <a:xfrm>
            <a:off x="1094387" y="5138593"/>
            <a:ext cx="5154013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50000"/>
              </a:lnSpc>
            </a:pPr>
            <a:r>
              <a:rPr lang="zh-CN" altLang="en-US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甲流是由甲型流感病毒引起的急性呼吸道传染病。</a:t>
            </a:r>
          </a:p>
        </p:txBody>
      </p:sp>
      <p:sp>
        <p:nvSpPr>
          <p:cNvPr id="52" name="矩形 51"/>
          <p:cNvSpPr/>
          <p:nvPr/>
        </p:nvSpPr>
        <p:spPr>
          <a:xfrm>
            <a:off x="6753982" y="5138593"/>
            <a:ext cx="5154013" cy="458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50000"/>
              </a:lnSpc>
            </a:pP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甲型流感病毒传染性强，人群普遍易感。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341181" y="656948"/>
            <a:ext cx="14470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prestig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35656" y="3033866"/>
            <a:ext cx="678542" cy="678542"/>
            <a:chOff x="7734300" y="1835760"/>
            <a:chExt cx="3454400" cy="3454400"/>
          </a:xfrm>
        </p:grpSpPr>
        <p:sp>
          <p:nvSpPr>
            <p:cNvPr id="7" name="椭圆 6"/>
            <p:cNvSpPr/>
            <p:nvPr/>
          </p:nvSpPr>
          <p:spPr>
            <a:xfrm>
              <a:off x="8089900" y="2191360"/>
              <a:ext cx="2743199" cy="2743199"/>
            </a:xfrm>
            <a:prstGeom prst="ellipse">
              <a:avLst/>
            </a:prstGeom>
            <a:solidFill>
              <a:srgbClr val="1D71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altLang="zh-CN" sz="2400" b="1">
                  <a:solidFill>
                    <a:srgbClr val="FFFFFF"/>
                  </a:solidFill>
                  <a:latin typeface="微软雅黑" panose="020B0503020204020204" pitchFamily="34" charset="-122"/>
                  <a:ea typeface="思源黑体 CN Heavy" panose="020B0A00000000000000" pitchFamily="34" charset="-122"/>
                  <a:sym typeface="Arial" panose="020B0604020202020204" pitchFamily="34" charset="0"/>
                </a:rPr>
                <a:t>1</a:t>
              </a:r>
              <a:endParaRPr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思源黑体 CN Heavy" panose="020B0A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 rot="16200000">
              <a:off x="7734300" y="1835760"/>
              <a:ext cx="3454400" cy="3454400"/>
            </a:xfrm>
            <a:prstGeom prst="ellipse">
              <a:avLst/>
            </a:prstGeom>
            <a:grpFill/>
            <a:ln w="6350">
              <a:gradFill>
                <a:gsLst>
                  <a:gs pos="0">
                    <a:srgbClr val="1D71B8"/>
                  </a:gs>
                  <a:gs pos="100000">
                    <a:srgbClr val="1D71B8">
                      <a:alpha val="0"/>
                    </a:srgbClr>
                  </a:gs>
                </a:gsLst>
                <a:lin ang="10800000" scaled="0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02545" y="3858459"/>
            <a:ext cx="2512104" cy="1116781"/>
          </a:xfrm>
          <a:prstGeom prst="rect">
            <a:avLst/>
          </a:prstGeom>
          <a:effectLst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200000"/>
              </a:lnSpc>
              <a:buClr>
                <a:schemeClr val="accent1"/>
              </a:buClr>
              <a:defRPr/>
            </a:pP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甲流的传播以空气飞沫传播为主，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409950" y="3232969"/>
            <a:ext cx="2721" cy="1828800"/>
          </a:xfrm>
          <a:prstGeom prst="line">
            <a:avLst/>
          </a:prstGeom>
          <a:ln w="6350">
            <a:solidFill>
              <a:srgbClr val="1D71B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4413830" y="3033866"/>
            <a:ext cx="678542" cy="678542"/>
            <a:chOff x="7734300" y="1835760"/>
            <a:chExt cx="3454400" cy="3454400"/>
          </a:xfrm>
        </p:grpSpPr>
        <p:sp>
          <p:nvSpPr>
            <p:cNvPr id="14" name="椭圆 13"/>
            <p:cNvSpPr/>
            <p:nvPr/>
          </p:nvSpPr>
          <p:spPr>
            <a:xfrm>
              <a:off x="8089900" y="2191360"/>
              <a:ext cx="2743199" cy="2743199"/>
            </a:xfrm>
            <a:prstGeom prst="ellipse">
              <a:avLst/>
            </a:prstGeom>
            <a:solidFill>
              <a:srgbClr val="1D71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altLang="zh-CN" sz="2400" b="1">
                  <a:solidFill>
                    <a:srgbClr val="FFFFFF"/>
                  </a:solidFill>
                  <a:latin typeface="微软雅黑" panose="020B0503020204020204" pitchFamily="34" charset="-122"/>
                  <a:ea typeface="思源黑体 CN Heavy" panose="020B0A00000000000000" pitchFamily="34" charset="-122"/>
                  <a:sym typeface="Arial" panose="020B0604020202020204" pitchFamily="34" charset="0"/>
                </a:rPr>
                <a:t>2</a:t>
              </a:r>
              <a:endParaRPr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思源黑体 CN Heavy" panose="020B0A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 rot="16200000">
              <a:off x="7734300" y="1835760"/>
              <a:ext cx="3454400" cy="3454400"/>
            </a:xfrm>
            <a:prstGeom prst="ellipse">
              <a:avLst/>
            </a:prstGeom>
            <a:grpFill/>
            <a:ln w="6350">
              <a:gradFill>
                <a:gsLst>
                  <a:gs pos="0">
                    <a:srgbClr val="1D71B8"/>
                  </a:gs>
                  <a:gs pos="100000">
                    <a:srgbClr val="1D71B8">
                      <a:alpha val="0"/>
                    </a:srgbClr>
                  </a:gs>
                </a:gsLst>
                <a:lin ang="10800000" scaled="0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3796480" y="3782259"/>
            <a:ext cx="2313727" cy="1670778"/>
          </a:xfrm>
          <a:prstGeom prst="rect">
            <a:avLst/>
          </a:prstGeom>
          <a:effectLst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200000"/>
              </a:lnSpc>
              <a:buClr>
                <a:schemeClr val="accent1"/>
              </a:buClr>
              <a:defRPr/>
            </a:pP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其次是通过病毒污染的茶具、食具、毛巾等间接传播，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6311712" y="3218221"/>
            <a:ext cx="2721" cy="1828800"/>
          </a:xfrm>
          <a:prstGeom prst="line">
            <a:avLst/>
          </a:prstGeom>
          <a:ln w="6350">
            <a:solidFill>
              <a:srgbClr val="1D71B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>
          <a:xfrm>
            <a:off x="7292004" y="3033866"/>
            <a:ext cx="678542" cy="678542"/>
            <a:chOff x="7734300" y="1835760"/>
            <a:chExt cx="3454400" cy="3454400"/>
          </a:xfrm>
        </p:grpSpPr>
        <p:sp>
          <p:nvSpPr>
            <p:cNvPr id="27" name="椭圆 26"/>
            <p:cNvSpPr/>
            <p:nvPr/>
          </p:nvSpPr>
          <p:spPr>
            <a:xfrm>
              <a:off x="8089900" y="2191360"/>
              <a:ext cx="2743199" cy="2743199"/>
            </a:xfrm>
            <a:prstGeom prst="ellipse">
              <a:avLst/>
            </a:prstGeom>
            <a:solidFill>
              <a:srgbClr val="1D71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altLang="zh-CN" sz="2400" b="1">
                  <a:solidFill>
                    <a:srgbClr val="FFFFFF"/>
                  </a:solidFill>
                  <a:latin typeface="微软雅黑" panose="020B0503020204020204" pitchFamily="34" charset="-122"/>
                  <a:ea typeface="思源黑体 CN Heavy" panose="020B0A00000000000000" pitchFamily="34" charset="-122"/>
                  <a:sym typeface="Arial" panose="020B0604020202020204" pitchFamily="34" charset="0"/>
                </a:rPr>
                <a:t>3</a:t>
              </a:r>
              <a:endParaRPr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思源黑体 CN Heavy" panose="020B0A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 rot="16200000">
              <a:off x="7734300" y="1835760"/>
              <a:ext cx="3454400" cy="3454400"/>
            </a:xfrm>
            <a:prstGeom prst="ellipse">
              <a:avLst/>
            </a:prstGeom>
            <a:grpFill/>
            <a:ln w="6350">
              <a:gradFill>
                <a:gsLst>
                  <a:gs pos="0">
                    <a:srgbClr val="1D71B8"/>
                  </a:gs>
                  <a:gs pos="100000">
                    <a:srgbClr val="1D71B8">
                      <a:alpha val="0"/>
                    </a:srgbClr>
                  </a:gs>
                </a:gsLst>
                <a:lin ang="10800000" scaled="0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6575499" y="3858459"/>
            <a:ext cx="2288282" cy="1116781"/>
          </a:xfrm>
          <a:prstGeom prst="rect">
            <a:avLst/>
          </a:prstGeom>
          <a:effectLst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200000"/>
              </a:lnSpc>
              <a:buClr>
                <a:schemeClr val="accent1"/>
              </a:buClr>
              <a:defRPr/>
            </a:pP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密切接触也是传播流感的途径之一。</a:t>
            </a:r>
          </a:p>
        </p:txBody>
      </p:sp>
      <p:cxnSp>
        <p:nvCxnSpPr>
          <p:cNvPr id="34" name="直接连接符 33"/>
          <p:cNvCxnSpPr/>
          <p:nvPr/>
        </p:nvCxnSpPr>
        <p:spPr>
          <a:xfrm>
            <a:off x="9198727" y="3203473"/>
            <a:ext cx="2721" cy="1828800"/>
          </a:xfrm>
          <a:prstGeom prst="line">
            <a:avLst/>
          </a:prstGeom>
          <a:ln w="6350">
            <a:solidFill>
              <a:srgbClr val="1D71B8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组合 34"/>
          <p:cNvGrpSpPr/>
          <p:nvPr/>
        </p:nvGrpSpPr>
        <p:grpSpPr>
          <a:xfrm>
            <a:off x="10170179" y="3033866"/>
            <a:ext cx="678542" cy="678542"/>
            <a:chOff x="7734305" y="1835760"/>
            <a:chExt cx="3454400" cy="3454400"/>
          </a:xfrm>
        </p:grpSpPr>
        <p:sp>
          <p:nvSpPr>
            <p:cNvPr id="50" name="椭圆 49"/>
            <p:cNvSpPr/>
            <p:nvPr/>
          </p:nvSpPr>
          <p:spPr>
            <a:xfrm>
              <a:off x="8089906" y="2191360"/>
              <a:ext cx="2743199" cy="2743199"/>
            </a:xfrm>
            <a:prstGeom prst="ellipse">
              <a:avLst/>
            </a:prstGeom>
            <a:solidFill>
              <a:srgbClr val="1D71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altLang="zh-CN" sz="2400" b="1">
                  <a:solidFill>
                    <a:srgbClr val="FFFFFF"/>
                  </a:solidFill>
                  <a:latin typeface="微软雅黑" panose="020B0503020204020204" pitchFamily="34" charset="-122"/>
                  <a:ea typeface="思源黑体 CN Heavy" panose="020B0A00000000000000" pitchFamily="34" charset="-122"/>
                  <a:sym typeface="Arial" panose="020B0604020202020204" pitchFamily="34" charset="0"/>
                </a:rPr>
                <a:t>4</a:t>
              </a:r>
              <a:endParaRPr lang="zh-CN" altLang="en-US" sz="2400" b="1">
                <a:solidFill>
                  <a:srgbClr val="FFFFFF"/>
                </a:solidFill>
                <a:latin typeface="微软雅黑" panose="020B0503020204020204" pitchFamily="34" charset="-122"/>
                <a:ea typeface="思源黑体 CN Heavy" panose="020B0A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 rot="16200000">
              <a:off x="7734305" y="1835760"/>
              <a:ext cx="3454400" cy="3454400"/>
            </a:xfrm>
            <a:prstGeom prst="ellipse">
              <a:avLst/>
            </a:prstGeom>
            <a:grpFill/>
            <a:ln w="6350">
              <a:gradFill>
                <a:gsLst>
                  <a:gs pos="0">
                    <a:srgbClr val="1D71B8"/>
                  </a:gs>
                  <a:gs pos="100000">
                    <a:srgbClr val="1D71B8">
                      <a:alpha val="0"/>
                    </a:srgbClr>
                  </a:gs>
                </a:gsLst>
                <a:lin ang="10800000" scaled="0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zh-CN" altLang="en-US" sz="2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9267232" y="3863902"/>
            <a:ext cx="2500658" cy="1116781"/>
          </a:xfrm>
          <a:prstGeom prst="rect">
            <a:avLst/>
          </a:prstGeom>
          <a:effectLst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200000"/>
              </a:lnSpc>
              <a:buClr>
                <a:schemeClr val="accent1"/>
              </a:buClr>
              <a:defRPr/>
            </a:pPr>
            <a:r>
              <a:rPr lang="zh-CN" altLang="en-US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传播速度和广度与人口密度有关。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096154" y="1652316"/>
            <a:ext cx="399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1D71B8"/>
                </a:solidFill>
                <a:latin typeface="汉仪雅酷黑 75W" panose="020B0804020202020204" pitchFamily="34" charset="-122"/>
                <a:ea typeface="汉仪雅酷黑 75W" panose="020B0804020202020204" pitchFamily="34" charset="-122"/>
              </a:rPr>
              <a:t>甲流的传播途径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prestig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ur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dur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6" presetClass="entr" presetSubtype="4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4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dur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6" presetClass="entr" presetSubtype="4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4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dur="5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3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1" r="3531" b="106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33" name="组合 32"/>
          <p:cNvGrpSpPr/>
          <p:nvPr/>
        </p:nvGrpSpPr>
        <p:grpSpPr>
          <a:xfrm>
            <a:off x="-38100" y="0"/>
            <a:ext cx="12230100" cy="6858000"/>
            <a:chOff x="-38100" y="0"/>
            <a:chExt cx="12230100" cy="6858000"/>
          </a:xfrm>
        </p:grpSpPr>
        <p:sp>
          <p:nvSpPr>
            <p:cNvPr id="14" name="任意多边形: 形状 13"/>
            <p:cNvSpPr/>
            <p:nvPr/>
          </p:nvSpPr>
          <p:spPr>
            <a:xfrm>
              <a:off x="-38100" y="0"/>
              <a:ext cx="12172950" cy="6724650"/>
            </a:xfrm>
            <a:custGeom>
              <a:avLst/>
              <a:gdLst>
                <a:gd name="connsiteX0" fmla="*/ 10707421 w 12134850"/>
                <a:gd name="connsiteY0" fmla="*/ 0 h 6724650"/>
                <a:gd name="connsiteX1" fmla="*/ 12134850 w 12134850"/>
                <a:gd name="connsiteY1" fmla="*/ 0 h 6724650"/>
                <a:gd name="connsiteX2" fmla="*/ 12134850 w 12134850"/>
                <a:gd name="connsiteY2" fmla="*/ 6724650 h 6724650"/>
                <a:gd name="connsiteX3" fmla="*/ 0 w 12134850"/>
                <a:gd name="connsiteY3" fmla="*/ 6724650 h 6724650"/>
                <a:gd name="connsiteX4" fmla="*/ 0 w 12134850"/>
                <a:gd name="connsiteY4" fmla="*/ 4767241 h 6724650"/>
                <a:gd name="connsiteX5" fmla="*/ 122164 w 12134850"/>
                <a:gd name="connsiteY5" fmla="*/ 4848229 h 6724650"/>
                <a:gd name="connsiteX6" fmla="*/ 4083051 w 12134850"/>
                <a:gd name="connsiteY6" fmla="*/ 6151554 h 6724650"/>
                <a:gd name="connsiteX7" fmla="*/ 11296635 w 12134850"/>
                <a:gd name="connsiteY7" fmla="*/ 2235240 h 6724650"/>
                <a:gd name="connsiteX8" fmla="*/ 10852732 w 12134850"/>
                <a:gd name="connsiteY8" fmla="*/ 240216 h 672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34850" h="6724650">
                  <a:moveTo>
                    <a:pt x="10707421" y="0"/>
                  </a:moveTo>
                  <a:lnTo>
                    <a:pt x="12134850" y="0"/>
                  </a:lnTo>
                  <a:lnTo>
                    <a:pt x="12134850" y="6724650"/>
                  </a:lnTo>
                  <a:lnTo>
                    <a:pt x="0" y="6724650"/>
                  </a:lnTo>
                  <a:lnTo>
                    <a:pt x="0" y="4767241"/>
                  </a:lnTo>
                  <a:lnTo>
                    <a:pt x="122164" y="4848229"/>
                  </a:lnTo>
                  <a:cubicBezTo>
                    <a:pt x="1195760" y="5529089"/>
                    <a:pt x="2564542" y="6003674"/>
                    <a:pt x="4083051" y="6151554"/>
                  </a:cubicBezTo>
                  <a:cubicBezTo>
                    <a:pt x="7820918" y="6515567"/>
                    <a:pt x="11050550" y="4762173"/>
                    <a:pt x="11296635" y="2235240"/>
                  </a:cubicBezTo>
                  <a:cubicBezTo>
                    <a:pt x="11363924" y="1544282"/>
                    <a:pt x="11201172" y="867033"/>
                    <a:pt x="10852732" y="240216"/>
                  </a:cubicBezTo>
                  <a:close/>
                </a:path>
              </a:pathLst>
            </a:custGeom>
            <a:noFill/>
            <a:ln w="28575" cap="flat" cmpd="sng" algn="ctr">
              <a:solidFill>
                <a:srgbClr val="1D71B8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: 形状 8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>
                <a:gd name="connsiteX0" fmla="*/ 10674108 w 12192000"/>
                <a:gd name="connsiteY0" fmla="*/ 0 h 6858000"/>
                <a:gd name="connsiteX1" fmla="*/ 12192000 w 12192000"/>
                <a:gd name="connsiteY1" fmla="*/ 0 h 6858000"/>
                <a:gd name="connsiteX2" fmla="*/ 12192000 w 12192000"/>
                <a:gd name="connsiteY2" fmla="*/ 6858000 h 6858000"/>
                <a:gd name="connsiteX3" fmla="*/ 0 w 12192000"/>
                <a:gd name="connsiteY3" fmla="*/ 6858000 h 6858000"/>
                <a:gd name="connsiteX4" fmla="*/ 0 w 12192000"/>
                <a:gd name="connsiteY4" fmla="*/ 4862704 h 6858000"/>
                <a:gd name="connsiteX5" fmla="*/ 179314 w 12192000"/>
                <a:gd name="connsiteY5" fmla="*/ 4981579 h 6858000"/>
                <a:gd name="connsiteX6" fmla="*/ 4140201 w 12192000"/>
                <a:gd name="connsiteY6" fmla="*/ 6284904 h 6858000"/>
                <a:gd name="connsiteX7" fmla="*/ 11353785 w 12192000"/>
                <a:gd name="connsiteY7" fmla="*/ 2368590 h 6858000"/>
                <a:gd name="connsiteX8" fmla="*/ 10749312 w 12192000"/>
                <a:gd name="connsiteY8" fmla="*/ 10812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92000" h="6858000">
                  <a:moveTo>
                    <a:pt x="10674108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lnTo>
                    <a:pt x="0" y="4862704"/>
                  </a:lnTo>
                  <a:lnTo>
                    <a:pt x="179314" y="4981579"/>
                  </a:lnTo>
                  <a:cubicBezTo>
                    <a:pt x="1252910" y="5662439"/>
                    <a:pt x="2621692" y="6137024"/>
                    <a:pt x="4140201" y="6284904"/>
                  </a:cubicBezTo>
                  <a:cubicBezTo>
                    <a:pt x="7878068" y="6648917"/>
                    <a:pt x="11107700" y="4895523"/>
                    <a:pt x="11353785" y="2368590"/>
                  </a:cubicBezTo>
                  <a:cubicBezTo>
                    <a:pt x="11430687" y="1578924"/>
                    <a:pt x="11207126" y="807163"/>
                    <a:pt x="10749312" y="10812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2B1E9"/>
                </a:gs>
                <a:gs pos="100000">
                  <a:srgbClr val="1D71B8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 rot="21337233">
            <a:off x="813715" y="793349"/>
            <a:ext cx="23150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30000" i="1" dirty="0">
                <a:gradFill flip="none" rotWithShape="1">
                  <a:gsLst>
                    <a:gs pos="0">
                      <a:srgbClr val="E57004"/>
                    </a:gs>
                    <a:gs pos="88000">
                      <a:srgbClr val="E02C00"/>
                    </a:gs>
                  </a:gsLst>
                  <a:lin ang="5400000" scaled="1"/>
                </a:gradFill>
                <a:latin typeface="汉仪大黑简" panose="02010609000101010101" pitchFamily="2" charset="-122"/>
                <a:ea typeface="汉仪大黑简" panose="02010609000101010101" pitchFamily="2" charset="-122"/>
              </a:rPr>
              <a:t>2</a:t>
            </a:r>
            <a:endParaRPr lang="zh-CN" altLang="en-US" sz="30000" i="1" dirty="0">
              <a:gradFill flip="none" rotWithShape="1">
                <a:gsLst>
                  <a:gs pos="0">
                    <a:srgbClr val="E57004"/>
                  </a:gs>
                  <a:gs pos="88000">
                    <a:srgbClr val="E02C00"/>
                  </a:gs>
                </a:gsLst>
                <a:lin ang="5400000" scaled="1"/>
              </a:gradFill>
              <a:latin typeface="汉仪大黑简" panose="02010609000101010101" pitchFamily="2" charset="-122"/>
              <a:ea typeface="汉仪大黑简" panose="02010609000101010101" pitchFamily="2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3524250" y="1238250"/>
            <a:ext cx="361950" cy="1504950"/>
          </a:xfrm>
          <a:prstGeom prst="line">
            <a:avLst/>
          </a:prstGeom>
          <a:ln w="31750">
            <a:gradFill flip="none" rotWithShape="1">
              <a:gsLst>
                <a:gs pos="0">
                  <a:srgbClr val="1D71B8"/>
                </a:gs>
                <a:gs pos="74000">
                  <a:srgbClr val="1D71B8">
                    <a:alpha val="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884695" y="3524250"/>
            <a:ext cx="361950" cy="1504950"/>
          </a:xfrm>
          <a:prstGeom prst="line">
            <a:avLst/>
          </a:prstGeom>
          <a:ln w="31750">
            <a:gradFill flip="none" rotWithShape="1">
              <a:gsLst>
                <a:gs pos="0">
                  <a:srgbClr val="1D71B8"/>
                </a:gs>
                <a:gs pos="74000">
                  <a:srgbClr val="1D71B8">
                    <a:alpha val="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平行四边形 20"/>
          <p:cNvSpPr/>
          <p:nvPr/>
        </p:nvSpPr>
        <p:spPr>
          <a:xfrm>
            <a:off x="3326493" y="2571751"/>
            <a:ext cx="6560457" cy="1466849"/>
          </a:xfrm>
          <a:prstGeom prst="parallelogram">
            <a:avLst/>
          </a:prstGeom>
          <a:solidFill>
            <a:srgbClr val="1D71B8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MG-文本框 23"/>
          <p:cNvSpPr txBox="1"/>
          <p:nvPr>
            <p:custDataLst>
              <p:tags r:id="rId1"/>
            </p:custDataLst>
          </p:nvPr>
        </p:nvSpPr>
        <p:spPr>
          <a:xfrm>
            <a:off x="3660779" y="2853904"/>
            <a:ext cx="57118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rgbClr val="1D71B8"/>
                </a:solidFill>
                <a:latin typeface="汉仪大黑简" panose="02010609000101010101" pitchFamily="2" charset="-122"/>
                <a:ea typeface="汉仪大黑简" panose="02010609000101010101" pitchFamily="2" charset="-122"/>
              </a:rPr>
              <a:t>感染甲流的症状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8305801" y="2310627"/>
            <a:ext cx="1657350" cy="528566"/>
            <a:chOff x="8039101" y="2310627"/>
            <a:chExt cx="1657350" cy="528566"/>
          </a:xfrm>
        </p:grpSpPr>
        <p:sp>
          <p:nvSpPr>
            <p:cNvPr id="23" name="平行四边形 22"/>
            <p:cNvSpPr/>
            <p:nvPr/>
          </p:nvSpPr>
          <p:spPr>
            <a:xfrm>
              <a:off x="8039101" y="2310627"/>
              <a:ext cx="1657350" cy="528566"/>
            </a:xfrm>
            <a:prstGeom prst="parallelogram">
              <a:avLst/>
            </a:prstGeom>
            <a:solidFill>
              <a:srgbClr val="1D71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217357" y="2403810"/>
              <a:ext cx="13457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INFLUENZA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286125" y="4045281"/>
            <a:ext cx="6524625" cy="661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0" dirty="0">
                <a:solidFill>
                  <a:srgbClr val="1D71B8">
                    <a:alpha val="74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The average person is always waiting for an opportunity to come The average person is always waiting for an The average person is always waiting for</a:t>
            </a:r>
            <a:endParaRPr lang="zh-CN" altLang="en-US" sz="1000" dirty="0">
              <a:solidFill>
                <a:srgbClr val="1D71B8">
                  <a:alpha val="74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22"/>
          <a:stretch>
            <a:fillRect/>
          </a:stretch>
        </p:blipFill>
        <p:spPr>
          <a:xfrm>
            <a:off x="8560625" y="4076700"/>
            <a:ext cx="3515971" cy="2146301"/>
          </a:xfrm>
          <a:prstGeom prst="rect">
            <a:avLst/>
          </a:prstGeom>
          <a:effectLst>
            <a:reflection blurRad="6350" stA="24000" endPos="21000" dir="5400000" sy="-100000" algn="bl" rotWithShape="0"/>
          </a:effectLst>
        </p:spPr>
      </p:pic>
      <p:pic>
        <p:nvPicPr>
          <p:cNvPr id="29" name="图形 28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624127" y="699232"/>
            <a:ext cx="211363" cy="71863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3294672" y="5008178"/>
            <a:ext cx="712056" cy="735026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49293" r="66911" b="30389"/>
          <a:stretch>
            <a:fillRect/>
          </a:stretch>
        </p:blipFill>
        <p:spPr>
          <a:xfrm>
            <a:off x="7813248" y="545719"/>
            <a:ext cx="1096645" cy="1132021"/>
          </a:xfrm>
          <a:prstGeom prst="rect">
            <a:avLst/>
          </a:prstGeom>
        </p:spPr>
      </p:pic>
      <p:pic>
        <p:nvPicPr>
          <p:cNvPr id="32" name="图形 31"/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 rot="5400000">
            <a:off x="917125" y="467409"/>
            <a:ext cx="361950" cy="790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drap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2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7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42" presetID="22" presetClass="entr" presetSubtype="1" dur="75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dur="75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dur="75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6" presetClass="entr" presetSubtype="0" dur="75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63" presetID="22" presetClass="entr" presetSubtype="8" dur="75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 animBg="1"/>
      <p:bldP spid="24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89086" y="1622229"/>
            <a:ext cx="10160809" cy="4226121"/>
            <a:chOff x="1108136" y="2136579"/>
            <a:chExt cx="10160809" cy="4226121"/>
          </a:xfrm>
        </p:grpSpPr>
        <p:sp>
          <p:nvSpPr>
            <p:cNvPr id="8" name="矩形 7"/>
            <p:cNvSpPr/>
            <p:nvPr/>
          </p:nvSpPr>
          <p:spPr>
            <a:xfrm>
              <a:off x="1108136" y="2682824"/>
              <a:ext cx="10160809" cy="3679876"/>
            </a:xfrm>
            <a:prstGeom prst="rect">
              <a:avLst/>
            </a:prstGeom>
            <a:gradFill flip="none" rotWithShape="1">
              <a:gsLst>
                <a:gs pos="67000">
                  <a:srgbClr val="1D71B8">
                    <a:alpha val="0"/>
                  </a:srgbClr>
                </a:gs>
                <a:gs pos="0">
                  <a:srgbClr val="1D71B8">
                    <a:alpha val="15000"/>
                  </a:srgbClr>
                </a:gs>
              </a:gsLst>
              <a:lin ang="1200000" scaled="0"/>
            </a:gradFill>
            <a:ln w="19050" cap="flat" cmpd="sng" algn="ctr">
              <a:noFill/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41348" y="2948770"/>
              <a:ext cx="9536202" cy="562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lvl="0" algn="l" defTabSz="914400" rtl="0" eaLnBrk="1" fontAlgn="base" latinLnBrk="0" hangingPunct="1">
                <a:lnSpc>
                  <a:spcPct val="2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D358A"/>
                </a:buClr>
                <a:buSzPct val="80000"/>
                <a:defRPr/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甲流一般在发病</a:t>
              </a:r>
              <a:r>
                <a:rPr lang="en-US" altLang="zh-CN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3</a:t>
              </a: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～</a:t>
              </a:r>
              <a:r>
                <a:rPr lang="en-US" altLang="zh-CN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6</a:t>
              </a: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小时内会出现发热，并迅速出现高热发热，常为甲流病人的首发症状。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1108136" y="2136579"/>
              <a:ext cx="9559864" cy="438174"/>
              <a:chOff x="1027793" y="1693714"/>
              <a:chExt cx="9559864" cy="438174"/>
            </a:xfrm>
          </p:grpSpPr>
          <p:cxnSp>
            <p:nvCxnSpPr>
              <p:cNvPr id="14" name="直接连接符 13"/>
              <p:cNvCxnSpPr/>
              <p:nvPr/>
            </p:nvCxnSpPr>
            <p:spPr>
              <a:xfrm>
                <a:off x="1027793" y="2131888"/>
                <a:ext cx="955986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1D71B8"/>
                </a:solidFill>
                <a:prstDash val="dash"/>
              </a:ln>
              <a:effectLst/>
            </p:spPr>
          </p:cxnSp>
          <p:sp>
            <p:nvSpPr>
              <p:cNvPr id="15" name="文本框 58"/>
              <p:cNvSpPr txBox="1">
                <a:spLocks noChangeArrowheads="1"/>
              </p:cNvSpPr>
              <p:nvPr/>
            </p:nvSpPr>
            <p:spPr bwMode="auto">
              <a:xfrm>
                <a:off x="1065527" y="1693714"/>
                <a:ext cx="8150529" cy="377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just" defTabSz="914400" eaLnBrk="1" fontAlgn="auto" latinLnBrk="0" hangingPunct="1">
                  <a:lnSpc>
                    <a:spcPts val="22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95959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sym typeface="思源黑体" panose="020B0500000000000000" pitchFamily="34" charset="-122"/>
                  </a:rPr>
                  <a:t>特征一：突发高热，恶寒症状明显。</a:t>
                </a:r>
              </a:p>
            </p:txBody>
          </p:sp>
        </p:grpSp>
        <p:sp>
          <p:nvSpPr>
            <p:cNvPr id="27" name="文本框 26"/>
            <p:cNvSpPr txBox="1"/>
            <p:nvPr/>
          </p:nvSpPr>
          <p:spPr>
            <a:xfrm>
              <a:off x="1341348" y="3687286"/>
              <a:ext cx="8736102" cy="1116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lvl="0" algn="l" defTabSz="914400" rtl="0" eaLnBrk="1" fontAlgn="base" latinLnBrk="0" hangingPunct="1">
                <a:lnSpc>
                  <a:spcPct val="2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D358A"/>
                </a:buClr>
                <a:buSzPct val="80000"/>
                <a:defRPr/>
              </a:pPr>
              <a:r>
                <a:rPr lang="zh-CN" altLang="en-US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发热后病人会陆续出现感染的其他症状，如咳嗽、咳痰。由于体温上升迅速，病人常感觉恶寒。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341348" y="4926251"/>
              <a:ext cx="8736102" cy="562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R="0" lvl="0" algn="l" defTabSz="914400" rtl="0" eaLnBrk="1" fontAlgn="base" latinLnBrk="0" hangingPunct="1">
                <a:lnSpc>
                  <a:spcPct val="2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D358A"/>
                </a:buClr>
                <a:buSzPct val="80000"/>
                <a:defRPr/>
              </a:pPr>
              <a:r>
                <a:rPr lang="zh-CN" altLang="en-US" b="1" dirty="0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高热一般会持续</a:t>
              </a:r>
              <a:r>
                <a:rPr lang="en-US" altLang="zh-CN" b="1" dirty="0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3</a:t>
              </a:r>
              <a:r>
                <a:rPr lang="zh-CN" altLang="en-US" b="1" dirty="0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～</a:t>
              </a:r>
              <a:r>
                <a:rPr lang="en-US" altLang="zh-CN" b="1" dirty="0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5</a:t>
              </a:r>
              <a:r>
                <a:rPr lang="zh-CN" altLang="en-US" b="1" dirty="0">
                  <a:solidFill>
                    <a:srgbClr val="1D71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 CN Regular" panose="020B0500000000000000" pitchFamily="34" charset="-122"/>
                </a:rPr>
                <a:t>天，经过治疗后体温逐渐恢复正常。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734185" y="1225866"/>
            <a:ext cx="7066915" cy="4641534"/>
            <a:chOff x="1467485" y="3397566"/>
            <a:chExt cx="7066915" cy="4641534"/>
          </a:xfrm>
        </p:grpSpPr>
        <p:sp>
          <p:nvSpPr>
            <p:cNvPr id="13" name="左大括号 12"/>
            <p:cNvSpPr/>
            <p:nvPr/>
          </p:nvSpPr>
          <p:spPr>
            <a:xfrm>
              <a:off x="2535555" y="3967480"/>
              <a:ext cx="515620" cy="3385820"/>
            </a:xfrm>
            <a:prstGeom prst="leftBrace">
              <a:avLst>
                <a:gd name="adj1" fmla="val 104064"/>
                <a:gd name="adj2" fmla="val 50000"/>
              </a:avLst>
            </a:prstGeom>
            <a:ln w="12700">
              <a:solidFill>
                <a:srgbClr val="0D0D0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汉仪宋韵朗黑简" panose="00020600040101010101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180080" y="4377690"/>
              <a:ext cx="5354320" cy="277877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indent="-285750">
                <a:lnSpc>
                  <a:spcPct val="200000"/>
                </a:lnSpc>
                <a:buFont typeface="Wingdings" panose="05000000000000000000" pitchFamily="2" charset="2"/>
                <a:buChar char="u"/>
              </a:pPr>
              <a:r>
                <a:rPr lang="en-US" altLang="zh-CN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宋韵朗黑简" panose="00020600040101010101" charset="-122"/>
                </a:rPr>
                <a:t>80</a:t>
              </a: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宋韵朗黑简" panose="00020600040101010101" charset="-122"/>
                </a:rPr>
                <a:t>％以上的甲流病人在患病后会出现严重头痛，眉弓、太阳穴部位最为明显。</a:t>
              </a:r>
            </a:p>
            <a:p>
              <a:pPr marL="285750" indent="-285750">
                <a:lnSpc>
                  <a:spcPct val="200000"/>
                </a:lnSpc>
                <a:buFont typeface="Wingdings" panose="05000000000000000000" pitchFamily="2" charset="2"/>
                <a:buChar char="u"/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宋韵朗黑简" panose="00020600040101010101" charset="-122"/>
                </a:rPr>
                <a:t>由于“甲流”病毒的侵袭，释放的毒素引起大量酸性物质的产生，病人往往会出现全身酸痛，主要为全身性肌肉酸痛、关节疼痛。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1467485" y="3397566"/>
              <a:ext cx="827088" cy="4641534"/>
              <a:chOff x="1467485" y="3397566"/>
              <a:chExt cx="827088" cy="4641534"/>
            </a:xfrm>
          </p:grpSpPr>
          <p:sp>
            <p:nvSpPr>
              <p:cNvPr id="18" name="圆角矩形 60"/>
              <p:cNvSpPr/>
              <p:nvPr/>
            </p:nvSpPr>
            <p:spPr>
              <a:xfrm>
                <a:off x="1467485" y="3397566"/>
                <a:ext cx="762635" cy="4641534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0">
                    <a:srgbClr val="1D71B8"/>
                  </a:gs>
                  <a:gs pos="100000">
                    <a:srgbClr val="1D71B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宋韵朗黑简" panose="00020600040101010101" charset="-122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1555909" y="3564985"/>
                <a:ext cx="738664" cy="4071429"/>
              </a:xfrm>
              <a:prstGeom prst="rect">
                <a:avLst/>
              </a:prstGeom>
            </p:spPr>
            <p:txBody>
              <a:bodyPr vert="eaVert" wrap="square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zh-CN" altLang="en-US" sz="2400" b="1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特征二：严重头痛、全身酸痛。</a:t>
                </a:r>
              </a:p>
            </p:txBody>
          </p:sp>
        </p:grpSp>
      </p:grpSp>
      <p:pic>
        <p:nvPicPr>
          <p:cNvPr id="36" name="图片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399" y="1314450"/>
            <a:ext cx="3811303" cy="5391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75031" y="2067921"/>
            <a:ext cx="6373519" cy="3247029"/>
            <a:chOff x="2007361" y="1841412"/>
            <a:chExt cx="5737463" cy="3247029"/>
          </a:xfrm>
        </p:grpSpPr>
        <p:sp>
          <p:nvSpPr>
            <p:cNvPr id="7" name="isḻîdê"/>
            <p:cNvSpPr/>
            <p:nvPr/>
          </p:nvSpPr>
          <p:spPr>
            <a:xfrm>
              <a:off x="2040782" y="1841412"/>
              <a:ext cx="5704042" cy="3247029"/>
            </a:xfrm>
            <a:prstGeom prst="roundRect">
              <a:avLst>
                <a:gd name="adj" fmla="val 3877"/>
              </a:avLst>
            </a:prstGeom>
            <a:solidFill>
              <a:schemeClr val="bg1"/>
            </a:solidFill>
            <a:ln w="3175">
              <a:noFill/>
              <a:prstDash val="solid"/>
              <a:round/>
            </a:ln>
            <a:effectLst>
              <a:outerShdw blurRad="127000" sx="101000" sy="101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8" name="i$ḷîḋe"/>
            <p:cNvSpPr/>
            <p:nvPr/>
          </p:nvSpPr>
          <p:spPr>
            <a:xfrm>
              <a:off x="2007361" y="1841413"/>
              <a:ext cx="4176916" cy="614141"/>
            </a:xfrm>
            <a:prstGeom prst="roundRect">
              <a:avLst/>
            </a:prstGeom>
            <a:solidFill>
              <a:srgbClr val="1D71B8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特征三：持续的疲乏，虚弱感。</a:t>
              </a:r>
            </a:p>
          </p:txBody>
        </p:sp>
        <p:sp>
          <p:nvSpPr>
            <p:cNvPr id="12" name="PA-矩形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583217" y="2818113"/>
              <a:ext cx="4509950" cy="1578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eaLnBrk="1" hangingPunct="1">
                <a:lnSpc>
                  <a:spcPct val="200000"/>
                </a:lnSpc>
                <a:defRPr/>
              </a:pPr>
              <a:r>
                <a:rPr lang="zh-CN" alt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思源黑体 CN Bold" panose="020B0800000000000000" pitchFamily="34" charset="-122"/>
                </a:rPr>
                <a:t>大多数甲流病人发病后精神差，感觉到明显的疲乏无力，极度的疲劳感导致头晕、整天想睡觉，四肢无力，无法进行正常的工作、学习。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847850"/>
            <a:ext cx="3409950" cy="3409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:p159="http://schemas.microsoft.com/office/powerpoint/2015/09/main" xmlns:p14="http://schemas.microsoft.com/office/powerpoint/2010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dur="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2.11.14"/>
  <p:tag name="AS_TITLE" val="Aspose.Slides for .NET 4.0 Client Profile"/>
  <p:tag name="AS_VERSION" val="22.11"/>
  <p:tag name="COMMONDATA" val="eyJoZGlkIjoiMmMxNzY4NzliODJmOGYzMWEyZDdkODA0MWI0NTdiODcifQ=="/>
  <p:tag name="KSO_WPP_MARK_KEY" val="ec568dc7-d701-4de4-be91-47388a564c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195048"/>
  <p:tag name="KSO_WM_UNIT_ADJUSTLAYOUT_ID" val="7"/>
  <p:tag name="KSO_WM_UNIT_COLOR_SCHEME_PARENT_PAGE" val="0_1"/>
  <p:tag name="KSO_WM_UNIT_COLOR_SCHEME_SHAPE_ID" val="7"/>
  <p:tag name="KSO_WM_UNIT_COMPATIBLE" val="0"/>
  <p:tag name="KSO_WM_UNIT_DECOLORIZATION" val="1"/>
  <p:tag name="KSO_WM_UNIT_DIAGRAM_ISNUMVISUAL" val="0"/>
  <p:tag name="KSO_WM_UNIT_DIAGRAM_ISREFERUNIT" val="0"/>
  <p:tag name="KSO_WM_UNIT_HIGHLIGHT" val="0"/>
  <p:tag name="KSO_WM_UNIT_ID" val="diagram20195048_1*i*2"/>
  <p:tag name="KSO_WM_UNIT_INDEX" val="2"/>
  <p:tag name="KSO_WM_UNIT_LAYERLEVEL" val="1"/>
  <p:tag name="KSO_WM_UNIT_TYPE" val="i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D-PA" val="v1.0.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阿里巴巴普惠">
      <a:majorFont>
        <a:latin typeface="阿里巴巴普惠体"/>
        <a:ea typeface="阿里巴巴普惠体"/>
        <a:cs typeface="Arial"/>
      </a:majorFont>
      <a:minorFont>
        <a:latin typeface="阿里巴巴普惠体"/>
        <a:ea typeface="阿里巴巴普惠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，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7</TotalTime>
  <Words>1495</Words>
  <Application>Microsoft Office PowerPoint</Application>
  <PresentationFormat>宽屏</PresentationFormat>
  <Paragraphs>200</Paragraphs>
  <Slides>27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27</vt:i4>
      </vt:variant>
    </vt:vector>
  </HeadingPairs>
  <TitlesOfParts>
    <vt:vector size="55" baseType="lpstr">
      <vt:lpstr>Aa楷体</vt:lpstr>
      <vt:lpstr>Abadi</vt:lpstr>
      <vt:lpstr>Meiryo</vt:lpstr>
      <vt:lpstr>阿里巴巴普惠体</vt:lpstr>
      <vt:lpstr>阿里巴巴普惠体 B</vt:lpstr>
      <vt:lpstr>阿里巴巴普惠体 M</vt:lpstr>
      <vt:lpstr>阿里巴巴普惠体 Medium</vt:lpstr>
      <vt:lpstr>汉仪大黑简</vt:lpstr>
      <vt:lpstr>汉仪宋韵朗黑简</vt:lpstr>
      <vt:lpstr>汉仪雅酷黑 75W</vt:lpstr>
      <vt:lpstr>华文新魏</vt:lpstr>
      <vt:lpstr>华文行楷</vt:lpstr>
      <vt:lpstr>思源黑体</vt:lpstr>
      <vt:lpstr>思源黑体 CN Bold</vt:lpstr>
      <vt:lpstr>思源黑体 CN Heavy</vt:lpstr>
      <vt:lpstr>思源黑体 CN Medium</vt:lpstr>
      <vt:lpstr>思源黑体 CN Normal</vt:lpstr>
      <vt:lpstr>思源黑体 CN Regular</vt:lpstr>
      <vt:lpstr>宋体</vt:lpstr>
      <vt:lpstr>微软雅黑</vt:lpstr>
      <vt:lpstr>字魂58号-创中黑</vt:lpstr>
      <vt:lpstr>Arial</vt:lpstr>
      <vt:lpstr>Calibri</vt:lpstr>
      <vt:lpstr>Calibri Light</vt:lpstr>
      <vt:lpstr>Wingdings</vt:lpstr>
      <vt:lpstr>第一PPT，www.1ppt.com</vt:lpstr>
      <vt:lpstr>第一PPT，www.1ppt.com 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143</cp:revision>
  <dcterms:created xsi:type="dcterms:W3CDTF">2022-08-17T14:34:00Z</dcterms:created>
  <dcterms:modified xsi:type="dcterms:W3CDTF">2024-09-20T13:25:52Z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F201F241BD514B11956E04A3DA9CF1CD</vt:lpwstr>
  </property>
  <property fmtid="{D5CDD505-2E9C-101B-9397-08002B2CF9AE}" pid="3" name="KSOProductBuildVer">
    <vt:lpwstr>2052-12.1.0.17827</vt:lpwstr>
  </property>
</Properties>
</file>