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04" r:id="rId2"/>
    <p:sldMasterId id="2147483708" r:id="rId3"/>
  </p:sldMasterIdLst>
  <p:notesMasterIdLst>
    <p:notesMasterId r:id="rId27"/>
  </p:notesMasterIdLst>
  <p:sldIdLst>
    <p:sldId id="257" r:id="rId4"/>
    <p:sldId id="259" r:id="rId5"/>
    <p:sldId id="260" r:id="rId6"/>
    <p:sldId id="264" r:id="rId7"/>
    <p:sldId id="268" r:id="rId8"/>
    <p:sldId id="269" r:id="rId9"/>
    <p:sldId id="270" r:id="rId10"/>
    <p:sldId id="261" r:id="rId11"/>
    <p:sldId id="265" r:id="rId12"/>
    <p:sldId id="271" r:id="rId13"/>
    <p:sldId id="272" r:id="rId14"/>
    <p:sldId id="273" r:id="rId15"/>
    <p:sldId id="262" r:id="rId16"/>
    <p:sldId id="266" r:id="rId17"/>
    <p:sldId id="274" r:id="rId18"/>
    <p:sldId id="275" r:id="rId19"/>
    <p:sldId id="276" r:id="rId20"/>
    <p:sldId id="263" r:id="rId21"/>
    <p:sldId id="267" r:id="rId22"/>
    <p:sldId id="277" r:id="rId23"/>
    <p:sldId id="278" r:id="rId24"/>
    <p:sldId id="258" r:id="rId25"/>
    <p:sldId id="279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04040"/>
    <a:srgbClr val="001B6C"/>
    <a:srgbClr val="06279A"/>
    <a:srgbClr val="F1B6BA"/>
    <a:srgbClr val="E1616A"/>
    <a:srgbClr val="D93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158400000000001E-2"/>
          <c:y val="0.13066700000000001"/>
          <c:w val="0.98031299999999999"/>
          <c:h val="0.79709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2</c:v>
                </c:pt>
              </c:strCache>
            </c:strRef>
          </c:tx>
          <c:spPr>
            <a:ln w="19050" cap="flat" cmpd="sng" algn="ctr">
              <a:solidFill>
                <a:srgbClr val="001B6C"/>
              </a:solidFill>
              <a:prstDash val="solid"/>
              <a:miter lim="400000"/>
            </a:ln>
            <a:effectLst/>
          </c:spPr>
          <c:marker>
            <c:symbol val="circle"/>
            <c:size val="14"/>
            <c:spPr>
              <a:solidFill>
                <a:srgbClr val="001B6C"/>
              </a:solidFill>
              <a:ln w="19050" cap="flat" cmpd="sng" algn="ctr">
                <a:solidFill>
                  <a:srgbClr val="001B6C"/>
                </a:solidFill>
                <a:prstDash val="solid"/>
                <a:miter lim="400000"/>
              </a:ln>
              <a:effectLst/>
            </c:spPr>
          </c:marker>
          <c:cat>
            <c:strRef>
              <c:f>Sheet1!$B$1:$H$1</c:f>
              <c:strCache>
                <c:ptCount val="7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55</c:v>
                </c:pt>
                <c:pt idx="1">
                  <c:v>52</c:v>
                </c:pt>
                <c:pt idx="2">
                  <c:v>70</c:v>
                </c:pt>
                <c:pt idx="3">
                  <c:v>58</c:v>
                </c:pt>
                <c:pt idx="4">
                  <c:v>81</c:v>
                </c:pt>
                <c:pt idx="5">
                  <c:v>64</c:v>
                </c:pt>
                <c:pt idx="6">
                  <c:v>90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EC9F-46F2-8E68-82819B021C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836464"/>
        <c:axId val="407831568"/>
      </c:lineChart>
      <c:catAx>
        <c:axId val="407836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 cmpd="sng" algn="ctr">
            <a:noFill/>
            <a:prstDash val="solid"/>
            <a:miter lim="400000"/>
          </a:ln>
        </c:spPr>
        <c:txPr>
          <a:bodyPr rot="0" vert="horz"/>
          <a:lstStyle/>
          <a:p>
            <a:pPr>
              <a:defRPr/>
            </a:pPr>
            <a:endParaRPr lang="zh-CN"/>
          </a:p>
        </c:txPr>
        <c:crossAx val="407831568"/>
        <c:crosses val="autoZero"/>
        <c:auto val="1"/>
        <c:lblAlgn val="ctr"/>
        <c:lblOffset val="100"/>
        <c:noMultiLvlLbl val="1"/>
      </c:catAx>
      <c:valAx>
        <c:axId val="4078315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one"/>
        <c:spPr>
          <a:ln w="12700" cap="flat" cmpd="sng" algn="ctr">
            <a:noFill/>
            <a:prstDash val="solid"/>
            <a:miter lim="400000"/>
          </a:ln>
        </c:spPr>
        <c:txPr>
          <a:bodyPr rot="0" vert="horz"/>
          <a:lstStyle/>
          <a:p>
            <a:pPr>
              <a:defRPr/>
            </a:pPr>
            <a:endParaRPr lang="zh-CN"/>
          </a:p>
        </c:txPr>
        <c:crossAx val="407836464"/>
        <c:crosses val="autoZero"/>
        <c:crossBetween val="midCat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lang="zh-CN">
          <a:latin typeface="微软雅黑"/>
          <a:ea typeface="微软雅黑"/>
          <a:sym typeface="微软雅黑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2197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7954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28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42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630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83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95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62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44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011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44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95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61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8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82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56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347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75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91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850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894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565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05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7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65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20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31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396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3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17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18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07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34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317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29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671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38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01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02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404884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2024/8/16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618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2024/8/16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346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4966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5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993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076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486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741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479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302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01424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135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1128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4495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25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27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19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61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EF455-EAE8-495F-9E2B-28FD4596A213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22921-9507-4BF8-BDCF-9C71126570B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67"/>
          <a:stretch>
            <a:fillRect/>
          </a:stretch>
        </p:blipFill>
        <p:spPr>
          <a:xfrm flipV="1">
            <a:off x="0" y="6470373"/>
            <a:ext cx="12192000" cy="387627"/>
          </a:xfrm>
          <a:custGeom>
            <a:avLst/>
            <a:gdLst>
              <a:gd name="connsiteX0" fmla="*/ 0 w 12192000"/>
              <a:gd name="connsiteY0" fmla="*/ 0 h 3186425"/>
              <a:gd name="connsiteX1" fmla="*/ 12192000 w 12192000"/>
              <a:gd name="connsiteY1" fmla="*/ 0 h 3186425"/>
              <a:gd name="connsiteX2" fmla="*/ 12192000 w 12192000"/>
              <a:gd name="connsiteY2" fmla="*/ 2739659 h 3186425"/>
              <a:gd name="connsiteX3" fmla="*/ 11727571 w 12192000"/>
              <a:gd name="connsiteY3" fmla="*/ 2816405 h 3186425"/>
              <a:gd name="connsiteX4" fmla="*/ 6245838 w 12192000"/>
              <a:gd name="connsiteY4" fmla="*/ 3186425 h 3186425"/>
              <a:gd name="connsiteX5" fmla="*/ 9329 w 12192000"/>
              <a:gd name="connsiteY5" fmla="*/ 2691680 h 3186425"/>
              <a:gd name="connsiteX6" fmla="*/ 0 w 12192000"/>
              <a:gd name="connsiteY6" fmla="*/ 2689806 h 318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186425">
                <a:moveTo>
                  <a:pt x="0" y="0"/>
                </a:moveTo>
                <a:lnTo>
                  <a:pt x="12192000" y="0"/>
                </a:lnTo>
                <a:lnTo>
                  <a:pt x="12192000" y="2739659"/>
                </a:lnTo>
                <a:lnTo>
                  <a:pt x="11727571" y="2816405"/>
                </a:lnTo>
                <a:cubicBezTo>
                  <a:pt x="10162779" y="3050016"/>
                  <a:pt x="8276396" y="3186425"/>
                  <a:pt x="6245838" y="3186425"/>
                </a:cubicBezTo>
                <a:cubicBezTo>
                  <a:pt x="3876854" y="3186425"/>
                  <a:pt x="1704108" y="3000758"/>
                  <a:pt x="9329" y="2691680"/>
                </a:cubicBezTo>
                <a:lnTo>
                  <a:pt x="0" y="2689806"/>
                </a:lnTo>
                <a:close/>
              </a:path>
            </a:pathLst>
          </a:cu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78" r:id="rId24"/>
    <p:sldLayoutId id="2147483679" r:id="rId25"/>
    <p:sldLayoutId id="2147483680" r:id="rId26"/>
    <p:sldLayoutId id="2147483681" r:id="rId27"/>
    <p:sldLayoutId id="2147483682" r:id="rId28"/>
    <p:sldLayoutId id="2147483683" r:id="rId29"/>
    <p:sldLayoutId id="2147483684" r:id="rId30"/>
    <p:sldLayoutId id="2147483685" r:id="rId31"/>
    <p:sldLayoutId id="2147483686" r:id="rId32"/>
    <p:sldLayoutId id="2147483687" r:id="rId33"/>
    <p:sldLayoutId id="2147483688" r:id="rId34"/>
    <p:sldLayoutId id="2147483689" r:id="rId35"/>
    <p:sldLayoutId id="2147483690" r:id="rId36"/>
    <p:sldLayoutId id="2147483691" r:id="rId37"/>
    <p:sldLayoutId id="2147483692" r:id="rId38"/>
    <p:sldLayoutId id="2147483693" r:id="rId39"/>
    <p:sldLayoutId id="2147483694" r:id="rId40"/>
    <p:sldLayoutId id="2147483695" r:id="rId41"/>
    <p:sldLayoutId id="2147483696" r:id="rId42"/>
    <p:sldLayoutId id="2147483697" r:id="rId43"/>
    <p:sldLayoutId id="2147483698" r:id="rId44"/>
    <p:sldLayoutId id="2147483699" r:id="rId45"/>
    <p:sldLayoutId id="2147483700" r:id="rId46"/>
    <p:sldLayoutId id="2147483701" r:id="rId47"/>
    <p:sldLayoutId id="2147483702" r:id="rId48"/>
    <p:sldLayoutId id="2147483703" r:id="rId49"/>
    <p:sldLayoutId id="2147483654" r:id="rId50"/>
    <p:sldLayoutId id="2147483655" r:id="rId51"/>
    <p:sldLayoutId id="2147483656" r:id="rId52"/>
    <p:sldLayoutId id="2147483657" r:id="rId53"/>
    <p:sldLayoutId id="2147483658" r:id="rId54"/>
    <p:sldLayoutId id="2147483659" r:id="rId55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67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1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chart" Target="../charts/chart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5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6.xml"/><Relationship Id="rId7" Type="http://schemas.openxmlformats.org/officeDocument/2006/relationships/image" Target="../media/image4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tags" Target="../tags/tag11.xml"/><Relationship Id="rId7" Type="http://schemas.openxmlformats.org/officeDocument/2006/relationships/image" Target="../media/image7.jpe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6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2.xml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620093" y="2202129"/>
            <a:ext cx="69557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34000">
                      <a:schemeClr val="bg1"/>
                    </a:gs>
                    <a:gs pos="98000">
                      <a:schemeClr val="bg1">
                        <a:lumMod val="75000"/>
                      </a:schemeClr>
                    </a:gs>
                    <a:gs pos="84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项目营销策划</a:t>
            </a:r>
          </a:p>
        </p:txBody>
      </p:sp>
      <p:sp>
        <p:nvSpPr>
          <p:cNvPr id="8" name="矩形 7"/>
          <p:cNvSpPr/>
          <p:nvPr/>
        </p:nvSpPr>
        <p:spPr>
          <a:xfrm>
            <a:off x="3379916" y="1083848"/>
            <a:ext cx="5436105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600" b="1" dirty="0">
                <a:gradFill flip="none" rotWithShape="1">
                  <a:gsLst>
                    <a:gs pos="44000">
                      <a:schemeClr val="bg1">
                        <a:alpha val="0"/>
                        <a:lumMod val="95000"/>
                        <a:lumOff val="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5400000" scaled="1"/>
                  <a:tileRect/>
                </a:gradFill>
                <a:latin typeface="微软雅黑"/>
                <a:ea typeface="微软雅黑"/>
                <a:sym typeface="微软雅黑"/>
              </a:rPr>
              <a:t>2030</a:t>
            </a:r>
            <a:endParaRPr lang="zh-CN" altLang="en-US" sz="16600" b="1" dirty="0">
              <a:gradFill flip="none" rotWithShape="1">
                <a:gsLst>
                  <a:gs pos="44000">
                    <a:schemeClr val="bg1">
                      <a:alpha val="0"/>
                      <a:lumMod val="95000"/>
                      <a:lumOff val="5000"/>
                    </a:schemeClr>
                  </a:gs>
                  <a:gs pos="0">
                    <a:schemeClr val="bg1">
                      <a:lumMod val="95000"/>
                    </a:schemeClr>
                  </a:gs>
                </a:gsLst>
                <a:lin ang="5400000" scaled="1"/>
                <a:tileRect/>
              </a:gra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9" name="标题 1"/>
          <p:cNvSpPr txBox="1"/>
          <p:nvPr/>
        </p:nvSpPr>
        <p:spPr>
          <a:xfrm>
            <a:off x="3936207" y="3458249"/>
            <a:ext cx="4323523" cy="544953"/>
          </a:xfrm>
          <a:prstGeom prst="rect">
            <a:avLst/>
          </a:prstGeom>
        </p:spPr>
        <p:txBody>
          <a:bodyPr vert="horz" wrap="none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/>
                <a:ea typeface="微软雅黑"/>
                <a:cs typeface="有爱魔兽圆体 CN Medium" panose="020B0602040504020204" pitchFamily="34" charset="-122"/>
                <a:sym typeface="微软雅黑"/>
              </a:rPr>
              <a:t>阶段销售目标 </a:t>
            </a:r>
            <a:r>
              <a:rPr lang="en-US" altLang="zh-CN" sz="1400" dirty="0">
                <a:solidFill>
                  <a:schemeClr val="bg1"/>
                </a:solidFill>
                <a:latin typeface="微软雅黑"/>
                <a:ea typeface="微软雅黑"/>
                <a:cs typeface="有爱魔兽圆体 CN Medium" panose="020B0602040504020204" pitchFamily="34" charset="-122"/>
                <a:sym typeface="微软雅黑"/>
              </a:rPr>
              <a:t>/ </a:t>
            </a:r>
            <a:r>
              <a:rPr lang="zh-CN" altLang="en-US" sz="1400" dirty="0">
                <a:solidFill>
                  <a:schemeClr val="bg1"/>
                </a:solidFill>
                <a:latin typeface="微软雅黑"/>
                <a:ea typeface="微软雅黑"/>
                <a:cs typeface="有爱魔兽圆体 CN Medium" panose="020B0602040504020204" pitchFamily="34" charset="-122"/>
                <a:sym typeface="微软雅黑"/>
              </a:rPr>
              <a:t>阶段营销策略 </a:t>
            </a:r>
            <a:r>
              <a:rPr lang="en-US" altLang="zh-CN" sz="1400" dirty="0">
                <a:solidFill>
                  <a:schemeClr val="bg1"/>
                </a:solidFill>
                <a:latin typeface="微软雅黑"/>
                <a:ea typeface="微软雅黑"/>
                <a:cs typeface="有爱魔兽圆体 CN Medium" panose="020B0602040504020204" pitchFamily="34" charset="-122"/>
                <a:sym typeface="微软雅黑"/>
              </a:rPr>
              <a:t>/ </a:t>
            </a:r>
            <a:r>
              <a:rPr lang="zh-CN" altLang="en-US" sz="1400" dirty="0">
                <a:solidFill>
                  <a:schemeClr val="bg1"/>
                </a:solidFill>
                <a:latin typeface="微软雅黑"/>
                <a:ea typeface="微软雅黑"/>
                <a:cs typeface="有爱魔兽圆体 CN Medium" panose="020B0602040504020204" pitchFamily="34" charset="-122"/>
                <a:sym typeface="微软雅黑"/>
              </a:rPr>
              <a:t>阶段推广计划 </a:t>
            </a:r>
            <a:r>
              <a:rPr lang="en-US" altLang="zh-CN" sz="1400" dirty="0">
                <a:solidFill>
                  <a:schemeClr val="bg1"/>
                </a:solidFill>
                <a:latin typeface="微软雅黑"/>
                <a:ea typeface="微软雅黑"/>
                <a:cs typeface="有爱魔兽圆体 CN Medium" panose="020B0602040504020204" pitchFamily="34" charset="-122"/>
                <a:sym typeface="微软雅黑"/>
              </a:rPr>
              <a:t>/ </a:t>
            </a:r>
            <a:r>
              <a:rPr lang="zh-CN" altLang="en-US" sz="1400" dirty="0">
                <a:solidFill>
                  <a:schemeClr val="bg1"/>
                </a:solidFill>
                <a:latin typeface="微软雅黑"/>
                <a:ea typeface="微软雅黑"/>
                <a:cs typeface="有爱魔兽圆体 CN Medium" panose="020B0602040504020204" pitchFamily="34" charset="-122"/>
                <a:sym typeface="微软雅黑"/>
              </a:rPr>
              <a:t>阶段执行计划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5179968" y="4459406"/>
            <a:ext cx="1836000" cy="37066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i="1" dirty="0">
                <a:solidFill>
                  <a:srgbClr val="001B6C"/>
                </a:solidFill>
                <a:latin typeface="微软雅黑"/>
                <a:ea typeface="微软雅黑"/>
                <a:sym typeface="微软雅黑"/>
              </a:rPr>
              <a:t>汇报人</a:t>
            </a:r>
            <a:r>
              <a:rPr lang="zh-CN" altLang="en-US" sz="1400" b="1" i="1" dirty="0" smtClean="0">
                <a:solidFill>
                  <a:srgbClr val="001B6C"/>
                </a:solidFill>
                <a:latin typeface="微软雅黑"/>
                <a:ea typeface="微软雅黑"/>
                <a:sym typeface="微软雅黑"/>
              </a:rPr>
              <a:t>：</a:t>
            </a:r>
            <a:r>
              <a:rPr lang="zh-CN" altLang="en-US" sz="1400" b="1" i="1" dirty="0">
                <a:solidFill>
                  <a:srgbClr val="001B6C"/>
                </a:solidFill>
                <a:latin typeface="微软雅黑"/>
                <a:ea typeface="微软雅黑"/>
                <a:sym typeface="微软雅黑"/>
              </a:rPr>
              <a:t>优品</a:t>
            </a:r>
            <a:r>
              <a:rPr lang="en-US" altLang="zh-CN" sz="1400" b="1" i="1" dirty="0" smtClean="0">
                <a:solidFill>
                  <a:srgbClr val="001B6C"/>
                </a:solidFill>
                <a:latin typeface="微软雅黑"/>
                <a:ea typeface="微软雅黑"/>
                <a:sym typeface="微软雅黑"/>
              </a:rPr>
              <a:t>PPT</a:t>
            </a:r>
            <a:endParaRPr lang="zh-CN" altLang="en-US" sz="1400" b="1" i="1" dirty="0">
              <a:solidFill>
                <a:srgbClr val="001B6C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2" name="文本框 25"/>
          <p:cNvSpPr txBox="1"/>
          <p:nvPr/>
        </p:nvSpPr>
        <p:spPr>
          <a:xfrm>
            <a:off x="4066588" y="5523219"/>
            <a:ext cx="406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dist" defTabSz="457200"/>
            <a:r>
              <a:rPr kumimoji="1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  <a:sym typeface="微软雅黑"/>
              </a:rPr>
              <a:t>WWW. </a:t>
            </a:r>
            <a:r>
              <a:rPr kumimoji="1" lang="en-US" altLang="zh-CN" sz="1200" b="1" dirty="0">
                <a:solidFill>
                  <a:schemeClr val="bg1"/>
                </a:solidFill>
                <a:latin typeface="微软雅黑"/>
                <a:ea typeface="微软雅黑"/>
                <a:cs typeface="Arial" panose="020B0604020202020204" pitchFamily="34" charset="0"/>
                <a:sym typeface="微软雅黑"/>
              </a:rPr>
              <a:t>YP</a:t>
            </a:r>
            <a:r>
              <a:rPr kumimoji="1" lang="en-US" altLang="zh-CN" sz="1200" b="1" noProof="0" dirty="0" smtClean="0">
                <a:solidFill>
                  <a:schemeClr val="bg1"/>
                </a:solidFill>
                <a:latin typeface="微软雅黑"/>
                <a:ea typeface="微软雅黑"/>
                <a:cs typeface="Arial" panose="020B0604020202020204" pitchFamily="34" charset="0"/>
                <a:sym typeface="微软雅黑"/>
              </a:rPr>
              <a:t>PPT</a:t>
            </a:r>
            <a:r>
              <a:rPr kumimoji="1" lang="en-US" altLang="zh-CN" sz="1200" b="1" dirty="0">
                <a:solidFill>
                  <a:schemeClr val="bg1"/>
                </a:solidFill>
                <a:latin typeface="微软雅黑"/>
                <a:ea typeface="微软雅黑"/>
                <a:cs typeface="Arial" panose="020B0604020202020204" pitchFamily="34" charset="0"/>
                <a:sym typeface="微软雅黑"/>
              </a:rPr>
              <a:t>. </a:t>
            </a:r>
            <a:r>
              <a:rPr kumimoji="1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  <a:sym typeface="微软雅黑"/>
              </a:rPr>
              <a:t>COM</a:t>
            </a:r>
            <a:endParaRPr kumimoji="1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/>
              <a:ea typeface="微软雅黑"/>
              <a:cs typeface="Arial" panose="020B0604020202020204" pitchFamily="34" charset="0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阶段营销策略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553060" y="1530626"/>
            <a:ext cx="2253630" cy="1669774"/>
            <a:chOff x="1553060" y="1530626"/>
            <a:chExt cx="2253630" cy="1669774"/>
          </a:xfrm>
        </p:grpSpPr>
        <p:sp>
          <p:nvSpPr>
            <p:cNvPr id="4" name="流程图: 存储数据 3"/>
            <p:cNvSpPr/>
            <p:nvPr/>
          </p:nvSpPr>
          <p:spPr>
            <a:xfrm>
              <a:off x="1553060" y="1530626"/>
              <a:ext cx="2253630" cy="1669774"/>
            </a:xfrm>
            <a:prstGeom prst="flowChartOnlineStorage">
              <a:avLst/>
            </a:prstGeom>
            <a:solidFill>
              <a:srgbClr val="001B6C"/>
            </a:solidFill>
            <a:ln>
              <a:solidFill>
                <a:srgbClr val="001B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delete_95634"/>
            <p:cNvSpPr/>
            <p:nvPr/>
          </p:nvSpPr>
          <p:spPr>
            <a:xfrm>
              <a:off x="2203131" y="2061240"/>
              <a:ext cx="609685" cy="608545"/>
            </a:xfrm>
            <a:custGeom>
              <a:avLst/>
              <a:gdLst>
                <a:gd name="T0" fmla="*/ 455839 w 606244"/>
                <a:gd name="T1" fmla="*/ 455839 w 606244"/>
                <a:gd name="T2" fmla="*/ 600116 w 606244"/>
                <a:gd name="T3" fmla="*/ 600116 w 606244"/>
                <a:gd name="T4" fmla="*/ 600116 w 606244"/>
                <a:gd name="T5" fmla="*/ 600116 w 606244"/>
                <a:gd name="T6" fmla="*/ 600116 w 606244"/>
                <a:gd name="T7" fmla="*/ 600116 w 606244"/>
                <a:gd name="T8" fmla="*/ 600116 w 606244"/>
                <a:gd name="T9" fmla="*/ 600116 w 606244"/>
                <a:gd name="T10" fmla="*/ 455839 w 606244"/>
                <a:gd name="T11" fmla="*/ 455839 w 606244"/>
                <a:gd name="T12" fmla="*/ 600116 w 606244"/>
                <a:gd name="T13" fmla="*/ 600116 w 606244"/>
                <a:gd name="T14" fmla="*/ 600116 w 606244"/>
                <a:gd name="T15" fmla="*/ 600116 w 606244"/>
                <a:gd name="T16" fmla="*/ 600116 w 606244"/>
                <a:gd name="T17" fmla="*/ 600116 w 606244"/>
                <a:gd name="T18" fmla="*/ 600116 w 606244"/>
                <a:gd name="T19" fmla="*/ 600116 w 606244"/>
                <a:gd name="T20" fmla="*/ 600116 w 606244"/>
                <a:gd name="T21" fmla="*/ 600116 w 606244"/>
                <a:gd name="T22" fmla="*/ 600116 w 606244"/>
                <a:gd name="T23" fmla="*/ 600116 w 606244"/>
                <a:gd name="T24" fmla="*/ 600116 w 606244"/>
                <a:gd name="T25" fmla="*/ 600116 w 606244"/>
                <a:gd name="T26" fmla="*/ 600116 w 606244"/>
                <a:gd name="T27" fmla="*/ 600116 w 606244"/>
                <a:gd name="T28" fmla="*/ 455839 w 606244"/>
                <a:gd name="T29" fmla="*/ 455839 w 606244"/>
                <a:gd name="T30" fmla="*/ 600116 w 606244"/>
                <a:gd name="T31" fmla="*/ 600116 w 606244"/>
                <a:gd name="T32" fmla="*/ 600116 w 606244"/>
                <a:gd name="T33" fmla="*/ 600116 w 606244"/>
                <a:gd name="T34" fmla="*/ 600116 w 606244"/>
                <a:gd name="T35" fmla="*/ 600116 w 606244"/>
                <a:gd name="T36" fmla="*/ 600116 w 606244"/>
                <a:gd name="T37" fmla="*/ 600116 w 606244"/>
                <a:gd name="T38" fmla="*/ 600116 w 606244"/>
                <a:gd name="T39" fmla="*/ 600116 w 606244"/>
                <a:gd name="T40" fmla="*/ 600116 w 606244"/>
                <a:gd name="T41" fmla="*/ 600116 w 606244"/>
                <a:gd name="T42" fmla="*/ 600116 w 606244"/>
                <a:gd name="T43" fmla="*/ 600116 w 606244"/>
                <a:gd name="T44" fmla="*/ 600116 w 606244"/>
                <a:gd name="T45" fmla="*/ 600116 w 606244"/>
                <a:gd name="T46" fmla="*/ 600116 w 606244"/>
                <a:gd name="T47" fmla="*/ 600116 w 606244"/>
                <a:gd name="T48" fmla="*/ 600116 w 606244"/>
                <a:gd name="T49" fmla="*/ 600116 w 606244"/>
                <a:gd name="T50" fmla="*/ 600116 w 606244"/>
                <a:gd name="T51" fmla="*/ 600116 w 606244"/>
                <a:gd name="T52" fmla="*/ 600116 w 606244"/>
                <a:gd name="T53" fmla="*/ 600116 w 606244"/>
                <a:gd name="T54" fmla="*/ 600116 w 606244"/>
                <a:gd name="T55" fmla="*/ 600116 w 606244"/>
                <a:gd name="T56" fmla="*/ 600116 w 606244"/>
                <a:gd name="T57" fmla="*/ 600116 w 606244"/>
                <a:gd name="T58" fmla="*/ 600116 w 606244"/>
                <a:gd name="T59" fmla="*/ 600116 w 606244"/>
                <a:gd name="T60" fmla="*/ 600116 w 606244"/>
                <a:gd name="T61" fmla="*/ 600116 w 606244"/>
                <a:gd name="T62" fmla="*/ 600116 w 606244"/>
                <a:gd name="T63" fmla="*/ 600116 w 606244"/>
                <a:gd name="T64" fmla="*/ 600116 w 606244"/>
                <a:gd name="T65" fmla="*/ 600116 w 606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80" h="2480">
                  <a:moveTo>
                    <a:pt x="1133" y="680"/>
                  </a:moveTo>
                  <a:lnTo>
                    <a:pt x="1347" y="680"/>
                  </a:lnTo>
                  <a:lnTo>
                    <a:pt x="1347" y="787"/>
                  </a:lnTo>
                  <a:lnTo>
                    <a:pt x="1133" y="787"/>
                  </a:lnTo>
                  <a:lnTo>
                    <a:pt x="1133" y="680"/>
                  </a:lnTo>
                  <a:close/>
                  <a:moveTo>
                    <a:pt x="2480" y="2156"/>
                  </a:moveTo>
                  <a:cubicBezTo>
                    <a:pt x="2480" y="2335"/>
                    <a:pt x="2335" y="2480"/>
                    <a:pt x="2156" y="2480"/>
                  </a:cubicBezTo>
                  <a:lnTo>
                    <a:pt x="324" y="2480"/>
                  </a:lnTo>
                  <a:cubicBezTo>
                    <a:pt x="145" y="2480"/>
                    <a:pt x="0" y="2335"/>
                    <a:pt x="0" y="2156"/>
                  </a:cubicBezTo>
                  <a:lnTo>
                    <a:pt x="0" y="324"/>
                  </a:lnTo>
                  <a:cubicBezTo>
                    <a:pt x="0" y="145"/>
                    <a:pt x="145" y="0"/>
                    <a:pt x="324" y="0"/>
                  </a:cubicBezTo>
                  <a:lnTo>
                    <a:pt x="2156" y="0"/>
                  </a:lnTo>
                  <a:cubicBezTo>
                    <a:pt x="2335" y="0"/>
                    <a:pt x="2480" y="145"/>
                    <a:pt x="2480" y="324"/>
                  </a:cubicBezTo>
                  <a:lnTo>
                    <a:pt x="2480" y="2156"/>
                  </a:lnTo>
                  <a:close/>
                  <a:moveTo>
                    <a:pt x="1851" y="887"/>
                  </a:moveTo>
                  <a:cubicBezTo>
                    <a:pt x="1851" y="831"/>
                    <a:pt x="1806" y="787"/>
                    <a:pt x="1751" y="787"/>
                  </a:cubicBezTo>
                  <a:lnTo>
                    <a:pt x="1547" y="787"/>
                  </a:lnTo>
                  <a:lnTo>
                    <a:pt x="1547" y="669"/>
                  </a:lnTo>
                  <a:cubicBezTo>
                    <a:pt x="1547" y="561"/>
                    <a:pt x="1464" y="480"/>
                    <a:pt x="1356" y="480"/>
                  </a:cubicBezTo>
                  <a:lnTo>
                    <a:pt x="1132" y="480"/>
                  </a:lnTo>
                  <a:cubicBezTo>
                    <a:pt x="1025" y="480"/>
                    <a:pt x="933" y="561"/>
                    <a:pt x="933" y="669"/>
                  </a:cubicBezTo>
                  <a:lnTo>
                    <a:pt x="933" y="787"/>
                  </a:lnTo>
                  <a:lnTo>
                    <a:pt x="738" y="787"/>
                  </a:lnTo>
                  <a:cubicBezTo>
                    <a:pt x="683" y="787"/>
                    <a:pt x="638" y="831"/>
                    <a:pt x="638" y="887"/>
                  </a:cubicBezTo>
                  <a:cubicBezTo>
                    <a:pt x="638" y="942"/>
                    <a:pt x="683" y="987"/>
                    <a:pt x="738" y="987"/>
                  </a:cubicBezTo>
                  <a:lnTo>
                    <a:pt x="760" y="987"/>
                  </a:lnTo>
                  <a:lnTo>
                    <a:pt x="760" y="1671"/>
                  </a:lnTo>
                  <a:cubicBezTo>
                    <a:pt x="760" y="1801"/>
                    <a:pt x="866" y="1907"/>
                    <a:pt x="995" y="1907"/>
                  </a:cubicBezTo>
                  <a:lnTo>
                    <a:pt x="1494" y="1907"/>
                  </a:lnTo>
                  <a:cubicBezTo>
                    <a:pt x="1623" y="1907"/>
                    <a:pt x="1720" y="1801"/>
                    <a:pt x="1720" y="1671"/>
                  </a:cubicBezTo>
                  <a:lnTo>
                    <a:pt x="1720" y="987"/>
                  </a:lnTo>
                  <a:lnTo>
                    <a:pt x="1751" y="987"/>
                  </a:lnTo>
                  <a:cubicBezTo>
                    <a:pt x="1806" y="987"/>
                    <a:pt x="1851" y="942"/>
                    <a:pt x="1851" y="8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114524" y="1530626"/>
            <a:ext cx="2253630" cy="1669774"/>
            <a:chOff x="6114524" y="1530626"/>
            <a:chExt cx="2253630" cy="1669774"/>
          </a:xfrm>
        </p:grpSpPr>
        <p:sp>
          <p:nvSpPr>
            <p:cNvPr id="11" name="流程图: 存储数据 10"/>
            <p:cNvSpPr/>
            <p:nvPr/>
          </p:nvSpPr>
          <p:spPr>
            <a:xfrm>
              <a:off x="6114524" y="1530626"/>
              <a:ext cx="2253630" cy="1669774"/>
            </a:xfrm>
            <a:prstGeom prst="flowChartOnlineStorage">
              <a:avLst/>
            </a:prstGeom>
            <a:solidFill>
              <a:srgbClr val="001B6C"/>
            </a:solidFill>
            <a:ln>
              <a:solidFill>
                <a:srgbClr val="001B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delete_95634"/>
            <p:cNvSpPr/>
            <p:nvPr/>
          </p:nvSpPr>
          <p:spPr>
            <a:xfrm>
              <a:off x="6788383" y="2090330"/>
              <a:ext cx="609685" cy="550365"/>
            </a:xfrm>
            <a:custGeom>
              <a:avLst/>
              <a:gdLst>
                <a:gd name="T0" fmla="*/ 9076 w 9164"/>
                <a:gd name="T1" fmla="*/ 2497 h 8272"/>
                <a:gd name="T2" fmla="*/ 9073 w 9164"/>
                <a:gd name="T3" fmla="*/ 2483 h 8272"/>
                <a:gd name="T4" fmla="*/ 9056 w 9164"/>
                <a:gd name="T5" fmla="*/ 2428 h 8272"/>
                <a:gd name="T6" fmla="*/ 8282 w 9164"/>
                <a:gd name="T7" fmla="*/ 643 h 8272"/>
                <a:gd name="T8" fmla="*/ 7312 w 9164"/>
                <a:gd name="T9" fmla="*/ 0 h 8272"/>
                <a:gd name="T10" fmla="*/ 1876 w 9164"/>
                <a:gd name="T11" fmla="*/ 0 h 8272"/>
                <a:gd name="T12" fmla="*/ 936 w 9164"/>
                <a:gd name="T13" fmla="*/ 624 h 8272"/>
                <a:gd name="T14" fmla="*/ 103 w 9164"/>
                <a:gd name="T15" fmla="*/ 2448 h 8272"/>
                <a:gd name="T16" fmla="*/ 91 w 9164"/>
                <a:gd name="T17" fmla="*/ 2494 h 8272"/>
                <a:gd name="T18" fmla="*/ 0 w 9164"/>
                <a:gd name="T19" fmla="*/ 3060 h 8272"/>
                <a:gd name="T20" fmla="*/ 963 w 9164"/>
                <a:gd name="T21" fmla="*/ 4656 h 8272"/>
                <a:gd name="T22" fmla="*/ 963 w 9164"/>
                <a:gd name="T23" fmla="*/ 4657 h 8272"/>
                <a:gd name="T24" fmla="*/ 964 w 9164"/>
                <a:gd name="T25" fmla="*/ 4657 h 8272"/>
                <a:gd name="T26" fmla="*/ 964 w 9164"/>
                <a:gd name="T27" fmla="*/ 4657 h 8272"/>
                <a:gd name="T28" fmla="*/ 964 w 9164"/>
                <a:gd name="T29" fmla="*/ 4657 h 8272"/>
                <a:gd name="T30" fmla="*/ 1819 w 9164"/>
                <a:gd name="T31" fmla="*/ 4853 h 8272"/>
                <a:gd name="T32" fmla="*/ 3205 w 9164"/>
                <a:gd name="T33" fmla="*/ 4208 h 8272"/>
                <a:gd name="T34" fmla="*/ 4585 w 9164"/>
                <a:gd name="T35" fmla="*/ 4849 h 8272"/>
                <a:gd name="T36" fmla="*/ 5958 w 9164"/>
                <a:gd name="T37" fmla="*/ 4206 h 8272"/>
                <a:gd name="T38" fmla="*/ 7348 w 9164"/>
                <a:gd name="T39" fmla="*/ 4848 h 8272"/>
                <a:gd name="T40" fmla="*/ 8217 w 9164"/>
                <a:gd name="T41" fmla="*/ 4643 h 8272"/>
                <a:gd name="T42" fmla="*/ 9164 w 9164"/>
                <a:gd name="T43" fmla="*/ 3053 h 8272"/>
                <a:gd name="T44" fmla="*/ 9076 w 9164"/>
                <a:gd name="T45" fmla="*/ 2497 h 8272"/>
                <a:gd name="T46" fmla="*/ 9076 w 9164"/>
                <a:gd name="T47" fmla="*/ 2497 h 8272"/>
                <a:gd name="T48" fmla="*/ 9076 w 9164"/>
                <a:gd name="T49" fmla="*/ 2497 h 8272"/>
                <a:gd name="T50" fmla="*/ 8149 w 9164"/>
                <a:gd name="T51" fmla="*/ 5121 h 8272"/>
                <a:gd name="T52" fmla="*/ 7818 w 9164"/>
                <a:gd name="T53" fmla="*/ 5451 h 8272"/>
                <a:gd name="T54" fmla="*/ 7819 w 9164"/>
                <a:gd name="T55" fmla="*/ 7429 h 8272"/>
                <a:gd name="T56" fmla="*/ 7633 w 9164"/>
                <a:gd name="T57" fmla="*/ 7614 h 8272"/>
                <a:gd name="T58" fmla="*/ 1416 w 9164"/>
                <a:gd name="T59" fmla="*/ 7614 h 8272"/>
                <a:gd name="T60" fmla="*/ 1230 w 9164"/>
                <a:gd name="T61" fmla="*/ 7430 h 8272"/>
                <a:gd name="T62" fmla="*/ 1229 w 9164"/>
                <a:gd name="T63" fmla="*/ 5487 h 8272"/>
                <a:gd name="T64" fmla="*/ 899 w 9164"/>
                <a:gd name="T65" fmla="*/ 5159 h 8272"/>
                <a:gd name="T66" fmla="*/ 898 w 9164"/>
                <a:gd name="T67" fmla="*/ 5159 h 8272"/>
                <a:gd name="T68" fmla="*/ 568 w 9164"/>
                <a:gd name="T69" fmla="*/ 5488 h 8272"/>
                <a:gd name="T70" fmla="*/ 569 w 9164"/>
                <a:gd name="T71" fmla="*/ 7431 h 8272"/>
                <a:gd name="T72" fmla="*/ 1416 w 9164"/>
                <a:gd name="T73" fmla="*/ 8272 h 8272"/>
                <a:gd name="T74" fmla="*/ 7634 w 9164"/>
                <a:gd name="T75" fmla="*/ 8272 h 8272"/>
                <a:gd name="T76" fmla="*/ 8480 w 9164"/>
                <a:gd name="T77" fmla="*/ 7428 h 8272"/>
                <a:gd name="T78" fmla="*/ 8479 w 9164"/>
                <a:gd name="T79" fmla="*/ 5451 h 8272"/>
                <a:gd name="T80" fmla="*/ 8149 w 9164"/>
                <a:gd name="T81" fmla="*/ 5121 h 8272"/>
                <a:gd name="T82" fmla="*/ 8149 w 9164"/>
                <a:gd name="T83" fmla="*/ 5121 h 8272"/>
                <a:gd name="T84" fmla="*/ 7387 w 9164"/>
                <a:gd name="T85" fmla="*/ 2863 h 8272"/>
                <a:gd name="T86" fmla="*/ 1796 w 9164"/>
                <a:gd name="T87" fmla="*/ 2863 h 8272"/>
                <a:gd name="T88" fmla="*/ 1435 w 9164"/>
                <a:gd name="T89" fmla="*/ 2440 h 8272"/>
                <a:gd name="T90" fmla="*/ 1796 w 9164"/>
                <a:gd name="T91" fmla="*/ 2018 h 8272"/>
                <a:gd name="T92" fmla="*/ 7387 w 9164"/>
                <a:gd name="T93" fmla="*/ 2018 h 8272"/>
                <a:gd name="T94" fmla="*/ 7749 w 9164"/>
                <a:gd name="T95" fmla="*/ 2440 h 8272"/>
                <a:gd name="T96" fmla="*/ 7387 w 9164"/>
                <a:gd name="T97" fmla="*/ 2863 h 8272"/>
                <a:gd name="T98" fmla="*/ 7387 w 9164"/>
                <a:gd name="T99" fmla="*/ 2863 h 8272"/>
                <a:gd name="T100" fmla="*/ 7387 w 9164"/>
                <a:gd name="T101" fmla="*/ 2863 h 8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164" h="8272">
                  <a:moveTo>
                    <a:pt x="9076" y="2497"/>
                  </a:moveTo>
                  <a:cubicBezTo>
                    <a:pt x="9075" y="2492"/>
                    <a:pt x="9074" y="2487"/>
                    <a:pt x="9073" y="2483"/>
                  </a:cubicBezTo>
                  <a:cubicBezTo>
                    <a:pt x="9069" y="2464"/>
                    <a:pt x="9064" y="2446"/>
                    <a:pt x="9056" y="2428"/>
                  </a:cubicBezTo>
                  <a:lnTo>
                    <a:pt x="8282" y="643"/>
                  </a:lnTo>
                  <a:cubicBezTo>
                    <a:pt x="8148" y="245"/>
                    <a:pt x="7762" y="1"/>
                    <a:pt x="7312" y="0"/>
                  </a:cubicBezTo>
                  <a:lnTo>
                    <a:pt x="1876" y="0"/>
                  </a:lnTo>
                  <a:cubicBezTo>
                    <a:pt x="1419" y="0"/>
                    <a:pt x="1064" y="242"/>
                    <a:pt x="936" y="624"/>
                  </a:cubicBezTo>
                  <a:lnTo>
                    <a:pt x="103" y="2448"/>
                  </a:lnTo>
                  <a:cubicBezTo>
                    <a:pt x="99" y="2460"/>
                    <a:pt x="95" y="2477"/>
                    <a:pt x="91" y="2494"/>
                  </a:cubicBezTo>
                  <a:cubicBezTo>
                    <a:pt x="31" y="2679"/>
                    <a:pt x="0" y="2869"/>
                    <a:pt x="0" y="3060"/>
                  </a:cubicBezTo>
                  <a:cubicBezTo>
                    <a:pt x="1" y="3729"/>
                    <a:pt x="370" y="4341"/>
                    <a:pt x="963" y="4656"/>
                  </a:cubicBezTo>
                  <a:cubicBezTo>
                    <a:pt x="963" y="4656"/>
                    <a:pt x="963" y="4657"/>
                    <a:pt x="963" y="4657"/>
                  </a:cubicBezTo>
                  <a:cubicBezTo>
                    <a:pt x="964" y="4657"/>
                    <a:pt x="964" y="4657"/>
                    <a:pt x="964" y="4657"/>
                  </a:cubicBezTo>
                  <a:lnTo>
                    <a:pt x="964" y="4657"/>
                  </a:lnTo>
                  <a:cubicBezTo>
                    <a:pt x="964" y="4657"/>
                    <a:pt x="964" y="4657"/>
                    <a:pt x="964" y="4657"/>
                  </a:cubicBezTo>
                  <a:cubicBezTo>
                    <a:pt x="1208" y="4787"/>
                    <a:pt x="1495" y="4853"/>
                    <a:pt x="1819" y="4853"/>
                  </a:cubicBezTo>
                  <a:cubicBezTo>
                    <a:pt x="2361" y="4851"/>
                    <a:pt x="2863" y="4614"/>
                    <a:pt x="3205" y="4208"/>
                  </a:cubicBezTo>
                  <a:cubicBezTo>
                    <a:pt x="3546" y="4610"/>
                    <a:pt x="4044" y="4846"/>
                    <a:pt x="4585" y="4849"/>
                  </a:cubicBezTo>
                  <a:cubicBezTo>
                    <a:pt x="5123" y="4845"/>
                    <a:pt x="5619" y="4608"/>
                    <a:pt x="5958" y="4206"/>
                  </a:cubicBezTo>
                  <a:cubicBezTo>
                    <a:pt x="6301" y="4612"/>
                    <a:pt x="6804" y="4848"/>
                    <a:pt x="7348" y="4848"/>
                  </a:cubicBezTo>
                  <a:cubicBezTo>
                    <a:pt x="7678" y="4847"/>
                    <a:pt x="7971" y="4778"/>
                    <a:pt x="8217" y="4643"/>
                  </a:cubicBezTo>
                  <a:cubicBezTo>
                    <a:pt x="8802" y="4325"/>
                    <a:pt x="9164" y="3716"/>
                    <a:pt x="9164" y="3053"/>
                  </a:cubicBezTo>
                  <a:cubicBezTo>
                    <a:pt x="9164" y="2862"/>
                    <a:pt x="9133" y="2671"/>
                    <a:pt x="9076" y="2497"/>
                  </a:cubicBezTo>
                  <a:lnTo>
                    <a:pt x="9076" y="2497"/>
                  </a:lnTo>
                  <a:lnTo>
                    <a:pt x="9076" y="2497"/>
                  </a:lnTo>
                  <a:close/>
                  <a:moveTo>
                    <a:pt x="8149" y="5121"/>
                  </a:moveTo>
                  <a:cubicBezTo>
                    <a:pt x="7966" y="5121"/>
                    <a:pt x="7818" y="5268"/>
                    <a:pt x="7818" y="5451"/>
                  </a:cubicBezTo>
                  <a:lnTo>
                    <a:pt x="7819" y="7429"/>
                  </a:lnTo>
                  <a:cubicBezTo>
                    <a:pt x="7819" y="7531"/>
                    <a:pt x="7736" y="7614"/>
                    <a:pt x="7633" y="7614"/>
                  </a:cubicBezTo>
                  <a:lnTo>
                    <a:pt x="1416" y="7614"/>
                  </a:lnTo>
                  <a:cubicBezTo>
                    <a:pt x="1313" y="7614"/>
                    <a:pt x="1230" y="7532"/>
                    <a:pt x="1230" y="7430"/>
                  </a:cubicBezTo>
                  <a:lnTo>
                    <a:pt x="1229" y="5487"/>
                  </a:lnTo>
                  <a:cubicBezTo>
                    <a:pt x="1229" y="5305"/>
                    <a:pt x="1081" y="5159"/>
                    <a:pt x="899" y="5159"/>
                  </a:cubicBezTo>
                  <a:lnTo>
                    <a:pt x="898" y="5159"/>
                  </a:lnTo>
                  <a:cubicBezTo>
                    <a:pt x="715" y="5159"/>
                    <a:pt x="568" y="5306"/>
                    <a:pt x="568" y="5488"/>
                  </a:cubicBezTo>
                  <a:lnTo>
                    <a:pt x="569" y="7431"/>
                  </a:lnTo>
                  <a:cubicBezTo>
                    <a:pt x="569" y="7895"/>
                    <a:pt x="949" y="8272"/>
                    <a:pt x="1416" y="8272"/>
                  </a:cubicBezTo>
                  <a:lnTo>
                    <a:pt x="7634" y="8272"/>
                  </a:lnTo>
                  <a:cubicBezTo>
                    <a:pt x="8101" y="8271"/>
                    <a:pt x="8480" y="7893"/>
                    <a:pt x="8480" y="7428"/>
                  </a:cubicBezTo>
                  <a:lnTo>
                    <a:pt x="8479" y="5451"/>
                  </a:lnTo>
                  <a:cubicBezTo>
                    <a:pt x="8479" y="5268"/>
                    <a:pt x="8331" y="5121"/>
                    <a:pt x="8149" y="5121"/>
                  </a:cubicBezTo>
                  <a:lnTo>
                    <a:pt x="8149" y="5121"/>
                  </a:lnTo>
                  <a:close/>
                  <a:moveTo>
                    <a:pt x="7387" y="2863"/>
                  </a:moveTo>
                  <a:lnTo>
                    <a:pt x="1796" y="2863"/>
                  </a:lnTo>
                  <a:cubicBezTo>
                    <a:pt x="1608" y="2863"/>
                    <a:pt x="1435" y="2643"/>
                    <a:pt x="1435" y="2440"/>
                  </a:cubicBezTo>
                  <a:cubicBezTo>
                    <a:pt x="1435" y="2238"/>
                    <a:pt x="1608" y="2018"/>
                    <a:pt x="1796" y="2018"/>
                  </a:cubicBezTo>
                  <a:lnTo>
                    <a:pt x="7387" y="2018"/>
                  </a:lnTo>
                  <a:cubicBezTo>
                    <a:pt x="7576" y="2018"/>
                    <a:pt x="7749" y="2238"/>
                    <a:pt x="7749" y="2440"/>
                  </a:cubicBezTo>
                  <a:cubicBezTo>
                    <a:pt x="7748" y="2643"/>
                    <a:pt x="7576" y="2863"/>
                    <a:pt x="7387" y="2863"/>
                  </a:cubicBezTo>
                  <a:lnTo>
                    <a:pt x="7387" y="2863"/>
                  </a:lnTo>
                  <a:close/>
                  <a:moveTo>
                    <a:pt x="7387" y="2863"/>
                  </a:move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833792" y="1530626"/>
            <a:ext cx="2253630" cy="1669774"/>
            <a:chOff x="3833792" y="1530626"/>
            <a:chExt cx="2253630" cy="1669774"/>
          </a:xfrm>
        </p:grpSpPr>
        <p:sp>
          <p:nvSpPr>
            <p:cNvPr id="10" name="流程图: 存储数据 9"/>
            <p:cNvSpPr/>
            <p:nvPr/>
          </p:nvSpPr>
          <p:spPr>
            <a:xfrm>
              <a:off x="3833792" y="1530626"/>
              <a:ext cx="2253630" cy="1669774"/>
            </a:xfrm>
            <a:prstGeom prst="flowChartOnlineStorage">
              <a:avLst/>
            </a:prstGeom>
            <a:noFill/>
            <a:ln w="28575">
              <a:solidFill>
                <a:srgbClr val="001B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8" name="delete_95634"/>
            <p:cNvSpPr/>
            <p:nvPr/>
          </p:nvSpPr>
          <p:spPr>
            <a:xfrm>
              <a:off x="4520867" y="2031580"/>
              <a:ext cx="529049" cy="609685"/>
            </a:xfrm>
            <a:custGeom>
              <a:avLst/>
              <a:gdLst>
                <a:gd name="T0" fmla="*/ 83 w 578"/>
                <a:gd name="T1" fmla="*/ 0 h 667"/>
                <a:gd name="T2" fmla="*/ 32 w 578"/>
                <a:gd name="T3" fmla="*/ 83 h 667"/>
                <a:gd name="T4" fmla="*/ 0 w 578"/>
                <a:gd name="T5" fmla="*/ 89 h 667"/>
                <a:gd name="T6" fmla="*/ 6 w 578"/>
                <a:gd name="T7" fmla="*/ 161 h 667"/>
                <a:gd name="T8" fmla="*/ 32 w 578"/>
                <a:gd name="T9" fmla="*/ 224 h 667"/>
                <a:gd name="T10" fmla="*/ 0 w 578"/>
                <a:gd name="T11" fmla="*/ 230 h 667"/>
                <a:gd name="T12" fmla="*/ 6 w 578"/>
                <a:gd name="T13" fmla="*/ 302 h 667"/>
                <a:gd name="T14" fmla="*/ 32 w 578"/>
                <a:gd name="T15" fmla="*/ 365 h 667"/>
                <a:gd name="T16" fmla="*/ 0 w 578"/>
                <a:gd name="T17" fmla="*/ 371 h 667"/>
                <a:gd name="T18" fmla="*/ 6 w 578"/>
                <a:gd name="T19" fmla="*/ 443 h 667"/>
                <a:gd name="T20" fmla="*/ 32 w 578"/>
                <a:gd name="T21" fmla="*/ 505 h 667"/>
                <a:gd name="T22" fmla="*/ 0 w 578"/>
                <a:gd name="T23" fmla="*/ 511 h 667"/>
                <a:gd name="T24" fmla="*/ 6 w 578"/>
                <a:gd name="T25" fmla="*/ 583 h 667"/>
                <a:gd name="T26" fmla="*/ 32 w 578"/>
                <a:gd name="T27" fmla="*/ 615 h 667"/>
                <a:gd name="T28" fmla="*/ 527 w 578"/>
                <a:gd name="T29" fmla="*/ 667 h 667"/>
                <a:gd name="T30" fmla="*/ 578 w 578"/>
                <a:gd name="T31" fmla="*/ 51 h 667"/>
                <a:gd name="T32" fmla="*/ 175 w 578"/>
                <a:gd name="T33" fmla="*/ 114 h 667"/>
                <a:gd name="T34" fmla="*/ 304 w 578"/>
                <a:gd name="T35" fmla="*/ 197 h 667"/>
                <a:gd name="T36" fmla="*/ 230 w 578"/>
                <a:gd name="T37" fmla="*/ 165 h 667"/>
                <a:gd name="T38" fmla="*/ 175 w 578"/>
                <a:gd name="T39" fmla="*/ 114 h 667"/>
                <a:gd name="T40" fmla="*/ 294 w 578"/>
                <a:gd name="T41" fmla="*/ 296 h 667"/>
                <a:gd name="T42" fmla="*/ 294 w 578"/>
                <a:gd name="T43" fmla="*/ 219 h 667"/>
                <a:gd name="T44" fmla="*/ 423 w 578"/>
                <a:gd name="T45" fmla="*/ 428 h 667"/>
                <a:gd name="T46" fmla="*/ 290 w 578"/>
                <a:gd name="T47" fmla="*/ 553 h 667"/>
                <a:gd name="T48" fmla="*/ 166 w 578"/>
                <a:gd name="T49" fmla="*/ 317 h 667"/>
                <a:gd name="T50" fmla="*/ 256 w 578"/>
                <a:gd name="T51" fmla="*/ 215 h 667"/>
                <a:gd name="T52" fmla="*/ 287 w 578"/>
                <a:gd name="T53" fmla="*/ 346 h 667"/>
                <a:gd name="T54" fmla="*/ 287 w 578"/>
                <a:gd name="T55" fmla="*/ 414 h 667"/>
                <a:gd name="T56" fmla="*/ 301 w 578"/>
                <a:gd name="T57" fmla="*/ 414 h 667"/>
                <a:gd name="T58" fmla="*/ 301 w 578"/>
                <a:gd name="T59" fmla="*/ 346 h 667"/>
                <a:gd name="T60" fmla="*/ 333 w 578"/>
                <a:gd name="T61" fmla="*/ 215 h 667"/>
                <a:gd name="T62" fmla="*/ 423 w 578"/>
                <a:gd name="T63" fmla="*/ 317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8" h="667">
                  <a:moveTo>
                    <a:pt x="527" y="0"/>
                  </a:moveTo>
                  <a:lnTo>
                    <a:pt x="83" y="0"/>
                  </a:lnTo>
                  <a:cubicBezTo>
                    <a:pt x="55" y="0"/>
                    <a:pt x="32" y="23"/>
                    <a:pt x="32" y="51"/>
                  </a:cubicBezTo>
                  <a:lnTo>
                    <a:pt x="32" y="83"/>
                  </a:lnTo>
                  <a:lnTo>
                    <a:pt x="6" y="83"/>
                  </a:lnTo>
                  <a:cubicBezTo>
                    <a:pt x="3" y="83"/>
                    <a:pt x="0" y="86"/>
                    <a:pt x="0" y="89"/>
                  </a:cubicBezTo>
                  <a:lnTo>
                    <a:pt x="0" y="155"/>
                  </a:lnTo>
                  <a:cubicBezTo>
                    <a:pt x="0" y="159"/>
                    <a:pt x="3" y="161"/>
                    <a:pt x="6" y="161"/>
                  </a:cubicBezTo>
                  <a:lnTo>
                    <a:pt x="32" y="161"/>
                  </a:lnTo>
                  <a:lnTo>
                    <a:pt x="32" y="224"/>
                  </a:lnTo>
                  <a:lnTo>
                    <a:pt x="6" y="224"/>
                  </a:lnTo>
                  <a:cubicBezTo>
                    <a:pt x="3" y="224"/>
                    <a:pt x="0" y="227"/>
                    <a:pt x="0" y="230"/>
                  </a:cubicBezTo>
                  <a:lnTo>
                    <a:pt x="0" y="296"/>
                  </a:lnTo>
                  <a:cubicBezTo>
                    <a:pt x="0" y="299"/>
                    <a:pt x="3" y="302"/>
                    <a:pt x="6" y="302"/>
                  </a:cubicBezTo>
                  <a:lnTo>
                    <a:pt x="32" y="302"/>
                  </a:lnTo>
                  <a:lnTo>
                    <a:pt x="32" y="365"/>
                  </a:lnTo>
                  <a:lnTo>
                    <a:pt x="6" y="365"/>
                  </a:lnTo>
                  <a:cubicBezTo>
                    <a:pt x="3" y="365"/>
                    <a:pt x="0" y="367"/>
                    <a:pt x="0" y="371"/>
                  </a:cubicBezTo>
                  <a:lnTo>
                    <a:pt x="0" y="437"/>
                  </a:lnTo>
                  <a:cubicBezTo>
                    <a:pt x="0" y="440"/>
                    <a:pt x="3" y="443"/>
                    <a:pt x="6" y="443"/>
                  </a:cubicBezTo>
                  <a:lnTo>
                    <a:pt x="32" y="443"/>
                  </a:lnTo>
                  <a:lnTo>
                    <a:pt x="32" y="505"/>
                  </a:lnTo>
                  <a:lnTo>
                    <a:pt x="6" y="505"/>
                  </a:lnTo>
                  <a:cubicBezTo>
                    <a:pt x="3" y="505"/>
                    <a:pt x="0" y="508"/>
                    <a:pt x="0" y="511"/>
                  </a:cubicBezTo>
                  <a:lnTo>
                    <a:pt x="0" y="577"/>
                  </a:lnTo>
                  <a:cubicBezTo>
                    <a:pt x="0" y="581"/>
                    <a:pt x="3" y="583"/>
                    <a:pt x="6" y="583"/>
                  </a:cubicBezTo>
                  <a:lnTo>
                    <a:pt x="32" y="583"/>
                  </a:lnTo>
                  <a:lnTo>
                    <a:pt x="32" y="615"/>
                  </a:lnTo>
                  <a:cubicBezTo>
                    <a:pt x="32" y="644"/>
                    <a:pt x="55" y="667"/>
                    <a:pt x="83" y="667"/>
                  </a:cubicBezTo>
                  <a:lnTo>
                    <a:pt x="527" y="667"/>
                  </a:lnTo>
                  <a:cubicBezTo>
                    <a:pt x="555" y="667"/>
                    <a:pt x="578" y="644"/>
                    <a:pt x="578" y="615"/>
                  </a:cubicBezTo>
                  <a:lnTo>
                    <a:pt x="578" y="51"/>
                  </a:lnTo>
                  <a:cubicBezTo>
                    <a:pt x="578" y="23"/>
                    <a:pt x="555" y="0"/>
                    <a:pt x="527" y="0"/>
                  </a:cubicBezTo>
                  <a:close/>
                  <a:moveTo>
                    <a:pt x="175" y="114"/>
                  </a:moveTo>
                  <a:cubicBezTo>
                    <a:pt x="175" y="143"/>
                    <a:pt x="191" y="146"/>
                    <a:pt x="230" y="146"/>
                  </a:cubicBezTo>
                  <a:cubicBezTo>
                    <a:pt x="261" y="146"/>
                    <a:pt x="304" y="146"/>
                    <a:pt x="304" y="197"/>
                  </a:cubicBezTo>
                  <a:lnTo>
                    <a:pt x="284" y="197"/>
                  </a:lnTo>
                  <a:cubicBezTo>
                    <a:pt x="284" y="168"/>
                    <a:pt x="269" y="165"/>
                    <a:pt x="230" y="165"/>
                  </a:cubicBezTo>
                  <a:cubicBezTo>
                    <a:pt x="199" y="165"/>
                    <a:pt x="156" y="165"/>
                    <a:pt x="156" y="114"/>
                  </a:cubicBezTo>
                  <a:lnTo>
                    <a:pt x="175" y="114"/>
                  </a:lnTo>
                  <a:close/>
                  <a:moveTo>
                    <a:pt x="313" y="257"/>
                  </a:moveTo>
                  <a:cubicBezTo>
                    <a:pt x="313" y="278"/>
                    <a:pt x="305" y="296"/>
                    <a:pt x="294" y="296"/>
                  </a:cubicBezTo>
                  <a:cubicBezTo>
                    <a:pt x="284" y="296"/>
                    <a:pt x="275" y="278"/>
                    <a:pt x="275" y="257"/>
                  </a:cubicBezTo>
                  <a:cubicBezTo>
                    <a:pt x="275" y="236"/>
                    <a:pt x="284" y="219"/>
                    <a:pt x="294" y="219"/>
                  </a:cubicBezTo>
                  <a:cubicBezTo>
                    <a:pt x="305" y="219"/>
                    <a:pt x="313" y="236"/>
                    <a:pt x="313" y="257"/>
                  </a:cubicBezTo>
                  <a:close/>
                  <a:moveTo>
                    <a:pt x="423" y="428"/>
                  </a:moveTo>
                  <a:cubicBezTo>
                    <a:pt x="423" y="497"/>
                    <a:pt x="367" y="553"/>
                    <a:pt x="299" y="553"/>
                  </a:cubicBezTo>
                  <a:lnTo>
                    <a:pt x="290" y="553"/>
                  </a:lnTo>
                  <a:cubicBezTo>
                    <a:pt x="221" y="553"/>
                    <a:pt x="166" y="497"/>
                    <a:pt x="166" y="428"/>
                  </a:cubicBezTo>
                  <a:lnTo>
                    <a:pt x="166" y="317"/>
                  </a:lnTo>
                  <a:cubicBezTo>
                    <a:pt x="166" y="260"/>
                    <a:pt x="205" y="211"/>
                    <a:pt x="258" y="197"/>
                  </a:cubicBezTo>
                  <a:cubicBezTo>
                    <a:pt x="257" y="203"/>
                    <a:pt x="256" y="209"/>
                    <a:pt x="256" y="215"/>
                  </a:cubicBezTo>
                  <a:lnTo>
                    <a:pt x="256" y="299"/>
                  </a:lnTo>
                  <a:cubicBezTo>
                    <a:pt x="256" y="322"/>
                    <a:pt x="269" y="342"/>
                    <a:pt x="287" y="346"/>
                  </a:cubicBezTo>
                  <a:cubicBezTo>
                    <a:pt x="287" y="346"/>
                    <a:pt x="287" y="347"/>
                    <a:pt x="287" y="347"/>
                  </a:cubicBezTo>
                  <a:lnTo>
                    <a:pt x="287" y="414"/>
                  </a:lnTo>
                  <a:cubicBezTo>
                    <a:pt x="287" y="418"/>
                    <a:pt x="290" y="421"/>
                    <a:pt x="294" y="421"/>
                  </a:cubicBezTo>
                  <a:cubicBezTo>
                    <a:pt x="298" y="421"/>
                    <a:pt x="301" y="418"/>
                    <a:pt x="301" y="414"/>
                  </a:cubicBezTo>
                  <a:lnTo>
                    <a:pt x="301" y="347"/>
                  </a:lnTo>
                  <a:cubicBezTo>
                    <a:pt x="301" y="347"/>
                    <a:pt x="301" y="346"/>
                    <a:pt x="301" y="346"/>
                  </a:cubicBezTo>
                  <a:cubicBezTo>
                    <a:pt x="319" y="342"/>
                    <a:pt x="333" y="322"/>
                    <a:pt x="333" y="299"/>
                  </a:cubicBezTo>
                  <a:lnTo>
                    <a:pt x="333" y="215"/>
                  </a:lnTo>
                  <a:cubicBezTo>
                    <a:pt x="333" y="209"/>
                    <a:pt x="332" y="203"/>
                    <a:pt x="330" y="197"/>
                  </a:cubicBezTo>
                  <a:cubicBezTo>
                    <a:pt x="383" y="211"/>
                    <a:pt x="423" y="260"/>
                    <a:pt x="423" y="317"/>
                  </a:cubicBezTo>
                  <a:lnTo>
                    <a:pt x="423" y="428"/>
                  </a:lnTo>
                  <a:close/>
                </a:path>
              </a:pathLst>
            </a:cu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395255" y="1530626"/>
            <a:ext cx="2253630" cy="1669774"/>
            <a:chOff x="8395255" y="1530626"/>
            <a:chExt cx="2253630" cy="1669774"/>
          </a:xfrm>
        </p:grpSpPr>
        <p:sp>
          <p:nvSpPr>
            <p:cNvPr id="12" name="流程图: 存储数据 11"/>
            <p:cNvSpPr/>
            <p:nvPr/>
          </p:nvSpPr>
          <p:spPr>
            <a:xfrm>
              <a:off x="8395255" y="1530626"/>
              <a:ext cx="2253630" cy="1669774"/>
            </a:xfrm>
            <a:prstGeom prst="flowChartOnlineStorage">
              <a:avLst/>
            </a:prstGeom>
            <a:noFill/>
            <a:ln w="28575">
              <a:solidFill>
                <a:srgbClr val="001B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9" name="delete_95634"/>
            <p:cNvSpPr/>
            <p:nvPr/>
          </p:nvSpPr>
          <p:spPr>
            <a:xfrm>
              <a:off x="9081769" y="2061115"/>
              <a:ext cx="609685" cy="608796"/>
            </a:xfrm>
            <a:custGeom>
              <a:avLst/>
              <a:gdLst>
                <a:gd name="connsiteX0" fmla="*/ 38105 w 581459"/>
                <a:gd name="connsiteY0" fmla="*/ 299903 h 580612"/>
                <a:gd name="connsiteX1" fmla="*/ 265467 w 581459"/>
                <a:gd name="connsiteY1" fmla="*/ 299903 h 580612"/>
                <a:gd name="connsiteX2" fmla="*/ 265467 w 581459"/>
                <a:gd name="connsiteY2" fmla="*/ 580345 h 580612"/>
                <a:gd name="connsiteX3" fmla="*/ 265467 w 581459"/>
                <a:gd name="connsiteY3" fmla="*/ 580612 h 580612"/>
                <a:gd name="connsiteX4" fmla="*/ 63387 w 581459"/>
                <a:gd name="connsiteY4" fmla="*/ 580612 h 580612"/>
                <a:gd name="connsiteX5" fmla="*/ 38105 w 581459"/>
                <a:gd name="connsiteY5" fmla="*/ 556442 h 580612"/>
                <a:gd name="connsiteX6" fmla="*/ 315992 w 581459"/>
                <a:gd name="connsiteY6" fmla="*/ 299832 h 580612"/>
                <a:gd name="connsiteX7" fmla="*/ 543424 w 581459"/>
                <a:gd name="connsiteY7" fmla="*/ 299832 h 580612"/>
                <a:gd name="connsiteX8" fmla="*/ 543424 w 581459"/>
                <a:gd name="connsiteY8" fmla="*/ 556436 h 580612"/>
                <a:gd name="connsiteX9" fmla="*/ 518144 w 581459"/>
                <a:gd name="connsiteY9" fmla="*/ 580612 h 580612"/>
                <a:gd name="connsiteX10" fmla="*/ 315992 w 581459"/>
                <a:gd name="connsiteY10" fmla="*/ 580612 h 580612"/>
                <a:gd name="connsiteX11" fmla="*/ 315992 w 581459"/>
                <a:gd name="connsiteY11" fmla="*/ 580345 h 580612"/>
                <a:gd name="connsiteX12" fmla="*/ 25277 w 581459"/>
                <a:gd name="connsiteY12" fmla="*/ 103661 h 580612"/>
                <a:gd name="connsiteX13" fmla="*/ 556182 w 581459"/>
                <a:gd name="connsiteY13" fmla="*/ 103661 h 580612"/>
                <a:gd name="connsiteX14" fmla="*/ 581459 w 581459"/>
                <a:gd name="connsiteY14" fmla="*/ 127827 h 580612"/>
                <a:gd name="connsiteX15" fmla="*/ 581459 w 581459"/>
                <a:gd name="connsiteY15" fmla="*/ 221473 h 580612"/>
                <a:gd name="connsiteX16" fmla="*/ 556182 w 581459"/>
                <a:gd name="connsiteY16" fmla="*/ 245639 h 580612"/>
                <a:gd name="connsiteX17" fmla="*/ 25277 w 581459"/>
                <a:gd name="connsiteY17" fmla="*/ 245639 h 580612"/>
                <a:gd name="connsiteX18" fmla="*/ 0 w 581459"/>
                <a:gd name="connsiteY18" fmla="*/ 221473 h 580612"/>
                <a:gd name="connsiteX19" fmla="*/ 0 w 581459"/>
                <a:gd name="connsiteY19" fmla="*/ 127827 h 580612"/>
                <a:gd name="connsiteX20" fmla="*/ 25277 w 581459"/>
                <a:gd name="connsiteY20" fmla="*/ 103661 h 580612"/>
                <a:gd name="connsiteX21" fmla="*/ 239448 w 581459"/>
                <a:gd name="connsiteY21" fmla="*/ 0 h 580612"/>
                <a:gd name="connsiteX22" fmla="*/ 290711 w 581459"/>
                <a:gd name="connsiteY22" fmla="*/ 18661 h 580612"/>
                <a:gd name="connsiteX23" fmla="*/ 341974 w 581459"/>
                <a:gd name="connsiteY23" fmla="*/ 0 h 580612"/>
                <a:gd name="connsiteX24" fmla="*/ 415842 w 581459"/>
                <a:gd name="connsiteY24" fmla="*/ 52783 h 580612"/>
                <a:gd name="connsiteX25" fmla="*/ 165758 w 581459"/>
                <a:gd name="connsiteY25" fmla="*/ 52783 h 580612"/>
                <a:gd name="connsiteX26" fmla="*/ 239448 w 581459"/>
                <a:gd name="connsiteY26" fmla="*/ 0 h 58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81459" h="580612">
                  <a:moveTo>
                    <a:pt x="38105" y="299903"/>
                  </a:moveTo>
                  <a:lnTo>
                    <a:pt x="265467" y="299903"/>
                  </a:lnTo>
                  <a:lnTo>
                    <a:pt x="265467" y="580345"/>
                  </a:lnTo>
                  <a:lnTo>
                    <a:pt x="265467" y="580612"/>
                  </a:lnTo>
                  <a:lnTo>
                    <a:pt x="63387" y="580612"/>
                  </a:lnTo>
                  <a:cubicBezTo>
                    <a:pt x="49322" y="580612"/>
                    <a:pt x="38105" y="569860"/>
                    <a:pt x="38105" y="556442"/>
                  </a:cubicBezTo>
                  <a:close/>
                  <a:moveTo>
                    <a:pt x="315992" y="299832"/>
                  </a:moveTo>
                  <a:lnTo>
                    <a:pt x="543424" y="299832"/>
                  </a:lnTo>
                  <a:lnTo>
                    <a:pt x="543424" y="556436"/>
                  </a:lnTo>
                  <a:cubicBezTo>
                    <a:pt x="543424" y="569857"/>
                    <a:pt x="532119" y="580612"/>
                    <a:pt x="518144" y="580612"/>
                  </a:cubicBezTo>
                  <a:lnTo>
                    <a:pt x="315992" y="580612"/>
                  </a:lnTo>
                  <a:lnTo>
                    <a:pt x="315992" y="580345"/>
                  </a:lnTo>
                  <a:close/>
                  <a:moveTo>
                    <a:pt x="25277" y="103661"/>
                  </a:moveTo>
                  <a:lnTo>
                    <a:pt x="556182" y="103661"/>
                  </a:lnTo>
                  <a:cubicBezTo>
                    <a:pt x="570156" y="103661"/>
                    <a:pt x="581459" y="114500"/>
                    <a:pt x="581459" y="127827"/>
                  </a:cubicBezTo>
                  <a:lnTo>
                    <a:pt x="581459" y="221473"/>
                  </a:lnTo>
                  <a:cubicBezTo>
                    <a:pt x="581459" y="234800"/>
                    <a:pt x="570156" y="245639"/>
                    <a:pt x="556182" y="245639"/>
                  </a:cubicBezTo>
                  <a:lnTo>
                    <a:pt x="25277" y="245639"/>
                  </a:lnTo>
                  <a:cubicBezTo>
                    <a:pt x="11214" y="245639"/>
                    <a:pt x="0" y="234711"/>
                    <a:pt x="0" y="221473"/>
                  </a:cubicBezTo>
                  <a:lnTo>
                    <a:pt x="0" y="127827"/>
                  </a:lnTo>
                  <a:cubicBezTo>
                    <a:pt x="0" y="114500"/>
                    <a:pt x="11214" y="103661"/>
                    <a:pt x="25277" y="103661"/>
                  </a:cubicBezTo>
                  <a:close/>
                  <a:moveTo>
                    <a:pt x="239448" y="0"/>
                  </a:moveTo>
                  <a:cubicBezTo>
                    <a:pt x="259206" y="0"/>
                    <a:pt x="277094" y="7109"/>
                    <a:pt x="290711" y="18661"/>
                  </a:cubicBezTo>
                  <a:cubicBezTo>
                    <a:pt x="304239" y="7109"/>
                    <a:pt x="322305" y="0"/>
                    <a:pt x="341974" y="0"/>
                  </a:cubicBezTo>
                  <a:cubicBezTo>
                    <a:pt x="377217" y="0"/>
                    <a:pt x="406764" y="22393"/>
                    <a:pt x="415842" y="52783"/>
                  </a:cubicBezTo>
                  <a:lnTo>
                    <a:pt x="165758" y="52783"/>
                  </a:lnTo>
                  <a:cubicBezTo>
                    <a:pt x="174658" y="22393"/>
                    <a:pt x="204383" y="0"/>
                    <a:pt x="239448" y="0"/>
                  </a:cubicBezTo>
                  <a:close/>
                </a:path>
              </a:pathLst>
            </a:cu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448626" y="3509080"/>
            <a:ext cx="2118693" cy="2078862"/>
            <a:chOff x="4981582" y="3208189"/>
            <a:chExt cx="2286854" cy="2078862"/>
          </a:xfrm>
        </p:grpSpPr>
        <p:sp>
          <p:nvSpPr>
            <p:cNvPr id="21" name="文本框 2"/>
            <p:cNvSpPr txBox="1"/>
            <p:nvPr>
              <p:custDataLst>
                <p:tags r:id="rId5"/>
              </p:custDataLst>
            </p:nvPr>
          </p:nvSpPr>
          <p:spPr>
            <a:xfrm>
              <a:off x="4981582" y="3717391"/>
              <a:ext cx="228685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单击此处输入文字内容加以解释说明，可适当地调整文字大小或颜色等属性。</a:t>
              </a:r>
            </a:p>
          </p:txBody>
        </p:sp>
        <p:sp>
          <p:nvSpPr>
            <p:cNvPr id="22" name="矩形: 圆角 9"/>
            <p:cNvSpPr/>
            <p:nvPr/>
          </p:nvSpPr>
          <p:spPr>
            <a:xfrm>
              <a:off x="5293723" y="3208189"/>
              <a:ext cx="1662572" cy="441621"/>
            </a:xfrm>
            <a:prstGeom prst="snipRoundRect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客户线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787594" y="3509080"/>
            <a:ext cx="2118693" cy="2078862"/>
            <a:chOff x="4981582" y="3208189"/>
            <a:chExt cx="2286854" cy="2078862"/>
          </a:xfrm>
        </p:grpSpPr>
        <p:sp>
          <p:nvSpPr>
            <p:cNvPr id="27" name="文本框 2"/>
            <p:cNvSpPr txBox="1"/>
            <p:nvPr>
              <p:custDataLst>
                <p:tags r:id="rId4"/>
              </p:custDataLst>
            </p:nvPr>
          </p:nvSpPr>
          <p:spPr>
            <a:xfrm>
              <a:off x="4981582" y="3717391"/>
              <a:ext cx="228685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单击此处输入文字内容加以解释说明，可适当地调整文字大小或颜色等属性。</a:t>
              </a:r>
            </a:p>
          </p:txBody>
        </p:sp>
        <p:sp>
          <p:nvSpPr>
            <p:cNvPr id="28" name="矩形: 圆角 9"/>
            <p:cNvSpPr/>
            <p:nvPr/>
          </p:nvSpPr>
          <p:spPr>
            <a:xfrm>
              <a:off x="5293723" y="3208189"/>
              <a:ext cx="1662572" cy="441621"/>
            </a:xfrm>
            <a:prstGeom prst="snipRoundRect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活动线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126562" y="3509080"/>
            <a:ext cx="2118693" cy="2078862"/>
            <a:chOff x="4981582" y="3208189"/>
            <a:chExt cx="2286854" cy="2078862"/>
          </a:xfrm>
        </p:grpSpPr>
        <p:sp>
          <p:nvSpPr>
            <p:cNvPr id="30" name="文本框 2"/>
            <p:cNvSpPr txBox="1"/>
            <p:nvPr>
              <p:custDataLst>
                <p:tags r:id="rId3"/>
              </p:custDataLst>
            </p:nvPr>
          </p:nvSpPr>
          <p:spPr>
            <a:xfrm>
              <a:off x="4981582" y="3717391"/>
              <a:ext cx="228685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单击此处输入文字内容加以解释说明，可适当地调整文字大小或颜色等属性。</a:t>
              </a:r>
            </a:p>
          </p:txBody>
        </p:sp>
        <p:sp>
          <p:nvSpPr>
            <p:cNvPr id="31" name="矩形: 圆角 9"/>
            <p:cNvSpPr/>
            <p:nvPr/>
          </p:nvSpPr>
          <p:spPr>
            <a:xfrm>
              <a:off x="5293723" y="3208189"/>
              <a:ext cx="1662572" cy="441621"/>
            </a:xfrm>
            <a:prstGeom prst="snipRoundRect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推广线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465529" y="3509080"/>
            <a:ext cx="2118693" cy="2078862"/>
            <a:chOff x="4981582" y="3208189"/>
            <a:chExt cx="2286854" cy="2078862"/>
          </a:xfrm>
        </p:grpSpPr>
        <p:sp>
          <p:nvSpPr>
            <p:cNvPr id="33" name="文本框 2"/>
            <p:cNvSpPr txBox="1"/>
            <p:nvPr>
              <p:custDataLst>
                <p:tags r:id="rId2"/>
              </p:custDataLst>
            </p:nvPr>
          </p:nvSpPr>
          <p:spPr>
            <a:xfrm>
              <a:off x="4981582" y="3717391"/>
              <a:ext cx="228685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单击此处输入文字内容加以解释说明，可适当地调整文字大小或颜色等属性。</a:t>
              </a:r>
            </a:p>
          </p:txBody>
        </p:sp>
        <p:sp>
          <p:nvSpPr>
            <p:cNvPr id="34" name="矩形: 圆角 9"/>
            <p:cNvSpPr/>
            <p:nvPr/>
          </p:nvSpPr>
          <p:spPr>
            <a:xfrm>
              <a:off x="5293723" y="3208189"/>
              <a:ext cx="1662572" cy="441621"/>
            </a:xfrm>
            <a:prstGeom prst="snipRoundRect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体验线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阶段营销策略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3" name="Group 41"/>
          <p:cNvGrpSpPr/>
          <p:nvPr/>
        </p:nvGrpSpPr>
        <p:grpSpPr>
          <a:xfrm>
            <a:off x="1762581" y="1567103"/>
            <a:ext cx="1904966" cy="1904966"/>
            <a:chOff x="1410832" y="1889282"/>
            <a:chExt cx="1791836" cy="1792302"/>
          </a:xfrm>
        </p:grpSpPr>
        <p:sp>
          <p:nvSpPr>
            <p:cNvPr id="24" name="Shape 110"/>
            <p:cNvSpPr/>
            <p:nvPr/>
          </p:nvSpPr>
          <p:spPr>
            <a:xfrm>
              <a:off x="1410832" y="1889282"/>
              <a:ext cx="1791836" cy="1792302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/>
              <a:endParaRPr sz="1450" kern="0" dirty="0">
                <a:solidFill>
                  <a:srgbClr val="FFFFFF"/>
                </a:solidFill>
                <a:latin typeface="微软雅黑"/>
                <a:ea typeface="微软雅黑"/>
                <a:cs typeface="Arial" panose="020B0604020202020204"/>
                <a:sym typeface="微软雅黑"/>
              </a:endParaRPr>
            </a:p>
          </p:txBody>
        </p:sp>
        <p:sp>
          <p:nvSpPr>
            <p:cNvPr id="25" name="Shape 118"/>
            <p:cNvSpPr/>
            <p:nvPr/>
          </p:nvSpPr>
          <p:spPr>
            <a:xfrm>
              <a:off x="1980942" y="2452031"/>
              <a:ext cx="666804" cy="666804"/>
            </a:xfrm>
            <a:custGeom>
              <a:avLst/>
              <a:gdLst>
                <a:gd name="T0" fmla="*/ 4569 w 9138"/>
                <a:gd name="T1" fmla="*/ 0 h 9138"/>
                <a:gd name="T2" fmla="*/ 0 w 9138"/>
                <a:gd name="T3" fmla="*/ 4569 h 9138"/>
                <a:gd name="T4" fmla="*/ 4569 w 9138"/>
                <a:gd name="T5" fmla="*/ 9138 h 9138"/>
                <a:gd name="T6" fmla="*/ 9138 w 9138"/>
                <a:gd name="T7" fmla="*/ 4569 h 9138"/>
                <a:gd name="T8" fmla="*/ 4569 w 9138"/>
                <a:gd name="T9" fmla="*/ 0 h 9138"/>
                <a:gd name="T10" fmla="*/ 7161 w 9138"/>
                <a:gd name="T11" fmla="*/ 6734 h 9138"/>
                <a:gd name="T12" fmla="*/ 4817 w 9138"/>
                <a:gd name="T13" fmla="*/ 6734 h 9138"/>
                <a:gd name="T14" fmla="*/ 4817 w 9138"/>
                <a:gd name="T15" fmla="*/ 6734 h 9138"/>
                <a:gd name="T16" fmla="*/ 4479 w 9138"/>
                <a:gd name="T17" fmla="*/ 6734 h 9138"/>
                <a:gd name="T18" fmla="*/ 4479 w 9138"/>
                <a:gd name="T19" fmla="*/ 6734 h 9138"/>
                <a:gd name="T20" fmla="*/ 2136 w 9138"/>
                <a:gd name="T21" fmla="*/ 6734 h 9138"/>
                <a:gd name="T22" fmla="*/ 2148 w 9138"/>
                <a:gd name="T23" fmla="*/ 5967 h 9138"/>
                <a:gd name="T24" fmla="*/ 2738 w 9138"/>
                <a:gd name="T25" fmla="*/ 5593 h 9138"/>
                <a:gd name="T26" fmla="*/ 3525 w 9138"/>
                <a:gd name="T27" fmla="*/ 5259 h 9138"/>
                <a:gd name="T28" fmla="*/ 3741 w 9138"/>
                <a:gd name="T29" fmla="*/ 5200 h 9138"/>
                <a:gd name="T30" fmla="*/ 3958 w 9138"/>
                <a:gd name="T31" fmla="*/ 4845 h 9138"/>
                <a:gd name="T32" fmla="*/ 4061 w 9138"/>
                <a:gd name="T33" fmla="*/ 4821 h 9138"/>
                <a:gd name="T34" fmla="*/ 3924 w 9138"/>
                <a:gd name="T35" fmla="*/ 4589 h 9138"/>
                <a:gd name="T36" fmla="*/ 3885 w 9138"/>
                <a:gd name="T37" fmla="*/ 4177 h 9138"/>
                <a:gd name="T38" fmla="*/ 3778 w 9138"/>
                <a:gd name="T39" fmla="*/ 4152 h 9138"/>
                <a:gd name="T40" fmla="*/ 3629 w 9138"/>
                <a:gd name="T41" fmla="*/ 3587 h 9138"/>
                <a:gd name="T42" fmla="*/ 3687 w 9138"/>
                <a:gd name="T43" fmla="*/ 3350 h 9138"/>
                <a:gd name="T44" fmla="*/ 4083 w 9138"/>
                <a:gd name="T45" fmla="*/ 2224 h 9138"/>
                <a:gd name="T46" fmla="*/ 5144 w 9138"/>
                <a:gd name="T47" fmla="*/ 2204 h 9138"/>
                <a:gd name="T48" fmla="*/ 5243 w 9138"/>
                <a:gd name="T49" fmla="*/ 2297 h 9138"/>
                <a:gd name="T50" fmla="*/ 5404 w 9138"/>
                <a:gd name="T51" fmla="*/ 2324 h 9138"/>
                <a:gd name="T52" fmla="*/ 5536 w 9138"/>
                <a:gd name="T53" fmla="*/ 2525 h 9138"/>
                <a:gd name="T54" fmla="*/ 5536 w 9138"/>
                <a:gd name="T55" fmla="*/ 2525 h 9138"/>
                <a:gd name="T56" fmla="*/ 5578 w 9138"/>
                <a:gd name="T57" fmla="*/ 2886 h 9138"/>
                <a:gd name="T58" fmla="*/ 5548 w 9138"/>
                <a:gd name="T59" fmla="*/ 3361 h 9138"/>
                <a:gd name="T60" fmla="*/ 5608 w 9138"/>
                <a:gd name="T61" fmla="*/ 3512 h 9138"/>
                <a:gd name="T62" fmla="*/ 5624 w 9138"/>
                <a:gd name="T63" fmla="*/ 3896 h 9138"/>
                <a:gd name="T64" fmla="*/ 5552 w 9138"/>
                <a:gd name="T65" fmla="*/ 4099 h 9138"/>
                <a:gd name="T66" fmla="*/ 5395 w 9138"/>
                <a:gd name="T67" fmla="*/ 4222 h 9138"/>
                <a:gd name="T68" fmla="*/ 5341 w 9138"/>
                <a:gd name="T69" fmla="*/ 4550 h 9138"/>
                <a:gd name="T70" fmla="*/ 5202 w 9138"/>
                <a:gd name="T71" fmla="*/ 4825 h 9138"/>
                <a:gd name="T72" fmla="*/ 5341 w 9138"/>
                <a:gd name="T73" fmla="*/ 4845 h 9138"/>
                <a:gd name="T74" fmla="*/ 5557 w 9138"/>
                <a:gd name="T75" fmla="*/ 5200 h 9138"/>
                <a:gd name="T76" fmla="*/ 5773 w 9138"/>
                <a:gd name="T77" fmla="*/ 5259 h 9138"/>
                <a:gd name="T78" fmla="*/ 6560 w 9138"/>
                <a:gd name="T79" fmla="*/ 5593 h 9138"/>
                <a:gd name="T80" fmla="*/ 7151 w 9138"/>
                <a:gd name="T81" fmla="*/ 5967 h 9138"/>
                <a:gd name="T82" fmla="*/ 7161 w 9138"/>
                <a:gd name="T83" fmla="*/ 6734 h 9138"/>
                <a:gd name="T84" fmla="*/ 7161 w 9138"/>
                <a:gd name="T85" fmla="*/ 6734 h 9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138" h="9138">
                  <a:moveTo>
                    <a:pt x="4569" y="0"/>
                  </a:moveTo>
                  <a:cubicBezTo>
                    <a:pt x="2046" y="0"/>
                    <a:pt x="0" y="2046"/>
                    <a:pt x="0" y="4569"/>
                  </a:cubicBezTo>
                  <a:cubicBezTo>
                    <a:pt x="0" y="7092"/>
                    <a:pt x="2046" y="9138"/>
                    <a:pt x="4569" y="9138"/>
                  </a:cubicBezTo>
                  <a:cubicBezTo>
                    <a:pt x="7092" y="9138"/>
                    <a:pt x="9138" y="7092"/>
                    <a:pt x="9138" y="4569"/>
                  </a:cubicBezTo>
                  <a:cubicBezTo>
                    <a:pt x="9138" y="2046"/>
                    <a:pt x="7092" y="0"/>
                    <a:pt x="4569" y="0"/>
                  </a:cubicBezTo>
                  <a:close/>
                  <a:moveTo>
                    <a:pt x="7161" y="6734"/>
                  </a:moveTo>
                  <a:lnTo>
                    <a:pt x="4817" y="6734"/>
                  </a:lnTo>
                  <a:lnTo>
                    <a:pt x="4817" y="6734"/>
                  </a:lnTo>
                  <a:lnTo>
                    <a:pt x="4479" y="6734"/>
                  </a:lnTo>
                  <a:lnTo>
                    <a:pt x="4479" y="6734"/>
                  </a:lnTo>
                  <a:lnTo>
                    <a:pt x="2136" y="6734"/>
                  </a:lnTo>
                  <a:cubicBezTo>
                    <a:pt x="2132" y="6519"/>
                    <a:pt x="2148" y="6130"/>
                    <a:pt x="2148" y="5967"/>
                  </a:cubicBezTo>
                  <a:cubicBezTo>
                    <a:pt x="2231" y="5725"/>
                    <a:pt x="2507" y="5690"/>
                    <a:pt x="2738" y="5593"/>
                  </a:cubicBezTo>
                  <a:cubicBezTo>
                    <a:pt x="2991" y="5486"/>
                    <a:pt x="3272" y="5362"/>
                    <a:pt x="3525" y="5259"/>
                  </a:cubicBezTo>
                  <a:cubicBezTo>
                    <a:pt x="3597" y="5239"/>
                    <a:pt x="3669" y="5219"/>
                    <a:pt x="3741" y="5200"/>
                  </a:cubicBezTo>
                  <a:cubicBezTo>
                    <a:pt x="3828" y="5140"/>
                    <a:pt x="3912" y="4944"/>
                    <a:pt x="3958" y="4845"/>
                  </a:cubicBezTo>
                  <a:lnTo>
                    <a:pt x="4061" y="4821"/>
                  </a:lnTo>
                  <a:cubicBezTo>
                    <a:pt x="4038" y="4691"/>
                    <a:pt x="3958" y="4682"/>
                    <a:pt x="3924" y="4589"/>
                  </a:cubicBezTo>
                  <a:cubicBezTo>
                    <a:pt x="3911" y="4452"/>
                    <a:pt x="3897" y="4314"/>
                    <a:pt x="3885" y="4177"/>
                  </a:cubicBezTo>
                  <a:cubicBezTo>
                    <a:pt x="3885" y="4184"/>
                    <a:pt x="3790" y="4160"/>
                    <a:pt x="3778" y="4152"/>
                  </a:cubicBezTo>
                  <a:cubicBezTo>
                    <a:pt x="3644" y="4068"/>
                    <a:pt x="3642" y="3728"/>
                    <a:pt x="3629" y="3587"/>
                  </a:cubicBezTo>
                  <a:cubicBezTo>
                    <a:pt x="3623" y="3522"/>
                    <a:pt x="3713" y="3469"/>
                    <a:pt x="3687" y="3350"/>
                  </a:cubicBezTo>
                  <a:cubicBezTo>
                    <a:pt x="3541" y="2657"/>
                    <a:pt x="3751" y="2332"/>
                    <a:pt x="4083" y="2224"/>
                  </a:cubicBezTo>
                  <a:cubicBezTo>
                    <a:pt x="4313" y="2131"/>
                    <a:pt x="4743" y="1958"/>
                    <a:pt x="5144" y="2204"/>
                  </a:cubicBezTo>
                  <a:lnTo>
                    <a:pt x="5243" y="2297"/>
                  </a:lnTo>
                  <a:lnTo>
                    <a:pt x="5404" y="2324"/>
                  </a:lnTo>
                  <a:cubicBezTo>
                    <a:pt x="5485" y="2371"/>
                    <a:pt x="5536" y="2525"/>
                    <a:pt x="5536" y="2525"/>
                  </a:cubicBezTo>
                  <a:lnTo>
                    <a:pt x="5536" y="2525"/>
                  </a:lnTo>
                  <a:cubicBezTo>
                    <a:pt x="5578" y="2696"/>
                    <a:pt x="5583" y="2710"/>
                    <a:pt x="5578" y="2886"/>
                  </a:cubicBezTo>
                  <a:cubicBezTo>
                    <a:pt x="5576" y="2953"/>
                    <a:pt x="5538" y="3266"/>
                    <a:pt x="5548" y="3361"/>
                  </a:cubicBezTo>
                  <a:cubicBezTo>
                    <a:pt x="5556" y="3440"/>
                    <a:pt x="5576" y="3447"/>
                    <a:pt x="5608" y="3512"/>
                  </a:cubicBezTo>
                  <a:cubicBezTo>
                    <a:pt x="5662" y="3625"/>
                    <a:pt x="5645" y="3781"/>
                    <a:pt x="5624" y="3896"/>
                  </a:cubicBezTo>
                  <a:cubicBezTo>
                    <a:pt x="5612" y="3959"/>
                    <a:pt x="5588" y="4048"/>
                    <a:pt x="5552" y="4099"/>
                  </a:cubicBezTo>
                  <a:cubicBezTo>
                    <a:pt x="5511" y="4155"/>
                    <a:pt x="5430" y="4156"/>
                    <a:pt x="5395" y="4222"/>
                  </a:cubicBezTo>
                  <a:cubicBezTo>
                    <a:pt x="5344" y="4316"/>
                    <a:pt x="5373" y="4449"/>
                    <a:pt x="5341" y="4550"/>
                  </a:cubicBezTo>
                  <a:cubicBezTo>
                    <a:pt x="5303" y="4667"/>
                    <a:pt x="5210" y="4674"/>
                    <a:pt x="5202" y="4825"/>
                  </a:cubicBezTo>
                  <a:cubicBezTo>
                    <a:pt x="5249" y="4833"/>
                    <a:pt x="5294" y="4838"/>
                    <a:pt x="5341" y="4845"/>
                  </a:cubicBezTo>
                  <a:cubicBezTo>
                    <a:pt x="5387" y="4943"/>
                    <a:pt x="5470" y="5141"/>
                    <a:pt x="5557" y="5200"/>
                  </a:cubicBezTo>
                  <a:cubicBezTo>
                    <a:pt x="5629" y="5219"/>
                    <a:pt x="5701" y="5239"/>
                    <a:pt x="5773" y="5259"/>
                  </a:cubicBezTo>
                  <a:cubicBezTo>
                    <a:pt x="6027" y="5362"/>
                    <a:pt x="6306" y="5486"/>
                    <a:pt x="6560" y="5593"/>
                  </a:cubicBezTo>
                  <a:cubicBezTo>
                    <a:pt x="6790" y="5690"/>
                    <a:pt x="7067" y="5725"/>
                    <a:pt x="7151" y="5967"/>
                  </a:cubicBezTo>
                  <a:cubicBezTo>
                    <a:pt x="7151" y="6131"/>
                    <a:pt x="7166" y="6519"/>
                    <a:pt x="7161" y="6734"/>
                  </a:cubicBezTo>
                  <a:close/>
                  <a:moveTo>
                    <a:pt x="7161" y="6734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45713" tIns="22850" rIns="45713" bIns="2285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/>
              <a:endParaRPr sz="4800" kern="0" dirty="0">
                <a:solidFill>
                  <a:srgbClr val="737572"/>
                </a:solidFill>
                <a:latin typeface="微软雅黑"/>
                <a:ea typeface="微软雅黑"/>
                <a:cs typeface="Arial" panose="020B0604020202020204"/>
                <a:sym typeface="微软雅黑"/>
              </a:endParaRPr>
            </a:p>
          </p:txBody>
        </p:sp>
      </p:grpSp>
      <p:sp>
        <p:nvSpPr>
          <p:cNvPr id="26" name="Shape 114"/>
          <p:cNvSpPr txBox="1"/>
          <p:nvPr/>
        </p:nvSpPr>
        <p:spPr>
          <a:xfrm>
            <a:off x="1134703" y="3712602"/>
            <a:ext cx="3433051" cy="1970212"/>
          </a:xfrm>
          <a:prstGeom prst="rect">
            <a:avLst/>
          </a:prstGeom>
          <a:noFill/>
          <a:ln>
            <a:noFill/>
          </a:ln>
        </p:spPr>
        <p:txBody>
          <a:bodyPr lIns="121888" tIns="60938" rIns="121888" bIns="60938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活动一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/>
              <a:ea typeface="微软雅黑"/>
              <a:sym typeface="微软雅黑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此处添加合适文字加以说明，可根据自己的需要适当地调整文字大小或颜色等属性。</a:t>
            </a:r>
          </a:p>
        </p:txBody>
      </p:sp>
      <p:grpSp>
        <p:nvGrpSpPr>
          <p:cNvPr id="27" name="Group 59"/>
          <p:cNvGrpSpPr/>
          <p:nvPr/>
        </p:nvGrpSpPr>
        <p:grpSpPr>
          <a:xfrm>
            <a:off x="8531123" y="1567103"/>
            <a:ext cx="1904966" cy="1904966"/>
            <a:chOff x="8978692" y="1889282"/>
            <a:chExt cx="1791836" cy="1792302"/>
          </a:xfrm>
        </p:grpSpPr>
        <p:sp>
          <p:nvSpPr>
            <p:cNvPr id="28" name="Shape 111"/>
            <p:cNvSpPr/>
            <p:nvPr/>
          </p:nvSpPr>
          <p:spPr>
            <a:xfrm>
              <a:off x="8978692" y="1889282"/>
              <a:ext cx="1791836" cy="1792302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txBody>
            <a:bodyPr lIns="45713" tIns="22850" rIns="45713" bIns="2285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457200"/>
              <a:endParaRPr sz="1450" kern="0" dirty="0">
                <a:solidFill>
                  <a:srgbClr val="FFFFFF"/>
                </a:solidFill>
                <a:latin typeface="微软雅黑"/>
                <a:ea typeface="微软雅黑"/>
                <a:cs typeface="Arial" panose="020B0604020202020204"/>
                <a:sym typeface="微软雅黑"/>
              </a:endParaRPr>
            </a:p>
          </p:txBody>
        </p:sp>
        <p:sp>
          <p:nvSpPr>
            <p:cNvPr id="29" name="Shape 117"/>
            <p:cNvSpPr/>
            <p:nvPr/>
          </p:nvSpPr>
          <p:spPr>
            <a:xfrm>
              <a:off x="9481690" y="2392513"/>
              <a:ext cx="785841" cy="785841"/>
            </a:xfrm>
            <a:custGeom>
              <a:avLst/>
              <a:gdLst>
                <a:gd name="T0" fmla="*/ 5239 w 10478"/>
                <a:gd name="T1" fmla="*/ 0 h 10478"/>
                <a:gd name="T2" fmla="*/ 0 w 10478"/>
                <a:gd name="T3" fmla="*/ 5239 h 10478"/>
                <a:gd name="T4" fmla="*/ 5239 w 10478"/>
                <a:gd name="T5" fmla="*/ 10478 h 10478"/>
                <a:gd name="T6" fmla="*/ 10478 w 10478"/>
                <a:gd name="T7" fmla="*/ 5239 h 10478"/>
                <a:gd name="T8" fmla="*/ 5239 w 10478"/>
                <a:gd name="T9" fmla="*/ 0 h 10478"/>
                <a:gd name="T10" fmla="*/ 3043 w 10478"/>
                <a:gd name="T11" fmla="*/ 2744 h 10478"/>
                <a:gd name="T12" fmla="*/ 4026 w 10478"/>
                <a:gd name="T13" fmla="*/ 3727 h 10478"/>
                <a:gd name="T14" fmla="*/ 3043 w 10478"/>
                <a:gd name="T15" fmla="*/ 4705 h 10478"/>
                <a:gd name="T16" fmla="*/ 2060 w 10478"/>
                <a:gd name="T17" fmla="*/ 3722 h 10478"/>
                <a:gd name="T18" fmla="*/ 3043 w 10478"/>
                <a:gd name="T19" fmla="*/ 2744 h 10478"/>
                <a:gd name="T20" fmla="*/ 1227 w 10478"/>
                <a:gd name="T21" fmla="*/ 7734 h 10478"/>
                <a:gd name="T22" fmla="*/ 2959 w 10478"/>
                <a:gd name="T23" fmla="*/ 5688 h 10478"/>
                <a:gd name="T24" fmla="*/ 3363 w 10478"/>
                <a:gd name="T25" fmla="*/ 6526 h 10478"/>
                <a:gd name="T26" fmla="*/ 5558 w 10478"/>
                <a:gd name="T27" fmla="*/ 4131 h 10478"/>
                <a:gd name="T28" fmla="*/ 5933 w 10478"/>
                <a:gd name="T29" fmla="*/ 4999 h 10478"/>
                <a:gd name="T30" fmla="*/ 7375 w 10478"/>
                <a:gd name="T31" fmla="*/ 3413 h 10478"/>
                <a:gd name="T32" fmla="*/ 9251 w 10478"/>
                <a:gd name="T33" fmla="*/ 7744 h 10478"/>
                <a:gd name="T34" fmla="*/ 1227 w 10478"/>
                <a:gd name="T35" fmla="*/ 7744 h 10478"/>
                <a:gd name="T36" fmla="*/ 1227 w 10478"/>
                <a:gd name="T37" fmla="*/ 7734 h 10478"/>
                <a:gd name="T38" fmla="*/ 1227 w 10478"/>
                <a:gd name="T39" fmla="*/ 7734 h 10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78" h="10478">
                  <a:moveTo>
                    <a:pt x="5239" y="0"/>
                  </a:moveTo>
                  <a:cubicBezTo>
                    <a:pt x="2345" y="0"/>
                    <a:pt x="0" y="2345"/>
                    <a:pt x="0" y="5239"/>
                  </a:cubicBezTo>
                  <a:cubicBezTo>
                    <a:pt x="0" y="8133"/>
                    <a:pt x="2345" y="10478"/>
                    <a:pt x="5239" y="10478"/>
                  </a:cubicBezTo>
                  <a:cubicBezTo>
                    <a:pt x="8133" y="10478"/>
                    <a:pt x="10478" y="8133"/>
                    <a:pt x="10478" y="5239"/>
                  </a:cubicBezTo>
                  <a:cubicBezTo>
                    <a:pt x="10478" y="2345"/>
                    <a:pt x="8133" y="0"/>
                    <a:pt x="5239" y="0"/>
                  </a:cubicBezTo>
                  <a:close/>
                  <a:moveTo>
                    <a:pt x="3043" y="2744"/>
                  </a:moveTo>
                  <a:cubicBezTo>
                    <a:pt x="3587" y="2744"/>
                    <a:pt x="4026" y="3183"/>
                    <a:pt x="4026" y="3727"/>
                  </a:cubicBezTo>
                  <a:cubicBezTo>
                    <a:pt x="4026" y="4271"/>
                    <a:pt x="3587" y="4705"/>
                    <a:pt x="3043" y="4705"/>
                  </a:cubicBezTo>
                  <a:cubicBezTo>
                    <a:pt x="2500" y="4705"/>
                    <a:pt x="2060" y="4266"/>
                    <a:pt x="2060" y="3722"/>
                  </a:cubicBezTo>
                  <a:cubicBezTo>
                    <a:pt x="2060" y="3178"/>
                    <a:pt x="2505" y="2744"/>
                    <a:pt x="3043" y="2744"/>
                  </a:cubicBezTo>
                  <a:close/>
                  <a:moveTo>
                    <a:pt x="1227" y="7734"/>
                  </a:moveTo>
                  <a:lnTo>
                    <a:pt x="2959" y="5688"/>
                  </a:lnTo>
                  <a:lnTo>
                    <a:pt x="3363" y="6526"/>
                  </a:lnTo>
                  <a:lnTo>
                    <a:pt x="5558" y="4131"/>
                  </a:lnTo>
                  <a:lnTo>
                    <a:pt x="5933" y="4999"/>
                  </a:lnTo>
                  <a:lnTo>
                    <a:pt x="7375" y="3413"/>
                  </a:lnTo>
                  <a:lnTo>
                    <a:pt x="9251" y="7744"/>
                  </a:lnTo>
                  <a:lnTo>
                    <a:pt x="1227" y="7744"/>
                  </a:lnTo>
                  <a:lnTo>
                    <a:pt x="1227" y="7734"/>
                  </a:lnTo>
                  <a:close/>
                  <a:moveTo>
                    <a:pt x="1227" y="7734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45713" tIns="22850" rIns="45713" bIns="2285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/>
              <a:endParaRPr sz="4800" kern="0" dirty="0">
                <a:solidFill>
                  <a:srgbClr val="737572"/>
                </a:solidFill>
                <a:latin typeface="微软雅黑"/>
                <a:ea typeface="微软雅黑"/>
                <a:cs typeface="Arial" panose="020B0604020202020204"/>
                <a:sym typeface="微软雅黑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146852" y="1567103"/>
            <a:ext cx="1904966" cy="1904966"/>
            <a:chOff x="4948377" y="1334504"/>
            <a:chExt cx="2028543" cy="2029071"/>
          </a:xfrm>
        </p:grpSpPr>
        <p:sp>
          <p:nvSpPr>
            <p:cNvPr id="31" name="Shape 109"/>
            <p:cNvSpPr/>
            <p:nvPr/>
          </p:nvSpPr>
          <p:spPr>
            <a:xfrm>
              <a:off x="4948377" y="1334504"/>
              <a:ext cx="2028543" cy="2029071"/>
            </a:xfrm>
            <a:prstGeom prst="ellipse">
              <a:avLst/>
            </a:prstGeom>
            <a:solidFill>
              <a:srgbClr val="001B6C">
                <a:alpha val="10000"/>
              </a:srgbClr>
            </a:solidFill>
            <a:ln>
              <a:noFill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lIns="45713" tIns="22850" rIns="45713" bIns="22850" anchor="ctr" anchorCtr="0">
              <a:noAutofit/>
            </a:bodyPr>
            <a:lstStyle/>
            <a:p>
              <a:pPr algn="ctr" defTabSz="457200"/>
              <a:endParaRPr sz="1450" kern="0" dirty="0">
                <a:solidFill>
                  <a:srgbClr val="FFFFFF"/>
                </a:solidFill>
                <a:latin typeface="微软雅黑"/>
                <a:ea typeface="微软雅黑"/>
                <a:cs typeface="Arial" panose="020B0604020202020204"/>
                <a:sym typeface="微软雅黑"/>
              </a:endParaRPr>
            </a:p>
          </p:txBody>
        </p:sp>
        <p:sp>
          <p:nvSpPr>
            <p:cNvPr id="32" name="iconfont-10471-5111282"/>
            <p:cNvSpPr/>
            <p:nvPr/>
          </p:nvSpPr>
          <p:spPr>
            <a:xfrm>
              <a:off x="5562113" y="2048617"/>
              <a:ext cx="801070" cy="600845"/>
            </a:xfrm>
            <a:custGeom>
              <a:avLst/>
              <a:gdLst>
                <a:gd name="T0" fmla="*/ 8838 w 9600"/>
                <a:gd name="T1" fmla="*/ 1200 h 7200"/>
                <a:gd name="T2" fmla="*/ 7295 w 9600"/>
                <a:gd name="T3" fmla="*/ 1200 h 7200"/>
                <a:gd name="T4" fmla="*/ 5933 w 9600"/>
                <a:gd name="T5" fmla="*/ 0 h 7200"/>
                <a:gd name="T6" fmla="*/ 3720 w 9600"/>
                <a:gd name="T7" fmla="*/ 0 h 7200"/>
                <a:gd name="T8" fmla="*/ 2358 w 9600"/>
                <a:gd name="T9" fmla="*/ 1200 h 7200"/>
                <a:gd name="T10" fmla="*/ 2025 w 9600"/>
                <a:gd name="T11" fmla="*/ 1200 h 7200"/>
                <a:gd name="T12" fmla="*/ 2025 w 9600"/>
                <a:gd name="T13" fmla="*/ 800 h 7200"/>
                <a:gd name="T14" fmla="*/ 1175 w 9600"/>
                <a:gd name="T15" fmla="*/ 800 h 7200"/>
                <a:gd name="T16" fmla="*/ 1175 w 9600"/>
                <a:gd name="T17" fmla="*/ 1200 h 7200"/>
                <a:gd name="T18" fmla="*/ 838 w 9600"/>
                <a:gd name="T19" fmla="*/ 1200 h 7200"/>
                <a:gd name="T20" fmla="*/ 0 w 9600"/>
                <a:gd name="T21" fmla="*/ 1968 h 7200"/>
                <a:gd name="T22" fmla="*/ 0 w 9600"/>
                <a:gd name="T23" fmla="*/ 6368 h 7200"/>
                <a:gd name="T24" fmla="*/ 838 w 9600"/>
                <a:gd name="T25" fmla="*/ 7200 h 7200"/>
                <a:gd name="T26" fmla="*/ 8838 w 9600"/>
                <a:gd name="T27" fmla="*/ 7200 h 7200"/>
                <a:gd name="T28" fmla="*/ 9600 w 9600"/>
                <a:gd name="T29" fmla="*/ 6368 h 7200"/>
                <a:gd name="T30" fmla="*/ 9600 w 9600"/>
                <a:gd name="T31" fmla="*/ 1968 h 7200"/>
                <a:gd name="T32" fmla="*/ 8838 w 9600"/>
                <a:gd name="T33" fmla="*/ 1200 h 7200"/>
                <a:gd name="T34" fmla="*/ 4800 w 9600"/>
                <a:gd name="T35" fmla="*/ 6213 h 7200"/>
                <a:gd name="T36" fmla="*/ 2663 w 9600"/>
                <a:gd name="T37" fmla="*/ 4075 h 7200"/>
                <a:gd name="T38" fmla="*/ 4800 w 9600"/>
                <a:gd name="T39" fmla="*/ 1938 h 7200"/>
                <a:gd name="T40" fmla="*/ 6938 w 9600"/>
                <a:gd name="T41" fmla="*/ 4075 h 7200"/>
                <a:gd name="T42" fmla="*/ 4800 w 9600"/>
                <a:gd name="T43" fmla="*/ 6213 h 7200"/>
                <a:gd name="T44" fmla="*/ 7625 w 9600"/>
                <a:gd name="T45" fmla="*/ 2425 h 7200"/>
                <a:gd name="T46" fmla="*/ 7200 w 9600"/>
                <a:gd name="T47" fmla="*/ 2425 h 7200"/>
                <a:gd name="T48" fmla="*/ 7200 w 9600"/>
                <a:gd name="T49" fmla="*/ 2000 h 7200"/>
                <a:gd name="T50" fmla="*/ 7625 w 9600"/>
                <a:gd name="T51" fmla="*/ 2000 h 7200"/>
                <a:gd name="T52" fmla="*/ 7625 w 9600"/>
                <a:gd name="T53" fmla="*/ 2425 h 7200"/>
                <a:gd name="T54" fmla="*/ 4800 w 9600"/>
                <a:gd name="T55" fmla="*/ 2338 h 7200"/>
                <a:gd name="T56" fmla="*/ 3063 w 9600"/>
                <a:gd name="T57" fmla="*/ 4075 h 7200"/>
                <a:gd name="T58" fmla="*/ 4800 w 9600"/>
                <a:gd name="T59" fmla="*/ 5813 h 7200"/>
                <a:gd name="T60" fmla="*/ 6538 w 9600"/>
                <a:gd name="T61" fmla="*/ 4075 h 7200"/>
                <a:gd name="T62" fmla="*/ 4800 w 9600"/>
                <a:gd name="T63" fmla="*/ 2338 h 7200"/>
                <a:gd name="T64" fmla="*/ 4800 w 9600"/>
                <a:gd name="T65" fmla="*/ 4875 h 7200"/>
                <a:gd name="T66" fmla="*/ 4000 w 9600"/>
                <a:gd name="T67" fmla="*/ 4075 h 7200"/>
                <a:gd name="T68" fmla="*/ 4800 w 9600"/>
                <a:gd name="T69" fmla="*/ 3275 h 7200"/>
                <a:gd name="T70" fmla="*/ 5600 w 9600"/>
                <a:gd name="T71" fmla="*/ 4075 h 7200"/>
                <a:gd name="T72" fmla="*/ 4800 w 9600"/>
                <a:gd name="T73" fmla="*/ 4875 h 7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600" h="7200">
                  <a:moveTo>
                    <a:pt x="8838" y="1200"/>
                  </a:moveTo>
                  <a:lnTo>
                    <a:pt x="7295" y="1200"/>
                  </a:lnTo>
                  <a:cubicBezTo>
                    <a:pt x="6493" y="300"/>
                    <a:pt x="6240" y="0"/>
                    <a:pt x="5933" y="0"/>
                  </a:cubicBezTo>
                  <a:lnTo>
                    <a:pt x="3720" y="0"/>
                  </a:lnTo>
                  <a:cubicBezTo>
                    <a:pt x="3413" y="0"/>
                    <a:pt x="3165" y="300"/>
                    <a:pt x="2358" y="1200"/>
                  </a:cubicBezTo>
                  <a:lnTo>
                    <a:pt x="2025" y="1200"/>
                  </a:lnTo>
                  <a:lnTo>
                    <a:pt x="2025" y="800"/>
                  </a:lnTo>
                  <a:lnTo>
                    <a:pt x="1175" y="800"/>
                  </a:lnTo>
                  <a:lnTo>
                    <a:pt x="1175" y="1200"/>
                  </a:lnTo>
                  <a:lnTo>
                    <a:pt x="838" y="1200"/>
                  </a:lnTo>
                  <a:cubicBezTo>
                    <a:pt x="398" y="1200"/>
                    <a:pt x="0" y="1530"/>
                    <a:pt x="0" y="1968"/>
                  </a:cubicBezTo>
                  <a:lnTo>
                    <a:pt x="0" y="6368"/>
                  </a:lnTo>
                  <a:cubicBezTo>
                    <a:pt x="0" y="6805"/>
                    <a:pt x="398" y="7200"/>
                    <a:pt x="838" y="7200"/>
                  </a:cubicBezTo>
                  <a:lnTo>
                    <a:pt x="8838" y="7200"/>
                  </a:lnTo>
                  <a:cubicBezTo>
                    <a:pt x="9278" y="7200"/>
                    <a:pt x="9600" y="6805"/>
                    <a:pt x="9600" y="6368"/>
                  </a:cubicBezTo>
                  <a:lnTo>
                    <a:pt x="9600" y="1968"/>
                  </a:lnTo>
                  <a:cubicBezTo>
                    <a:pt x="9600" y="1530"/>
                    <a:pt x="9278" y="1200"/>
                    <a:pt x="8838" y="1200"/>
                  </a:cubicBezTo>
                  <a:close/>
                  <a:moveTo>
                    <a:pt x="4800" y="6213"/>
                  </a:moveTo>
                  <a:cubicBezTo>
                    <a:pt x="3623" y="6213"/>
                    <a:pt x="2663" y="5253"/>
                    <a:pt x="2663" y="4075"/>
                  </a:cubicBezTo>
                  <a:cubicBezTo>
                    <a:pt x="2663" y="2897"/>
                    <a:pt x="3623" y="1938"/>
                    <a:pt x="4800" y="1938"/>
                  </a:cubicBezTo>
                  <a:cubicBezTo>
                    <a:pt x="5978" y="1938"/>
                    <a:pt x="6938" y="2898"/>
                    <a:pt x="6938" y="4075"/>
                  </a:cubicBezTo>
                  <a:cubicBezTo>
                    <a:pt x="6938" y="5253"/>
                    <a:pt x="5978" y="6213"/>
                    <a:pt x="4800" y="6213"/>
                  </a:cubicBezTo>
                  <a:close/>
                  <a:moveTo>
                    <a:pt x="7625" y="2425"/>
                  </a:moveTo>
                  <a:lnTo>
                    <a:pt x="7200" y="2425"/>
                  </a:lnTo>
                  <a:lnTo>
                    <a:pt x="7200" y="2000"/>
                  </a:lnTo>
                  <a:lnTo>
                    <a:pt x="7625" y="2000"/>
                  </a:lnTo>
                  <a:lnTo>
                    <a:pt x="7625" y="2425"/>
                  </a:lnTo>
                  <a:close/>
                  <a:moveTo>
                    <a:pt x="4800" y="2338"/>
                  </a:moveTo>
                  <a:cubicBezTo>
                    <a:pt x="3840" y="2338"/>
                    <a:pt x="3063" y="3115"/>
                    <a:pt x="3063" y="4075"/>
                  </a:cubicBezTo>
                  <a:cubicBezTo>
                    <a:pt x="3063" y="5035"/>
                    <a:pt x="3840" y="5813"/>
                    <a:pt x="4800" y="5813"/>
                  </a:cubicBezTo>
                  <a:cubicBezTo>
                    <a:pt x="5760" y="5813"/>
                    <a:pt x="6538" y="5035"/>
                    <a:pt x="6538" y="4075"/>
                  </a:cubicBezTo>
                  <a:cubicBezTo>
                    <a:pt x="6538" y="3115"/>
                    <a:pt x="5760" y="2338"/>
                    <a:pt x="4800" y="2338"/>
                  </a:cubicBezTo>
                  <a:close/>
                  <a:moveTo>
                    <a:pt x="4800" y="4875"/>
                  </a:moveTo>
                  <a:cubicBezTo>
                    <a:pt x="4358" y="4875"/>
                    <a:pt x="4000" y="4518"/>
                    <a:pt x="4000" y="4075"/>
                  </a:cubicBezTo>
                  <a:cubicBezTo>
                    <a:pt x="4000" y="3633"/>
                    <a:pt x="4358" y="3275"/>
                    <a:pt x="4800" y="3275"/>
                  </a:cubicBezTo>
                  <a:cubicBezTo>
                    <a:pt x="5243" y="3275"/>
                    <a:pt x="5600" y="3633"/>
                    <a:pt x="5600" y="4075"/>
                  </a:cubicBezTo>
                  <a:cubicBezTo>
                    <a:pt x="5600" y="4518"/>
                    <a:pt x="5243" y="4875"/>
                    <a:pt x="4800" y="4875"/>
                  </a:cubicBezTo>
                  <a:close/>
                </a:path>
              </a:pathLst>
            </a:cu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33" name="Shape 114"/>
          <p:cNvSpPr txBox="1"/>
          <p:nvPr/>
        </p:nvSpPr>
        <p:spPr>
          <a:xfrm>
            <a:off x="4522477" y="3712602"/>
            <a:ext cx="3433051" cy="1970212"/>
          </a:xfrm>
          <a:prstGeom prst="rect">
            <a:avLst/>
          </a:prstGeom>
          <a:noFill/>
          <a:ln>
            <a:noFill/>
          </a:ln>
        </p:spPr>
        <p:txBody>
          <a:bodyPr lIns="121888" tIns="60938" rIns="121888" bIns="60938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活动二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/>
              <a:ea typeface="微软雅黑"/>
              <a:sym typeface="微软雅黑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此处添加合适文字加以说明，可根据自己的需要适当地调整文字大小或颜色等属性。</a:t>
            </a:r>
          </a:p>
        </p:txBody>
      </p:sp>
      <p:sp>
        <p:nvSpPr>
          <p:cNvPr id="34" name="Shape 114"/>
          <p:cNvSpPr txBox="1"/>
          <p:nvPr/>
        </p:nvSpPr>
        <p:spPr>
          <a:xfrm>
            <a:off x="7910251" y="3712602"/>
            <a:ext cx="3433051" cy="1970212"/>
          </a:xfrm>
          <a:prstGeom prst="rect">
            <a:avLst/>
          </a:prstGeom>
          <a:noFill/>
          <a:ln>
            <a:noFill/>
          </a:ln>
        </p:spPr>
        <p:txBody>
          <a:bodyPr lIns="121888" tIns="60938" rIns="121888" bIns="60938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活动三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/>
              <a:ea typeface="微软雅黑"/>
              <a:sym typeface="微软雅黑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此处添加合适文字加以说明，可根据自己的需要适当地调整文字大小或颜色等属性。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26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05" t="8135" b="3760"/>
          <a:stretch>
            <a:fillRect/>
          </a:stretch>
        </p:blipFill>
        <p:spPr>
          <a:xfrm>
            <a:off x="6155628" y="1580322"/>
            <a:ext cx="2968666" cy="3498574"/>
          </a:xfrm>
          <a:custGeom>
            <a:avLst/>
            <a:gdLst>
              <a:gd name="connsiteX0" fmla="*/ 1485899 w 2968666"/>
              <a:gd name="connsiteY0" fmla="*/ 0 h 3498574"/>
              <a:gd name="connsiteX1" fmla="*/ 1981207 w 2968666"/>
              <a:gd name="connsiteY1" fmla="*/ 874629 h 3498574"/>
              <a:gd name="connsiteX2" fmla="*/ 2968666 w 2968666"/>
              <a:gd name="connsiteY2" fmla="*/ 874644 h 3498574"/>
              <a:gd name="connsiteX3" fmla="*/ 2968666 w 2968666"/>
              <a:gd name="connsiteY3" fmla="*/ 880175 h 3498574"/>
              <a:gd name="connsiteX4" fmla="*/ 2476515 w 2968666"/>
              <a:gd name="connsiteY4" fmla="*/ 1749287 h 3498574"/>
              <a:gd name="connsiteX5" fmla="*/ 2968666 w 2968666"/>
              <a:gd name="connsiteY5" fmla="*/ 2618400 h 3498574"/>
              <a:gd name="connsiteX6" fmla="*/ 2968666 w 2968666"/>
              <a:gd name="connsiteY6" fmla="*/ 2623931 h 3498574"/>
              <a:gd name="connsiteX7" fmla="*/ 1981207 w 2968666"/>
              <a:gd name="connsiteY7" fmla="*/ 2623945 h 3498574"/>
              <a:gd name="connsiteX8" fmla="*/ 1485899 w 2968666"/>
              <a:gd name="connsiteY8" fmla="*/ 3498574 h 3498574"/>
              <a:gd name="connsiteX9" fmla="*/ 990591 w 2968666"/>
              <a:gd name="connsiteY9" fmla="*/ 2623945 h 3498574"/>
              <a:gd name="connsiteX10" fmla="*/ 0 w 2968666"/>
              <a:gd name="connsiteY10" fmla="*/ 2623931 h 3498574"/>
              <a:gd name="connsiteX11" fmla="*/ 495283 w 2968666"/>
              <a:gd name="connsiteY11" fmla="*/ 1749287 h 3498574"/>
              <a:gd name="connsiteX12" fmla="*/ 0 w 2968666"/>
              <a:gd name="connsiteY12" fmla="*/ 874644 h 3498574"/>
              <a:gd name="connsiteX13" fmla="*/ 990591 w 2968666"/>
              <a:gd name="connsiteY13" fmla="*/ 874629 h 349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68666" h="3498574">
                <a:moveTo>
                  <a:pt x="1485899" y="0"/>
                </a:moveTo>
                <a:lnTo>
                  <a:pt x="1981207" y="874629"/>
                </a:lnTo>
                <a:lnTo>
                  <a:pt x="2968666" y="874644"/>
                </a:lnTo>
                <a:lnTo>
                  <a:pt x="2968666" y="880175"/>
                </a:lnTo>
                <a:lnTo>
                  <a:pt x="2476515" y="1749287"/>
                </a:lnTo>
                <a:lnTo>
                  <a:pt x="2968666" y="2618400"/>
                </a:lnTo>
                <a:lnTo>
                  <a:pt x="2968666" y="2623931"/>
                </a:lnTo>
                <a:lnTo>
                  <a:pt x="1981207" y="2623945"/>
                </a:lnTo>
                <a:lnTo>
                  <a:pt x="1485899" y="3498574"/>
                </a:lnTo>
                <a:lnTo>
                  <a:pt x="990591" y="2623945"/>
                </a:lnTo>
                <a:lnTo>
                  <a:pt x="0" y="2623931"/>
                </a:lnTo>
                <a:lnTo>
                  <a:pt x="495283" y="1749287"/>
                </a:lnTo>
                <a:lnTo>
                  <a:pt x="0" y="874644"/>
                </a:lnTo>
                <a:lnTo>
                  <a:pt x="990591" y="874629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5" r="50053" b="3760"/>
          <a:stretch>
            <a:fillRect/>
          </a:stretch>
        </p:blipFill>
        <p:spPr>
          <a:xfrm>
            <a:off x="3074507" y="1580322"/>
            <a:ext cx="2971798" cy="3498574"/>
          </a:xfrm>
          <a:custGeom>
            <a:avLst/>
            <a:gdLst>
              <a:gd name="connsiteX0" fmla="*/ 1485899 w 2971798"/>
              <a:gd name="connsiteY0" fmla="*/ 0 h 3498574"/>
              <a:gd name="connsiteX1" fmla="*/ 1981207 w 2971798"/>
              <a:gd name="connsiteY1" fmla="*/ 874629 h 3498574"/>
              <a:gd name="connsiteX2" fmla="*/ 2971798 w 2971798"/>
              <a:gd name="connsiteY2" fmla="*/ 874644 h 3498574"/>
              <a:gd name="connsiteX3" fmla="*/ 2476515 w 2971798"/>
              <a:gd name="connsiteY3" fmla="*/ 1749287 h 3498574"/>
              <a:gd name="connsiteX4" fmla="*/ 2971798 w 2971798"/>
              <a:gd name="connsiteY4" fmla="*/ 2623931 h 3498574"/>
              <a:gd name="connsiteX5" fmla="*/ 1981207 w 2971798"/>
              <a:gd name="connsiteY5" fmla="*/ 2623945 h 3498574"/>
              <a:gd name="connsiteX6" fmla="*/ 1485899 w 2971798"/>
              <a:gd name="connsiteY6" fmla="*/ 3498574 h 3498574"/>
              <a:gd name="connsiteX7" fmla="*/ 990591 w 2971798"/>
              <a:gd name="connsiteY7" fmla="*/ 2623945 h 3498574"/>
              <a:gd name="connsiteX8" fmla="*/ 0 w 2971798"/>
              <a:gd name="connsiteY8" fmla="*/ 2623931 h 3498574"/>
              <a:gd name="connsiteX9" fmla="*/ 495283 w 2971798"/>
              <a:gd name="connsiteY9" fmla="*/ 1749287 h 3498574"/>
              <a:gd name="connsiteX10" fmla="*/ 0 w 2971798"/>
              <a:gd name="connsiteY10" fmla="*/ 874644 h 3498574"/>
              <a:gd name="connsiteX11" fmla="*/ 990591 w 2971798"/>
              <a:gd name="connsiteY11" fmla="*/ 874629 h 349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1798" h="3498574">
                <a:moveTo>
                  <a:pt x="1485899" y="0"/>
                </a:moveTo>
                <a:lnTo>
                  <a:pt x="1981207" y="874629"/>
                </a:lnTo>
                <a:lnTo>
                  <a:pt x="2971798" y="874644"/>
                </a:lnTo>
                <a:lnTo>
                  <a:pt x="2476515" y="1749287"/>
                </a:lnTo>
                <a:lnTo>
                  <a:pt x="2971798" y="2623931"/>
                </a:lnTo>
                <a:lnTo>
                  <a:pt x="1981207" y="2623945"/>
                </a:lnTo>
                <a:lnTo>
                  <a:pt x="1485899" y="3498574"/>
                </a:lnTo>
                <a:lnTo>
                  <a:pt x="990591" y="2623945"/>
                </a:lnTo>
                <a:lnTo>
                  <a:pt x="0" y="2623931"/>
                </a:lnTo>
                <a:lnTo>
                  <a:pt x="495283" y="1749287"/>
                </a:lnTo>
                <a:lnTo>
                  <a:pt x="0" y="874644"/>
                </a:lnTo>
                <a:lnTo>
                  <a:pt x="990591" y="874629"/>
                </a:lnTo>
                <a:close/>
              </a:path>
            </a:pathLst>
          </a:custGeom>
        </p:spPr>
      </p:pic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阶段营销策略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5" name="îṩḷïḍê"/>
          <p:cNvSpPr txBox="1"/>
          <p:nvPr/>
        </p:nvSpPr>
        <p:spPr>
          <a:xfrm>
            <a:off x="5381002" y="593825"/>
            <a:ext cx="1425213" cy="500209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营销方向</a:t>
            </a:r>
          </a:p>
        </p:txBody>
      </p:sp>
      <p:sp>
        <p:nvSpPr>
          <p:cNvPr id="16" name="iṡļïdê"/>
          <p:cNvSpPr txBox="1"/>
          <p:nvPr/>
        </p:nvSpPr>
        <p:spPr>
          <a:xfrm>
            <a:off x="4672140" y="1018855"/>
            <a:ext cx="2842937" cy="120032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此处添加合适文字加以说明，可根据自己的需要适当地调整文字大小或颜色等属性。</a:t>
            </a:r>
          </a:p>
        </p:txBody>
      </p:sp>
      <p:sp>
        <p:nvSpPr>
          <p:cNvPr id="17" name="îṩḷïḍê"/>
          <p:cNvSpPr txBox="1"/>
          <p:nvPr/>
        </p:nvSpPr>
        <p:spPr>
          <a:xfrm>
            <a:off x="5381002" y="4334251"/>
            <a:ext cx="1425213" cy="500209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团队提升</a:t>
            </a:r>
          </a:p>
        </p:txBody>
      </p:sp>
      <p:sp>
        <p:nvSpPr>
          <p:cNvPr id="18" name="iṡļïdê"/>
          <p:cNvSpPr txBox="1"/>
          <p:nvPr/>
        </p:nvSpPr>
        <p:spPr>
          <a:xfrm>
            <a:off x="4672140" y="4759281"/>
            <a:ext cx="2842937" cy="120032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此处添加合适文字加以说明，可根据自己的需要适当地调整文字大小或颜色等属性。</a:t>
            </a:r>
          </a:p>
        </p:txBody>
      </p:sp>
      <p:sp>
        <p:nvSpPr>
          <p:cNvPr id="19" name="îṩḷïḍê"/>
          <p:cNvSpPr txBox="1"/>
          <p:nvPr/>
        </p:nvSpPr>
        <p:spPr>
          <a:xfrm>
            <a:off x="9608445" y="2582707"/>
            <a:ext cx="1425213" cy="500209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产品更迭</a:t>
            </a:r>
          </a:p>
        </p:txBody>
      </p:sp>
      <p:sp>
        <p:nvSpPr>
          <p:cNvPr id="20" name="iṡļïdê"/>
          <p:cNvSpPr txBox="1"/>
          <p:nvPr/>
        </p:nvSpPr>
        <p:spPr>
          <a:xfrm>
            <a:off x="8899583" y="3007737"/>
            <a:ext cx="2842937" cy="120032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此处添加合适文字加以说明，可根据自己的需要适当地调整文字大小或颜色等属性。</a:t>
            </a:r>
          </a:p>
        </p:txBody>
      </p:sp>
      <p:sp>
        <p:nvSpPr>
          <p:cNvPr id="21" name="îṩḷïḍê"/>
          <p:cNvSpPr txBox="1"/>
          <p:nvPr/>
        </p:nvSpPr>
        <p:spPr>
          <a:xfrm>
            <a:off x="1049345" y="2582707"/>
            <a:ext cx="1425213" cy="500209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营销渠道</a:t>
            </a:r>
          </a:p>
        </p:txBody>
      </p:sp>
      <p:sp>
        <p:nvSpPr>
          <p:cNvPr id="22" name="iṡļïdê"/>
          <p:cNvSpPr txBox="1"/>
          <p:nvPr/>
        </p:nvSpPr>
        <p:spPr>
          <a:xfrm>
            <a:off x="340483" y="3007737"/>
            <a:ext cx="2842937" cy="120032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此处添加合适文字加以说明，可根据自己的需要适当地调整文字大小或颜色等属性。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67"/>
          <a:stretch>
            <a:fillRect/>
          </a:stretch>
        </p:blipFill>
        <p:spPr>
          <a:xfrm>
            <a:off x="0" y="-1"/>
            <a:ext cx="12192000" cy="3186425"/>
          </a:xfrm>
          <a:custGeom>
            <a:avLst/>
            <a:gdLst>
              <a:gd name="connsiteX0" fmla="*/ 0 w 12192000"/>
              <a:gd name="connsiteY0" fmla="*/ 0 h 3186425"/>
              <a:gd name="connsiteX1" fmla="*/ 12192000 w 12192000"/>
              <a:gd name="connsiteY1" fmla="*/ 0 h 3186425"/>
              <a:gd name="connsiteX2" fmla="*/ 12192000 w 12192000"/>
              <a:gd name="connsiteY2" fmla="*/ 2739659 h 3186425"/>
              <a:gd name="connsiteX3" fmla="*/ 11727571 w 12192000"/>
              <a:gd name="connsiteY3" fmla="*/ 2816405 h 3186425"/>
              <a:gd name="connsiteX4" fmla="*/ 6245838 w 12192000"/>
              <a:gd name="connsiteY4" fmla="*/ 3186425 h 3186425"/>
              <a:gd name="connsiteX5" fmla="*/ 9329 w 12192000"/>
              <a:gd name="connsiteY5" fmla="*/ 2691680 h 3186425"/>
              <a:gd name="connsiteX6" fmla="*/ 0 w 12192000"/>
              <a:gd name="connsiteY6" fmla="*/ 2689806 h 318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186425">
                <a:moveTo>
                  <a:pt x="0" y="0"/>
                </a:moveTo>
                <a:lnTo>
                  <a:pt x="12192000" y="0"/>
                </a:lnTo>
                <a:lnTo>
                  <a:pt x="12192000" y="2739659"/>
                </a:lnTo>
                <a:lnTo>
                  <a:pt x="11727571" y="2816405"/>
                </a:lnTo>
                <a:cubicBezTo>
                  <a:pt x="10162779" y="3050016"/>
                  <a:pt x="8276396" y="3186425"/>
                  <a:pt x="6245838" y="3186425"/>
                </a:cubicBezTo>
                <a:cubicBezTo>
                  <a:pt x="3876854" y="3186425"/>
                  <a:pt x="1704108" y="3000758"/>
                  <a:pt x="9329" y="2691680"/>
                </a:cubicBezTo>
                <a:lnTo>
                  <a:pt x="0" y="2689806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>
            <a:off x="4470192" y="1677740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第三部分</a:t>
            </a:r>
            <a:endParaRPr lang="en-US" altLang="zh-CN" sz="6000" b="1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462225" y="3634287"/>
            <a:ext cx="3262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阶段推广计划</a:t>
            </a:r>
            <a:endParaRPr lang="en-US" alt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594405" y="4442703"/>
            <a:ext cx="2998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404040"/>
                </a:solidFill>
                <a:latin typeface="微软雅黑"/>
                <a:ea typeface="微软雅黑"/>
                <a:sym typeface="微软雅黑"/>
              </a:rPr>
              <a:t>Stage promotion plan</a:t>
            </a:r>
            <a:endParaRPr lang="zh-CN" altLang="en-US" sz="1400" b="1" dirty="0">
              <a:solidFill>
                <a:srgbClr val="404040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9" name="矩形: 圆角 17"/>
          <p:cNvSpPr/>
          <p:nvPr/>
        </p:nvSpPr>
        <p:spPr>
          <a:xfrm>
            <a:off x="5178285" y="2952424"/>
            <a:ext cx="1844794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PART 03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6" grpId="0"/>
      <p:bldP spid="47" grpId="0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阶段推广计划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3" name="iconfont-11644-3741974"/>
          <p:cNvSpPr/>
          <p:nvPr/>
        </p:nvSpPr>
        <p:spPr>
          <a:xfrm>
            <a:off x="1998715" y="1811317"/>
            <a:ext cx="913907" cy="913907"/>
          </a:xfrm>
          <a:custGeom>
            <a:avLst/>
            <a:gdLst>
              <a:gd name="connsiteX0" fmla="*/ 371457 w 600063"/>
              <a:gd name="connsiteY0" fmla="*/ 345366 h 600063"/>
              <a:gd name="connsiteX1" fmla="*/ 350030 w 600063"/>
              <a:gd name="connsiteY1" fmla="*/ 390751 h 600063"/>
              <a:gd name="connsiteX2" fmla="*/ 421503 w 600063"/>
              <a:gd name="connsiteY2" fmla="*/ 390751 h 600063"/>
              <a:gd name="connsiteX3" fmla="*/ 442930 w 600063"/>
              <a:gd name="connsiteY3" fmla="*/ 345366 h 600063"/>
              <a:gd name="connsiteX4" fmla="*/ 142849 w 600063"/>
              <a:gd name="connsiteY4" fmla="*/ 277266 h 600063"/>
              <a:gd name="connsiteX5" fmla="*/ 457215 w 600063"/>
              <a:gd name="connsiteY5" fmla="*/ 277266 h 600063"/>
              <a:gd name="connsiteX6" fmla="*/ 457215 w 600063"/>
              <a:gd name="connsiteY6" fmla="*/ 380083 h 600063"/>
              <a:gd name="connsiteX7" fmla="*/ 425741 w 600063"/>
              <a:gd name="connsiteY7" fmla="*/ 413467 h 600063"/>
              <a:gd name="connsiteX8" fmla="*/ 174276 w 600063"/>
              <a:gd name="connsiteY8" fmla="*/ 413467 h 600063"/>
              <a:gd name="connsiteX9" fmla="*/ 142849 w 600063"/>
              <a:gd name="connsiteY9" fmla="*/ 380083 h 600063"/>
              <a:gd name="connsiteX10" fmla="*/ 174276 w 600063"/>
              <a:gd name="connsiteY10" fmla="*/ 186497 h 600063"/>
              <a:gd name="connsiteX11" fmla="*/ 425741 w 600063"/>
              <a:gd name="connsiteY11" fmla="*/ 186497 h 600063"/>
              <a:gd name="connsiteX12" fmla="*/ 457215 w 600063"/>
              <a:gd name="connsiteY12" fmla="*/ 219928 h 600063"/>
              <a:gd name="connsiteX13" fmla="*/ 457215 w 600063"/>
              <a:gd name="connsiteY13" fmla="*/ 231929 h 600063"/>
              <a:gd name="connsiteX14" fmla="*/ 142849 w 600063"/>
              <a:gd name="connsiteY14" fmla="*/ 231929 h 600063"/>
              <a:gd name="connsiteX15" fmla="*/ 142849 w 600063"/>
              <a:gd name="connsiteY15" fmla="*/ 219928 h 600063"/>
              <a:gd name="connsiteX16" fmla="*/ 174276 w 600063"/>
              <a:gd name="connsiteY16" fmla="*/ 186497 h 600063"/>
              <a:gd name="connsiteX17" fmla="*/ 164256 w 600063"/>
              <a:gd name="connsiteY17" fmla="*/ 171447 h 600063"/>
              <a:gd name="connsiteX18" fmla="*/ 128538 w 600063"/>
              <a:gd name="connsiteY18" fmla="*/ 209260 h 600063"/>
              <a:gd name="connsiteX19" fmla="*/ 128538 w 600063"/>
              <a:gd name="connsiteY19" fmla="*/ 390803 h 600063"/>
              <a:gd name="connsiteX20" fmla="*/ 164256 w 600063"/>
              <a:gd name="connsiteY20" fmla="*/ 428664 h 600063"/>
              <a:gd name="connsiteX21" fmla="*/ 435808 w 600063"/>
              <a:gd name="connsiteY21" fmla="*/ 428664 h 600063"/>
              <a:gd name="connsiteX22" fmla="*/ 471526 w 600063"/>
              <a:gd name="connsiteY22" fmla="*/ 390803 h 600063"/>
              <a:gd name="connsiteX23" fmla="*/ 471526 w 600063"/>
              <a:gd name="connsiteY23" fmla="*/ 209260 h 600063"/>
              <a:gd name="connsiteX24" fmla="*/ 435808 w 600063"/>
              <a:gd name="connsiteY24" fmla="*/ 171447 h 600063"/>
              <a:gd name="connsiteX25" fmla="*/ 300032 w 600063"/>
              <a:gd name="connsiteY25" fmla="*/ 0 h 600063"/>
              <a:gd name="connsiteX26" fmla="*/ 600063 w 600063"/>
              <a:gd name="connsiteY26" fmla="*/ 300032 h 600063"/>
              <a:gd name="connsiteX27" fmla="*/ 300032 w 600063"/>
              <a:gd name="connsiteY27" fmla="*/ 600063 h 600063"/>
              <a:gd name="connsiteX28" fmla="*/ 0 w 600063"/>
              <a:gd name="connsiteY28" fmla="*/ 300032 h 600063"/>
              <a:gd name="connsiteX29" fmla="*/ 300032 w 600063"/>
              <a:gd name="connsiteY29" fmla="*/ 0 h 6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0063" h="600063">
                <a:moveTo>
                  <a:pt x="371457" y="345366"/>
                </a:moveTo>
                <a:lnTo>
                  <a:pt x="350030" y="390751"/>
                </a:lnTo>
                <a:lnTo>
                  <a:pt x="421503" y="390751"/>
                </a:lnTo>
                <a:lnTo>
                  <a:pt x="442930" y="345366"/>
                </a:lnTo>
                <a:close/>
                <a:moveTo>
                  <a:pt x="142849" y="277266"/>
                </a:moveTo>
                <a:lnTo>
                  <a:pt x="457215" y="277266"/>
                </a:lnTo>
                <a:lnTo>
                  <a:pt x="457215" y="380083"/>
                </a:lnTo>
                <a:cubicBezTo>
                  <a:pt x="457215" y="398513"/>
                  <a:pt x="443121" y="413467"/>
                  <a:pt x="425741" y="413467"/>
                </a:cubicBezTo>
                <a:lnTo>
                  <a:pt x="174276" y="413467"/>
                </a:lnTo>
                <a:cubicBezTo>
                  <a:pt x="156896" y="413467"/>
                  <a:pt x="142849" y="398513"/>
                  <a:pt x="142849" y="380083"/>
                </a:cubicBezTo>
                <a:close/>
                <a:moveTo>
                  <a:pt x="174276" y="186497"/>
                </a:moveTo>
                <a:lnTo>
                  <a:pt x="425741" y="186497"/>
                </a:lnTo>
                <a:cubicBezTo>
                  <a:pt x="443121" y="186497"/>
                  <a:pt x="457215" y="201451"/>
                  <a:pt x="457215" y="219928"/>
                </a:cubicBezTo>
                <a:lnTo>
                  <a:pt x="457215" y="231929"/>
                </a:lnTo>
                <a:lnTo>
                  <a:pt x="142849" y="231929"/>
                </a:lnTo>
                <a:lnTo>
                  <a:pt x="142849" y="219928"/>
                </a:lnTo>
                <a:cubicBezTo>
                  <a:pt x="142849" y="201451"/>
                  <a:pt x="156896" y="186497"/>
                  <a:pt x="174276" y="186497"/>
                </a:cubicBezTo>
                <a:close/>
                <a:moveTo>
                  <a:pt x="164256" y="171447"/>
                </a:moveTo>
                <a:cubicBezTo>
                  <a:pt x="144539" y="171447"/>
                  <a:pt x="128538" y="188353"/>
                  <a:pt x="128538" y="209260"/>
                </a:cubicBezTo>
                <a:lnTo>
                  <a:pt x="128538" y="390803"/>
                </a:lnTo>
                <a:cubicBezTo>
                  <a:pt x="128538" y="411710"/>
                  <a:pt x="144539" y="428664"/>
                  <a:pt x="164256" y="428664"/>
                </a:cubicBezTo>
                <a:lnTo>
                  <a:pt x="435808" y="428664"/>
                </a:lnTo>
                <a:cubicBezTo>
                  <a:pt x="455524" y="428664"/>
                  <a:pt x="471526" y="411710"/>
                  <a:pt x="471526" y="390803"/>
                </a:cubicBezTo>
                <a:lnTo>
                  <a:pt x="471526" y="209260"/>
                </a:lnTo>
                <a:cubicBezTo>
                  <a:pt x="471526" y="188353"/>
                  <a:pt x="455524" y="171447"/>
                  <a:pt x="435808" y="171447"/>
                </a:cubicBezTo>
                <a:close/>
                <a:moveTo>
                  <a:pt x="300032" y="0"/>
                </a:moveTo>
                <a:cubicBezTo>
                  <a:pt x="465716" y="0"/>
                  <a:pt x="600063" y="134347"/>
                  <a:pt x="600063" y="300032"/>
                </a:cubicBezTo>
                <a:cubicBezTo>
                  <a:pt x="600063" y="465763"/>
                  <a:pt x="465716" y="600063"/>
                  <a:pt x="300032" y="600063"/>
                </a:cubicBezTo>
                <a:cubicBezTo>
                  <a:pt x="134348" y="600063"/>
                  <a:pt x="0" y="465763"/>
                  <a:pt x="0" y="300032"/>
                </a:cubicBezTo>
                <a:cubicBezTo>
                  <a:pt x="0" y="134347"/>
                  <a:pt x="134348" y="0"/>
                  <a:pt x="30003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4533843" y="1425713"/>
            <a:ext cx="3142960" cy="4572000"/>
            <a:chOff x="4524520" y="1451113"/>
            <a:chExt cx="3142960" cy="4572000"/>
          </a:xfrm>
        </p:grpSpPr>
        <p:grpSp>
          <p:nvGrpSpPr>
            <p:cNvPr id="7" name="组合 6"/>
            <p:cNvGrpSpPr/>
            <p:nvPr/>
          </p:nvGrpSpPr>
          <p:grpSpPr>
            <a:xfrm>
              <a:off x="4524520" y="1451113"/>
              <a:ext cx="3142960" cy="4572000"/>
              <a:chOff x="4524520" y="1451113"/>
              <a:chExt cx="3142960" cy="4572000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4524520" y="1451113"/>
                <a:ext cx="3142960" cy="4572000"/>
                <a:chOff x="884188" y="1451113"/>
                <a:chExt cx="3142960" cy="4572000"/>
              </a:xfrm>
            </p:grpSpPr>
            <p:sp>
              <p:nvSpPr>
                <p:cNvPr id="16" name="流程图: 离页连接符 15"/>
                <p:cNvSpPr/>
                <p:nvPr/>
              </p:nvSpPr>
              <p:spPr>
                <a:xfrm flipV="1">
                  <a:off x="884188" y="3428999"/>
                  <a:ext cx="3142960" cy="2594114"/>
                </a:xfrm>
                <a:prstGeom prst="flowChartOffpageConnector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17" name="流程图: 离页连接符 16"/>
                <p:cNvSpPr/>
                <p:nvPr/>
              </p:nvSpPr>
              <p:spPr>
                <a:xfrm>
                  <a:off x="1133764" y="1451113"/>
                  <a:ext cx="2643809" cy="1898374"/>
                </a:xfrm>
                <a:prstGeom prst="flowChartOffpageConnector">
                  <a:avLst/>
                </a:prstGeom>
                <a:solidFill>
                  <a:srgbClr val="001B6C"/>
                </a:solidFill>
                <a:ln>
                  <a:solidFill>
                    <a:srgbClr val="001B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grpSp>
              <p:nvGrpSpPr>
                <p:cNvPr id="18" name="组合 17"/>
                <p:cNvGrpSpPr/>
                <p:nvPr/>
              </p:nvGrpSpPr>
              <p:grpSpPr>
                <a:xfrm>
                  <a:off x="1146973" y="3966130"/>
                  <a:ext cx="2605810" cy="1721461"/>
                  <a:chOff x="5128455" y="3208189"/>
                  <a:chExt cx="2605810" cy="1721461"/>
                </a:xfrm>
              </p:grpSpPr>
              <p:sp>
                <p:nvSpPr>
                  <p:cNvPr id="19" name="文本框 2"/>
                  <p:cNvSpPr txBox="1"/>
                  <p:nvPr>
                    <p:custDataLst>
                      <p:tags r:id="rId3"/>
                    </p:custDataLst>
                  </p:nvPr>
                </p:nvSpPr>
                <p:spPr>
                  <a:xfrm>
                    <a:off x="5128455" y="3729321"/>
                    <a:ext cx="2605810" cy="120032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lvl="0" algn="ctr">
                      <a:lnSpc>
                        <a:spcPct val="150000"/>
                      </a:lnSpc>
                      <a:defRPr/>
                    </a:pPr>
                    <a:r>
                      <a: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/>
                        <a:ea typeface="微软雅黑"/>
                        <a:sym typeface="微软雅黑"/>
                      </a:rPr>
                      <a:t>按照</a:t>
                    </a:r>
                    <a:r>
                      <a:rPr lang="en-US" altLang="zh-CN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/>
                        <a:ea typeface="微软雅黑"/>
                        <a:sym typeface="微软雅黑"/>
                      </a:rPr>
                      <a:t>XXX</a:t>
                    </a:r>
                    <a:r>
                      <a: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/>
                        <a:ea typeface="微软雅黑"/>
                        <a:sym typeface="微软雅黑"/>
                      </a:rPr>
                      <a:t>的推广方向，在推广大方向下，筛选渠道，快速打出。</a:t>
                    </a:r>
                  </a:p>
                </p:txBody>
              </p:sp>
              <p:sp>
                <p:nvSpPr>
                  <p:cNvPr id="20" name="矩形: 圆角 9"/>
                  <p:cNvSpPr/>
                  <p:nvPr/>
                </p:nvSpPr>
                <p:spPr>
                  <a:xfrm>
                    <a:off x="5605864" y="3208189"/>
                    <a:ext cx="1662572" cy="44162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1B6C"/>
                  </a:solidFill>
                  <a:ln>
                    <a:solidFill>
                      <a:srgbClr val="001B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CN" altLang="en-US" sz="2000" b="1" dirty="0">
                        <a:solidFill>
                          <a:schemeClr val="bg1"/>
                        </a:solidFill>
                        <a:latin typeface="微软雅黑"/>
                        <a:ea typeface="微软雅黑"/>
                        <a:sym typeface="微软雅黑"/>
                      </a:rPr>
                      <a:t>推广方向</a:t>
                    </a:r>
                  </a:p>
                </p:txBody>
              </p:sp>
            </p:grpSp>
          </p:grpSp>
          <p:sp>
            <p:nvSpPr>
              <p:cNvPr id="23" name="iconfont-11644-3741974"/>
              <p:cNvSpPr/>
              <p:nvPr/>
            </p:nvSpPr>
            <p:spPr>
              <a:xfrm>
                <a:off x="5639047" y="1811317"/>
                <a:ext cx="913907" cy="913907"/>
              </a:xfrm>
              <a:custGeom>
                <a:avLst/>
                <a:gdLst>
                  <a:gd name="connsiteX0" fmla="*/ 378486 w 600063"/>
                  <a:gd name="connsiteY0" fmla="*/ 322142 h 600063"/>
                  <a:gd name="connsiteX1" fmla="*/ 394917 w 600063"/>
                  <a:gd name="connsiteY1" fmla="*/ 355525 h 600063"/>
                  <a:gd name="connsiteX2" fmla="*/ 402346 w 600063"/>
                  <a:gd name="connsiteY2" fmla="*/ 360954 h 600063"/>
                  <a:gd name="connsiteX3" fmla="*/ 439160 w 600063"/>
                  <a:gd name="connsiteY3" fmla="*/ 366287 h 600063"/>
                  <a:gd name="connsiteX4" fmla="*/ 412538 w 600063"/>
                  <a:gd name="connsiteY4" fmla="*/ 392241 h 600063"/>
                  <a:gd name="connsiteX5" fmla="*/ 409680 w 600063"/>
                  <a:gd name="connsiteY5" fmla="*/ 401003 h 600063"/>
                  <a:gd name="connsiteX6" fmla="*/ 415967 w 600063"/>
                  <a:gd name="connsiteY6" fmla="*/ 437672 h 600063"/>
                  <a:gd name="connsiteX7" fmla="*/ 383058 w 600063"/>
                  <a:gd name="connsiteY7" fmla="*/ 420338 h 600063"/>
                  <a:gd name="connsiteX8" fmla="*/ 373866 w 600063"/>
                  <a:gd name="connsiteY8" fmla="*/ 420338 h 600063"/>
                  <a:gd name="connsiteX9" fmla="*/ 340910 w 600063"/>
                  <a:gd name="connsiteY9" fmla="*/ 437672 h 600063"/>
                  <a:gd name="connsiteX10" fmla="*/ 347196 w 600063"/>
                  <a:gd name="connsiteY10" fmla="*/ 401003 h 600063"/>
                  <a:gd name="connsiteX11" fmla="*/ 344387 w 600063"/>
                  <a:gd name="connsiteY11" fmla="*/ 392241 h 600063"/>
                  <a:gd name="connsiteX12" fmla="*/ 317764 w 600063"/>
                  <a:gd name="connsiteY12" fmla="*/ 366287 h 600063"/>
                  <a:gd name="connsiteX13" fmla="*/ 354531 w 600063"/>
                  <a:gd name="connsiteY13" fmla="*/ 360954 h 600063"/>
                  <a:gd name="connsiteX14" fmla="*/ 362008 w 600063"/>
                  <a:gd name="connsiteY14" fmla="*/ 355525 h 600063"/>
                  <a:gd name="connsiteX15" fmla="*/ 378439 w 600063"/>
                  <a:gd name="connsiteY15" fmla="*/ 290340 h 600063"/>
                  <a:gd name="connsiteX16" fmla="*/ 369563 w 600063"/>
                  <a:gd name="connsiteY16" fmla="*/ 295412 h 600063"/>
                  <a:gd name="connsiteX17" fmla="*/ 346560 w 600063"/>
                  <a:gd name="connsiteY17" fmla="*/ 342084 h 600063"/>
                  <a:gd name="connsiteX18" fmla="*/ 295079 w 600063"/>
                  <a:gd name="connsiteY18" fmla="*/ 349560 h 600063"/>
                  <a:gd name="connsiteX19" fmla="*/ 289554 w 600063"/>
                  <a:gd name="connsiteY19" fmla="*/ 366419 h 600063"/>
                  <a:gd name="connsiteX20" fmla="*/ 326796 w 600063"/>
                  <a:gd name="connsiteY20" fmla="*/ 402757 h 600063"/>
                  <a:gd name="connsiteX21" fmla="*/ 318034 w 600063"/>
                  <a:gd name="connsiteY21" fmla="*/ 454048 h 600063"/>
                  <a:gd name="connsiteX22" fmla="*/ 332368 w 600063"/>
                  <a:gd name="connsiteY22" fmla="*/ 464430 h 600063"/>
                  <a:gd name="connsiteX23" fmla="*/ 378421 w 600063"/>
                  <a:gd name="connsiteY23" fmla="*/ 440237 h 600063"/>
                  <a:gd name="connsiteX24" fmla="*/ 424473 w 600063"/>
                  <a:gd name="connsiteY24" fmla="*/ 464430 h 600063"/>
                  <a:gd name="connsiteX25" fmla="*/ 438856 w 600063"/>
                  <a:gd name="connsiteY25" fmla="*/ 454048 h 600063"/>
                  <a:gd name="connsiteX26" fmla="*/ 430045 w 600063"/>
                  <a:gd name="connsiteY26" fmla="*/ 402757 h 600063"/>
                  <a:gd name="connsiteX27" fmla="*/ 467287 w 600063"/>
                  <a:gd name="connsiteY27" fmla="*/ 366419 h 600063"/>
                  <a:gd name="connsiteX28" fmla="*/ 461811 w 600063"/>
                  <a:gd name="connsiteY28" fmla="*/ 349560 h 600063"/>
                  <a:gd name="connsiteX29" fmla="*/ 410329 w 600063"/>
                  <a:gd name="connsiteY29" fmla="*/ 342084 h 600063"/>
                  <a:gd name="connsiteX30" fmla="*/ 387279 w 600063"/>
                  <a:gd name="connsiteY30" fmla="*/ 295412 h 600063"/>
                  <a:gd name="connsiteX31" fmla="*/ 378439 w 600063"/>
                  <a:gd name="connsiteY31" fmla="*/ 290340 h 600063"/>
                  <a:gd name="connsiteX32" fmla="*/ 269044 w 600063"/>
                  <a:gd name="connsiteY32" fmla="*/ 158372 h 600063"/>
                  <a:gd name="connsiteX33" fmla="*/ 333099 w 600063"/>
                  <a:gd name="connsiteY33" fmla="*/ 222470 h 600063"/>
                  <a:gd name="connsiteX34" fmla="*/ 269044 w 600063"/>
                  <a:gd name="connsiteY34" fmla="*/ 286521 h 600063"/>
                  <a:gd name="connsiteX35" fmla="*/ 268758 w 600063"/>
                  <a:gd name="connsiteY35" fmla="*/ 286521 h 600063"/>
                  <a:gd name="connsiteX36" fmla="*/ 204845 w 600063"/>
                  <a:gd name="connsiteY36" fmla="*/ 222327 h 600063"/>
                  <a:gd name="connsiteX37" fmla="*/ 269044 w 600063"/>
                  <a:gd name="connsiteY37" fmla="*/ 158372 h 600063"/>
                  <a:gd name="connsiteX38" fmla="*/ 268886 w 600063"/>
                  <a:gd name="connsiteY38" fmla="*/ 134538 h 600063"/>
                  <a:gd name="connsiteX39" fmla="*/ 184734 w 600063"/>
                  <a:gd name="connsiteY39" fmla="*/ 196783 h 600063"/>
                  <a:gd name="connsiteX40" fmla="*/ 219690 w 600063"/>
                  <a:gd name="connsiteY40" fmla="*/ 295412 h 600063"/>
                  <a:gd name="connsiteX41" fmla="*/ 129776 w 600063"/>
                  <a:gd name="connsiteY41" fmla="*/ 425283 h 600063"/>
                  <a:gd name="connsiteX42" fmla="*/ 141777 w 600063"/>
                  <a:gd name="connsiteY42" fmla="*/ 437284 h 600063"/>
                  <a:gd name="connsiteX43" fmla="*/ 153778 w 600063"/>
                  <a:gd name="connsiteY43" fmla="*/ 425283 h 600063"/>
                  <a:gd name="connsiteX44" fmla="*/ 268743 w 600063"/>
                  <a:gd name="connsiteY44" fmla="*/ 310461 h 600063"/>
                  <a:gd name="connsiteX45" fmla="*/ 269028 w 600063"/>
                  <a:gd name="connsiteY45" fmla="*/ 310461 h 600063"/>
                  <a:gd name="connsiteX46" fmla="*/ 323368 w 600063"/>
                  <a:gd name="connsiteY46" fmla="*/ 324129 h 600063"/>
                  <a:gd name="connsiteX47" fmla="*/ 343941 w 600063"/>
                  <a:gd name="connsiteY47" fmla="*/ 308509 h 600063"/>
                  <a:gd name="connsiteX48" fmla="*/ 318081 w 600063"/>
                  <a:gd name="connsiteY48" fmla="*/ 295412 h 600063"/>
                  <a:gd name="connsiteX49" fmla="*/ 353037 w 600063"/>
                  <a:gd name="connsiteY49" fmla="*/ 196783 h 600063"/>
                  <a:gd name="connsiteX50" fmla="*/ 268886 w 600063"/>
                  <a:gd name="connsiteY50" fmla="*/ 134538 h 600063"/>
                  <a:gd name="connsiteX51" fmla="*/ 300032 w 600063"/>
                  <a:gd name="connsiteY51" fmla="*/ 0 h 600063"/>
                  <a:gd name="connsiteX52" fmla="*/ 600063 w 600063"/>
                  <a:gd name="connsiteY52" fmla="*/ 300032 h 600063"/>
                  <a:gd name="connsiteX53" fmla="*/ 300032 w 600063"/>
                  <a:gd name="connsiteY53" fmla="*/ 600063 h 600063"/>
                  <a:gd name="connsiteX54" fmla="*/ 0 w 600063"/>
                  <a:gd name="connsiteY54" fmla="*/ 300032 h 600063"/>
                  <a:gd name="connsiteX55" fmla="*/ 300032 w 600063"/>
                  <a:gd name="connsiteY55" fmla="*/ 0 h 600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600063" h="600063">
                    <a:moveTo>
                      <a:pt x="378486" y="322142"/>
                    </a:moveTo>
                    <a:lnTo>
                      <a:pt x="394917" y="355525"/>
                    </a:lnTo>
                    <a:cubicBezTo>
                      <a:pt x="396345" y="358430"/>
                      <a:pt x="399155" y="360477"/>
                      <a:pt x="402346" y="360954"/>
                    </a:cubicBezTo>
                    <a:lnTo>
                      <a:pt x="439160" y="366287"/>
                    </a:lnTo>
                    <a:lnTo>
                      <a:pt x="412538" y="392241"/>
                    </a:lnTo>
                    <a:cubicBezTo>
                      <a:pt x="410204" y="394527"/>
                      <a:pt x="409157" y="397765"/>
                      <a:pt x="409680" y="401003"/>
                    </a:cubicBezTo>
                    <a:lnTo>
                      <a:pt x="415967" y="437672"/>
                    </a:lnTo>
                    <a:lnTo>
                      <a:pt x="383058" y="420338"/>
                    </a:lnTo>
                    <a:cubicBezTo>
                      <a:pt x="380153" y="418814"/>
                      <a:pt x="376724" y="418814"/>
                      <a:pt x="373866" y="420338"/>
                    </a:cubicBezTo>
                    <a:lnTo>
                      <a:pt x="340910" y="437672"/>
                    </a:lnTo>
                    <a:lnTo>
                      <a:pt x="347196" y="401003"/>
                    </a:lnTo>
                    <a:cubicBezTo>
                      <a:pt x="347768" y="397765"/>
                      <a:pt x="346720" y="394527"/>
                      <a:pt x="344387" y="392241"/>
                    </a:cubicBezTo>
                    <a:lnTo>
                      <a:pt x="317764" y="366287"/>
                    </a:lnTo>
                    <a:lnTo>
                      <a:pt x="354531" y="360954"/>
                    </a:lnTo>
                    <a:cubicBezTo>
                      <a:pt x="357769" y="360477"/>
                      <a:pt x="360579" y="358430"/>
                      <a:pt x="362008" y="355525"/>
                    </a:cubicBezTo>
                    <a:close/>
                    <a:moveTo>
                      <a:pt x="378439" y="290340"/>
                    </a:moveTo>
                    <a:cubicBezTo>
                      <a:pt x="374837" y="290340"/>
                      <a:pt x="371230" y="292031"/>
                      <a:pt x="369563" y="295412"/>
                    </a:cubicBezTo>
                    <a:lnTo>
                      <a:pt x="346560" y="342084"/>
                    </a:lnTo>
                    <a:lnTo>
                      <a:pt x="295079" y="349560"/>
                    </a:lnTo>
                    <a:cubicBezTo>
                      <a:pt x="286935" y="350704"/>
                      <a:pt x="283649" y="360705"/>
                      <a:pt x="289554" y="366419"/>
                    </a:cubicBezTo>
                    <a:lnTo>
                      <a:pt x="326796" y="402757"/>
                    </a:lnTo>
                    <a:lnTo>
                      <a:pt x="318034" y="454048"/>
                    </a:lnTo>
                    <a:cubicBezTo>
                      <a:pt x="316653" y="462096"/>
                      <a:pt x="325130" y="468287"/>
                      <a:pt x="332368" y="464430"/>
                    </a:cubicBezTo>
                    <a:lnTo>
                      <a:pt x="378421" y="440237"/>
                    </a:lnTo>
                    <a:lnTo>
                      <a:pt x="424473" y="464430"/>
                    </a:lnTo>
                    <a:cubicBezTo>
                      <a:pt x="431712" y="468287"/>
                      <a:pt x="440237" y="462144"/>
                      <a:pt x="438856" y="454048"/>
                    </a:cubicBezTo>
                    <a:lnTo>
                      <a:pt x="430045" y="402757"/>
                    </a:lnTo>
                    <a:lnTo>
                      <a:pt x="467287" y="366419"/>
                    </a:lnTo>
                    <a:cubicBezTo>
                      <a:pt x="473240" y="360705"/>
                      <a:pt x="469954" y="350704"/>
                      <a:pt x="461811" y="349560"/>
                    </a:cubicBezTo>
                    <a:lnTo>
                      <a:pt x="410329" y="342084"/>
                    </a:lnTo>
                    <a:lnTo>
                      <a:pt x="387279" y="295412"/>
                    </a:lnTo>
                    <a:cubicBezTo>
                      <a:pt x="385636" y="292031"/>
                      <a:pt x="382040" y="290340"/>
                      <a:pt x="378439" y="290340"/>
                    </a:cubicBezTo>
                    <a:close/>
                    <a:moveTo>
                      <a:pt x="269044" y="158372"/>
                    </a:moveTo>
                    <a:cubicBezTo>
                      <a:pt x="304429" y="158372"/>
                      <a:pt x="333099" y="187087"/>
                      <a:pt x="333099" y="222470"/>
                    </a:cubicBezTo>
                    <a:cubicBezTo>
                      <a:pt x="333099" y="257853"/>
                      <a:pt x="304429" y="286521"/>
                      <a:pt x="269044" y="286521"/>
                    </a:cubicBezTo>
                    <a:lnTo>
                      <a:pt x="268758" y="286521"/>
                    </a:lnTo>
                    <a:cubicBezTo>
                      <a:pt x="233373" y="286426"/>
                      <a:pt x="204750" y="257710"/>
                      <a:pt x="204845" y="222327"/>
                    </a:cubicBezTo>
                    <a:cubicBezTo>
                      <a:pt x="204893" y="186945"/>
                      <a:pt x="233659" y="158324"/>
                      <a:pt x="269044" y="158372"/>
                    </a:cubicBezTo>
                    <a:close/>
                    <a:moveTo>
                      <a:pt x="268886" y="134538"/>
                    </a:moveTo>
                    <a:cubicBezTo>
                      <a:pt x="230215" y="134538"/>
                      <a:pt x="196068" y="159779"/>
                      <a:pt x="184734" y="196783"/>
                    </a:cubicBezTo>
                    <a:cubicBezTo>
                      <a:pt x="173447" y="233786"/>
                      <a:pt x="187639" y="273791"/>
                      <a:pt x="219690" y="295412"/>
                    </a:cubicBezTo>
                    <a:cubicBezTo>
                      <a:pt x="165684" y="315890"/>
                      <a:pt x="129919" y="367562"/>
                      <a:pt x="129776" y="425283"/>
                    </a:cubicBezTo>
                    <a:cubicBezTo>
                      <a:pt x="129776" y="431902"/>
                      <a:pt x="135157" y="437284"/>
                      <a:pt x="141777" y="437284"/>
                    </a:cubicBezTo>
                    <a:cubicBezTo>
                      <a:pt x="148397" y="437284"/>
                      <a:pt x="153778" y="431902"/>
                      <a:pt x="153778" y="425283"/>
                    </a:cubicBezTo>
                    <a:cubicBezTo>
                      <a:pt x="153826" y="361848"/>
                      <a:pt x="205260" y="310414"/>
                      <a:pt x="268743" y="310461"/>
                    </a:cubicBezTo>
                    <a:lnTo>
                      <a:pt x="269028" y="310461"/>
                    </a:lnTo>
                    <a:cubicBezTo>
                      <a:pt x="287983" y="310461"/>
                      <a:pt x="306651" y="315176"/>
                      <a:pt x="323368" y="324129"/>
                    </a:cubicBezTo>
                    <a:cubicBezTo>
                      <a:pt x="329797" y="318319"/>
                      <a:pt x="336655" y="313128"/>
                      <a:pt x="343941" y="308509"/>
                    </a:cubicBezTo>
                    <a:cubicBezTo>
                      <a:pt x="335797" y="303270"/>
                      <a:pt x="327130" y="298889"/>
                      <a:pt x="318081" y="295412"/>
                    </a:cubicBezTo>
                    <a:cubicBezTo>
                      <a:pt x="350132" y="273791"/>
                      <a:pt x="364324" y="233786"/>
                      <a:pt x="353037" y="196783"/>
                    </a:cubicBezTo>
                    <a:cubicBezTo>
                      <a:pt x="341703" y="159779"/>
                      <a:pt x="307556" y="134538"/>
                      <a:pt x="268886" y="134538"/>
                    </a:cubicBezTo>
                    <a:close/>
                    <a:moveTo>
                      <a:pt x="300032" y="0"/>
                    </a:moveTo>
                    <a:cubicBezTo>
                      <a:pt x="465716" y="0"/>
                      <a:pt x="600063" y="134347"/>
                      <a:pt x="600063" y="300032"/>
                    </a:cubicBezTo>
                    <a:cubicBezTo>
                      <a:pt x="600063" y="465763"/>
                      <a:pt x="465716" y="600063"/>
                      <a:pt x="300032" y="600063"/>
                    </a:cubicBezTo>
                    <a:cubicBezTo>
                      <a:pt x="134348" y="600063"/>
                      <a:pt x="0" y="465763"/>
                      <a:pt x="0" y="300032"/>
                    </a:cubicBezTo>
                    <a:cubicBezTo>
                      <a:pt x="0" y="134347"/>
                      <a:pt x="134348" y="0"/>
                      <a:pt x="30003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5926332" y="3260035"/>
              <a:ext cx="288000" cy="288000"/>
            </a:xfrm>
            <a:prstGeom prst="ellipse">
              <a:avLst/>
            </a:prstGeom>
            <a:solidFill>
              <a:srgbClr val="001B6C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8170799" y="1425713"/>
            <a:ext cx="3142960" cy="4572000"/>
            <a:chOff x="8158099" y="1451113"/>
            <a:chExt cx="3142960" cy="4572000"/>
          </a:xfrm>
        </p:grpSpPr>
        <p:grpSp>
          <p:nvGrpSpPr>
            <p:cNvPr id="39" name="Group 30"/>
            <p:cNvGrpSpPr/>
            <p:nvPr/>
          </p:nvGrpSpPr>
          <p:grpSpPr>
            <a:xfrm>
              <a:off x="8158099" y="1451113"/>
              <a:ext cx="3142960" cy="4572000"/>
              <a:chOff x="4524520" y="1451113"/>
              <a:chExt cx="3142960" cy="4572000"/>
            </a:xfrm>
          </p:grpSpPr>
          <p:grpSp>
            <p:nvGrpSpPr>
              <p:cNvPr id="40" name="组合 39"/>
              <p:cNvGrpSpPr/>
              <p:nvPr/>
            </p:nvGrpSpPr>
            <p:grpSpPr>
              <a:xfrm>
                <a:off x="4524520" y="1451113"/>
                <a:ext cx="3142960" cy="4572000"/>
                <a:chOff x="884188" y="1451113"/>
                <a:chExt cx="3142960" cy="4572000"/>
              </a:xfrm>
            </p:grpSpPr>
            <p:sp>
              <p:nvSpPr>
                <p:cNvPr id="42" name="流程图: 离页连接符 41"/>
                <p:cNvSpPr/>
                <p:nvPr/>
              </p:nvSpPr>
              <p:spPr>
                <a:xfrm flipV="1">
                  <a:off x="884188" y="3428999"/>
                  <a:ext cx="3142960" cy="2594114"/>
                </a:xfrm>
                <a:prstGeom prst="flowChartOffpageConnector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43" name="流程图: 离页连接符 42"/>
                <p:cNvSpPr/>
                <p:nvPr/>
              </p:nvSpPr>
              <p:spPr>
                <a:xfrm>
                  <a:off x="1133764" y="1451113"/>
                  <a:ext cx="2643809" cy="1898374"/>
                </a:xfrm>
                <a:prstGeom prst="flowChartOffpageConnector">
                  <a:avLst/>
                </a:prstGeom>
                <a:solidFill>
                  <a:srgbClr val="001B6C"/>
                </a:solidFill>
                <a:ln>
                  <a:solidFill>
                    <a:srgbClr val="001B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grpSp>
              <p:nvGrpSpPr>
                <p:cNvPr id="44" name="组合 43"/>
                <p:cNvGrpSpPr/>
                <p:nvPr/>
              </p:nvGrpSpPr>
              <p:grpSpPr>
                <a:xfrm>
                  <a:off x="1228697" y="3966130"/>
                  <a:ext cx="2497246" cy="1709531"/>
                  <a:chOff x="5210179" y="3208189"/>
                  <a:chExt cx="2497246" cy="1709531"/>
                </a:xfrm>
              </p:grpSpPr>
              <p:sp>
                <p:nvSpPr>
                  <p:cNvPr id="45" name="文本框 2"/>
                  <p:cNvSpPr txBox="1"/>
                  <p:nvPr/>
                </p:nvSpPr>
                <p:spPr>
                  <a:xfrm>
                    <a:off x="5210179" y="3717391"/>
                    <a:ext cx="2497246" cy="120032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lvl="0" algn="ctr">
                      <a:lnSpc>
                        <a:spcPct val="150000"/>
                      </a:lnSpc>
                      <a:defRPr/>
                    </a:pPr>
                    <a:r>
                      <a: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/>
                        <a:ea typeface="微软雅黑"/>
                        <a:sym typeface="微软雅黑"/>
                      </a:rPr>
                      <a:t>推广节奏的把控，要根据相应的产品进行时刻调整，实现最大效果。</a:t>
                    </a:r>
                  </a:p>
                </p:txBody>
              </p:sp>
              <p:sp>
                <p:nvSpPr>
                  <p:cNvPr id="46" name="矩形: 圆角 9"/>
                  <p:cNvSpPr/>
                  <p:nvPr/>
                </p:nvSpPr>
                <p:spPr>
                  <a:xfrm>
                    <a:off x="5605864" y="3208189"/>
                    <a:ext cx="1662572" cy="44162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1B6C"/>
                  </a:solidFill>
                  <a:ln>
                    <a:solidFill>
                      <a:srgbClr val="001B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zh-CN" altLang="en-US" sz="2000" b="1" dirty="0">
                        <a:solidFill>
                          <a:schemeClr val="bg1"/>
                        </a:solidFill>
                        <a:latin typeface="微软雅黑"/>
                        <a:ea typeface="微软雅黑"/>
                        <a:sym typeface="微软雅黑"/>
                      </a:rPr>
                      <a:t>推广节奏</a:t>
                    </a:r>
                  </a:p>
                </p:txBody>
              </p:sp>
            </p:grpSp>
          </p:grpSp>
          <p:sp>
            <p:nvSpPr>
              <p:cNvPr id="41" name="iconfont-11644-3741974"/>
              <p:cNvSpPr/>
              <p:nvPr/>
            </p:nvSpPr>
            <p:spPr>
              <a:xfrm>
                <a:off x="5639047" y="1811317"/>
                <a:ext cx="913907" cy="913907"/>
              </a:xfrm>
              <a:custGeom>
                <a:avLst/>
                <a:gdLst>
                  <a:gd name="connsiteX0" fmla="*/ 215023 w 600063"/>
                  <a:gd name="connsiteY0" fmla="*/ 380040 h 600063"/>
                  <a:gd name="connsiteX1" fmla="*/ 202831 w 600063"/>
                  <a:gd name="connsiteY1" fmla="*/ 392232 h 600063"/>
                  <a:gd name="connsiteX2" fmla="*/ 215023 w 600063"/>
                  <a:gd name="connsiteY2" fmla="*/ 404423 h 600063"/>
                  <a:gd name="connsiteX3" fmla="*/ 337035 w 600063"/>
                  <a:gd name="connsiteY3" fmla="*/ 404423 h 600063"/>
                  <a:gd name="connsiteX4" fmla="*/ 349465 w 600063"/>
                  <a:gd name="connsiteY4" fmla="*/ 392470 h 600063"/>
                  <a:gd name="connsiteX5" fmla="*/ 337512 w 600063"/>
                  <a:gd name="connsiteY5" fmla="*/ 380040 h 600063"/>
                  <a:gd name="connsiteX6" fmla="*/ 215023 w 600063"/>
                  <a:gd name="connsiteY6" fmla="*/ 306842 h 600063"/>
                  <a:gd name="connsiteX7" fmla="*/ 203021 w 600063"/>
                  <a:gd name="connsiteY7" fmla="*/ 319224 h 600063"/>
                  <a:gd name="connsiteX8" fmla="*/ 215023 w 600063"/>
                  <a:gd name="connsiteY8" fmla="*/ 331225 h 600063"/>
                  <a:gd name="connsiteX9" fmla="*/ 312652 w 600063"/>
                  <a:gd name="connsiteY9" fmla="*/ 331225 h 600063"/>
                  <a:gd name="connsiteX10" fmla="*/ 325034 w 600063"/>
                  <a:gd name="connsiteY10" fmla="*/ 319224 h 600063"/>
                  <a:gd name="connsiteX11" fmla="*/ 313080 w 600063"/>
                  <a:gd name="connsiteY11" fmla="*/ 306842 h 600063"/>
                  <a:gd name="connsiteX12" fmla="*/ 215023 w 600063"/>
                  <a:gd name="connsiteY12" fmla="*/ 233596 h 600063"/>
                  <a:gd name="connsiteX13" fmla="*/ 203069 w 600063"/>
                  <a:gd name="connsiteY13" fmla="*/ 245788 h 600063"/>
                  <a:gd name="connsiteX14" fmla="*/ 215023 w 600063"/>
                  <a:gd name="connsiteY14" fmla="*/ 258027 h 600063"/>
                  <a:gd name="connsiteX15" fmla="*/ 361467 w 600063"/>
                  <a:gd name="connsiteY15" fmla="*/ 258027 h 600063"/>
                  <a:gd name="connsiteX16" fmla="*/ 373706 w 600063"/>
                  <a:gd name="connsiteY16" fmla="*/ 246026 h 600063"/>
                  <a:gd name="connsiteX17" fmla="*/ 373706 w 600063"/>
                  <a:gd name="connsiteY17" fmla="*/ 245788 h 600063"/>
                  <a:gd name="connsiteX18" fmla="*/ 361705 w 600063"/>
                  <a:gd name="connsiteY18" fmla="*/ 233596 h 600063"/>
                  <a:gd name="connsiteX19" fmla="*/ 443097 w 600063"/>
                  <a:gd name="connsiteY19" fmla="*/ 179963 h 600063"/>
                  <a:gd name="connsiteX20" fmla="*/ 445576 w 600063"/>
                  <a:gd name="connsiteY20" fmla="*/ 186440 h 600063"/>
                  <a:gd name="connsiteX21" fmla="*/ 426268 w 600063"/>
                  <a:gd name="connsiteY21" fmla="*/ 193727 h 600063"/>
                  <a:gd name="connsiteX22" fmla="*/ 449676 w 600063"/>
                  <a:gd name="connsiteY22" fmla="*/ 192441 h 600063"/>
                  <a:gd name="connsiteX23" fmla="*/ 449152 w 600063"/>
                  <a:gd name="connsiteY23" fmla="*/ 201348 h 600063"/>
                  <a:gd name="connsiteX24" fmla="*/ 421453 w 600063"/>
                  <a:gd name="connsiteY24" fmla="*/ 199443 h 600063"/>
                  <a:gd name="connsiteX25" fmla="*/ 425791 w 600063"/>
                  <a:gd name="connsiteY25" fmla="*/ 210778 h 600063"/>
                  <a:gd name="connsiteX26" fmla="*/ 417496 w 600063"/>
                  <a:gd name="connsiteY26" fmla="*/ 213922 h 600063"/>
                  <a:gd name="connsiteX27" fmla="*/ 413110 w 600063"/>
                  <a:gd name="connsiteY27" fmla="*/ 202348 h 600063"/>
                  <a:gd name="connsiteX28" fmla="*/ 393897 w 600063"/>
                  <a:gd name="connsiteY28" fmla="*/ 222209 h 600063"/>
                  <a:gd name="connsiteX29" fmla="*/ 387652 w 600063"/>
                  <a:gd name="connsiteY29" fmla="*/ 216208 h 600063"/>
                  <a:gd name="connsiteX30" fmla="*/ 405387 w 600063"/>
                  <a:gd name="connsiteY30" fmla="*/ 201634 h 600063"/>
                  <a:gd name="connsiteX31" fmla="*/ 386365 w 600063"/>
                  <a:gd name="connsiteY31" fmla="*/ 208873 h 600063"/>
                  <a:gd name="connsiteX32" fmla="*/ 383933 w 600063"/>
                  <a:gd name="connsiteY32" fmla="*/ 202348 h 600063"/>
                  <a:gd name="connsiteX33" fmla="*/ 409487 w 600063"/>
                  <a:gd name="connsiteY33" fmla="*/ 192680 h 600063"/>
                  <a:gd name="connsiteX34" fmla="*/ 407723 w 600063"/>
                  <a:gd name="connsiteY34" fmla="*/ 188107 h 600063"/>
                  <a:gd name="connsiteX35" fmla="*/ 415923 w 600063"/>
                  <a:gd name="connsiteY35" fmla="*/ 184964 h 600063"/>
                  <a:gd name="connsiteX36" fmla="*/ 417687 w 600063"/>
                  <a:gd name="connsiteY36" fmla="*/ 189584 h 600063"/>
                  <a:gd name="connsiteX37" fmla="*/ 415735 w 600063"/>
                  <a:gd name="connsiteY37" fmla="*/ 168663 h 600063"/>
                  <a:gd name="connsiteX38" fmla="*/ 399607 w 600063"/>
                  <a:gd name="connsiteY38" fmla="*/ 174803 h 600063"/>
                  <a:gd name="connsiteX39" fmla="*/ 398370 w 600063"/>
                  <a:gd name="connsiteY39" fmla="*/ 178183 h 600063"/>
                  <a:gd name="connsiteX40" fmla="*/ 411025 w 600063"/>
                  <a:gd name="connsiteY40" fmla="*/ 175993 h 600063"/>
                  <a:gd name="connsiteX41" fmla="*/ 415735 w 600063"/>
                  <a:gd name="connsiteY41" fmla="*/ 168663 h 600063"/>
                  <a:gd name="connsiteX42" fmla="*/ 178400 w 600063"/>
                  <a:gd name="connsiteY42" fmla="*/ 160350 h 600063"/>
                  <a:gd name="connsiteX43" fmla="*/ 129585 w 600063"/>
                  <a:gd name="connsiteY43" fmla="*/ 209165 h 600063"/>
                  <a:gd name="connsiteX44" fmla="*/ 129585 w 600063"/>
                  <a:gd name="connsiteY44" fmla="*/ 428855 h 600063"/>
                  <a:gd name="connsiteX45" fmla="*/ 178400 w 600063"/>
                  <a:gd name="connsiteY45" fmla="*/ 477717 h 600063"/>
                  <a:gd name="connsiteX46" fmla="*/ 398089 w 600063"/>
                  <a:gd name="connsiteY46" fmla="*/ 477717 h 600063"/>
                  <a:gd name="connsiteX47" fmla="*/ 446904 w 600063"/>
                  <a:gd name="connsiteY47" fmla="*/ 428855 h 600063"/>
                  <a:gd name="connsiteX48" fmla="*/ 446904 w 600063"/>
                  <a:gd name="connsiteY48" fmla="*/ 256217 h 600063"/>
                  <a:gd name="connsiteX49" fmla="*/ 422521 w 600063"/>
                  <a:gd name="connsiteY49" fmla="*/ 255551 h 600063"/>
                  <a:gd name="connsiteX50" fmla="*/ 422521 w 600063"/>
                  <a:gd name="connsiteY50" fmla="*/ 428855 h 600063"/>
                  <a:gd name="connsiteX51" fmla="*/ 398089 w 600063"/>
                  <a:gd name="connsiteY51" fmla="*/ 453238 h 600063"/>
                  <a:gd name="connsiteX52" fmla="*/ 178400 w 600063"/>
                  <a:gd name="connsiteY52" fmla="*/ 453238 h 600063"/>
                  <a:gd name="connsiteX53" fmla="*/ 154016 w 600063"/>
                  <a:gd name="connsiteY53" fmla="*/ 428855 h 600063"/>
                  <a:gd name="connsiteX54" fmla="*/ 154016 w 600063"/>
                  <a:gd name="connsiteY54" fmla="*/ 209165 h 600063"/>
                  <a:gd name="connsiteX55" fmla="*/ 178400 w 600063"/>
                  <a:gd name="connsiteY55" fmla="*/ 184781 h 600063"/>
                  <a:gd name="connsiteX56" fmla="*/ 340179 w 600063"/>
                  <a:gd name="connsiteY56" fmla="*/ 184781 h 600063"/>
                  <a:gd name="connsiteX57" fmla="*/ 341512 w 600063"/>
                  <a:gd name="connsiteY57" fmla="*/ 160350 h 600063"/>
                  <a:gd name="connsiteX58" fmla="*/ 433862 w 600063"/>
                  <a:gd name="connsiteY58" fmla="*/ 155050 h 600063"/>
                  <a:gd name="connsiteX59" fmla="*/ 436098 w 600063"/>
                  <a:gd name="connsiteY59" fmla="*/ 160905 h 600063"/>
                  <a:gd name="connsiteX60" fmla="*/ 425488 w 600063"/>
                  <a:gd name="connsiteY60" fmla="*/ 164951 h 600063"/>
                  <a:gd name="connsiteX61" fmla="*/ 421492 w 600063"/>
                  <a:gd name="connsiteY61" fmla="*/ 174280 h 600063"/>
                  <a:gd name="connsiteX62" fmla="*/ 437573 w 600063"/>
                  <a:gd name="connsiteY62" fmla="*/ 171805 h 600063"/>
                  <a:gd name="connsiteX63" fmla="*/ 436288 w 600063"/>
                  <a:gd name="connsiteY63" fmla="*/ 180848 h 600063"/>
                  <a:gd name="connsiteX64" fmla="*/ 414403 w 600063"/>
                  <a:gd name="connsiteY64" fmla="*/ 182419 h 600063"/>
                  <a:gd name="connsiteX65" fmla="*/ 388854 w 600063"/>
                  <a:gd name="connsiteY65" fmla="*/ 198698 h 600063"/>
                  <a:gd name="connsiteX66" fmla="*/ 382907 w 600063"/>
                  <a:gd name="connsiteY66" fmla="*/ 192748 h 600063"/>
                  <a:gd name="connsiteX67" fmla="*/ 400082 w 600063"/>
                  <a:gd name="connsiteY67" fmla="*/ 184180 h 600063"/>
                  <a:gd name="connsiteX68" fmla="*/ 386999 w 600063"/>
                  <a:gd name="connsiteY68" fmla="*/ 186275 h 600063"/>
                  <a:gd name="connsiteX69" fmla="*/ 389853 w 600063"/>
                  <a:gd name="connsiteY69" fmla="*/ 178469 h 600063"/>
                  <a:gd name="connsiteX70" fmla="*/ 376817 w 600063"/>
                  <a:gd name="connsiteY70" fmla="*/ 183419 h 600063"/>
                  <a:gd name="connsiteX71" fmla="*/ 374581 w 600063"/>
                  <a:gd name="connsiteY71" fmla="*/ 177564 h 600063"/>
                  <a:gd name="connsiteX72" fmla="*/ 392185 w 600063"/>
                  <a:gd name="connsiteY72" fmla="*/ 170948 h 600063"/>
                  <a:gd name="connsiteX73" fmla="*/ 393564 w 600063"/>
                  <a:gd name="connsiteY73" fmla="*/ 165189 h 600063"/>
                  <a:gd name="connsiteX74" fmla="*/ 403603 w 600063"/>
                  <a:gd name="connsiteY74" fmla="*/ 163285 h 600063"/>
                  <a:gd name="connsiteX75" fmla="*/ 402366 w 600063"/>
                  <a:gd name="connsiteY75" fmla="*/ 167045 h 600063"/>
                  <a:gd name="connsiteX76" fmla="*/ 428556 w 600063"/>
                  <a:gd name="connsiteY76" fmla="*/ 144337 h 600063"/>
                  <a:gd name="connsiteX77" fmla="*/ 432370 w 600063"/>
                  <a:gd name="connsiteY77" fmla="*/ 154387 h 600063"/>
                  <a:gd name="connsiteX78" fmla="*/ 424027 w 600063"/>
                  <a:gd name="connsiteY78" fmla="*/ 157578 h 600063"/>
                  <a:gd name="connsiteX79" fmla="*/ 422597 w 600063"/>
                  <a:gd name="connsiteY79" fmla="*/ 153958 h 600063"/>
                  <a:gd name="connsiteX80" fmla="*/ 381931 w 600063"/>
                  <a:gd name="connsiteY80" fmla="*/ 169342 h 600063"/>
                  <a:gd name="connsiteX81" fmla="*/ 383266 w 600063"/>
                  <a:gd name="connsiteY81" fmla="*/ 172962 h 600063"/>
                  <a:gd name="connsiteX82" fmla="*/ 374875 w 600063"/>
                  <a:gd name="connsiteY82" fmla="*/ 176153 h 600063"/>
                  <a:gd name="connsiteX83" fmla="*/ 371109 w 600063"/>
                  <a:gd name="connsiteY83" fmla="*/ 166103 h 600063"/>
                  <a:gd name="connsiteX84" fmla="*/ 394851 w 600063"/>
                  <a:gd name="connsiteY84" fmla="*/ 157101 h 600063"/>
                  <a:gd name="connsiteX85" fmla="*/ 391704 w 600063"/>
                  <a:gd name="connsiteY85" fmla="*/ 153815 h 600063"/>
                  <a:gd name="connsiteX86" fmla="*/ 401954 w 600063"/>
                  <a:gd name="connsiteY86" fmla="*/ 148957 h 600063"/>
                  <a:gd name="connsiteX87" fmla="*/ 405434 w 600063"/>
                  <a:gd name="connsiteY87" fmla="*/ 153101 h 600063"/>
                  <a:gd name="connsiteX88" fmla="*/ 399340 w 600063"/>
                  <a:gd name="connsiteY88" fmla="*/ 123549 h 600063"/>
                  <a:gd name="connsiteX89" fmla="*/ 368896 w 600063"/>
                  <a:gd name="connsiteY89" fmla="*/ 139824 h 600063"/>
                  <a:gd name="connsiteX90" fmla="*/ 355990 w 600063"/>
                  <a:gd name="connsiteY90" fmla="*/ 204688 h 600063"/>
                  <a:gd name="connsiteX91" fmla="*/ 410948 w 600063"/>
                  <a:gd name="connsiteY91" fmla="*/ 241406 h 600063"/>
                  <a:gd name="connsiteX92" fmla="*/ 470430 w 600063"/>
                  <a:gd name="connsiteY92" fmla="*/ 181924 h 600063"/>
                  <a:gd name="connsiteX93" fmla="*/ 433712 w 600063"/>
                  <a:gd name="connsiteY93" fmla="*/ 126918 h 600063"/>
                  <a:gd name="connsiteX94" fmla="*/ 399340 w 600063"/>
                  <a:gd name="connsiteY94" fmla="*/ 123549 h 600063"/>
                  <a:gd name="connsiteX95" fmla="*/ 300032 w 600063"/>
                  <a:gd name="connsiteY95" fmla="*/ 0 h 600063"/>
                  <a:gd name="connsiteX96" fmla="*/ 600063 w 600063"/>
                  <a:gd name="connsiteY96" fmla="*/ 300032 h 600063"/>
                  <a:gd name="connsiteX97" fmla="*/ 300032 w 600063"/>
                  <a:gd name="connsiteY97" fmla="*/ 600063 h 600063"/>
                  <a:gd name="connsiteX98" fmla="*/ 0 w 600063"/>
                  <a:gd name="connsiteY98" fmla="*/ 300032 h 600063"/>
                  <a:gd name="connsiteX99" fmla="*/ 300032 w 600063"/>
                  <a:gd name="connsiteY99" fmla="*/ 0 h 600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600063" h="600063">
                    <a:moveTo>
                      <a:pt x="215023" y="380040"/>
                    </a:moveTo>
                    <a:cubicBezTo>
                      <a:pt x="208260" y="380040"/>
                      <a:pt x="202831" y="385517"/>
                      <a:pt x="202831" y="392232"/>
                    </a:cubicBezTo>
                    <a:cubicBezTo>
                      <a:pt x="202831" y="398994"/>
                      <a:pt x="208260" y="404423"/>
                      <a:pt x="215023" y="404423"/>
                    </a:cubicBezTo>
                    <a:lnTo>
                      <a:pt x="337035" y="404423"/>
                    </a:lnTo>
                    <a:cubicBezTo>
                      <a:pt x="343798" y="404566"/>
                      <a:pt x="349322" y="399185"/>
                      <a:pt x="349465" y="392470"/>
                    </a:cubicBezTo>
                    <a:cubicBezTo>
                      <a:pt x="349560" y="385707"/>
                      <a:pt x="344227" y="380183"/>
                      <a:pt x="337512" y="380040"/>
                    </a:cubicBezTo>
                    <a:close/>
                    <a:moveTo>
                      <a:pt x="215023" y="306842"/>
                    </a:moveTo>
                    <a:cubicBezTo>
                      <a:pt x="208260" y="306937"/>
                      <a:pt x="202878" y="312509"/>
                      <a:pt x="203021" y="319224"/>
                    </a:cubicBezTo>
                    <a:cubicBezTo>
                      <a:pt x="203117" y="325844"/>
                      <a:pt x="208450" y="331130"/>
                      <a:pt x="215023" y="331225"/>
                    </a:cubicBezTo>
                    <a:lnTo>
                      <a:pt x="312652" y="331225"/>
                    </a:lnTo>
                    <a:cubicBezTo>
                      <a:pt x="319367" y="331320"/>
                      <a:pt x="324939" y="325987"/>
                      <a:pt x="325034" y="319224"/>
                    </a:cubicBezTo>
                    <a:cubicBezTo>
                      <a:pt x="325177" y="312509"/>
                      <a:pt x="319795" y="306937"/>
                      <a:pt x="313080" y="306842"/>
                    </a:cubicBezTo>
                    <a:close/>
                    <a:moveTo>
                      <a:pt x="215023" y="233596"/>
                    </a:moveTo>
                    <a:cubicBezTo>
                      <a:pt x="208355" y="233739"/>
                      <a:pt x="203069" y="239168"/>
                      <a:pt x="203069" y="245788"/>
                    </a:cubicBezTo>
                    <a:cubicBezTo>
                      <a:pt x="203069" y="252455"/>
                      <a:pt x="208355" y="257837"/>
                      <a:pt x="215023" y="258027"/>
                    </a:cubicBezTo>
                    <a:lnTo>
                      <a:pt x="361467" y="258027"/>
                    </a:lnTo>
                    <a:cubicBezTo>
                      <a:pt x="368134" y="258075"/>
                      <a:pt x="373611" y="252693"/>
                      <a:pt x="373706" y="246026"/>
                    </a:cubicBezTo>
                    <a:lnTo>
                      <a:pt x="373706" y="245788"/>
                    </a:lnTo>
                    <a:cubicBezTo>
                      <a:pt x="373754" y="239120"/>
                      <a:pt x="368372" y="233644"/>
                      <a:pt x="361705" y="233596"/>
                    </a:cubicBezTo>
                    <a:close/>
                    <a:moveTo>
                      <a:pt x="443097" y="179963"/>
                    </a:moveTo>
                    <a:lnTo>
                      <a:pt x="445576" y="186440"/>
                    </a:lnTo>
                    <a:lnTo>
                      <a:pt x="426268" y="193727"/>
                    </a:lnTo>
                    <a:cubicBezTo>
                      <a:pt x="432704" y="194632"/>
                      <a:pt x="440475" y="194204"/>
                      <a:pt x="449676" y="192441"/>
                    </a:cubicBezTo>
                    <a:cubicBezTo>
                      <a:pt x="449390" y="195680"/>
                      <a:pt x="449199" y="198633"/>
                      <a:pt x="449152" y="201348"/>
                    </a:cubicBezTo>
                    <a:cubicBezTo>
                      <a:pt x="438520" y="202586"/>
                      <a:pt x="429271" y="201967"/>
                      <a:pt x="421453" y="199443"/>
                    </a:cubicBezTo>
                    <a:lnTo>
                      <a:pt x="425791" y="210778"/>
                    </a:lnTo>
                    <a:lnTo>
                      <a:pt x="417496" y="213922"/>
                    </a:lnTo>
                    <a:lnTo>
                      <a:pt x="413110" y="202348"/>
                    </a:lnTo>
                    <a:cubicBezTo>
                      <a:pt x="409058" y="209445"/>
                      <a:pt x="402669" y="216065"/>
                      <a:pt x="393897" y="222209"/>
                    </a:cubicBezTo>
                    <a:cubicBezTo>
                      <a:pt x="391943" y="220113"/>
                      <a:pt x="389845" y="218065"/>
                      <a:pt x="387652" y="216208"/>
                    </a:cubicBezTo>
                    <a:cubicBezTo>
                      <a:pt x="395041" y="211778"/>
                      <a:pt x="400953" y="206920"/>
                      <a:pt x="405387" y="201634"/>
                    </a:cubicBezTo>
                    <a:lnTo>
                      <a:pt x="386365" y="208873"/>
                    </a:lnTo>
                    <a:lnTo>
                      <a:pt x="383933" y="202348"/>
                    </a:lnTo>
                    <a:lnTo>
                      <a:pt x="409487" y="192680"/>
                    </a:lnTo>
                    <a:lnTo>
                      <a:pt x="407723" y="188107"/>
                    </a:lnTo>
                    <a:lnTo>
                      <a:pt x="415923" y="184964"/>
                    </a:lnTo>
                    <a:lnTo>
                      <a:pt x="417687" y="189584"/>
                    </a:lnTo>
                    <a:close/>
                    <a:moveTo>
                      <a:pt x="415735" y="168663"/>
                    </a:moveTo>
                    <a:lnTo>
                      <a:pt x="399607" y="174803"/>
                    </a:lnTo>
                    <a:lnTo>
                      <a:pt x="398370" y="178183"/>
                    </a:lnTo>
                    <a:lnTo>
                      <a:pt x="411025" y="175993"/>
                    </a:lnTo>
                    <a:cubicBezTo>
                      <a:pt x="413071" y="173899"/>
                      <a:pt x="414688" y="171424"/>
                      <a:pt x="415735" y="168663"/>
                    </a:cubicBezTo>
                    <a:close/>
                    <a:moveTo>
                      <a:pt x="178400" y="160350"/>
                    </a:moveTo>
                    <a:cubicBezTo>
                      <a:pt x="151444" y="160398"/>
                      <a:pt x="129633" y="182257"/>
                      <a:pt x="129585" y="209165"/>
                    </a:cubicBezTo>
                    <a:lnTo>
                      <a:pt x="129585" y="428855"/>
                    </a:lnTo>
                    <a:cubicBezTo>
                      <a:pt x="129633" y="455810"/>
                      <a:pt x="151444" y="477669"/>
                      <a:pt x="178400" y="477717"/>
                    </a:cubicBezTo>
                    <a:lnTo>
                      <a:pt x="398089" y="477717"/>
                    </a:lnTo>
                    <a:cubicBezTo>
                      <a:pt x="424997" y="477669"/>
                      <a:pt x="446856" y="455810"/>
                      <a:pt x="446904" y="428855"/>
                    </a:cubicBezTo>
                    <a:lnTo>
                      <a:pt x="446904" y="256217"/>
                    </a:lnTo>
                    <a:cubicBezTo>
                      <a:pt x="438951" y="257694"/>
                      <a:pt x="430712" y="257170"/>
                      <a:pt x="422521" y="255551"/>
                    </a:cubicBezTo>
                    <a:lnTo>
                      <a:pt x="422521" y="428855"/>
                    </a:lnTo>
                    <a:cubicBezTo>
                      <a:pt x="422473" y="442332"/>
                      <a:pt x="411567" y="453238"/>
                      <a:pt x="398089" y="453238"/>
                    </a:cubicBezTo>
                    <a:lnTo>
                      <a:pt x="178400" y="453238"/>
                    </a:lnTo>
                    <a:cubicBezTo>
                      <a:pt x="164970" y="453238"/>
                      <a:pt x="154064" y="442332"/>
                      <a:pt x="154016" y="428855"/>
                    </a:cubicBezTo>
                    <a:lnTo>
                      <a:pt x="154016" y="209165"/>
                    </a:lnTo>
                    <a:cubicBezTo>
                      <a:pt x="154016" y="195687"/>
                      <a:pt x="164922" y="184781"/>
                      <a:pt x="178400" y="184781"/>
                    </a:cubicBezTo>
                    <a:lnTo>
                      <a:pt x="340179" y="184781"/>
                    </a:lnTo>
                    <a:cubicBezTo>
                      <a:pt x="339940" y="176590"/>
                      <a:pt x="340369" y="168446"/>
                      <a:pt x="341512" y="160350"/>
                    </a:cubicBezTo>
                    <a:close/>
                    <a:moveTo>
                      <a:pt x="433862" y="155050"/>
                    </a:moveTo>
                    <a:lnTo>
                      <a:pt x="436098" y="160905"/>
                    </a:lnTo>
                    <a:lnTo>
                      <a:pt x="425488" y="164951"/>
                    </a:lnTo>
                    <a:cubicBezTo>
                      <a:pt x="424632" y="168235"/>
                      <a:pt x="423252" y="171376"/>
                      <a:pt x="421492" y="174280"/>
                    </a:cubicBezTo>
                    <a:lnTo>
                      <a:pt x="437573" y="171805"/>
                    </a:lnTo>
                    <a:lnTo>
                      <a:pt x="436288" y="180848"/>
                    </a:lnTo>
                    <a:cubicBezTo>
                      <a:pt x="429057" y="181134"/>
                      <a:pt x="421730" y="181658"/>
                      <a:pt x="414403" y="182419"/>
                    </a:cubicBezTo>
                    <a:cubicBezTo>
                      <a:pt x="408932" y="187227"/>
                      <a:pt x="400415" y="192653"/>
                      <a:pt x="388854" y="198698"/>
                    </a:cubicBezTo>
                    <a:cubicBezTo>
                      <a:pt x="386999" y="196604"/>
                      <a:pt x="385000" y="194605"/>
                      <a:pt x="382907" y="192748"/>
                    </a:cubicBezTo>
                    <a:cubicBezTo>
                      <a:pt x="388807" y="190225"/>
                      <a:pt x="394516" y="187370"/>
                      <a:pt x="400082" y="184180"/>
                    </a:cubicBezTo>
                    <a:cubicBezTo>
                      <a:pt x="395753" y="184799"/>
                      <a:pt x="391376" y="185513"/>
                      <a:pt x="386999" y="186275"/>
                    </a:cubicBezTo>
                    <a:cubicBezTo>
                      <a:pt x="388045" y="183704"/>
                      <a:pt x="388997" y="181086"/>
                      <a:pt x="389853" y="178469"/>
                    </a:cubicBezTo>
                    <a:lnTo>
                      <a:pt x="376817" y="183419"/>
                    </a:lnTo>
                    <a:lnTo>
                      <a:pt x="374581" y="177564"/>
                    </a:lnTo>
                    <a:lnTo>
                      <a:pt x="392185" y="170948"/>
                    </a:lnTo>
                    <a:cubicBezTo>
                      <a:pt x="392660" y="169044"/>
                      <a:pt x="393136" y="167092"/>
                      <a:pt x="393564" y="165189"/>
                    </a:cubicBezTo>
                    <a:lnTo>
                      <a:pt x="403603" y="163285"/>
                    </a:lnTo>
                    <a:lnTo>
                      <a:pt x="402366" y="167045"/>
                    </a:lnTo>
                    <a:close/>
                    <a:moveTo>
                      <a:pt x="428556" y="144337"/>
                    </a:moveTo>
                    <a:lnTo>
                      <a:pt x="432370" y="154387"/>
                    </a:lnTo>
                    <a:lnTo>
                      <a:pt x="424027" y="157578"/>
                    </a:lnTo>
                    <a:lnTo>
                      <a:pt x="422597" y="153958"/>
                    </a:lnTo>
                    <a:lnTo>
                      <a:pt x="381931" y="169342"/>
                    </a:lnTo>
                    <a:lnTo>
                      <a:pt x="383266" y="172962"/>
                    </a:lnTo>
                    <a:lnTo>
                      <a:pt x="374875" y="176153"/>
                    </a:lnTo>
                    <a:lnTo>
                      <a:pt x="371109" y="166103"/>
                    </a:lnTo>
                    <a:lnTo>
                      <a:pt x="394851" y="157101"/>
                    </a:lnTo>
                    <a:cubicBezTo>
                      <a:pt x="393754" y="155815"/>
                      <a:pt x="392658" y="154720"/>
                      <a:pt x="391704" y="153815"/>
                    </a:cubicBezTo>
                    <a:lnTo>
                      <a:pt x="401954" y="148957"/>
                    </a:lnTo>
                    <a:cubicBezTo>
                      <a:pt x="402955" y="150052"/>
                      <a:pt x="404052" y="151481"/>
                      <a:pt x="405434" y="153101"/>
                    </a:cubicBezTo>
                    <a:close/>
                    <a:moveTo>
                      <a:pt x="399340" y="123549"/>
                    </a:moveTo>
                    <a:cubicBezTo>
                      <a:pt x="388041" y="125799"/>
                      <a:pt x="377397" y="131323"/>
                      <a:pt x="368896" y="139824"/>
                    </a:cubicBezTo>
                    <a:cubicBezTo>
                      <a:pt x="351846" y="156874"/>
                      <a:pt x="346751" y="182448"/>
                      <a:pt x="355990" y="204688"/>
                    </a:cubicBezTo>
                    <a:cubicBezTo>
                      <a:pt x="365181" y="226929"/>
                      <a:pt x="386898" y="241406"/>
                      <a:pt x="410948" y="241406"/>
                    </a:cubicBezTo>
                    <a:cubicBezTo>
                      <a:pt x="443808" y="241406"/>
                      <a:pt x="470430" y="214737"/>
                      <a:pt x="470430" y="181924"/>
                    </a:cubicBezTo>
                    <a:cubicBezTo>
                      <a:pt x="470430" y="157826"/>
                      <a:pt x="455953" y="136157"/>
                      <a:pt x="433712" y="126918"/>
                    </a:cubicBezTo>
                    <a:cubicBezTo>
                      <a:pt x="422592" y="122323"/>
                      <a:pt x="410638" y="121299"/>
                      <a:pt x="399340" y="123549"/>
                    </a:cubicBezTo>
                    <a:close/>
                    <a:moveTo>
                      <a:pt x="300032" y="0"/>
                    </a:moveTo>
                    <a:cubicBezTo>
                      <a:pt x="465716" y="0"/>
                      <a:pt x="600063" y="134347"/>
                      <a:pt x="600063" y="300032"/>
                    </a:cubicBezTo>
                    <a:cubicBezTo>
                      <a:pt x="600063" y="465763"/>
                      <a:pt x="465716" y="600063"/>
                      <a:pt x="300032" y="600063"/>
                    </a:cubicBezTo>
                    <a:cubicBezTo>
                      <a:pt x="134347" y="600063"/>
                      <a:pt x="0" y="465763"/>
                      <a:pt x="0" y="300032"/>
                    </a:cubicBezTo>
                    <a:cubicBezTo>
                      <a:pt x="0" y="134347"/>
                      <a:pt x="134347" y="0"/>
                      <a:pt x="30003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47" name="椭圆 46"/>
            <p:cNvSpPr/>
            <p:nvPr/>
          </p:nvSpPr>
          <p:spPr>
            <a:xfrm>
              <a:off x="9585579" y="3242682"/>
              <a:ext cx="288000" cy="288000"/>
            </a:xfrm>
            <a:prstGeom prst="ellipse">
              <a:avLst/>
            </a:prstGeom>
            <a:solidFill>
              <a:srgbClr val="001B6C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96888" y="1425713"/>
            <a:ext cx="3142960" cy="4572000"/>
            <a:chOff x="896888" y="1425713"/>
            <a:chExt cx="3142960" cy="4572000"/>
          </a:xfrm>
        </p:grpSpPr>
        <p:grpSp>
          <p:nvGrpSpPr>
            <p:cNvPr id="50" name="组合 49"/>
            <p:cNvGrpSpPr/>
            <p:nvPr/>
          </p:nvGrpSpPr>
          <p:grpSpPr>
            <a:xfrm>
              <a:off x="896888" y="1425713"/>
              <a:ext cx="3142960" cy="4572000"/>
              <a:chOff x="884188" y="1451113"/>
              <a:chExt cx="3142960" cy="4572000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884188" y="1451113"/>
                <a:ext cx="3142960" cy="4572000"/>
                <a:chOff x="884188" y="1451113"/>
                <a:chExt cx="3142960" cy="4572000"/>
              </a:xfrm>
            </p:grpSpPr>
            <p:sp>
              <p:nvSpPr>
                <p:cNvPr id="4" name="流程图: 离页连接符 3"/>
                <p:cNvSpPr/>
                <p:nvPr/>
              </p:nvSpPr>
              <p:spPr>
                <a:xfrm>
                  <a:off x="1133764" y="1451113"/>
                  <a:ext cx="2643809" cy="1898374"/>
                </a:xfrm>
                <a:prstGeom prst="flowChartOffpageConnector">
                  <a:avLst/>
                </a:prstGeom>
                <a:solidFill>
                  <a:srgbClr val="001B6C"/>
                </a:solidFill>
                <a:ln>
                  <a:solidFill>
                    <a:srgbClr val="001B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14" name="流程图: 离页连接符 13"/>
                <p:cNvSpPr/>
                <p:nvPr/>
              </p:nvSpPr>
              <p:spPr>
                <a:xfrm flipV="1">
                  <a:off x="884188" y="3428999"/>
                  <a:ext cx="3142960" cy="2594114"/>
                </a:xfrm>
                <a:prstGeom prst="flowChartOffpageConnector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grpSp>
              <p:nvGrpSpPr>
                <p:cNvPr id="10" name="组合 9"/>
                <p:cNvGrpSpPr/>
                <p:nvPr/>
              </p:nvGrpSpPr>
              <p:grpSpPr>
                <a:xfrm>
                  <a:off x="1122318" y="3966130"/>
                  <a:ext cx="2605043" cy="1721462"/>
                  <a:chOff x="5103800" y="3208189"/>
                  <a:chExt cx="2605043" cy="1721462"/>
                </a:xfrm>
              </p:grpSpPr>
              <p:sp>
                <p:nvSpPr>
                  <p:cNvPr id="11" name="文本框 2"/>
                  <p:cNvSpPr txBox="1"/>
                  <p:nvPr>
                    <p:custDataLst>
                      <p:tags r:id="rId2"/>
                    </p:custDataLst>
                  </p:nvPr>
                </p:nvSpPr>
                <p:spPr>
                  <a:xfrm>
                    <a:off x="5103800" y="3729322"/>
                    <a:ext cx="2605043" cy="120032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lvl="0" algn="ctr">
                      <a:lnSpc>
                        <a:spcPct val="150000"/>
                      </a:lnSpc>
                      <a:defRPr/>
                    </a:pPr>
                    <a:r>
                      <a: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微软雅黑"/>
                        <a:ea typeface="微软雅黑"/>
                        <a:sym typeface="微软雅黑"/>
                      </a:rPr>
                      <a:t>筛选前期效果较好的推广渠道进行主要推广，快速完成客户积累。</a:t>
                    </a:r>
                  </a:p>
                </p:txBody>
              </p:sp>
              <p:sp>
                <p:nvSpPr>
                  <p:cNvPr id="12" name="矩形: 圆角 9"/>
                  <p:cNvSpPr/>
                  <p:nvPr/>
                </p:nvSpPr>
                <p:spPr>
                  <a:xfrm>
                    <a:off x="5605864" y="3208189"/>
                    <a:ext cx="1662572" cy="44162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1B6C"/>
                  </a:solidFill>
                  <a:ln>
                    <a:solidFill>
                      <a:srgbClr val="001B6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CN" altLang="en-US" sz="2000" b="1" dirty="0">
                        <a:solidFill>
                          <a:schemeClr val="bg1"/>
                        </a:solidFill>
                        <a:latin typeface="微软雅黑"/>
                        <a:ea typeface="微软雅黑"/>
                        <a:sym typeface="微软雅黑"/>
                      </a:rPr>
                      <a:t>推广渠道</a:t>
                    </a:r>
                  </a:p>
                </p:txBody>
              </p:sp>
            </p:grpSp>
          </p:grpSp>
          <p:sp>
            <p:nvSpPr>
              <p:cNvPr id="6" name="椭圆 5"/>
              <p:cNvSpPr/>
              <p:nvPr/>
            </p:nvSpPr>
            <p:spPr>
              <a:xfrm>
                <a:off x="2286000" y="3260035"/>
                <a:ext cx="288000" cy="288000"/>
              </a:xfrm>
              <a:prstGeom prst="ellipse">
                <a:avLst/>
              </a:prstGeom>
              <a:solidFill>
                <a:srgbClr val="001B6C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sp>
          <p:nvSpPr>
            <p:cNvPr id="51" name="iconfont-11644-3741974"/>
            <p:cNvSpPr/>
            <p:nvPr/>
          </p:nvSpPr>
          <p:spPr>
            <a:xfrm>
              <a:off x="1980587" y="1789573"/>
              <a:ext cx="913907" cy="913907"/>
            </a:xfrm>
            <a:custGeom>
              <a:avLst/>
              <a:gdLst>
                <a:gd name="connsiteX0" fmla="*/ 215023 w 600063"/>
                <a:gd name="connsiteY0" fmla="*/ 380040 h 600063"/>
                <a:gd name="connsiteX1" fmla="*/ 202831 w 600063"/>
                <a:gd name="connsiteY1" fmla="*/ 392232 h 600063"/>
                <a:gd name="connsiteX2" fmla="*/ 215023 w 600063"/>
                <a:gd name="connsiteY2" fmla="*/ 404423 h 600063"/>
                <a:gd name="connsiteX3" fmla="*/ 337035 w 600063"/>
                <a:gd name="connsiteY3" fmla="*/ 404423 h 600063"/>
                <a:gd name="connsiteX4" fmla="*/ 349465 w 600063"/>
                <a:gd name="connsiteY4" fmla="*/ 392470 h 600063"/>
                <a:gd name="connsiteX5" fmla="*/ 337512 w 600063"/>
                <a:gd name="connsiteY5" fmla="*/ 380040 h 600063"/>
                <a:gd name="connsiteX6" fmla="*/ 215023 w 600063"/>
                <a:gd name="connsiteY6" fmla="*/ 306842 h 600063"/>
                <a:gd name="connsiteX7" fmla="*/ 203021 w 600063"/>
                <a:gd name="connsiteY7" fmla="*/ 319224 h 600063"/>
                <a:gd name="connsiteX8" fmla="*/ 215023 w 600063"/>
                <a:gd name="connsiteY8" fmla="*/ 331225 h 600063"/>
                <a:gd name="connsiteX9" fmla="*/ 312652 w 600063"/>
                <a:gd name="connsiteY9" fmla="*/ 331225 h 600063"/>
                <a:gd name="connsiteX10" fmla="*/ 325034 w 600063"/>
                <a:gd name="connsiteY10" fmla="*/ 319224 h 600063"/>
                <a:gd name="connsiteX11" fmla="*/ 313080 w 600063"/>
                <a:gd name="connsiteY11" fmla="*/ 306842 h 600063"/>
                <a:gd name="connsiteX12" fmla="*/ 215023 w 600063"/>
                <a:gd name="connsiteY12" fmla="*/ 233596 h 600063"/>
                <a:gd name="connsiteX13" fmla="*/ 203069 w 600063"/>
                <a:gd name="connsiteY13" fmla="*/ 245788 h 600063"/>
                <a:gd name="connsiteX14" fmla="*/ 215023 w 600063"/>
                <a:gd name="connsiteY14" fmla="*/ 258027 h 600063"/>
                <a:gd name="connsiteX15" fmla="*/ 361467 w 600063"/>
                <a:gd name="connsiteY15" fmla="*/ 258027 h 600063"/>
                <a:gd name="connsiteX16" fmla="*/ 373706 w 600063"/>
                <a:gd name="connsiteY16" fmla="*/ 246026 h 600063"/>
                <a:gd name="connsiteX17" fmla="*/ 373706 w 600063"/>
                <a:gd name="connsiteY17" fmla="*/ 245788 h 600063"/>
                <a:gd name="connsiteX18" fmla="*/ 361705 w 600063"/>
                <a:gd name="connsiteY18" fmla="*/ 233596 h 600063"/>
                <a:gd name="connsiteX19" fmla="*/ 443097 w 600063"/>
                <a:gd name="connsiteY19" fmla="*/ 179963 h 600063"/>
                <a:gd name="connsiteX20" fmla="*/ 445576 w 600063"/>
                <a:gd name="connsiteY20" fmla="*/ 186440 h 600063"/>
                <a:gd name="connsiteX21" fmla="*/ 426268 w 600063"/>
                <a:gd name="connsiteY21" fmla="*/ 193727 h 600063"/>
                <a:gd name="connsiteX22" fmla="*/ 449676 w 600063"/>
                <a:gd name="connsiteY22" fmla="*/ 192441 h 600063"/>
                <a:gd name="connsiteX23" fmla="*/ 449152 w 600063"/>
                <a:gd name="connsiteY23" fmla="*/ 201348 h 600063"/>
                <a:gd name="connsiteX24" fmla="*/ 421453 w 600063"/>
                <a:gd name="connsiteY24" fmla="*/ 199443 h 600063"/>
                <a:gd name="connsiteX25" fmla="*/ 425791 w 600063"/>
                <a:gd name="connsiteY25" fmla="*/ 210778 h 600063"/>
                <a:gd name="connsiteX26" fmla="*/ 417496 w 600063"/>
                <a:gd name="connsiteY26" fmla="*/ 213922 h 600063"/>
                <a:gd name="connsiteX27" fmla="*/ 413110 w 600063"/>
                <a:gd name="connsiteY27" fmla="*/ 202348 h 600063"/>
                <a:gd name="connsiteX28" fmla="*/ 393897 w 600063"/>
                <a:gd name="connsiteY28" fmla="*/ 222209 h 600063"/>
                <a:gd name="connsiteX29" fmla="*/ 387652 w 600063"/>
                <a:gd name="connsiteY29" fmla="*/ 216208 h 600063"/>
                <a:gd name="connsiteX30" fmla="*/ 405387 w 600063"/>
                <a:gd name="connsiteY30" fmla="*/ 201634 h 600063"/>
                <a:gd name="connsiteX31" fmla="*/ 386365 w 600063"/>
                <a:gd name="connsiteY31" fmla="*/ 208873 h 600063"/>
                <a:gd name="connsiteX32" fmla="*/ 383933 w 600063"/>
                <a:gd name="connsiteY32" fmla="*/ 202348 h 600063"/>
                <a:gd name="connsiteX33" fmla="*/ 409487 w 600063"/>
                <a:gd name="connsiteY33" fmla="*/ 192680 h 600063"/>
                <a:gd name="connsiteX34" fmla="*/ 407723 w 600063"/>
                <a:gd name="connsiteY34" fmla="*/ 188107 h 600063"/>
                <a:gd name="connsiteX35" fmla="*/ 415923 w 600063"/>
                <a:gd name="connsiteY35" fmla="*/ 184964 h 600063"/>
                <a:gd name="connsiteX36" fmla="*/ 417687 w 600063"/>
                <a:gd name="connsiteY36" fmla="*/ 189584 h 600063"/>
                <a:gd name="connsiteX37" fmla="*/ 415735 w 600063"/>
                <a:gd name="connsiteY37" fmla="*/ 168663 h 600063"/>
                <a:gd name="connsiteX38" fmla="*/ 399607 w 600063"/>
                <a:gd name="connsiteY38" fmla="*/ 174803 h 600063"/>
                <a:gd name="connsiteX39" fmla="*/ 398370 w 600063"/>
                <a:gd name="connsiteY39" fmla="*/ 178183 h 600063"/>
                <a:gd name="connsiteX40" fmla="*/ 411025 w 600063"/>
                <a:gd name="connsiteY40" fmla="*/ 175993 h 600063"/>
                <a:gd name="connsiteX41" fmla="*/ 415735 w 600063"/>
                <a:gd name="connsiteY41" fmla="*/ 168663 h 600063"/>
                <a:gd name="connsiteX42" fmla="*/ 178400 w 600063"/>
                <a:gd name="connsiteY42" fmla="*/ 160350 h 600063"/>
                <a:gd name="connsiteX43" fmla="*/ 129585 w 600063"/>
                <a:gd name="connsiteY43" fmla="*/ 209165 h 600063"/>
                <a:gd name="connsiteX44" fmla="*/ 129585 w 600063"/>
                <a:gd name="connsiteY44" fmla="*/ 428855 h 600063"/>
                <a:gd name="connsiteX45" fmla="*/ 178400 w 600063"/>
                <a:gd name="connsiteY45" fmla="*/ 477717 h 600063"/>
                <a:gd name="connsiteX46" fmla="*/ 398089 w 600063"/>
                <a:gd name="connsiteY46" fmla="*/ 477717 h 600063"/>
                <a:gd name="connsiteX47" fmla="*/ 446904 w 600063"/>
                <a:gd name="connsiteY47" fmla="*/ 428855 h 600063"/>
                <a:gd name="connsiteX48" fmla="*/ 446904 w 600063"/>
                <a:gd name="connsiteY48" fmla="*/ 256217 h 600063"/>
                <a:gd name="connsiteX49" fmla="*/ 422521 w 600063"/>
                <a:gd name="connsiteY49" fmla="*/ 255551 h 600063"/>
                <a:gd name="connsiteX50" fmla="*/ 422521 w 600063"/>
                <a:gd name="connsiteY50" fmla="*/ 428855 h 600063"/>
                <a:gd name="connsiteX51" fmla="*/ 398089 w 600063"/>
                <a:gd name="connsiteY51" fmla="*/ 453238 h 600063"/>
                <a:gd name="connsiteX52" fmla="*/ 178400 w 600063"/>
                <a:gd name="connsiteY52" fmla="*/ 453238 h 600063"/>
                <a:gd name="connsiteX53" fmla="*/ 154016 w 600063"/>
                <a:gd name="connsiteY53" fmla="*/ 428855 h 600063"/>
                <a:gd name="connsiteX54" fmla="*/ 154016 w 600063"/>
                <a:gd name="connsiteY54" fmla="*/ 209165 h 600063"/>
                <a:gd name="connsiteX55" fmla="*/ 178400 w 600063"/>
                <a:gd name="connsiteY55" fmla="*/ 184781 h 600063"/>
                <a:gd name="connsiteX56" fmla="*/ 340179 w 600063"/>
                <a:gd name="connsiteY56" fmla="*/ 184781 h 600063"/>
                <a:gd name="connsiteX57" fmla="*/ 341512 w 600063"/>
                <a:gd name="connsiteY57" fmla="*/ 160350 h 600063"/>
                <a:gd name="connsiteX58" fmla="*/ 433862 w 600063"/>
                <a:gd name="connsiteY58" fmla="*/ 155050 h 600063"/>
                <a:gd name="connsiteX59" fmla="*/ 436098 w 600063"/>
                <a:gd name="connsiteY59" fmla="*/ 160905 h 600063"/>
                <a:gd name="connsiteX60" fmla="*/ 425488 w 600063"/>
                <a:gd name="connsiteY60" fmla="*/ 164951 h 600063"/>
                <a:gd name="connsiteX61" fmla="*/ 421492 w 600063"/>
                <a:gd name="connsiteY61" fmla="*/ 174280 h 600063"/>
                <a:gd name="connsiteX62" fmla="*/ 437573 w 600063"/>
                <a:gd name="connsiteY62" fmla="*/ 171805 h 600063"/>
                <a:gd name="connsiteX63" fmla="*/ 436288 w 600063"/>
                <a:gd name="connsiteY63" fmla="*/ 180848 h 600063"/>
                <a:gd name="connsiteX64" fmla="*/ 414403 w 600063"/>
                <a:gd name="connsiteY64" fmla="*/ 182419 h 600063"/>
                <a:gd name="connsiteX65" fmla="*/ 388854 w 600063"/>
                <a:gd name="connsiteY65" fmla="*/ 198698 h 600063"/>
                <a:gd name="connsiteX66" fmla="*/ 382907 w 600063"/>
                <a:gd name="connsiteY66" fmla="*/ 192748 h 600063"/>
                <a:gd name="connsiteX67" fmla="*/ 400082 w 600063"/>
                <a:gd name="connsiteY67" fmla="*/ 184180 h 600063"/>
                <a:gd name="connsiteX68" fmla="*/ 386999 w 600063"/>
                <a:gd name="connsiteY68" fmla="*/ 186275 h 600063"/>
                <a:gd name="connsiteX69" fmla="*/ 389853 w 600063"/>
                <a:gd name="connsiteY69" fmla="*/ 178469 h 600063"/>
                <a:gd name="connsiteX70" fmla="*/ 376817 w 600063"/>
                <a:gd name="connsiteY70" fmla="*/ 183419 h 600063"/>
                <a:gd name="connsiteX71" fmla="*/ 374581 w 600063"/>
                <a:gd name="connsiteY71" fmla="*/ 177564 h 600063"/>
                <a:gd name="connsiteX72" fmla="*/ 392185 w 600063"/>
                <a:gd name="connsiteY72" fmla="*/ 170948 h 600063"/>
                <a:gd name="connsiteX73" fmla="*/ 393564 w 600063"/>
                <a:gd name="connsiteY73" fmla="*/ 165189 h 600063"/>
                <a:gd name="connsiteX74" fmla="*/ 403603 w 600063"/>
                <a:gd name="connsiteY74" fmla="*/ 163285 h 600063"/>
                <a:gd name="connsiteX75" fmla="*/ 402366 w 600063"/>
                <a:gd name="connsiteY75" fmla="*/ 167045 h 600063"/>
                <a:gd name="connsiteX76" fmla="*/ 428556 w 600063"/>
                <a:gd name="connsiteY76" fmla="*/ 144337 h 600063"/>
                <a:gd name="connsiteX77" fmla="*/ 432370 w 600063"/>
                <a:gd name="connsiteY77" fmla="*/ 154387 h 600063"/>
                <a:gd name="connsiteX78" fmla="*/ 424027 w 600063"/>
                <a:gd name="connsiteY78" fmla="*/ 157578 h 600063"/>
                <a:gd name="connsiteX79" fmla="*/ 422597 w 600063"/>
                <a:gd name="connsiteY79" fmla="*/ 153958 h 600063"/>
                <a:gd name="connsiteX80" fmla="*/ 381931 w 600063"/>
                <a:gd name="connsiteY80" fmla="*/ 169342 h 600063"/>
                <a:gd name="connsiteX81" fmla="*/ 383266 w 600063"/>
                <a:gd name="connsiteY81" fmla="*/ 172962 h 600063"/>
                <a:gd name="connsiteX82" fmla="*/ 374875 w 600063"/>
                <a:gd name="connsiteY82" fmla="*/ 176153 h 600063"/>
                <a:gd name="connsiteX83" fmla="*/ 371109 w 600063"/>
                <a:gd name="connsiteY83" fmla="*/ 166103 h 600063"/>
                <a:gd name="connsiteX84" fmla="*/ 394851 w 600063"/>
                <a:gd name="connsiteY84" fmla="*/ 157101 h 600063"/>
                <a:gd name="connsiteX85" fmla="*/ 391704 w 600063"/>
                <a:gd name="connsiteY85" fmla="*/ 153815 h 600063"/>
                <a:gd name="connsiteX86" fmla="*/ 401954 w 600063"/>
                <a:gd name="connsiteY86" fmla="*/ 148957 h 600063"/>
                <a:gd name="connsiteX87" fmla="*/ 405434 w 600063"/>
                <a:gd name="connsiteY87" fmla="*/ 153101 h 600063"/>
                <a:gd name="connsiteX88" fmla="*/ 399340 w 600063"/>
                <a:gd name="connsiteY88" fmla="*/ 123549 h 600063"/>
                <a:gd name="connsiteX89" fmla="*/ 368896 w 600063"/>
                <a:gd name="connsiteY89" fmla="*/ 139824 h 600063"/>
                <a:gd name="connsiteX90" fmla="*/ 355990 w 600063"/>
                <a:gd name="connsiteY90" fmla="*/ 204688 h 600063"/>
                <a:gd name="connsiteX91" fmla="*/ 410948 w 600063"/>
                <a:gd name="connsiteY91" fmla="*/ 241406 h 600063"/>
                <a:gd name="connsiteX92" fmla="*/ 470430 w 600063"/>
                <a:gd name="connsiteY92" fmla="*/ 181924 h 600063"/>
                <a:gd name="connsiteX93" fmla="*/ 433712 w 600063"/>
                <a:gd name="connsiteY93" fmla="*/ 126918 h 600063"/>
                <a:gd name="connsiteX94" fmla="*/ 399340 w 600063"/>
                <a:gd name="connsiteY94" fmla="*/ 123549 h 600063"/>
                <a:gd name="connsiteX95" fmla="*/ 300032 w 600063"/>
                <a:gd name="connsiteY95" fmla="*/ 0 h 600063"/>
                <a:gd name="connsiteX96" fmla="*/ 600063 w 600063"/>
                <a:gd name="connsiteY96" fmla="*/ 300032 h 600063"/>
                <a:gd name="connsiteX97" fmla="*/ 300032 w 600063"/>
                <a:gd name="connsiteY97" fmla="*/ 600063 h 600063"/>
                <a:gd name="connsiteX98" fmla="*/ 0 w 600063"/>
                <a:gd name="connsiteY98" fmla="*/ 300032 h 600063"/>
                <a:gd name="connsiteX99" fmla="*/ 300032 w 600063"/>
                <a:gd name="connsiteY99" fmla="*/ 0 h 6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600063" h="600063">
                  <a:moveTo>
                    <a:pt x="215023" y="380040"/>
                  </a:moveTo>
                  <a:cubicBezTo>
                    <a:pt x="208260" y="380040"/>
                    <a:pt x="202831" y="385517"/>
                    <a:pt x="202831" y="392232"/>
                  </a:cubicBezTo>
                  <a:cubicBezTo>
                    <a:pt x="202831" y="398994"/>
                    <a:pt x="208260" y="404423"/>
                    <a:pt x="215023" y="404423"/>
                  </a:cubicBezTo>
                  <a:lnTo>
                    <a:pt x="337035" y="404423"/>
                  </a:lnTo>
                  <a:cubicBezTo>
                    <a:pt x="343798" y="404566"/>
                    <a:pt x="349322" y="399185"/>
                    <a:pt x="349465" y="392470"/>
                  </a:cubicBezTo>
                  <a:cubicBezTo>
                    <a:pt x="349560" y="385707"/>
                    <a:pt x="344227" y="380183"/>
                    <a:pt x="337512" y="380040"/>
                  </a:cubicBezTo>
                  <a:close/>
                  <a:moveTo>
                    <a:pt x="215023" y="306842"/>
                  </a:moveTo>
                  <a:cubicBezTo>
                    <a:pt x="208260" y="306937"/>
                    <a:pt x="202878" y="312509"/>
                    <a:pt x="203021" y="319224"/>
                  </a:cubicBezTo>
                  <a:cubicBezTo>
                    <a:pt x="203117" y="325844"/>
                    <a:pt x="208450" y="331130"/>
                    <a:pt x="215023" y="331225"/>
                  </a:cubicBezTo>
                  <a:lnTo>
                    <a:pt x="312652" y="331225"/>
                  </a:lnTo>
                  <a:cubicBezTo>
                    <a:pt x="319367" y="331320"/>
                    <a:pt x="324939" y="325987"/>
                    <a:pt x="325034" y="319224"/>
                  </a:cubicBezTo>
                  <a:cubicBezTo>
                    <a:pt x="325177" y="312509"/>
                    <a:pt x="319795" y="306937"/>
                    <a:pt x="313080" y="306842"/>
                  </a:cubicBezTo>
                  <a:close/>
                  <a:moveTo>
                    <a:pt x="215023" y="233596"/>
                  </a:moveTo>
                  <a:cubicBezTo>
                    <a:pt x="208355" y="233739"/>
                    <a:pt x="203069" y="239168"/>
                    <a:pt x="203069" y="245788"/>
                  </a:cubicBezTo>
                  <a:cubicBezTo>
                    <a:pt x="203069" y="252455"/>
                    <a:pt x="208355" y="257837"/>
                    <a:pt x="215023" y="258027"/>
                  </a:cubicBezTo>
                  <a:lnTo>
                    <a:pt x="361467" y="258027"/>
                  </a:lnTo>
                  <a:cubicBezTo>
                    <a:pt x="368134" y="258075"/>
                    <a:pt x="373611" y="252693"/>
                    <a:pt x="373706" y="246026"/>
                  </a:cubicBezTo>
                  <a:lnTo>
                    <a:pt x="373706" y="245788"/>
                  </a:lnTo>
                  <a:cubicBezTo>
                    <a:pt x="373754" y="239120"/>
                    <a:pt x="368372" y="233644"/>
                    <a:pt x="361705" y="233596"/>
                  </a:cubicBezTo>
                  <a:close/>
                  <a:moveTo>
                    <a:pt x="443097" y="179963"/>
                  </a:moveTo>
                  <a:lnTo>
                    <a:pt x="445576" y="186440"/>
                  </a:lnTo>
                  <a:lnTo>
                    <a:pt x="426268" y="193727"/>
                  </a:lnTo>
                  <a:cubicBezTo>
                    <a:pt x="432704" y="194632"/>
                    <a:pt x="440475" y="194204"/>
                    <a:pt x="449676" y="192441"/>
                  </a:cubicBezTo>
                  <a:cubicBezTo>
                    <a:pt x="449390" y="195680"/>
                    <a:pt x="449199" y="198633"/>
                    <a:pt x="449152" y="201348"/>
                  </a:cubicBezTo>
                  <a:cubicBezTo>
                    <a:pt x="438520" y="202586"/>
                    <a:pt x="429271" y="201967"/>
                    <a:pt x="421453" y="199443"/>
                  </a:cubicBezTo>
                  <a:lnTo>
                    <a:pt x="425791" y="210778"/>
                  </a:lnTo>
                  <a:lnTo>
                    <a:pt x="417496" y="213922"/>
                  </a:lnTo>
                  <a:lnTo>
                    <a:pt x="413110" y="202348"/>
                  </a:lnTo>
                  <a:cubicBezTo>
                    <a:pt x="409058" y="209445"/>
                    <a:pt x="402669" y="216065"/>
                    <a:pt x="393897" y="222209"/>
                  </a:cubicBezTo>
                  <a:cubicBezTo>
                    <a:pt x="391943" y="220113"/>
                    <a:pt x="389845" y="218065"/>
                    <a:pt x="387652" y="216208"/>
                  </a:cubicBezTo>
                  <a:cubicBezTo>
                    <a:pt x="395041" y="211778"/>
                    <a:pt x="400953" y="206920"/>
                    <a:pt x="405387" y="201634"/>
                  </a:cubicBezTo>
                  <a:lnTo>
                    <a:pt x="386365" y="208873"/>
                  </a:lnTo>
                  <a:lnTo>
                    <a:pt x="383933" y="202348"/>
                  </a:lnTo>
                  <a:lnTo>
                    <a:pt x="409487" y="192680"/>
                  </a:lnTo>
                  <a:lnTo>
                    <a:pt x="407723" y="188107"/>
                  </a:lnTo>
                  <a:lnTo>
                    <a:pt x="415923" y="184964"/>
                  </a:lnTo>
                  <a:lnTo>
                    <a:pt x="417687" y="189584"/>
                  </a:lnTo>
                  <a:close/>
                  <a:moveTo>
                    <a:pt x="415735" y="168663"/>
                  </a:moveTo>
                  <a:lnTo>
                    <a:pt x="399607" y="174803"/>
                  </a:lnTo>
                  <a:lnTo>
                    <a:pt x="398370" y="178183"/>
                  </a:lnTo>
                  <a:lnTo>
                    <a:pt x="411025" y="175993"/>
                  </a:lnTo>
                  <a:cubicBezTo>
                    <a:pt x="413071" y="173899"/>
                    <a:pt x="414688" y="171424"/>
                    <a:pt x="415735" y="168663"/>
                  </a:cubicBezTo>
                  <a:close/>
                  <a:moveTo>
                    <a:pt x="178400" y="160350"/>
                  </a:moveTo>
                  <a:cubicBezTo>
                    <a:pt x="151444" y="160398"/>
                    <a:pt x="129633" y="182257"/>
                    <a:pt x="129585" y="209165"/>
                  </a:cubicBezTo>
                  <a:lnTo>
                    <a:pt x="129585" y="428855"/>
                  </a:lnTo>
                  <a:cubicBezTo>
                    <a:pt x="129633" y="455810"/>
                    <a:pt x="151444" y="477669"/>
                    <a:pt x="178400" y="477717"/>
                  </a:cubicBezTo>
                  <a:lnTo>
                    <a:pt x="398089" y="477717"/>
                  </a:lnTo>
                  <a:cubicBezTo>
                    <a:pt x="424997" y="477669"/>
                    <a:pt x="446856" y="455810"/>
                    <a:pt x="446904" y="428855"/>
                  </a:cubicBezTo>
                  <a:lnTo>
                    <a:pt x="446904" y="256217"/>
                  </a:lnTo>
                  <a:cubicBezTo>
                    <a:pt x="438951" y="257694"/>
                    <a:pt x="430712" y="257170"/>
                    <a:pt x="422521" y="255551"/>
                  </a:cubicBezTo>
                  <a:lnTo>
                    <a:pt x="422521" y="428855"/>
                  </a:lnTo>
                  <a:cubicBezTo>
                    <a:pt x="422473" y="442332"/>
                    <a:pt x="411567" y="453238"/>
                    <a:pt x="398089" y="453238"/>
                  </a:cubicBezTo>
                  <a:lnTo>
                    <a:pt x="178400" y="453238"/>
                  </a:lnTo>
                  <a:cubicBezTo>
                    <a:pt x="164970" y="453238"/>
                    <a:pt x="154064" y="442332"/>
                    <a:pt x="154016" y="428855"/>
                  </a:cubicBezTo>
                  <a:lnTo>
                    <a:pt x="154016" y="209165"/>
                  </a:lnTo>
                  <a:cubicBezTo>
                    <a:pt x="154016" y="195687"/>
                    <a:pt x="164922" y="184781"/>
                    <a:pt x="178400" y="184781"/>
                  </a:cubicBezTo>
                  <a:lnTo>
                    <a:pt x="340179" y="184781"/>
                  </a:lnTo>
                  <a:cubicBezTo>
                    <a:pt x="339940" y="176590"/>
                    <a:pt x="340369" y="168446"/>
                    <a:pt x="341512" y="160350"/>
                  </a:cubicBezTo>
                  <a:close/>
                  <a:moveTo>
                    <a:pt x="433862" y="155050"/>
                  </a:moveTo>
                  <a:lnTo>
                    <a:pt x="436098" y="160905"/>
                  </a:lnTo>
                  <a:lnTo>
                    <a:pt x="425488" y="164951"/>
                  </a:lnTo>
                  <a:cubicBezTo>
                    <a:pt x="424632" y="168235"/>
                    <a:pt x="423252" y="171376"/>
                    <a:pt x="421492" y="174280"/>
                  </a:cubicBezTo>
                  <a:lnTo>
                    <a:pt x="437573" y="171805"/>
                  </a:lnTo>
                  <a:lnTo>
                    <a:pt x="436288" y="180848"/>
                  </a:lnTo>
                  <a:cubicBezTo>
                    <a:pt x="429057" y="181134"/>
                    <a:pt x="421730" y="181658"/>
                    <a:pt x="414403" y="182419"/>
                  </a:cubicBezTo>
                  <a:cubicBezTo>
                    <a:pt x="408932" y="187227"/>
                    <a:pt x="400415" y="192653"/>
                    <a:pt x="388854" y="198698"/>
                  </a:cubicBezTo>
                  <a:cubicBezTo>
                    <a:pt x="386999" y="196604"/>
                    <a:pt x="385000" y="194605"/>
                    <a:pt x="382907" y="192748"/>
                  </a:cubicBezTo>
                  <a:cubicBezTo>
                    <a:pt x="388807" y="190225"/>
                    <a:pt x="394516" y="187370"/>
                    <a:pt x="400082" y="184180"/>
                  </a:cubicBezTo>
                  <a:cubicBezTo>
                    <a:pt x="395753" y="184799"/>
                    <a:pt x="391376" y="185513"/>
                    <a:pt x="386999" y="186275"/>
                  </a:cubicBezTo>
                  <a:cubicBezTo>
                    <a:pt x="388045" y="183704"/>
                    <a:pt x="388997" y="181086"/>
                    <a:pt x="389853" y="178469"/>
                  </a:cubicBezTo>
                  <a:lnTo>
                    <a:pt x="376817" y="183419"/>
                  </a:lnTo>
                  <a:lnTo>
                    <a:pt x="374581" y="177564"/>
                  </a:lnTo>
                  <a:lnTo>
                    <a:pt x="392185" y="170948"/>
                  </a:lnTo>
                  <a:cubicBezTo>
                    <a:pt x="392660" y="169044"/>
                    <a:pt x="393136" y="167092"/>
                    <a:pt x="393564" y="165189"/>
                  </a:cubicBezTo>
                  <a:lnTo>
                    <a:pt x="403603" y="163285"/>
                  </a:lnTo>
                  <a:lnTo>
                    <a:pt x="402366" y="167045"/>
                  </a:lnTo>
                  <a:close/>
                  <a:moveTo>
                    <a:pt x="428556" y="144337"/>
                  </a:moveTo>
                  <a:lnTo>
                    <a:pt x="432370" y="154387"/>
                  </a:lnTo>
                  <a:lnTo>
                    <a:pt x="424027" y="157578"/>
                  </a:lnTo>
                  <a:lnTo>
                    <a:pt x="422597" y="153958"/>
                  </a:lnTo>
                  <a:lnTo>
                    <a:pt x="381931" y="169342"/>
                  </a:lnTo>
                  <a:lnTo>
                    <a:pt x="383266" y="172962"/>
                  </a:lnTo>
                  <a:lnTo>
                    <a:pt x="374875" y="176153"/>
                  </a:lnTo>
                  <a:lnTo>
                    <a:pt x="371109" y="166103"/>
                  </a:lnTo>
                  <a:lnTo>
                    <a:pt x="394851" y="157101"/>
                  </a:lnTo>
                  <a:cubicBezTo>
                    <a:pt x="393754" y="155815"/>
                    <a:pt x="392658" y="154720"/>
                    <a:pt x="391704" y="153815"/>
                  </a:cubicBezTo>
                  <a:lnTo>
                    <a:pt x="401954" y="148957"/>
                  </a:lnTo>
                  <a:cubicBezTo>
                    <a:pt x="402955" y="150052"/>
                    <a:pt x="404052" y="151481"/>
                    <a:pt x="405434" y="153101"/>
                  </a:cubicBezTo>
                  <a:close/>
                  <a:moveTo>
                    <a:pt x="399340" y="123549"/>
                  </a:moveTo>
                  <a:cubicBezTo>
                    <a:pt x="388041" y="125799"/>
                    <a:pt x="377397" y="131323"/>
                    <a:pt x="368896" y="139824"/>
                  </a:cubicBezTo>
                  <a:cubicBezTo>
                    <a:pt x="351846" y="156874"/>
                    <a:pt x="346751" y="182448"/>
                    <a:pt x="355990" y="204688"/>
                  </a:cubicBezTo>
                  <a:cubicBezTo>
                    <a:pt x="365181" y="226929"/>
                    <a:pt x="386898" y="241406"/>
                    <a:pt x="410948" y="241406"/>
                  </a:cubicBezTo>
                  <a:cubicBezTo>
                    <a:pt x="443808" y="241406"/>
                    <a:pt x="470430" y="214737"/>
                    <a:pt x="470430" y="181924"/>
                  </a:cubicBezTo>
                  <a:cubicBezTo>
                    <a:pt x="470430" y="157826"/>
                    <a:pt x="455953" y="136157"/>
                    <a:pt x="433712" y="126918"/>
                  </a:cubicBezTo>
                  <a:cubicBezTo>
                    <a:pt x="422592" y="122323"/>
                    <a:pt x="410638" y="121299"/>
                    <a:pt x="399340" y="123549"/>
                  </a:cubicBezTo>
                  <a:close/>
                  <a:moveTo>
                    <a:pt x="300032" y="0"/>
                  </a:moveTo>
                  <a:cubicBezTo>
                    <a:pt x="465716" y="0"/>
                    <a:pt x="600063" y="134347"/>
                    <a:pt x="600063" y="300032"/>
                  </a:cubicBezTo>
                  <a:cubicBezTo>
                    <a:pt x="600063" y="465763"/>
                    <a:pt x="465716" y="600063"/>
                    <a:pt x="300032" y="600063"/>
                  </a:cubicBezTo>
                  <a:cubicBezTo>
                    <a:pt x="134347" y="600063"/>
                    <a:pt x="0" y="465763"/>
                    <a:pt x="0" y="300032"/>
                  </a:cubicBezTo>
                  <a:cubicBezTo>
                    <a:pt x="0" y="134347"/>
                    <a:pt x="134347" y="0"/>
                    <a:pt x="3000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阶段推广计划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27969" y="1909018"/>
            <a:ext cx="2997952" cy="3039718"/>
            <a:chOff x="4627969" y="1909018"/>
            <a:chExt cx="2997952" cy="3039718"/>
          </a:xfrm>
        </p:grpSpPr>
        <p:sp>
          <p:nvSpPr>
            <p:cNvPr id="5" name="泪滴形 4"/>
            <p:cNvSpPr/>
            <p:nvPr/>
          </p:nvSpPr>
          <p:spPr>
            <a:xfrm>
              <a:off x="4627969" y="3468510"/>
              <a:ext cx="1427922" cy="1480226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0" name="泪滴形 9"/>
            <p:cNvSpPr/>
            <p:nvPr/>
          </p:nvSpPr>
          <p:spPr>
            <a:xfrm flipV="1">
              <a:off x="4627969" y="1909018"/>
              <a:ext cx="1427922" cy="1480226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泪滴形 10"/>
            <p:cNvSpPr/>
            <p:nvPr/>
          </p:nvSpPr>
          <p:spPr>
            <a:xfrm rot="16200000">
              <a:off x="6171847" y="3468510"/>
              <a:ext cx="1427922" cy="1480226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2" name="泪滴形 11"/>
            <p:cNvSpPr/>
            <p:nvPr/>
          </p:nvSpPr>
          <p:spPr>
            <a:xfrm rot="5400000" flipV="1">
              <a:off x="6171847" y="1935170"/>
              <a:ext cx="1427922" cy="1480226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3" name="iconfont-11644-3741974"/>
            <p:cNvSpPr/>
            <p:nvPr/>
          </p:nvSpPr>
          <p:spPr>
            <a:xfrm>
              <a:off x="6498429" y="2297843"/>
              <a:ext cx="767076" cy="767076"/>
            </a:xfrm>
            <a:custGeom>
              <a:avLst/>
              <a:gdLst>
                <a:gd name="connsiteX0" fmla="*/ 215023 w 600063"/>
                <a:gd name="connsiteY0" fmla="*/ 380040 h 600063"/>
                <a:gd name="connsiteX1" fmla="*/ 202831 w 600063"/>
                <a:gd name="connsiteY1" fmla="*/ 392232 h 600063"/>
                <a:gd name="connsiteX2" fmla="*/ 215023 w 600063"/>
                <a:gd name="connsiteY2" fmla="*/ 404423 h 600063"/>
                <a:gd name="connsiteX3" fmla="*/ 337035 w 600063"/>
                <a:gd name="connsiteY3" fmla="*/ 404423 h 600063"/>
                <a:gd name="connsiteX4" fmla="*/ 349465 w 600063"/>
                <a:gd name="connsiteY4" fmla="*/ 392470 h 600063"/>
                <a:gd name="connsiteX5" fmla="*/ 337512 w 600063"/>
                <a:gd name="connsiteY5" fmla="*/ 380040 h 600063"/>
                <a:gd name="connsiteX6" fmla="*/ 215023 w 600063"/>
                <a:gd name="connsiteY6" fmla="*/ 306842 h 600063"/>
                <a:gd name="connsiteX7" fmla="*/ 203021 w 600063"/>
                <a:gd name="connsiteY7" fmla="*/ 319224 h 600063"/>
                <a:gd name="connsiteX8" fmla="*/ 215023 w 600063"/>
                <a:gd name="connsiteY8" fmla="*/ 331225 h 600063"/>
                <a:gd name="connsiteX9" fmla="*/ 312652 w 600063"/>
                <a:gd name="connsiteY9" fmla="*/ 331225 h 600063"/>
                <a:gd name="connsiteX10" fmla="*/ 325034 w 600063"/>
                <a:gd name="connsiteY10" fmla="*/ 319224 h 600063"/>
                <a:gd name="connsiteX11" fmla="*/ 313080 w 600063"/>
                <a:gd name="connsiteY11" fmla="*/ 306842 h 600063"/>
                <a:gd name="connsiteX12" fmla="*/ 215023 w 600063"/>
                <a:gd name="connsiteY12" fmla="*/ 233596 h 600063"/>
                <a:gd name="connsiteX13" fmla="*/ 203069 w 600063"/>
                <a:gd name="connsiteY13" fmla="*/ 245788 h 600063"/>
                <a:gd name="connsiteX14" fmla="*/ 215023 w 600063"/>
                <a:gd name="connsiteY14" fmla="*/ 258027 h 600063"/>
                <a:gd name="connsiteX15" fmla="*/ 361467 w 600063"/>
                <a:gd name="connsiteY15" fmla="*/ 258027 h 600063"/>
                <a:gd name="connsiteX16" fmla="*/ 373706 w 600063"/>
                <a:gd name="connsiteY16" fmla="*/ 246026 h 600063"/>
                <a:gd name="connsiteX17" fmla="*/ 373706 w 600063"/>
                <a:gd name="connsiteY17" fmla="*/ 245788 h 600063"/>
                <a:gd name="connsiteX18" fmla="*/ 361705 w 600063"/>
                <a:gd name="connsiteY18" fmla="*/ 233596 h 600063"/>
                <a:gd name="connsiteX19" fmla="*/ 443097 w 600063"/>
                <a:gd name="connsiteY19" fmla="*/ 179963 h 600063"/>
                <a:gd name="connsiteX20" fmla="*/ 445576 w 600063"/>
                <a:gd name="connsiteY20" fmla="*/ 186440 h 600063"/>
                <a:gd name="connsiteX21" fmla="*/ 426268 w 600063"/>
                <a:gd name="connsiteY21" fmla="*/ 193727 h 600063"/>
                <a:gd name="connsiteX22" fmla="*/ 449676 w 600063"/>
                <a:gd name="connsiteY22" fmla="*/ 192441 h 600063"/>
                <a:gd name="connsiteX23" fmla="*/ 449152 w 600063"/>
                <a:gd name="connsiteY23" fmla="*/ 201348 h 600063"/>
                <a:gd name="connsiteX24" fmla="*/ 421453 w 600063"/>
                <a:gd name="connsiteY24" fmla="*/ 199443 h 600063"/>
                <a:gd name="connsiteX25" fmla="*/ 425791 w 600063"/>
                <a:gd name="connsiteY25" fmla="*/ 210778 h 600063"/>
                <a:gd name="connsiteX26" fmla="*/ 417496 w 600063"/>
                <a:gd name="connsiteY26" fmla="*/ 213922 h 600063"/>
                <a:gd name="connsiteX27" fmla="*/ 413110 w 600063"/>
                <a:gd name="connsiteY27" fmla="*/ 202348 h 600063"/>
                <a:gd name="connsiteX28" fmla="*/ 393897 w 600063"/>
                <a:gd name="connsiteY28" fmla="*/ 222209 h 600063"/>
                <a:gd name="connsiteX29" fmla="*/ 387652 w 600063"/>
                <a:gd name="connsiteY29" fmla="*/ 216208 h 600063"/>
                <a:gd name="connsiteX30" fmla="*/ 405387 w 600063"/>
                <a:gd name="connsiteY30" fmla="*/ 201634 h 600063"/>
                <a:gd name="connsiteX31" fmla="*/ 386365 w 600063"/>
                <a:gd name="connsiteY31" fmla="*/ 208873 h 600063"/>
                <a:gd name="connsiteX32" fmla="*/ 383933 w 600063"/>
                <a:gd name="connsiteY32" fmla="*/ 202348 h 600063"/>
                <a:gd name="connsiteX33" fmla="*/ 409487 w 600063"/>
                <a:gd name="connsiteY33" fmla="*/ 192680 h 600063"/>
                <a:gd name="connsiteX34" fmla="*/ 407723 w 600063"/>
                <a:gd name="connsiteY34" fmla="*/ 188107 h 600063"/>
                <a:gd name="connsiteX35" fmla="*/ 415923 w 600063"/>
                <a:gd name="connsiteY35" fmla="*/ 184964 h 600063"/>
                <a:gd name="connsiteX36" fmla="*/ 417687 w 600063"/>
                <a:gd name="connsiteY36" fmla="*/ 189584 h 600063"/>
                <a:gd name="connsiteX37" fmla="*/ 415735 w 600063"/>
                <a:gd name="connsiteY37" fmla="*/ 168663 h 600063"/>
                <a:gd name="connsiteX38" fmla="*/ 399607 w 600063"/>
                <a:gd name="connsiteY38" fmla="*/ 174803 h 600063"/>
                <a:gd name="connsiteX39" fmla="*/ 398370 w 600063"/>
                <a:gd name="connsiteY39" fmla="*/ 178183 h 600063"/>
                <a:gd name="connsiteX40" fmla="*/ 411025 w 600063"/>
                <a:gd name="connsiteY40" fmla="*/ 175993 h 600063"/>
                <a:gd name="connsiteX41" fmla="*/ 415735 w 600063"/>
                <a:gd name="connsiteY41" fmla="*/ 168663 h 600063"/>
                <a:gd name="connsiteX42" fmla="*/ 178400 w 600063"/>
                <a:gd name="connsiteY42" fmla="*/ 160350 h 600063"/>
                <a:gd name="connsiteX43" fmla="*/ 129585 w 600063"/>
                <a:gd name="connsiteY43" fmla="*/ 209165 h 600063"/>
                <a:gd name="connsiteX44" fmla="*/ 129585 w 600063"/>
                <a:gd name="connsiteY44" fmla="*/ 428855 h 600063"/>
                <a:gd name="connsiteX45" fmla="*/ 178400 w 600063"/>
                <a:gd name="connsiteY45" fmla="*/ 477717 h 600063"/>
                <a:gd name="connsiteX46" fmla="*/ 398089 w 600063"/>
                <a:gd name="connsiteY46" fmla="*/ 477717 h 600063"/>
                <a:gd name="connsiteX47" fmla="*/ 446904 w 600063"/>
                <a:gd name="connsiteY47" fmla="*/ 428855 h 600063"/>
                <a:gd name="connsiteX48" fmla="*/ 446904 w 600063"/>
                <a:gd name="connsiteY48" fmla="*/ 256217 h 600063"/>
                <a:gd name="connsiteX49" fmla="*/ 422521 w 600063"/>
                <a:gd name="connsiteY49" fmla="*/ 255551 h 600063"/>
                <a:gd name="connsiteX50" fmla="*/ 422521 w 600063"/>
                <a:gd name="connsiteY50" fmla="*/ 428855 h 600063"/>
                <a:gd name="connsiteX51" fmla="*/ 398089 w 600063"/>
                <a:gd name="connsiteY51" fmla="*/ 453238 h 600063"/>
                <a:gd name="connsiteX52" fmla="*/ 178400 w 600063"/>
                <a:gd name="connsiteY52" fmla="*/ 453238 h 600063"/>
                <a:gd name="connsiteX53" fmla="*/ 154016 w 600063"/>
                <a:gd name="connsiteY53" fmla="*/ 428855 h 600063"/>
                <a:gd name="connsiteX54" fmla="*/ 154016 w 600063"/>
                <a:gd name="connsiteY54" fmla="*/ 209165 h 600063"/>
                <a:gd name="connsiteX55" fmla="*/ 178400 w 600063"/>
                <a:gd name="connsiteY55" fmla="*/ 184781 h 600063"/>
                <a:gd name="connsiteX56" fmla="*/ 340179 w 600063"/>
                <a:gd name="connsiteY56" fmla="*/ 184781 h 600063"/>
                <a:gd name="connsiteX57" fmla="*/ 341512 w 600063"/>
                <a:gd name="connsiteY57" fmla="*/ 160350 h 600063"/>
                <a:gd name="connsiteX58" fmla="*/ 433862 w 600063"/>
                <a:gd name="connsiteY58" fmla="*/ 155050 h 600063"/>
                <a:gd name="connsiteX59" fmla="*/ 436098 w 600063"/>
                <a:gd name="connsiteY59" fmla="*/ 160905 h 600063"/>
                <a:gd name="connsiteX60" fmla="*/ 425488 w 600063"/>
                <a:gd name="connsiteY60" fmla="*/ 164951 h 600063"/>
                <a:gd name="connsiteX61" fmla="*/ 421492 w 600063"/>
                <a:gd name="connsiteY61" fmla="*/ 174280 h 600063"/>
                <a:gd name="connsiteX62" fmla="*/ 437573 w 600063"/>
                <a:gd name="connsiteY62" fmla="*/ 171805 h 600063"/>
                <a:gd name="connsiteX63" fmla="*/ 436288 w 600063"/>
                <a:gd name="connsiteY63" fmla="*/ 180848 h 600063"/>
                <a:gd name="connsiteX64" fmla="*/ 414403 w 600063"/>
                <a:gd name="connsiteY64" fmla="*/ 182419 h 600063"/>
                <a:gd name="connsiteX65" fmla="*/ 388854 w 600063"/>
                <a:gd name="connsiteY65" fmla="*/ 198698 h 600063"/>
                <a:gd name="connsiteX66" fmla="*/ 382907 w 600063"/>
                <a:gd name="connsiteY66" fmla="*/ 192748 h 600063"/>
                <a:gd name="connsiteX67" fmla="*/ 400082 w 600063"/>
                <a:gd name="connsiteY67" fmla="*/ 184180 h 600063"/>
                <a:gd name="connsiteX68" fmla="*/ 386999 w 600063"/>
                <a:gd name="connsiteY68" fmla="*/ 186275 h 600063"/>
                <a:gd name="connsiteX69" fmla="*/ 389853 w 600063"/>
                <a:gd name="connsiteY69" fmla="*/ 178469 h 600063"/>
                <a:gd name="connsiteX70" fmla="*/ 376817 w 600063"/>
                <a:gd name="connsiteY70" fmla="*/ 183419 h 600063"/>
                <a:gd name="connsiteX71" fmla="*/ 374581 w 600063"/>
                <a:gd name="connsiteY71" fmla="*/ 177564 h 600063"/>
                <a:gd name="connsiteX72" fmla="*/ 392185 w 600063"/>
                <a:gd name="connsiteY72" fmla="*/ 170948 h 600063"/>
                <a:gd name="connsiteX73" fmla="*/ 393564 w 600063"/>
                <a:gd name="connsiteY73" fmla="*/ 165189 h 600063"/>
                <a:gd name="connsiteX74" fmla="*/ 403603 w 600063"/>
                <a:gd name="connsiteY74" fmla="*/ 163285 h 600063"/>
                <a:gd name="connsiteX75" fmla="*/ 402366 w 600063"/>
                <a:gd name="connsiteY75" fmla="*/ 167045 h 600063"/>
                <a:gd name="connsiteX76" fmla="*/ 428556 w 600063"/>
                <a:gd name="connsiteY76" fmla="*/ 144337 h 600063"/>
                <a:gd name="connsiteX77" fmla="*/ 432370 w 600063"/>
                <a:gd name="connsiteY77" fmla="*/ 154387 h 600063"/>
                <a:gd name="connsiteX78" fmla="*/ 424027 w 600063"/>
                <a:gd name="connsiteY78" fmla="*/ 157578 h 600063"/>
                <a:gd name="connsiteX79" fmla="*/ 422597 w 600063"/>
                <a:gd name="connsiteY79" fmla="*/ 153958 h 600063"/>
                <a:gd name="connsiteX80" fmla="*/ 381931 w 600063"/>
                <a:gd name="connsiteY80" fmla="*/ 169342 h 600063"/>
                <a:gd name="connsiteX81" fmla="*/ 383266 w 600063"/>
                <a:gd name="connsiteY81" fmla="*/ 172962 h 600063"/>
                <a:gd name="connsiteX82" fmla="*/ 374875 w 600063"/>
                <a:gd name="connsiteY82" fmla="*/ 176153 h 600063"/>
                <a:gd name="connsiteX83" fmla="*/ 371109 w 600063"/>
                <a:gd name="connsiteY83" fmla="*/ 166103 h 600063"/>
                <a:gd name="connsiteX84" fmla="*/ 394851 w 600063"/>
                <a:gd name="connsiteY84" fmla="*/ 157101 h 600063"/>
                <a:gd name="connsiteX85" fmla="*/ 391704 w 600063"/>
                <a:gd name="connsiteY85" fmla="*/ 153815 h 600063"/>
                <a:gd name="connsiteX86" fmla="*/ 401954 w 600063"/>
                <a:gd name="connsiteY86" fmla="*/ 148957 h 600063"/>
                <a:gd name="connsiteX87" fmla="*/ 405434 w 600063"/>
                <a:gd name="connsiteY87" fmla="*/ 153101 h 600063"/>
                <a:gd name="connsiteX88" fmla="*/ 399340 w 600063"/>
                <a:gd name="connsiteY88" fmla="*/ 123549 h 600063"/>
                <a:gd name="connsiteX89" fmla="*/ 368896 w 600063"/>
                <a:gd name="connsiteY89" fmla="*/ 139824 h 600063"/>
                <a:gd name="connsiteX90" fmla="*/ 355990 w 600063"/>
                <a:gd name="connsiteY90" fmla="*/ 204688 h 600063"/>
                <a:gd name="connsiteX91" fmla="*/ 410948 w 600063"/>
                <a:gd name="connsiteY91" fmla="*/ 241406 h 600063"/>
                <a:gd name="connsiteX92" fmla="*/ 470430 w 600063"/>
                <a:gd name="connsiteY92" fmla="*/ 181924 h 600063"/>
                <a:gd name="connsiteX93" fmla="*/ 433712 w 600063"/>
                <a:gd name="connsiteY93" fmla="*/ 126918 h 600063"/>
                <a:gd name="connsiteX94" fmla="*/ 399340 w 600063"/>
                <a:gd name="connsiteY94" fmla="*/ 123549 h 600063"/>
                <a:gd name="connsiteX95" fmla="*/ 300032 w 600063"/>
                <a:gd name="connsiteY95" fmla="*/ 0 h 600063"/>
                <a:gd name="connsiteX96" fmla="*/ 600063 w 600063"/>
                <a:gd name="connsiteY96" fmla="*/ 300032 h 600063"/>
                <a:gd name="connsiteX97" fmla="*/ 300032 w 600063"/>
                <a:gd name="connsiteY97" fmla="*/ 600063 h 600063"/>
                <a:gd name="connsiteX98" fmla="*/ 0 w 600063"/>
                <a:gd name="connsiteY98" fmla="*/ 300032 h 600063"/>
                <a:gd name="connsiteX99" fmla="*/ 300032 w 600063"/>
                <a:gd name="connsiteY99" fmla="*/ 0 h 6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600063" h="600063">
                  <a:moveTo>
                    <a:pt x="215023" y="380040"/>
                  </a:moveTo>
                  <a:cubicBezTo>
                    <a:pt x="208260" y="380040"/>
                    <a:pt x="202831" y="385517"/>
                    <a:pt x="202831" y="392232"/>
                  </a:cubicBezTo>
                  <a:cubicBezTo>
                    <a:pt x="202831" y="398994"/>
                    <a:pt x="208260" y="404423"/>
                    <a:pt x="215023" y="404423"/>
                  </a:cubicBezTo>
                  <a:lnTo>
                    <a:pt x="337035" y="404423"/>
                  </a:lnTo>
                  <a:cubicBezTo>
                    <a:pt x="343798" y="404566"/>
                    <a:pt x="349322" y="399185"/>
                    <a:pt x="349465" y="392470"/>
                  </a:cubicBezTo>
                  <a:cubicBezTo>
                    <a:pt x="349560" y="385707"/>
                    <a:pt x="344227" y="380183"/>
                    <a:pt x="337512" y="380040"/>
                  </a:cubicBezTo>
                  <a:close/>
                  <a:moveTo>
                    <a:pt x="215023" y="306842"/>
                  </a:moveTo>
                  <a:cubicBezTo>
                    <a:pt x="208260" y="306937"/>
                    <a:pt x="202878" y="312509"/>
                    <a:pt x="203021" y="319224"/>
                  </a:cubicBezTo>
                  <a:cubicBezTo>
                    <a:pt x="203117" y="325844"/>
                    <a:pt x="208450" y="331130"/>
                    <a:pt x="215023" y="331225"/>
                  </a:cubicBezTo>
                  <a:lnTo>
                    <a:pt x="312652" y="331225"/>
                  </a:lnTo>
                  <a:cubicBezTo>
                    <a:pt x="319367" y="331320"/>
                    <a:pt x="324939" y="325987"/>
                    <a:pt x="325034" y="319224"/>
                  </a:cubicBezTo>
                  <a:cubicBezTo>
                    <a:pt x="325177" y="312509"/>
                    <a:pt x="319795" y="306937"/>
                    <a:pt x="313080" y="306842"/>
                  </a:cubicBezTo>
                  <a:close/>
                  <a:moveTo>
                    <a:pt x="215023" y="233596"/>
                  </a:moveTo>
                  <a:cubicBezTo>
                    <a:pt x="208355" y="233739"/>
                    <a:pt x="203069" y="239168"/>
                    <a:pt x="203069" y="245788"/>
                  </a:cubicBezTo>
                  <a:cubicBezTo>
                    <a:pt x="203069" y="252455"/>
                    <a:pt x="208355" y="257837"/>
                    <a:pt x="215023" y="258027"/>
                  </a:cubicBezTo>
                  <a:lnTo>
                    <a:pt x="361467" y="258027"/>
                  </a:lnTo>
                  <a:cubicBezTo>
                    <a:pt x="368134" y="258075"/>
                    <a:pt x="373611" y="252693"/>
                    <a:pt x="373706" y="246026"/>
                  </a:cubicBezTo>
                  <a:lnTo>
                    <a:pt x="373706" y="245788"/>
                  </a:lnTo>
                  <a:cubicBezTo>
                    <a:pt x="373754" y="239120"/>
                    <a:pt x="368372" y="233644"/>
                    <a:pt x="361705" y="233596"/>
                  </a:cubicBezTo>
                  <a:close/>
                  <a:moveTo>
                    <a:pt x="443097" y="179963"/>
                  </a:moveTo>
                  <a:lnTo>
                    <a:pt x="445576" y="186440"/>
                  </a:lnTo>
                  <a:lnTo>
                    <a:pt x="426268" y="193727"/>
                  </a:lnTo>
                  <a:cubicBezTo>
                    <a:pt x="432704" y="194632"/>
                    <a:pt x="440475" y="194204"/>
                    <a:pt x="449676" y="192441"/>
                  </a:cubicBezTo>
                  <a:cubicBezTo>
                    <a:pt x="449390" y="195680"/>
                    <a:pt x="449199" y="198633"/>
                    <a:pt x="449152" y="201348"/>
                  </a:cubicBezTo>
                  <a:cubicBezTo>
                    <a:pt x="438520" y="202586"/>
                    <a:pt x="429271" y="201967"/>
                    <a:pt x="421453" y="199443"/>
                  </a:cubicBezTo>
                  <a:lnTo>
                    <a:pt x="425791" y="210778"/>
                  </a:lnTo>
                  <a:lnTo>
                    <a:pt x="417496" y="213922"/>
                  </a:lnTo>
                  <a:lnTo>
                    <a:pt x="413110" y="202348"/>
                  </a:lnTo>
                  <a:cubicBezTo>
                    <a:pt x="409058" y="209445"/>
                    <a:pt x="402669" y="216065"/>
                    <a:pt x="393897" y="222209"/>
                  </a:cubicBezTo>
                  <a:cubicBezTo>
                    <a:pt x="391943" y="220113"/>
                    <a:pt x="389845" y="218065"/>
                    <a:pt x="387652" y="216208"/>
                  </a:cubicBezTo>
                  <a:cubicBezTo>
                    <a:pt x="395041" y="211778"/>
                    <a:pt x="400953" y="206920"/>
                    <a:pt x="405387" y="201634"/>
                  </a:cubicBezTo>
                  <a:lnTo>
                    <a:pt x="386365" y="208873"/>
                  </a:lnTo>
                  <a:lnTo>
                    <a:pt x="383933" y="202348"/>
                  </a:lnTo>
                  <a:lnTo>
                    <a:pt x="409487" y="192680"/>
                  </a:lnTo>
                  <a:lnTo>
                    <a:pt x="407723" y="188107"/>
                  </a:lnTo>
                  <a:lnTo>
                    <a:pt x="415923" y="184964"/>
                  </a:lnTo>
                  <a:lnTo>
                    <a:pt x="417687" y="189584"/>
                  </a:lnTo>
                  <a:close/>
                  <a:moveTo>
                    <a:pt x="415735" y="168663"/>
                  </a:moveTo>
                  <a:lnTo>
                    <a:pt x="399607" y="174803"/>
                  </a:lnTo>
                  <a:lnTo>
                    <a:pt x="398370" y="178183"/>
                  </a:lnTo>
                  <a:lnTo>
                    <a:pt x="411025" y="175993"/>
                  </a:lnTo>
                  <a:cubicBezTo>
                    <a:pt x="413071" y="173899"/>
                    <a:pt x="414688" y="171424"/>
                    <a:pt x="415735" y="168663"/>
                  </a:cubicBezTo>
                  <a:close/>
                  <a:moveTo>
                    <a:pt x="178400" y="160350"/>
                  </a:moveTo>
                  <a:cubicBezTo>
                    <a:pt x="151444" y="160398"/>
                    <a:pt x="129633" y="182257"/>
                    <a:pt x="129585" y="209165"/>
                  </a:cubicBezTo>
                  <a:lnTo>
                    <a:pt x="129585" y="428855"/>
                  </a:lnTo>
                  <a:cubicBezTo>
                    <a:pt x="129633" y="455810"/>
                    <a:pt x="151444" y="477669"/>
                    <a:pt x="178400" y="477717"/>
                  </a:cubicBezTo>
                  <a:lnTo>
                    <a:pt x="398089" y="477717"/>
                  </a:lnTo>
                  <a:cubicBezTo>
                    <a:pt x="424997" y="477669"/>
                    <a:pt x="446856" y="455810"/>
                    <a:pt x="446904" y="428855"/>
                  </a:cubicBezTo>
                  <a:lnTo>
                    <a:pt x="446904" y="256217"/>
                  </a:lnTo>
                  <a:cubicBezTo>
                    <a:pt x="438951" y="257694"/>
                    <a:pt x="430712" y="257170"/>
                    <a:pt x="422521" y="255551"/>
                  </a:cubicBezTo>
                  <a:lnTo>
                    <a:pt x="422521" y="428855"/>
                  </a:lnTo>
                  <a:cubicBezTo>
                    <a:pt x="422473" y="442332"/>
                    <a:pt x="411567" y="453238"/>
                    <a:pt x="398089" y="453238"/>
                  </a:cubicBezTo>
                  <a:lnTo>
                    <a:pt x="178400" y="453238"/>
                  </a:lnTo>
                  <a:cubicBezTo>
                    <a:pt x="164970" y="453238"/>
                    <a:pt x="154064" y="442332"/>
                    <a:pt x="154016" y="428855"/>
                  </a:cubicBezTo>
                  <a:lnTo>
                    <a:pt x="154016" y="209165"/>
                  </a:lnTo>
                  <a:cubicBezTo>
                    <a:pt x="154016" y="195687"/>
                    <a:pt x="164922" y="184781"/>
                    <a:pt x="178400" y="184781"/>
                  </a:cubicBezTo>
                  <a:lnTo>
                    <a:pt x="340179" y="184781"/>
                  </a:lnTo>
                  <a:cubicBezTo>
                    <a:pt x="339940" y="176590"/>
                    <a:pt x="340369" y="168446"/>
                    <a:pt x="341512" y="160350"/>
                  </a:cubicBezTo>
                  <a:close/>
                  <a:moveTo>
                    <a:pt x="433862" y="155050"/>
                  </a:moveTo>
                  <a:lnTo>
                    <a:pt x="436098" y="160905"/>
                  </a:lnTo>
                  <a:lnTo>
                    <a:pt x="425488" y="164951"/>
                  </a:lnTo>
                  <a:cubicBezTo>
                    <a:pt x="424632" y="168235"/>
                    <a:pt x="423252" y="171376"/>
                    <a:pt x="421492" y="174280"/>
                  </a:cubicBezTo>
                  <a:lnTo>
                    <a:pt x="437573" y="171805"/>
                  </a:lnTo>
                  <a:lnTo>
                    <a:pt x="436288" y="180848"/>
                  </a:lnTo>
                  <a:cubicBezTo>
                    <a:pt x="429057" y="181134"/>
                    <a:pt x="421730" y="181658"/>
                    <a:pt x="414403" y="182419"/>
                  </a:cubicBezTo>
                  <a:cubicBezTo>
                    <a:pt x="408932" y="187227"/>
                    <a:pt x="400415" y="192653"/>
                    <a:pt x="388854" y="198698"/>
                  </a:cubicBezTo>
                  <a:cubicBezTo>
                    <a:pt x="386999" y="196604"/>
                    <a:pt x="385000" y="194605"/>
                    <a:pt x="382907" y="192748"/>
                  </a:cubicBezTo>
                  <a:cubicBezTo>
                    <a:pt x="388807" y="190225"/>
                    <a:pt x="394516" y="187370"/>
                    <a:pt x="400082" y="184180"/>
                  </a:cubicBezTo>
                  <a:cubicBezTo>
                    <a:pt x="395753" y="184799"/>
                    <a:pt x="391376" y="185513"/>
                    <a:pt x="386999" y="186275"/>
                  </a:cubicBezTo>
                  <a:cubicBezTo>
                    <a:pt x="388045" y="183704"/>
                    <a:pt x="388997" y="181086"/>
                    <a:pt x="389853" y="178469"/>
                  </a:cubicBezTo>
                  <a:lnTo>
                    <a:pt x="376817" y="183419"/>
                  </a:lnTo>
                  <a:lnTo>
                    <a:pt x="374581" y="177564"/>
                  </a:lnTo>
                  <a:lnTo>
                    <a:pt x="392185" y="170948"/>
                  </a:lnTo>
                  <a:cubicBezTo>
                    <a:pt x="392660" y="169044"/>
                    <a:pt x="393136" y="167092"/>
                    <a:pt x="393564" y="165189"/>
                  </a:cubicBezTo>
                  <a:lnTo>
                    <a:pt x="403603" y="163285"/>
                  </a:lnTo>
                  <a:lnTo>
                    <a:pt x="402366" y="167045"/>
                  </a:lnTo>
                  <a:close/>
                  <a:moveTo>
                    <a:pt x="428556" y="144337"/>
                  </a:moveTo>
                  <a:lnTo>
                    <a:pt x="432370" y="154387"/>
                  </a:lnTo>
                  <a:lnTo>
                    <a:pt x="424027" y="157578"/>
                  </a:lnTo>
                  <a:lnTo>
                    <a:pt x="422597" y="153958"/>
                  </a:lnTo>
                  <a:lnTo>
                    <a:pt x="381931" y="169342"/>
                  </a:lnTo>
                  <a:lnTo>
                    <a:pt x="383266" y="172962"/>
                  </a:lnTo>
                  <a:lnTo>
                    <a:pt x="374875" y="176153"/>
                  </a:lnTo>
                  <a:lnTo>
                    <a:pt x="371109" y="166103"/>
                  </a:lnTo>
                  <a:lnTo>
                    <a:pt x="394851" y="157101"/>
                  </a:lnTo>
                  <a:cubicBezTo>
                    <a:pt x="393754" y="155815"/>
                    <a:pt x="392658" y="154720"/>
                    <a:pt x="391704" y="153815"/>
                  </a:cubicBezTo>
                  <a:lnTo>
                    <a:pt x="401954" y="148957"/>
                  </a:lnTo>
                  <a:cubicBezTo>
                    <a:pt x="402955" y="150052"/>
                    <a:pt x="404052" y="151481"/>
                    <a:pt x="405434" y="153101"/>
                  </a:cubicBezTo>
                  <a:close/>
                  <a:moveTo>
                    <a:pt x="399340" y="123549"/>
                  </a:moveTo>
                  <a:cubicBezTo>
                    <a:pt x="388041" y="125799"/>
                    <a:pt x="377397" y="131323"/>
                    <a:pt x="368896" y="139824"/>
                  </a:cubicBezTo>
                  <a:cubicBezTo>
                    <a:pt x="351846" y="156874"/>
                    <a:pt x="346751" y="182448"/>
                    <a:pt x="355990" y="204688"/>
                  </a:cubicBezTo>
                  <a:cubicBezTo>
                    <a:pt x="365181" y="226929"/>
                    <a:pt x="386898" y="241406"/>
                    <a:pt x="410948" y="241406"/>
                  </a:cubicBezTo>
                  <a:cubicBezTo>
                    <a:pt x="443808" y="241406"/>
                    <a:pt x="470430" y="214737"/>
                    <a:pt x="470430" y="181924"/>
                  </a:cubicBezTo>
                  <a:cubicBezTo>
                    <a:pt x="470430" y="157826"/>
                    <a:pt x="455953" y="136157"/>
                    <a:pt x="433712" y="126918"/>
                  </a:cubicBezTo>
                  <a:cubicBezTo>
                    <a:pt x="422592" y="122323"/>
                    <a:pt x="410638" y="121299"/>
                    <a:pt x="399340" y="123549"/>
                  </a:cubicBezTo>
                  <a:close/>
                  <a:moveTo>
                    <a:pt x="300032" y="0"/>
                  </a:moveTo>
                  <a:cubicBezTo>
                    <a:pt x="465716" y="0"/>
                    <a:pt x="600063" y="134347"/>
                    <a:pt x="600063" y="300032"/>
                  </a:cubicBezTo>
                  <a:cubicBezTo>
                    <a:pt x="600063" y="465763"/>
                    <a:pt x="465716" y="600063"/>
                    <a:pt x="300032" y="600063"/>
                  </a:cubicBezTo>
                  <a:cubicBezTo>
                    <a:pt x="134347" y="600063"/>
                    <a:pt x="0" y="465763"/>
                    <a:pt x="0" y="300032"/>
                  </a:cubicBezTo>
                  <a:cubicBezTo>
                    <a:pt x="0" y="134347"/>
                    <a:pt x="134347" y="0"/>
                    <a:pt x="3000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4" name="iconfont-11644-3741974"/>
            <p:cNvSpPr/>
            <p:nvPr/>
          </p:nvSpPr>
          <p:spPr>
            <a:xfrm>
              <a:off x="4950179" y="2265593"/>
              <a:ext cx="767076" cy="767076"/>
            </a:xfrm>
            <a:custGeom>
              <a:avLst/>
              <a:gdLst>
                <a:gd name="connsiteX0" fmla="*/ 215023 w 600063"/>
                <a:gd name="connsiteY0" fmla="*/ 380040 h 600063"/>
                <a:gd name="connsiteX1" fmla="*/ 202831 w 600063"/>
                <a:gd name="connsiteY1" fmla="*/ 392232 h 600063"/>
                <a:gd name="connsiteX2" fmla="*/ 215023 w 600063"/>
                <a:gd name="connsiteY2" fmla="*/ 404423 h 600063"/>
                <a:gd name="connsiteX3" fmla="*/ 337035 w 600063"/>
                <a:gd name="connsiteY3" fmla="*/ 404423 h 600063"/>
                <a:gd name="connsiteX4" fmla="*/ 349465 w 600063"/>
                <a:gd name="connsiteY4" fmla="*/ 392470 h 600063"/>
                <a:gd name="connsiteX5" fmla="*/ 337512 w 600063"/>
                <a:gd name="connsiteY5" fmla="*/ 380040 h 600063"/>
                <a:gd name="connsiteX6" fmla="*/ 215023 w 600063"/>
                <a:gd name="connsiteY6" fmla="*/ 306842 h 600063"/>
                <a:gd name="connsiteX7" fmla="*/ 203021 w 600063"/>
                <a:gd name="connsiteY7" fmla="*/ 319224 h 600063"/>
                <a:gd name="connsiteX8" fmla="*/ 215023 w 600063"/>
                <a:gd name="connsiteY8" fmla="*/ 331225 h 600063"/>
                <a:gd name="connsiteX9" fmla="*/ 312652 w 600063"/>
                <a:gd name="connsiteY9" fmla="*/ 331225 h 600063"/>
                <a:gd name="connsiteX10" fmla="*/ 325034 w 600063"/>
                <a:gd name="connsiteY10" fmla="*/ 319224 h 600063"/>
                <a:gd name="connsiteX11" fmla="*/ 313080 w 600063"/>
                <a:gd name="connsiteY11" fmla="*/ 306842 h 600063"/>
                <a:gd name="connsiteX12" fmla="*/ 215023 w 600063"/>
                <a:gd name="connsiteY12" fmla="*/ 233596 h 600063"/>
                <a:gd name="connsiteX13" fmla="*/ 203069 w 600063"/>
                <a:gd name="connsiteY13" fmla="*/ 245788 h 600063"/>
                <a:gd name="connsiteX14" fmla="*/ 215023 w 600063"/>
                <a:gd name="connsiteY14" fmla="*/ 258027 h 600063"/>
                <a:gd name="connsiteX15" fmla="*/ 361467 w 600063"/>
                <a:gd name="connsiteY15" fmla="*/ 258027 h 600063"/>
                <a:gd name="connsiteX16" fmla="*/ 373706 w 600063"/>
                <a:gd name="connsiteY16" fmla="*/ 246026 h 600063"/>
                <a:gd name="connsiteX17" fmla="*/ 373706 w 600063"/>
                <a:gd name="connsiteY17" fmla="*/ 245788 h 600063"/>
                <a:gd name="connsiteX18" fmla="*/ 361705 w 600063"/>
                <a:gd name="connsiteY18" fmla="*/ 233596 h 600063"/>
                <a:gd name="connsiteX19" fmla="*/ 443097 w 600063"/>
                <a:gd name="connsiteY19" fmla="*/ 179963 h 600063"/>
                <a:gd name="connsiteX20" fmla="*/ 445576 w 600063"/>
                <a:gd name="connsiteY20" fmla="*/ 186440 h 600063"/>
                <a:gd name="connsiteX21" fmla="*/ 426268 w 600063"/>
                <a:gd name="connsiteY21" fmla="*/ 193727 h 600063"/>
                <a:gd name="connsiteX22" fmla="*/ 449676 w 600063"/>
                <a:gd name="connsiteY22" fmla="*/ 192441 h 600063"/>
                <a:gd name="connsiteX23" fmla="*/ 449152 w 600063"/>
                <a:gd name="connsiteY23" fmla="*/ 201348 h 600063"/>
                <a:gd name="connsiteX24" fmla="*/ 421453 w 600063"/>
                <a:gd name="connsiteY24" fmla="*/ 199443 h 600063"/>
                <a:gd name="connsiteX25" fmla="*/ 425791 w 600063"/>
                <a:gd name="connsiteY25" fmla="*/ 210778 h 600063"/>
                <a:gd name="connsiteX26" fmla="*/ 417496 w 600063"/>
                <a:gd name="connsiteY26" fmla="*/ 213922 h 600063"/>
                <a:gd name="connsiteX27" fmla="*/ 413110 w 600063"/>
                <a:gd name="connsiteY27" fmla="*/ 202348 h 600063"/>
                <a:gd name="connsiteX28" fmla="*/ 393897 w 600063"/>
                <a:gd name="connsiteY28" fmla="*/ 222209 h 600063"/>
                <a:gd name="connsiteX29" fmla="*/ 387652 w 600063"/>
                <a:gd name="connsiteY29" fmla="*/ 216208 h 600063"/>
                <a:gd name="connsiteX30" fmla="*/ 405387 w 600063"/>
                <a:gd name="connsiteY30" fmla="*/ 201634 h 600063"/>
                <a:gd name="connsiteX31" fmla="*/ 386365 w 600063"/>
                <a:gd name="connsiteY31" fmla="*/ 208873 h 600063"/>
                <a:gd name="connsiteX32" fmla="*/ 383933 w 600063"/>
                <a:gd name="connsiteY32" fmla="*/ 202348 h 600063"/>
                <a:gd name="connsiteX33" fmla="*/ 409487 w 600063"/>
                <a:gd name="connsiteY33" fmla="*/ 192680 h 600063"/>
                <a:gd name="connsiteX34" fmla="*/ 407723 w 600063"/>
                <a:gd name="connsiteY34" fmla="*/ 188107 h 600063"/>
                <a:gd name="connsiteX35" fmla="*/ 415923 w 600063"/>
                <a:gd name="connsiteY35" fmla="*/ 184964 h 600063"/>
                <a:gd name="connsiteX36" fmla="*/ 417687 w 600063"/>
                <a:gd name="connsiteY36" fmla="*/ 189584 h 600063"/>
                <a:gd name="connsiteX37" fmla="*/ 415735 w 600063"/>
                <a:gd name="connsiteY37" fmla="*/ 168663 h 600063"/>
                <a:gd name="connsiteX38" fmla="*/ 399607 w 600063"/>
                <a:gd name="connsiteY38" fmla="*/ 174803 h 600063"/>
                <a:gd name="connsiteX39" fmla="*/ 398370 w 600063"/>
                <a:gd name="connsiteY39" fmla="*/ 178183 h 600063"/>
                <a:gd name="connsiteX40" fmla="*/ 411025 w 600063"/>
                <a:gd name="connsiteY40" fmla="*/ 175993 h 600063"/>
                <a:gd name="connsiteX41" fmla="*/ 415735 w 600063"/>
                <a:gd name="connsiteY41" fmla="*/ 168663 h 600063"/>
                <a:gd name="connsiteX42" fmla="*/ 178400 w 600063"/>
                <a:gd name="connsiteY42" fmla="*/ 160350 h 600063"/>
                <a:gd name="connsiteX43" fmla="*/ 129585 w 600063"/>
                <a:gd name="connsiteY43" fmla="*/ 209165 h 600063"/>
                <a:gd name="connsiteX44" fmla="*/ 129585 w 600063"/>
                <a:gd name="connsiteY44" fmla="*/ 428855 h 600063"/>
                <a:gd name="connsiteX45" fmla="*/ 178400 w 600063"/>
                <a:gd name="connsiteY45" fmla="*/ 477717 h 600063"/>
                <a:gd name="connsiteX46" fmla="*/ 398089 w 600063"/>
                <a:gd name="connsiteY46" fmla="*/ 477717 h 600063"/>
                <a:gd name="connsiteX47" fmla="*/ 446904 w 600063"/>
                <a:gd name="connsiteY47" fmla="*/ 428855 h 600063"/>
                <a:gd name="connsiteX48" fmla="*/ 446904 w 600063"/>
                <a:gd name="connsiteY48" fmla="*/ 256217 h 600063"/>
                <a:gd name="connsiteX49" fmla="*/ 422521 w 600063"/>
                <a:gd name="connsiteY49" fmla="*/ 255551 h 600063"/>
                <a:gd name="connsiteX50" fmla="*/ 422521 w 600063"/>
                <a:gd name="connsiteY50" fmla="*/ 428855 h 600063"/>
                <a:gd name="connsiteX51" fmla="*/ 398089 w 600063"/>
                <a:gd name="connsiteY51" fmla="*/ 453238 h 600063"/>
                <a:gd name="connsiteX52" fmla="*/ 178400 w 600063"/>
                <a:gd name="connsiteY52" fmla="*/ 453238 h 600063"/>
                <a:gd name="connsiteX53" fmla="*/ 154016 w 600063"/>
                <a:gd name="connsiteY53" fmla="*/ 428855 h 600063"/>
                <a:gd name="connsiteX54" fmla="*/ 154016 w 600063"/>
                <a:gd name="connsiteY54" fmla="*/ 209165 h 600063"/>
                <a:gd name="connsiteX55" fmla="*/ 178400 w 600063"/>
                <a:gd name="connsiteY55" fmla="*/ 184781 h 600063"/>
                <a:gd name="connsiteX56" fmla="*/ 340179 w 600063"/>
                <a:gd name="connsiteY56" fmla="*/ 184781 h 600063"/>
                <a:gd name="connsiteX57" fmla="*/ 341512 w 600063"/>
                <a:gd name="connsiteY57" fmla="*/ 160350 h 600063"/>
                <a:gd name="connsiteX58" fmla="*/ 433862 w 600063"/>
                <a:gd name="connsiteY58" fmla="*/ 155050 h 600063"/>
                <a:gd name="connsiteX59" fmla="*/ 436098 w 600063"/>
                <a:gd name="connsiteY59" fmla="*/ 160905 h 600063"/>
                <a:gd name="connsiteX60" fmla="*/ 425488 w 600063"/>
                <a:gd name="connsiteY60" fmla="*/ 164951 h 600063"/>
                <a:gd name="connsiteX61" fmla="*/ 421492 w 600063"/>
                <a:gd name="connsiteY61" fmla="*/ 174280 h 600063"/>
                <a:gd name="connsiteX62" fmla="*/ 437573 w 600063"/>
                <a:gd name="connsiteY62" fmla="*/ 171805 h 600063"/>
                <a:gd name="connsiteX63" fmla="*/ 436288 w 600063"/>
                <a:gd name="connsiteY63" fmla="*/ 180848 h 600063"/>
                <a:gd name="connsiteX64" fmla="*/ 414403 w 600063"/>
                <a:gd name="connsiteY64" fmla="*/ 182419 h 600063"/>
                <a:gd name="connsiteX65" fmla="*/ 388854 w 600063"/>
                <a:gd name="connsiteY65" fmla="*/ 198698 h 600063"/>
                <a:gd name="connsiteX66" fmla="*/ 382907 w 600063"/>
                <a:gd name="connsiteY66" fmla="*/ 192748 h 600063"/>
                <a:gd name="connsiteX67" fmla="*/ 400082 w 600063"/>
                <a:gd name="connsiteY67" fmla="*/ 184180 h 600063"/>
                <a:gd name="connsiteX68" fmla="*/ 386999 w 600063"/>
                <a:gd name="connsiteY68" fmla="*/ 186275 h 600063"/>
                <a:gd name="connsiteX69" fmla="*/ 389853 w 600063"/>
                <a:gd name="connsiteY69" fmla="*/ 178469 h 600063"/>
                <a:gd name="connsiteX70" fmla="*/ 376817 w 600063"/>
                <a:gd name="connsiteY70" fmla="*/ 183419 h 600063"/>
                <a:gd name="connsiteX71" fmla="*/ 374581 w 600063"/>
                <a:gd name="connsiteY71" fmla="*/ 177564 h 600063"/>
                <a:gd name="connsiteX72" fmla="*/ 392185 w 600063"/>
                <a:gd name="connsiteY72" fmla="*/ 170948 h 600063"/>
                <a:gd name="connsiteX73" fmla="*/ 393564 w 600063"/>
                <a:gd name="connsiteY73" fmla="*/ 165189 h 600063"/>
                <a:gd name="connsiteX74" fmla="*/ 403603 w 600063"/>
                <a:gd name="connsiteY74" fmla="*/ 163285 h 600063"/>
                <a:gd name="connsiteX75" fmla="*/ 402366 w 600063"/>
                <a:gd name="connsiteY75" fmla="*/ 167045 h 600063"/>
                <a:gd name="connsiteX76" fmla="*/ 428556 w 600063"/>
                <a:gd name="connsiteY76" fmla="*/ 144337 h 600063"/>
                <a:gd name="connsiteX77" fmla="*/ 432370 w 600063"/>
                <a:gd name="connsiteY77" fmla="*/ 154387 h 600063"/>
                <a:gd name="connsiteX78" fmla="*/ 424027 w 600063"/>
                <a:gd name="connsiteY78" fmla="*/ 157578 h 600063"/>
                <a:gd name="connsiteX79" fmla="*/ 422597 w 600063"/>
                <a:gd name="connsiteY79" fmla="*/ 153958 h 600063"/>
                <a:gd name="connsiteX80" fmla="*/ 381931 w 600063"/>
                <a:gd name="connsiteY80" fmla="*/ 169342 h 600063"/>
                <a:gd name="connsiteX81" fmla="*/ 383266 w 600063"/>
                <a:gd name="connsiteY81" fmla="*/ 172962 h 600063"/>
                <a:gd name="connsiteX82" fmla="*/ 374875 w 600063"/>
                <a:gd name="connsiteY82" fmla="*/ 176153 h 600063"/>
                <a:gd name="connsiteX83" fmla="*/ 371109 w 600063"/>
                <a:gd name="connsiteY83" fmla="*/ 166103 h 600063"/>
                <a:gd name="connsiteX84" fmla="*/ 394851 w 600063"/>
                <a:gd name="connsiteY84" fmla="*/ 157101 h 600063"/>
                <a:gd name="connsiteX85" fmla="*/ 391704 w 600063"/>
                <a:gd name="connsiteY85" fmla="*/ 153815 h 600063"/>
                <a:gd name="connsiteX86" fmla="*/ 401954 w 600063"/>
                <a:gd name="connsiteY86" fmla="*/ 148957 h 600063"/>
                <a:gd name="connsiteX87" fmla="*/ 405434 w 600063"/>
                <a:gd name="connsiteY87" fmla="*/ 153101 h 600063"/>
                <a:gd name="connsiteX88" fmla="*/ 399340 w 600063"/>
                <a:gd name="connsiteY88" fmla="*/ 123549 h 600063"/>
                <a:gd name="connsiteX89" fmla="*/ 368896 w 600063"/>
                <a:gd name="connsiteY89" fmla="*/ 139824 h 600063"/>
                <a:gd name="connsiteX90" fmla="*/ 355990 w 600063"/>
                <a:gd name="connsiteY90" fmla="*/ 204688 h 600063"/>
                <a:gd name="connsiteX91" fmla="*/ 410948 w 600063"/>
                <a:gd name="connsiteY91" fmla="*/ 241406 h 600063"/>
                <a:gd name="connsiteX92" fmla="*/ 470430 w 600063"/>
                <a:gd name="connsiteY92" fmla="*/ 181924 h 600063"/>
                <a:gd name="connsiteX93" fmla="*/ 433712 w 600063"/>
                <a:gd name="connsiteY93" fmla="*/ 126918 h 600063"/>
                <a:gd name="connsiteX94" fmla="*/ 399340 w 600063"/>
                <a:gd name="connsiteY94" fmla="*/ 123549 h 600063"/>
                <a:gd name="connsiteX95" fmla="*/ 300032 w 600063"/>
                <a:gd name="connsiteY95" fmla="*/ 0 h 600063"/>
                <a:gd name="connsiteX96" fmla="*/ 600063 w 600063"/>
                <a:gd name="connsiteY96" fmla="*/ 300032 h 600063"/>
                <a:gd name="connsiteX97" fmla="*/ 300032 w 600063"/>
                <a:gd name="connsiteY97" fmla="*/ 600063 h 600063"/>
                <a:gd name="connsiteX98" fmla="*/ 0 w 600063"/>
                <a:gd name="connsiteY98" fmla="*/ 300032 h 600063"/>
                <a:gd name="connsiteX99" fmla="*/ 300032 w 600063"/>
                <a:gd name="connsiteY99" fmla="*/ 0 h 6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600063" h="600063">
                  <a:moveTo>
                    <a:pt x="215023" y="380040"/>
                  </a:moveTo>
                  <a:cubicBezTo>
                    <a:pt x="208260" y="380040"/>
                    <a:pt x="202831" y="385517"/>
                    <a:pt x="202831" y="392232"/>
                  </a:cubicBezTo>
                  <a:cubicBezTo>
                    <a:pt x="202831" y="398994"/>
                    <a:pt x="208260" y="404423"/>
                    <a:pt x="215023" y="404423"/>
                  </a:cubicBezTo>
                  <a:lnTo>
                    <a:pt x="337035" y="404423"/>
                  </a:lnTo>
                  <a:cubicBezTo>
                    <a:pt x="343798" y="404566"/>
                    <a:pt x="349322" y="399185"/>
                    <a:pt x="349465" y="392470"/>
                  </a:cubicBezTo>
                  <a:cubicBezTo>
                    <a:pt x="349560" y="385707"/>
                    <a:pt x="344227" y="380183"/>
                    <a:pt x="337512" y="380040"/>
                  </a:cubicBezTo>
                  <a:close/>
                  <a:moveTo>
                    <a:pt x="215023" y="306842"/>
                  </a:moveTo>
                  <a:cubicBezTo>
                    <a:pt x="208260" y="306937"/>
                    <a:pt x="202878" y="312509"/>
                    <a:pt x="203021" y="319224"/>
                  </a:cubicBezTo>
                  <a:cubicBezTo>
                    <a:pt x="203117" y="325844"/>
                    <a:pt x="208450" y="331130"/>
                    <a:pt x="215023" y="331225"/>
                  </a:cubicBezTo>
                  <a:lnTo>
                    <a:pt x="312652" y="331225"/>
                  </a:lnTo>
                  <a:cubicBezTo>
                    <a:pt x="319367" y="331320"/>
                    <a:pt x="324939" y="325987"/>
                    <a:pt x="325034" y="319224"/>
                  </a:cubicBezTo>
                  <a:cubicBezTo>
                    <a:pt x="325177" y="312509"/>
                    <a:pt x="319795" y="306937"/>
                    <a:pt x="313080" y="306842"/>
                  </a:cubicBezTo>
                  <a:close/>
                  <a:moveTo>
                    <a:pt x="215023" y="233596"/>
                  </a:moveTo>
                  <a:cubicBezTo>
                    <a:pt x="208355" y="233739"/>
                    <a:pt x="203069" y="239168"/>
                    <a:pt x="203069" y="245788"/>
                  </a:cubicBezTo>
                  <a:cubicBezTo>
                    <a:pt x="203069" y="252455"/>
                    <a:pt x="208355" y="257837"/>
                    <a:pt x="215023" y="258027"/>
                  </a:cubicBezTo>
                  <a:lnTo>
                    <a:pt x="361467" y="258027"/>
                  </a:lnTo>
                  <a:cubicBezTo>
                    <a:pt x="368134" y="258075"/>
                    <a:pt x="373611" y="252693"/>
                    <a:pt x="373706" y="246026"/>
                  </a:cubicBezTo>
                  <a:lnTo>
                    <a:pt x="373706" y="245788"/>
                  </a:lnTo>
                  <a:cubicBezTo>
                    <a:pt x="373754" y="239120"/>
                    <a:pt x="368372" y="233644"/>
                    <a:pt x="361705" y="233596"/>
                  </a:cubicBezTo>
                  <a:close/>
                  <a:moveTo>
                    <a:pt x="443097" y="179963"/>
                  </a:moveTo>
                  <a:lnTo>
                    <a:pt x="445576" y="186440"/>
                  </a:lnTo>
                  <a:lnTo>
                    <a:pt x="426268" y="193727"/>
                  </a:lnTo>
                  <a:cubicBezTo>
                    <a:pt x="432704" y="194632"/>
                    <a:pt x="440475" y="194204"/>
                    <a:pt x="449676" y="192441"/>
                  </a:cubicBezTo>
                  <a:cubicBezTo>
                    <a:pt x="449390" y="195680"/>
                    <a:pt x="449199" y="198633"/>
                    <a:pt x="449152" y="201348"/>
                  </a:cubicBezTo>
                  <a:cubicBezTo>
                    <a:pt x="438520" y="202586"/>
                    <a:pt x="429271" y="201967"/>
                    <a:pt x="421453" y="199443"/>
                  </a:cubicBezTo>
                  <a:lnTo>
                    <a:pt x="425791" y="210778"/>
                  </a:lnTo>
                  <a:lnTo>
                    <a:pt x="417496" y="213922"/>
                  </a:lnTo>
                  <a:lnTo>
                    <a:pt x="413110" y="202348"/>
                  </a:lnTo>
                  <a:cubicBezTo>
                    <a:pt x="409058" y="209445"/>
                    <a:pt x="402669" y="216065"/>
                    <a:pt x="393897" y="222209"/>
                  </a:cubicBezTo>
                  <a:cubicBezTo>
                    <a:pt x="391943" y="220113"/>
                    <a:pt x="389845" y="218065"/>
                    <a:pt x="387652" y="216208"/>
                  </a:cubicBezTo>
                  <a:cubicBezTo>
                    <a:pt x="395041" y="211778"/>
                    <a:pt x="400953" y="206920"/>
                    <a:pt x="405387" y="201634"/>
                  </a:cubicBezTo>
                  <a:lnTo>
                    <a:pt x="386365" y="208873"/>
                  </a:lnTo>
                  <a:lnTo>
                    <a:pt x="383933" y="202348"/>
                  </a:lnTo>
                  <a:lnTo>
                    <a:pt x="409487" y="192680"/>
                  </a:lnTo>
                  <a:lnTo>
                    <a:pt x="407723" y="188107"/>
                  </a:lnTo>
                  <a:lnTo>
                    <a:pt x="415923" y="184964"/>
                  </a:lnTo>
                  <a:lnTo>
                    <a:pt x="417687" y="189584"/>
                  </a:lnTo>
                  <a:close/>
                  <a:moveTo>
                    <a:pt x="415735" y="168663"/>
                  </a:moveTo>
                  <a:lnTo>
                    <a:pt x="399607" y="174803"/>
                  </a:lnTo>
                  <a:lnTo>
                    <a:pt x="398370" y="178183"/>
                  </a:lnTo>
                  <a:lnTo>
                    <a:pt x="411025" y="175993"/>
                  </a:lnTo>
                  <a:cubicBezTo>
                    <a:pt x="413071" y="173899"/>
                    <a:pt x="414688" y="171424"/>
                    <a:pt x="415735" y="168663"/>
                  </a:cubicBezTo>
                  <a:close/>
                  <a:moveTo>
                    <a:pt x="178400" y="160350"/>
                  </a:moveTo>
                  <a:cubicBezTo>
                    <a:pt x="151444" y="160398"/>
                    <a:pt x="129633" y="182257"/>
                    <a:pt x="129585" y="209165"/>
                  </a:cubicBezTo>
                  <a:lnTo>
                    <a:pt x="129585" y="428855"/>
                  </a:lnTo>
                  <a:cubicBezTo>
                    <a:pt x="129633" y="455810"/>
                    <a:pt x="151444" y="477669"/>
                    <a:pt x="178400" y="477717"/>
                  </a:cubicBezTo>
                  <a:lnTo>
                    <a:pt x="398089" y="477717"/>
                  </a:lnTo>
                  <a:cubicBezTo>
                    <a:pt x="424997" y="477669"/>
                    <a:pt x="446856" y="455810"/>
                    <a:pt x="446904" y="428855"/>
                  </a:cubicBezTo>
                  <a:lnTo>
                    <a:pt x="446904" y="256217"/>
                  </a:lnTo>
                  <a:cubicBezTo>
                    <a:pt x="438951" y="257694"/>
                    <a:pt x="430712" y="257170"/>
                    <a:pt x="422521" y="255551"/>
                  </a:cubicBezTo>
                  <a:lnTo>
                    <a:pt x="422521" y="428855"/>
                  </a:lnTo>
                  <a:cubicBezTo>
                    <a:pt x="422473" y="442332"/>
                    <a:pt x="411567" y="453238"/>
                    <a:pt x="398089" y="453238"/>
                  </a:cubicBezTo>
                  <a:lnTo>
                    <a:pt x="178400" y="453238"/>
                  </a:lnTo>
                  <a:cubicBezTo>
                    <a:pt x="164970" y="453238"/>
                    <a:pt x="154064" y="442332"/>
                    <a:pt x="154016" y="428855"/>
                  </a:cubicBezTo>
                  <a:lnTo>
                    <a:pt x="154016" y="209165"/>
                  </a:lnTo>
                  <a:cubicBezTo>
                    <a:pt x="154016" y="195687"/>
                    <a:pt x="164922" y="184781"/>
                    <a:pt x="178400" y="184781"/>
                  </a:cubicBezTo>
                  <a:lnTo>
                    <a:pt x="340179" y="184781"/>
                  </a:lnTo>
                  <a:cubicBezTo>
                    <a:pt x="339940" y="176590"/>
                    <a:pt x="340369" y="168446"/>
                    <a:pt x="341512" y="160350"/>
                  </a:cubicBezTo>
                  <a:close/>
                  <a:moveTo>
                    <a:pt x="433862" y="155050"/>
                  </a:moveTo>
                  <a:lnTo>
                    <a:pt x="436098" y="160905"/>
                  </a:lnTo>
                  <a:lnTo>
                    <a:pt x="425488" y="164951"/>
                  </a:lnTo>
                  <a:cubicBezTo>
                    <a:pt x="424632" y="168235"/>
                    <a:pt x="423252" y="171376"/>
                    <a:pt x="421492" y="174280"/>
                  </a:cubicBezTo>
                  <a:lnTo>
                    <a:pt x="437573" y="171805"/>
                  </a:lnTo>
                  <a:lnTo>
                    <a:pt x="436288" y="180848"/>
                  </a:lnTo>
                  <a:cubicBezTo>
                    <a:pt x="429057" y="181134"/>
                    <a:pt x="421730" y="181658"/>
                    <a:pt x="414403" y="182419"/>
                  </a:cubicBezTo>
                  <a:cubicBezTo>
                    <a:pt x="408932" y="187227"/>
                    <a:pt x="400415" y="192653"/>
                    <a:pt x="388854" y="198698"/>
                  </a:cubicBezTo>
                  <a:cubicBezTo>
                    <a:pt x="386999" y="196604"/>
                    <a:pt x="385000" y="194605"/>
                    <a:pt x="382907" y="192748"/>
                  </a:cubicBezTo>
                  <a:cubicBezTo>
                    <a:pt x="388807" y="190225"/>
                    <a:pt x="394516" y="187370"/>
                    <a:pt x="400082" y="184180"/>
                  </a:cubicBezTo>
                  <a:cubicBezTo>
                    <a:pt x="395753" y="184799"/>
                    <a:pt x="391376" y="185513"/>
                    <a:pt x="386999" y="186275"/>
                  </a:cubicBezTo>
                  <a:cubicBezTo>
                    <a:pt x="388045" y="183704"/>
                    <a:pt x="388997" y="181086"/>
                    <a:pt x="389853" y="178469"/>
                  </a:cubicBezTo>
                  <a:lnTo>
                    <a:pt x="376817" y="183419"/>
                  </a:lnTo>
                  <a:lnTo>
                    <a:pt x="374581" y="177564"/>
                  </a:lnTo>
                  <a:lnTo>
                    <a:pt x="392185" y="170948"/>
                  </a:lnTo>
                  <a:cubicBezTo>
                    <a:pt x="392660" y="169044"/>
                    <a:pt x="393136" y="167092"/>
                    <a:pt x="393564" y="165189"/>
                  </a:cubicBezTo>
                  <a:lnTo>
                    <a:pt x="403603" y="163285"/>
                  </a:lnTo>
                  <a:lnTo>
                    <a:pt x="402366" y="167045"/>
                  </a:lnTo>
                  <a:close/>
                  <a:moveTo>
                    <a:pt x="428556" y="144337"/>
                  </a:moveTo>
                  <a:lnTo>
                    <a:pt x="432370" y="154387"/>
                  </a:lnTo>
                  <a:lnTo>
                    <a:pt x="424027" y="157578"/>
                  </a:lnTo>
                  <a:lnTo>
                    <a:pt x="422597" y="153958"/>
                  </a:lnTo>
                  <a:lnTo>
                    <a:pt x="381931" y="169342"/>
                  </a:lnTo>
                  <a:lnTo>
                    <a:pt x="383266" y="172962"/>
                  </a:lnTo>
                  <a:lnTo>
                    <a:pt x="374875" y="176153"/>
                  </a:lnTo>
                  <a:lnTo>
                    <a:pt x="371109" y="166103"/>
                  </a:lnTo>
                  <a:lnTo>
                    <a:pt x="394851" y="157101"/>
                  </a:lnTo>
                  <a:cubicBezTo>
                    <a:pt x="393754" y="155815"/>
                    <a:pt x="392658" y="154720"/>
                    <a:pt x="391704" y="153815"/>
                  </a:cubicBezTo>
                  <a:lnTo>
                    <a:pt x="401954" y="148957"/>
                  </a:lnTo>
                  <a:cubicBezTo>
                    <a:pt x="402955" y="150052"/>
                    <a:pt x="404052" y="151481"/>
                    <a:pt x="405434" y="153101"/>
                  </a:cubicBezTo>
                  <a:close/>
                  <a:moveTo>
                    <a:pt x="399340" y="123549"/>
                  </a:moveTo>
                  <a:cubicBezTo>
                    <a:pt x="388041" y="125799"/>
                    <a:pt x="377397" y="131323"/>
                    <a:pt x="368896" y="139824"/>
                  </a:cubicBezTo>
                  <a:cubicBezTo>
                    <a:pt x="351846" y="156874"/>
                    <a:pt x="346751" y="182448"/>
                    <a:pt x="355990" y="204688"/>
                  </a:cubicBezTo>
                  <a:cubicBezTo>
                    <a:pt x="365181" y="226929"/>
                    <a:pt x="386898" y="241406"/>
                    <a:pt x="410948" y="241406"/>
                  </a:cubicBezTo>
                  <a:cubicBezTo>
                    <a:pt x="443808" y="241406"/>
                    <a:pt x="470430" y="214737"/>
                    <a:pt x="470430" y="181924"/>
                  </a:cubicBezTo>
                  <a:cubicBezTo>
                    <a:pt x="470430" y="157826"/>
                    <a:pt x="455953" y="136157"/>
                    <a:pt x="433712" y="126918"/>
                  </a:cubicBezTo>
                  <a:cubicBezTo>
                    <a:pt x="422592" y="122323"/>
                    <a:pt x="410638" y="121299"/>
                    <a:pt x="399340" y="123549"/>
                  </a:cubicBezTo>
                  <a:close/>
                  <a:moveTo>
                    <a:pt x="300032" y="0"/>
                  </a:moveTo>
                  <a:cubicBezTo>
                    <a:pt x="465716" y="0"/>
                    <a:pt x="600063" y="134347"/>
                    <a:pt x="600063" y="300032"/>
                  </a:cubicBezTo>
                  <a:cubicBezTo>
                    <a:pt x="600063" y="465763"/>
                    <a:pt x="465716" y="600063"/>
                    <a:pt x="300032" y="600063"/>
                  </a:cubicBezTo>
                  <a:cubicBezTo>
                    <a:pt x="134347" y="600063"/>
                    <a:pt x="0" y="465763"/>
                    <a:pt x="0" y="300032"/>
                  </a:cubicBezTo>
                  <a:cubicBezTo>
                    <a:pt x="0" y="134347"/>
                    <a:pt x="134347" y="0"/>
                    <a:pt x="300032" y="0"/>
                  </a:cubicBezTo>
                  <a:close/>
                </a:path>
              </a:pathLst>
            </a:cu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5" name="iconfont-11644-3741974"/>
            <p:cNvSpPr/>
            <p:nvPr/>
          </p:nvSpPr>
          <p:spPr>
            <a:xfrm>
              <a:off x="4950179" y="3825084"/>
              <a:ext cx="767076" cy="767076"/>
            </a:xfrm>
            <a:custGeom>
              <a:avLst/>
              <a:gdLst>
                <a:gd name="connsiteX0" fmla="*/ 215023 w 600063"/>
                <a:gd name="connsiteY0" fmla="*/ 380040 h 600063"/>
                <a:gd name="connsiteX1" fmla="*/ 202831 w 600063"/>
                <a:gd name="connsiteY1" fmla="*/ 392232 h 600063"/>
                <a:gd name="connsiteX2" fmla="*/ 215023 w 600063"/>
                <a:gd name="connsiteY2" fmla="*/ 404423 h 600063"/>
                <a:gd name="connsiteX3" fmla="*/ 337035 w 600063"/>
                <a:gd name="connsiteY3" fmla="*/ 404423 h 600063"/>
                <a:gd name="connsiteX4" fmla="*/ 349465 w 600063"/>
                <a:gd name="connsiteY4" fmla="*/ 392470 h 600063"/>
                <a:gd name="connsiteX5" fmla="*/ 337512 w 600063"/>
                <a:gd name="connsiteY5" fmla="*/ 380040 h 600063"/>
                <a:gd name="connsiteX6" fmla="*/ 215023 w 600063"/>
                <a:gd name="connsiteY6" fmla="*/ 306842 h 600063"/>
                <a:gd name="connsiteX7" fmla="*/ 203021 w 600063"/>
                <a:gd name="connsiteY7" fmla="*/ 319224 h 600063"/>
                <a:gd name="connsiteX8" fmla="*/ 215023 w 600063"/>
                <a:gd name="connsiteY8" fmla="*/ 331225 h 600063"/>
                <a:gd name="connsiteX9" fmla="*/ 312652 w 600063"/>
                <a:gd name="connsiteY9" fmla="*/ 331225 h 600063"/>
                <a:gd name="connsiteX10" fmla="*/ 325034 w 600063"/>
                <a:gd name="connsiteY10" fmla="*/ 319224 h 600063"/>
                <a:gd name="connsiteX11" fmla="*/ 313080 w 600063"/>
                <a:gd name="connsiteY11" fmla="*/ 306842 h 600063"/>
                <a:gd name="connsiteX12" fmla="*/ 215023 w 600063"/>
                <a:gd name="connsiteY12" fmla="*/ 233596 h 600063"/>
                <a:gd name="connsiteX13" fmla="*/ 203069 w 600063"/>
                <a:gd name="connsiteY13" fmla="*/ 245788 h 600063"/>
                <a:gd name="connsiteX14" fmla="*/ 215023 w 600063"/>
                <a:gd name="connsiteY14" fmla="*/ 258027 h 600063"/>
                <a:gd name="connsiteX15" fmla="*/ 361467 w 600063"/>
                <a:gd name="connsiteY15" fmla="*/ 258027 h 600063"/>
                <a:gd name="connsiteX16" fmla="*/ 373706 w 600063"/>
                <a:gd name="connsiteY16" fmla="*/ 246026 h 600063"/>
                <a:gd name="connsiteX17" fmla="*/ 373706 w 600063"/>
                <a:gd name="connsiteY17" fmla="*/ 245788 h 600063"/>
                <a:gd name="connsiteX18" fmla="*/ 361705 w 600063"/>
                <a:gd name="connsiteY18" fmla="*/ 233596 h 600063"/>
                <a:gd name="connsiteX19" fmla="*/ 443097 w 600063"/>
                <a:gd name="connsiteY19" fmla="*/ 179963 h 600063"/>
                <a:gd name="connsiteX20" fmla="*/ 445576 w 600063"/>
                <a:gd name="connsiteY20" fmla="*/ 186440 h 600063"/>
                <a:gd name="connsiteX21" fmla="*/ 426268 w 600063"/>
                <a:gd name="connsiteY21" fmla="*/ 193727 h 600063"/>
                <a:gd name="connsiteX22" fmla="*/ 449676 w 600063"/>
                <a:gd name="connsiteY22" fmla="*/ 192441 h 600063"/>
                <a:gd name="connsiteX23" fmla="*/ 449152 w 600063"/>
                <a:gd name="connsiteY23" fmla="*/ 201348 h 600063"/>
                <a:gd name="connsiteX24" fmla="*/ 421453 w 600063"/>
                <a:gd name="connsiteY24" fmla="*/ 199443 h 600063"/>
                <a:gd name="connsiteX25" fmla="*/ 425791 w 600063"/>
                <a:gd name="connsiteY25" fmla="*/ 210778 h 600063"/>
                <a:gd name="connsiteX26" fmla="*/ 417496 w 600063"/>
                <a:gd name="connsiteY26" fmla="*/ 213922 h 600063"/>
                <a:gd name="connsiteX27" fmla="*/ 413110 w 600063"/>
                <a:gd name="connsiteY27" fmla="*/ 202348 h 600063"/>
                <a:gd name="connsiteX28" fmla="*/ 393897 w 600063"/>
                <a:gd name="connsiteY28" fmla="*/ 222209 h 600063"/>
                <a:gd name="connsiteX29" fmla="*/ 387652 w 600063"/>
                <a:gd name="connsiteY29" fmla="*/ 216208 h 600063"/>
                <a:gd name="connsiteX30" fmla="*/ 405387 w 600063"/>
                <a:gd name="connsiteY30" fmla="*/ 201634 h 600063"/>
                <a:gd name="connsiteX31" fmla="*/ 386365 w 600063"/>
                <a:gd name="connsiteY31" fmla="*/ 208873 h 600063"/>
                <a:gd name="connsiteX32" fmla="*/ 383933 w 600063"/>
                <a:gd name="connsiteY32" fmla="*/ 202348 h 600063"/>
                <a:gd name="connsiteX33" fmla="*/ 409487 w 600063"/>
                <a:gd name="connsiteY33" fmla="*/ 192680 h 600063"/>
                <a:gd name="connsiteX34" fmla="*/ 407723 w 600063"/>
                <a:gd name="connsiteY34" fmla="*/ 188107 h 600063"/>
                <a:gd name="connsiteX35" fmla="*/ 415923 w 600063"/>
                <a:gd name="connsiteY35" fmla="*/ 184964 h 600063"/>
                <a:gd name="connsiteX36" fmla="*/ 417687 w 600063"/>
                <a:gd name="connsiteY36" fmla="*/ 189584 h 600063"/>
                <a:gd name="connsiteX37" fmla="*/ 415735 w 600063"/>
                <a:gd name="connsiteY37" fmla="*/ 168663 h 600063"/>
                <a:gd name="connsiteX38" fmla="*/ 399607 w 600063"/>
                <a:gd name="connsiteY38" fmla="*/ 174803 h 600063"/>
                <a:gd name="connsiteX39" fmla="*/ 398370 w 600063"/>
                <a:gd name="connsiteY39" fmla="*/ 178183 h 600063"/>
                <a:gd name="connsiteX40" fmla="*/ 411025 w 600063"/>
                <a:gd name="connsiteY40" fmla="*/ 175993 h 600063"/>
                <a:gd name="connsiteX41" fmla="*/ 415735 w 600063"/>
                <a:gd name="connsiteY41" fmla="*/ 168663 h 600063"/>
                <a:gd name="connsiteX42" fmla="*/ 178400 w 600063"/>
                <a:gd name="connsiteY42" fmla="*/ 160350 h 600063"/>
                <a:gd name="connsiteX43" fmla="*/ 129585 w 600063"/>
                <a:gd name="connsiteY43" fmla="*/ 209165 h 600063"/>
                <a:gd name="connsiteX44" fmla="*/ 129585 w 600063"/>
                <a:gd name="connsiteY44" fmla="*/ 428855 h 600063"/>
                <a:gd name="connsiteX45" fmla="*/ 178400 w 600063"/>
                <a:gd name="connsiteY45" fmla="*/ 477717 h 600063"/>
                <a:gd name="connsiteX46" fmla="*/ 398089 w 600063"/>
                <a:gd name="connsiteY46" fmla="*/ 477717 h 600063"/>
                <a:gd name="connsiteX47" fmla="*/ 446904 w 600063"/>
                <a:gd name="connsiteY47" fmla="*/ 428855 h 600063"/>
                <a:gd name="connsiteX48" fmla="*/ 446904 w 600063"/>
                <a:gd name="connsiteY48" fmla="*/ 256217 h 600063"/>
                <a:gd name="connsiteX49" fmla="*/ 422521 w 600063"/>
                <a:gd name="connsiteY49" fmla="*/ 255551 h 600063"/>
                <a:gd name="connsiteX50" fmla="*/ 422521 w 600063"/>
                <a:gd name="connsiteY50" fmla="*/ 428855 h 600063"/>
                <a:gd name="connsiteX51" fmla="*/ 398089 w 600063"/>
                <a:gd name="connsiteY51" fmla="*/ 453238 h 600063"/>
                <a:gd name="connsiteX52" fmla="*/ 178400 w 600063"/>
                <a:gd name="connsiteY52" fmla="*/ 453238 h 600063"/>
                <a:gd name="connsiteX53" fmla="*/ 154016 w 600063"/>
                <a:gd name="connsiteY53" fmla="*/ 428855 h 600063"/>
                <a:gd name="connsiteX54" fmla="*/ 154016 w 600063"/>
                <a:gd name="connsiteY54" fmla="*/ 209165 h 600063"/>
                <a:gd name="connsiteX55" fmla="*/ 178400 w 600063"/>
                <a:gd name="connsiteY55" fmla="*/ 184781 h 600063"/>
                <a:gd name="connsiteX56" fmla="*/ 340179 w 600063"/>
                <a:gd name="connsiteY56" fmla="*/ 184781 h 600063"/>
                <a:gd name="connsiteX57" fmla="*/ 341512 w 600063"/>
                <a:gd name="connsiteY57" fmla="*/ 160350 h 600063"/>
                <a:gd name="connsiteX58" fmla="*/ 433862 w 600063"/>
                <a:gd name="connsiteY58" fmla="*/ 155050 h 600063"/>
                <a:gd name="connsiteX59" fmla="*/ 436098 w 600063"/>
                <a:gd name="connsiteY59" fmla="*/ 160905 h 600063"/>
                <a:gd name="connsiteX60" fmla="*/ 425488 w 600063"/>
                <a:gd name="connsiteY60" fmla="*/ 164951 h 600063"/>
                <a:gd name="connsiteX61" fmla="*/ 421492 w 600063"/>
                <a:gd name="connsiteY61" fmla="*/ 174280 h 600063"/>
                <a:gd name="connsiteX62" fmla="*/ 437573 w 600063"/>
                <a:gd name="connsiteY62" fmla="*/ 171805 h 600063"/>
                <a:gd name="connsiteX63" fmla="*/ 436288 w 600063"/>
                <a:gd name="connsiteY63" fmla="*/ 180848 h 600063"/>
                <a:gd name="connsiteX64" fmla="*/ 414403 w 600063"/>
                <a:gd name="connsiteY64" fmla="*/ 182419 h 600063"/>
                <a:gd name="connsiteX65" fmla="*/ 388854 w 600063"/>
                <a:gd name="connsiteY65" fmla="*/ 198698 h 600063"/>
                <a:gd name="connsiteX66" fmla="*/ 382907 w 600063"/>
                <a:gd name="connsiteY66" fmla="*/ 192748 h 600063"/>
                <a:gd name="connsiteX67" fmla="*/ 400082 w 600063"/>
                <a:gd name="connsiteY67" fmla="*/ 184180 h 600063"/>
                <a:gd name="connsiteX68" fmla="*/ 386999 w 600063"/>
                <a:gd name="connsiteY68" fmla="*/ 186275 h 600063"/>
                <a:gd name="connsiteX69" fmla="*/ 389853 w 600063"/>
                <a:gd name="connsiteY69" fmla="*/ 178469 h 600063"/>
                <a:gd name="connsiteX70" fmla="*/ 376817 w 600063"/>
                <a:gd name="connsiteY70" fmla="*/ 183419 h 600063"/>
                <a:gd name="connsiteX71" fmla="*/ 374581 w 600063"/>
                <a:gd name="connsiteY71" fmla="*/ 177564 h 600063"/>
                <a:gd name="connsiteX72" fmla="*/ 392185 w 600063"/>
                <a:gd name="connsiteY72" fmla="*/ 170948 h 600063"/>
                <a:gd name="connsiteX73" fmla="*/ 393564 w 600063"/>
                <a:gd name="connsiteY73" fmla="*/ 165189 h 600063"/>
                <a:gd name="connsiteX74" fmla="*/ 403603 w 600063"/>
                <a:gd name="connsiteY74" fmla="*/ 163285 h 600063"/>
                <a:gd name="connsiteX75" fmla="*/ 402366 w 600063"/>
                <a:gd name="connsiteY75" fmla="*/ 167045 h 600063"/>
                <a:gd name="connsiteX76" fmla="*/ 428556 w 600063"/>
                <a:gd name="connsiteY76" fmla="*/ 144337 h 600063"/>
                <a:gd name="connsiteX77" fmla="*/ 432370 w 600063"/>
                <a:gd name="connsiteY77" fmla="*/ 154387 h 600063"/>
                <a:gd name="connsiteX78" fmla="*/ 424027 w 600063"/>
                <a:gd name="connsiteY78" fmla="*/ 157578 h 600063"/>
                <a:gd name="connsiteX79" fmla="*/ 422597 w 600063"/>
                <a:gd name="connsiteY79" fmla="*/ 153958 h 600063"/>
                <a:gd name="connsiteX80" fmla="*/ 381931 w 600063"/>
                <a:gd name="connsiteY80" fmla="*/ 169342 h 600063"/>
                <a:gd name="connsiteX81" fmla="*/ 383266 w 600063"/>
                <a:gd name="connsiteY81" fmla="*/ 172962 h 600063"/>
                <a:gd name="connsiteX82" fmla="*/ 374875 w 600063"/>
                <a:gd name="connsiteY82" fmla="*/ 176153 h 600063"/>
                <a:gd name="connsiteX83" fmla="*/ 371109 w 600063"/>
                <a:gd name="connsiteY83" fmla="*/ 166103 h 600063"/>
                <a:gd name="connsiteX84" fmla="*/ 394851 w 600063"/>
                <a:gd name="connsiteY84" fmla="*/ 157101 h 600063"/>
                <a:gd name="connsiteX85" fmla="*/ 391704 w 600063"/>
                <a:gd name="connsiteY85" fmla="*/ 153815 h 600063"/>
                <a:gd name="connsiteX86" fmla="*/ 401954 w 600063"/>
                <a:gd name="connsiteY86" fmla="*/ 148957 h 600063"/>
                <a:gd name="connsiteX87" fmla="*/ 405434 w 600063"/>
                <a:gd name="connsiteY87" fmla="*/ 153101 h 600063"/>
                <a:gd name="connsiteX88" fmla="*/ 399340 w 600063"/>
                <a:gd name="connsiteY88" fmla="*/ 123549 h 600063"/>
                <a:gd name="connsiteX89" fmla="*/ 368896 w 600063"/>
                <a:gd name="connsiteY89" fmla="*/ 139824 h 600063"/>
                <a:gd name="connsiteX90" fmla="*/ 355990 w 600063"/>
                <a:gd name="connsiteY90" fmla="*/ 204688 h 600063"/>
                <a:gd name="connsiteX91" fmla="*/ 410948 w 600063"/>
                <a:gd name="connsiteY91" fmla="*/ 241406 h 600063"/>
                <a:gd name="connsiteX92" fmla="*/ 470430 w 600063"/>
                <a:gd name="connsiteY92" fmla="*/ 181924 h 600063"/>
                <a:gd name="connsiteX93" fmla="*/ 433712 w 600063"/>
                <a:gd name="connsiteY93" fmla="*/ 126918 h 600063"/>
                <a:gd name="connsiteX94" fmla="*/ 399340 w 600063"/>
                <a:gd name="connsiteY94" fmla="*/ 123549 h 600063"/>
                <a:gd name="connsiteX95" fmla="*/ 300032 w 600063"/>
                <a:gd name="connsiteY95" fmla="*/ 0 h 600063"/>
                <a:gd name="connsiteX96" fmla="*/ 600063 w 600063"/>
                <a:gd name="connsiteY96" fmla="*/ 300032 h 600063"/>
                <a:gd name="connsiteX97" fmla="*/ 300032 w 600063"/>
                <a:gd name="connsiteY97" fmla="*/ 600063 h 600063"/>
                <a:gd name="connsiteX98" fmla="*/ 0 w 600063"/>
                <a:gd name="connsiteY98" fmla="*/ 300032 h 600063"/>
                <a:gd name="connsiteX99" fmla="*/ 300032 w 600063"/>
                <a:gd name="connsiteY99" fmla="*/ 0 h 6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600063" h="600063">
                  <a:moveTo>
                    <a:pt x="215023" y="380040"/>
                  </a:moveTo>
                  <a:cubicBezTo>
                    <a:pt x="208260" y="380040"/>
                    <a:pt x="202831" y="385517"/>
                    <a:pt x="202831" y="392232"/>
                  </a:cubicBezTo>
                  <a:cubicBezTo>
                    <a:pt x="202831" y="398994"/>
                    <a:pt x="208260" y="404423"/>
                    <a:pt x="215023" y="404423"/>
                  </a:cubicBezTo>
                  <a:lnTo>
                    <a:pt x="337035" y="404423"/>
                  </a:lnTo>
                  <a:cubicBezTo>
                    <a:pt x="343798" y="404566"/>
                    <a:pt x="349322" y="399185"/>
                    <a:pt x="349465" y="392470"/>
                  </a:cubicBezTo>
                  <a:cubicBezTo>
                    <a:pt x="349560" y="385707"/>
                    <a:pt x="344227" y="380183"/>
                    <a:pt x="337512" y="380040"/>
                  </a:cubicBezTo>
                  <a:close/>
                  <a:moveTo>
                    <a:pt x="215023" y="306842"/>
                  </a:moveTo>
                  <a:cubicBezTo>
                    <a:pt x="208260" y="306937"/>
                    <a:pt x="202878" y="312509"/>
                    <a:pt x="203021" y="319224"/>
                  </a:cubicBezTo>
                  <a:cubicBezTo>
                    <a:pt x="203117" y="325844"/>
                    <a:pt x="208450" y="331130"/>
                    <a:pt x="215023" y="331225"/>
                  </a:cubicBezTo>
                  <a:lnTo>
                    <a:pt x="312652" y="331225"/>
                  </a:lnTo>
                  <a:cubicBezTo>
                    <a:pt x="319367" y="331320"/>
                    <a:pt x="324939" y="325987"/>
                    <a:pt x="325034" y="319224"/>
                  </a:cubicBezTo>
                  <a:cubicBezTo>
                    <a:pt x="325177" y="312509"/>
                    <a:pt x="319795" y="306937"/>
                    <a:pt x="313080" y="306842"/>
                  </a:cubicBezTo>
                  <a:close/>
                  <a:moveTo>
                    <a:pt x="215023" y="233596"/>
                  </a:moveTo>
                  <a:cubicBezTo>
                    <a:pt x="208355" y="233739"/>
                    <a:pt x="203069" y="239168"/>
                    <a:pt x="203069" y="245788"/>
                  </a:cubicBezTo>
                  <a:cubicBezTo>
                    <a:pt x="203069" y="252455"/>
                    <a:pt x="208355" y="257837"/>
                    <a:pt x="215023" y="258027"/>
                  </a:cubicBezTo>
                  <a:lnTo>
                    <a:pt x="361467" y="258027"/>
                  </a:lnTo>
                  <a:cubicBezTo>
                    <a:pt x="368134" y="258075"/>
                    <a:pt x="373611" y="252693"/>
                    <a:pt x="373706" y="246026"/>
                  </a:cubicBezTo>
                  <a:lnTo>
                    <a:pt x="373706" y="245788"/>
                  </a:lnTo>
                  <a:cubicBezTo>
                    <a:pt x="373754" y="239120"/>
                    <a:pt x="368372" y="233644"/>
                    <a:pt x="361705" y="233596"/>
                  </a:cubicBezTo>
                  <a:close/>
                  <a:moveTo>
                    <a:pt x="443097" y="179963"/>
                  </a:moveTo>
                  <a:lnTo>
                    <a:pt x="445576" y="186440"/>
                  </a:lnTo>
                  <a:lnTo>
                    <a:pt x="426268" y="193727"/>
                  </a:lnTo>
                  <a:cubicBezTo>
                    <a:pt x="432704" y="194632"/>
                    <a:pt x="440475" y="194204"/>
                    <a:pt x="449676" y="192441"/>
                  </a:cubicBezTo>
                  <a:cubicBezTo>
                    <a:pt x="449390" y="195680"/>
                    <a:pt x="449199" y="198633"/>
                    <a:pt x="449152" y="201348"/>
                  </a:cubicBezTo>
                  <a:cubicBezTo>
                    <a:pt x="438520" y="202586"/>
                    <a:pt x="429271" y="201967"/>
                    <a:pt x="421453" y="199443"/>
                  </a:cubicBezTo>
                  <a:lnTo>
                    <a:pt x="425791" y="210778"/>
                  </a:lnTo>
                  <a:lnTo>
                    <a:pt x="417496" y="213922"/>
                  </a:lnTo>
                  <a:lnTo>
                    <a:pt x="413110" y="202348"/>
                  </a:lnTo>
                  <a:cubicBezTo>
                    <a:pt x="409058" y="209445"/>
                    <a:pt x="402669" y="216065"/>
                    <a:pt x="393897" y="222209"/>
                  </a:cubicBezTo>
                  <a:cubicBezTo>
                    <a:pt x="391943" y="220113"/>
                    <a:pt x="389845" y="218065"/>
                    <a:pt x="387652" y="216208"/>
                  </a:cubicBezTo>
                  <a:cubicBezTo>
                    <a:pt x="395041" y="211778"/>
                    <a:pt x="400953" y="206920"/>
                    <a:pt x="405387" y="201634"/>
                  </a:cubicBezTo>
                  <a:lnTo>
                    <a:pt x="386365" y="208873"/>
                  </a:lnTo>
                  <a:lnTo>
                    <a:pt x="383933" y="202348"/>
                  </a:lnTo>
                  <a:lnTo>
                    <a:pt x="409487" y="192680"/>
                  </a:lnTo>
                  <a:lnTo>
                    <a:pt x="407723" y="188107"/>
                  </a:lnTo>
                  <a:lnTo>
                    <a:pt x="415923" y="184964"/>
                  </a:lnTo>
                  <a:lnTo>
                    <a:pt x="417687" y="189584"/>
                  </a:lnTo>
                  <a:close/>
                  <a:moveTo>
                    <a:pt x="415735" y="168663"/>
                  </a:moveTo>
                  <a:lnTo>
                    <a:pt x="399607" y="174803"/>
                  </a:lnTo>
                  <a:lnTo>
                    <a:pt x="398370" y="178183"/>
                  </a:lnTo>
                  <a:lnTo>
                    <a:pt x="411025" y="175993"/>
                  </a:lnTo>
                  <a:cubicBezTo>
                    <a:pt x="413071" y="173899"/>
                    <a:pt x="414688" y="171424"/>
                    <a:pt x="415735" y="168663"/>
                  </a:cubicBezTo>
                  <a:close/>
                  <a:moveTo>
                    <a:pt x="178400" y="160350"/>
                  </a:moveTo>
                  <a:cubicBezTo>
                    <a:pt x="151444" y="160398"/>
                    <a:pt x="129633" y="182257"/>
                    <a:pt x="129585" y="209165"/>
                  </a:cubicBezTo>
                  <a:lnTo>
                    <a:pt x="129585" y="428855"/>
                  </a:lnTo>
                  <a:cubicBezTo>
                    <a:pt x="129633" y="455810"/>
                    <a:pt x="151444" y="477669"/>
                    <a:pt x="178400" y="477717"/>
                  </a:cubicBezTo>
                  <a:lnTo>
                    <a:pt x="398089" y="477717"/>
                  </a:lnTo>
                  <a:cubicBezTo>
                    <a:pt x="424997" y="477669"/>
                    <a:pt x="446856" y="455810"/>
                    <a:pt x="446904" y="428855"/>
                  </a:cubicBezTo>
                  <a:lnTo>
                    <a:pt x="446904" y="256217"/>
                  </a:lnTo>
                  <a:cubicBezTo>
                    <a:pt x="438951" y="257694"/>
                    <a:pt x="430712" y="257170"/>
                    <a:pt x="422521" y="255551"/>
                  </a:cubicBezTo>
                  <a:lnTo>
                    <a:pt x="422521" y="428855"/>
                  </a:lnTo>
                  <a:cubicBezTo>
                    <a:pt x="422473" y="442332"/>
                    <a:pt x="411567" y="453238"/>
                    <a:pt x="398089" y="453238"/>
                  </a:cubicBezTo>
                  <a:lnTo>
                    <a:pt x="178400" y="453238"/>
                  </a:lnTo>
                  <a:cubicBezTo>
                    <a:pt x="164970" y="453238"/>
                    <a:pt x="154064" y="442332"/>
                    <a:pt x="154016" y="428855"/>
                  </a:cubicBezTo>
                  <a:lnTo>
                    <a:pt x="154016" y="209165"/>
                  </a:lnTo>
                  <a:cubicBezTo>
                    <a:pt x="154016" y="195687"/>
                    <a:pt x="164922" y="184781"/>
                    <a:pt x="178400" y="184781"/>
                  </a:cubicBezTo>
                  <a:lnTo>
                    <a:pt x="340179" y="184781"/>
                  </a:lnTo>
                  <a:cubicBezTo>
                    <a:pt x="339940" y="176590"/>
                    <a:pt x="340369" y="168446"/>
                    <a:pt x="341512" y="160350"/>
                  </a:cubicBezTo>
                  <a:close/>
                  <a:moveTo>
                    <a:pt x="433862" y="155050"/>
                  </a:moveTo>
                  <a:lnTo>
                    <a:pt x="436098" y="160905"/>
                  </a:lnTo>
                  <a:lnTo>
                    <a:pt x="425488" y="164951"/>
                  </a:lnTo>
                  <a:cubicBezTo>
                    <a:pt x="424632" y="168235"/>
                    <a:pt x="423252" y="171376"/>
                    <a:pt x="421492" y="174280"/>
                  </a:cubicBezTo>
                  <a:lnTo>
                    <a:pt x="437573" y="171805"/>
                  </a:lnTo>
                  <a:lnTo>
                    <a:pt x="436288" y="180848"/>
                  </a:lnTo>
                  <a:cubicBezTo>
                    <a:pt x="429057" y="181134"/>
                    <a:pt x="421730" y="181658"/>
                    <a:pt x="414403" y="182419"/>
                  </a:cubicBezTo>
                  <a:cubicBezTo>
                    <a:pt x="408932" y="187227"/>
                    <a:pt x="400415" y="192653"/>
                    <a:pt x="388854" y="198698"/>
                  </a:cubicBezTo>
                  <a:cubicBezTo>
                    <a:pt x="386999" y="196604"/>
                    <a:pt x="385000" y="194605"/>
                    <a:pt x="382907" y="192748"/>
                  </a:cubicBezTo>
                  <a:cubicBezTo>
                    <a:pt x="388807" y="190225"/>
                    <a:pt x="394516" y="187370"/>
                    <a:pt x="400082" y="184180"/>
                  </a:cubicBezTo>
                  <a:cubicBezTo>
                    <a:pt x="395753" y="184799"/>
                    <a:pt x="391376" y="185513"/>
                    <a:pt x="386999" y="186275"/>
                  </a:cubicBezTo>
                  <a:cubicBezTo>
                    <a:pt x="388045" y="183704"/>
                    <a:pt x="388997" y="181086"/>
                    <a:pt x="389853" y="178469"/>
                  </a:cubicBezTo>
                  <a:lnTo>
                    <a:pt x="376817" y="183419"/>
                  </a:lnTo>
                  <a:lnTo>
                    <a:pt x="374581" y="177564"/>
                  </a:lnTo>
                  <a:lnTo>
                    <a:pt x="392185" y="170948"/>
                  </a:lnTo>
                  <a:cubicBezTo>
                    <a:pt x="392660" y="169044"/>
                    <a:pt x="393136" y="167092"/>
                    <a:pt x="393564" y="165189"/>
                  </a:cubicBezTo>
                  <a:lnTo>
                    <a:pt x="403603" y="163285"/>
                  </a:lnTo>
                  <a:lnTo>
                    <a:pt x="402366" y="167045"/>
                  </a:lnTo>
                  <a:close/>
                  <a:moveTo>
                    <a:pt x="428556" y="144337"/>
                  </a:moveTo>
                  <a:lnTo>
                    <a:pt x="432370" y="154387"/>
                  </a:lnTo>
                  <a:lnTo>
                    <a:pt x="424027" y="157578"/>
                  </a:lnTo>
                  <a:lnTo>
                    <a:pt x="422597" y="153958"/>
                  </a:lnTo>
                  <a:lnTo>
                    <a:pt x="381931" y="169342"/>
                  </a:lnTo>
                  <a:lnTo>
                    <a:pt x="383266" y="172962"/>
                  </a:lnTo>
                  <a:lnTo>
                    <a:pt x="374875" y="176153"/>
                  </a:lnTo>
                  <a:lnTo>
                    <a:pt x="371109" y="166103"/>
                  </a:lnTo>
                  <a:lnTo>
                    <a:pt x="394851" y="157101"/>
                  </a:lnTo>
                  <a:cubicBezTo>
                    <a:pt x="393754" y="155815"/>
                    <a:pt x="392658" y="154720"/>
                    <a:pt x="391704" y="153815"/>
                  </a:cubicBezTo>
                  <a:lnTo>
                    <a:pt x="401954" y="148957"/>
                  </a:lnTo>
                  <a:cubicBezTo>
                    <a:pt x="402955" y="150052"/>
                    <a:pt x="404052" y="151481"/>
                    <a:pt x="405434" y="153101"/>
                  </a:cubicBezTo>
                  <a:close/>
                  <a:moveTo>
                    <a:pt x="399340" y="123549"/>
                  </a:moveTo>
                  <a:cubicBezTo>
                    <a:pt x="388041" y="125799"/>
                    <a:pt x="377397" y="131323"/>
                    <a:pt x="368896" y="139824"/>
                  </a:cubicBezTo>
                  <a:cubicBezTo>
                    <a:pt x="351846" y="156874"/>
                    <a:pt x="346751" y="182448"/>
                    <a:pt x="355990" y="204688"/>
                  </a:cubicBezTo>
                  <a:cubicBezTo>
                    <a:pt x="365181" y="226929"/>
                    <a:pt x="386898" y="241406"/>
                    <a:pt x="410948" y="241406"/>
                  </a:cubicBezTo>
                  <a:cubicBezTo>
                    <a:pt x="443808" y="241406"/>
                    <a:pt x="470430" y="214737"/>
                    <a:pt x="470430" y="181924"/>
                  </a:cubicBezTo>
                  <a:cubicBezTo>
                    <a:pt x="470430" y="157826"/>
                    <a:pt x="455953" y="136157"/>
                    <a:pt x="433712" y="126918"/>
                  </a:cubicBezTo>
                  <a:cubicBezTo>
                    <a:pt x="422592" y="122323"/>
                    <a:pt x="410638" y="121299"/>
                    <a:pt x="399340" y="123549"/>
                  </a:cubicBezTo>
                  <a:close/>
                  <a:moveTo>
                    <a:pt x="300032" y="0"/>
                  </a:moveTo>
                  <a:cubicBezTo>
                    <a:pt x="465716" y="0"/>
                    <a:pt x="600063" y="134347"/>
                    <a:pt x="600063" y="300032"/>
                  </a:cubicBezTo>
                  <a:cubicBezTo>
                    <a:pt x="600063" y="465763"/>
                    <a:pt x="465716" y="600063"/>
                    <a:pt x="300032" y="600063"/>
                  </a:cubicBezTo>
                  <a:cubicBezTo>
                    <a:pt x="134347" y="600063"/>
                    <a:pt x="0" y="465763"/>
                    <a:pt x="0" y="300032"/>
                  </a:cubicBezTo>
                  <a:cubicBezTo>
                    <a:pt x="0" y="134347"/>
                    <a:pt x="134347" y="0"/>
                    <a:pt x="30003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6" name="iconfont-11644-3741974"/>
            <p:cNvSpPr/>
            <p:nvPr/>
          </p:nvSpPr>
          <p:spPr>
            <a:xfrm>
              <a:off x="6466319" y="3825084"/>
              <a:ext cx="767076" cy="767076"/>
            </a:xfrm>
            <a:custGeom>
              <a:avLst/>
              <a:gdLst>
                <a:gd name="connsiteX0" fmla="*/ 215023 w 600063"/>
                <a:gd name="connsiteY0" fmla="*/ 380040 h 600063"/>
                <a:gd name="connsiteX1" fmla="*/ 202831 w 600063"/>
                <a:gd name="connsiteY1" fmla="*/ 392232 h 600063"/>
                <a:gd name="connsiteX2" fmla="*/ 215023 w 600063"/>
                <a:gd name="connsiteY2" fmla="*/ 404423 h 600063"/>
                <a:gd name="connsiteX3" fmla="*/ 337035 w 600063"/>
                <a:gd name="connsiteY3" fmla="*/ 404423 h 600063"/>
                <a:gd name="connsiteX4" fmla="*/ 349465 w 600063"/>
                <a:gd name="connsiteY4" fmla="*/ 392470 h 600063"/>
                <a:gd name="connsiteX5" fmla="*/ 337512 w 600063"/>
                <a:gd name="connsiteY5" fmla="*/ 380040 h 600063"/>
                <a:gd name="connsiteX6" fmla="*/ 215023 w 600063"/>
                <a:gd name="connsiteY6" fmla="*/ 306842 h 600063"/>
                <a:gd name="connsiteX7" fmla="*/ 203021 w 600063"/>
                <a:gd name="connsiteY7" fmla="*/ 319224 h 600063"/>
                <a:gd name="connsiteX8" fmla="*/ 215023 w 600063"/>
                <a:gd name="connsiteY8" fmla="*/ 331225 h 600063"/>
                <a:gd name="connsiteX9" fmla="*/ 312652 w 600063"/>
                <a:gd name="connsiteY9" fmla="*/ 331225 h 600063"/>
                <a:gd name="connsiteX10" fmla="*/ 325034 w 600063"/>
                <a:gd name="connsiteY10" fmla="*/ 319224 h 600063"/>
                <a:gd name="connsiteX11" fmla="*/ 313080 w 600063"/>
                <a:gd name="connsiteY11" fmla="*/ 306842 h 600063"/>
                <a:gd name="connsiteX12" fmla="*/ 215023 w 600063"/>
                <a:gd name="connsiteY12" fmla="*/ 233596 h 600063"/>
                <a:gd name="connsiteX13" fmla="*/ 203069 w 600063"/>
                <a:gd name="connsiteY13" fmla="*/ 245788 h 600063"/>
                <a:gd name="connsiteX14" fmla="*/ 215023 w 600063"/>
                <a:gd name="connsiteY14" fmla="*/ 258027 h 600063"/>
                <a:gd name="connsiteX15" fmla="*/ 361467 w 600063"/>
                <a:gd name="connsiteY15" fmla="*/ 258027 h 600063"/>
                <a:gd name="connsiteX16" fmla="*/ 373706 w 600063"/>
                <a:gd name="connsiteY16" fmla="*/ 246026 h 600063"/>
                <a:gd name="connsiteX17" fmla="*/ 373706 w 600063"/>
                <a:gd name="connsiteY17" fmla="*/ 245788 h 600063"/>
                <a:gd name="connsiteX18" fmla="*/ 361705 w 600063"/>
                <a:gd name="connsiteY18" fmla="*/ 233596 h 600063"/>
                <a:gd name="connsiteX19" fmla="*/ 443097 w 600063"/>
                <a:gd name="connsiteY19" fmla="*/ 179963 h 600063"/>
                <a:gd name="connsiteX20" fmla="*/ 445576 w 600063"/>
                <a:gd name="connsiteY20" fmla="*/ 186440 h 600063"/>
                <a:gd name="connsiteX21" fmla="*/ 426268 w 600063"/>
                <a:gd name="connsiteY21" fmla="*/ 193727 h 600063"/>
                <a:gd name="connsiteX22" fmla="*/ 449676 w 600063"/>
                <a:gd name="connsiteY22" fmla="*/ 192441 h 600063"/>
                <a:gd name="connsiteX23" fmla="*/ 449152 w 600063"/>
                <a:gd name="connsiteY23" fmla="*/ 201348 h 600063"/>
                <a:gd name="connsiteX24" fmla="*/ 421453 w 600063"/>
                <a:gd name="connsiteY24" fmla="*/ 199443 h 600063"/>
                <a:gd name="connsiteX25" fmla="*/ 425791 w 600063"/>
                <a:gd name="connsiteY25" fmla="*/ 210778 h 600063"/>
                <a:gd name="connsiteX26" fmla="*/ 417496 w 600063"/>
                <a:gd name="connsiteY26" fmla="*/ 213922 h 600063"/>
                <a:gd name="connsiteX27" fmla="*/ 413110 w 600063"/>
                <a:gd name="connsiteY27" fmla="*/ 202348 h 600063"/>
                <a:gd name="connsiteX28" fmla="*/ 393897 w 600063"/>
                <a:gd name="connsiteY28" fmla="*/ 222209 h 600063"/>
                <a:gd name="connsiteX29" fmla="*/ 387652 w 600063"/>
                <a:gd name="connsiteY29" fmla="*/ 216208 h 600063"/>
                <a:gd name="connsiteX30" fmla="*/ 405387 w 600063"/>
                <a:gd name="connsiteY30" fmla="*/ 201634 h 600063"/>
                <a:gd name="connsiteX31" fmla="*/ 386365 w 600063"/>
                <a:gd name="connsiteY31" fmla="*/ 208873 h 600063"/>
                <a:gd name="connsiteX32" fmla="*/ 383933 w 600063"/>
                <a:gd name="connsiteY32" fmla="*/ 202348 h 600063"/>
                <a:gd name="connsiteX33" fmla="*/ 409487 w 600063"/>
                <a:gd name="connsiteY33" fmla="*/ 192680 h 600063"/>
                <a:gd name="connsiteX34" fmla="*/ 407723 w 600063"/>
                <a:gd name="connsiteY34" fmla="*/ 188107 h 600063"/>
                <a:gd name="connsiteX35" fmla="*/ 415923 w 600063"/>
                <a:gd name="connsiteY35" fmla="*/ 184964 h 600063"/>
                <a:gd name="connsiteX36" fmla="*/ 417687 w 600063"/>
                <a:gd name="connsiteY36" fmla="*/ 189584 h 600063"/>
                <a:gd name="connsiteX37" fmla="*/ 415735 w 600063"/>
                <a:gd name="connsiteY37" fmla="*/ 168663 h 600063"/>
                <a:gd name="connsiteX38" fmla="*/ 399607 w 600063"/>
                <a:gd name="connsiteY38" fmla="*/ 174803 h 600063"/>
                <a:gd name="connsiteX39" fmla="*/ 398370 w 600063"/>
                <a:gd name="connsiteY39" fmla="*/ 178183 h 600063"/>
                <a:gd name="connsiteX40" fmla="*/ 411025 w 600063"/>
                <a:gd name="connsiteY40" fmla="*/ 175993 h 600063"/>
                <a:gd name="connsiteX41" fmla="*/ 415735 w 600063"/>
                <a:gd name="connsiteY41" fmla="*/ 168663 h 600063"/>
                <a:gd name="connsiteX42" fmla="*/ 178400 w 600063"/>
                <a:gd name="connsiteY42" fmla="*/ 160350 h 600063"/>
                <a:gd name="connsiteX43" fmla="*/ 129585 w 600063"/>
                <a:gd name="connsiteY43" fmla="*/ 209165 h 600063"/>
                <a:gd name="connsiteX44" fmla="*/ 129585 w 600063"/>
                <a:gd name="connsiteY44" fmla="*/ 428855 h 600063"/>
                <a:gd name="connsiteX45" fmla="*/ 178400 w 600063"/>
                <a:gd name="connsiteY45" fmla="*/ 477717 h 600063"/>
                <a:gd name="connsiteX46" fmla="*/ 398089 w 600063"/>
                <a:gd name="connsiteY46" fmla="*/ 477717 h 600063"/>
                <a:gd name="connsiteX47" fmla="*/ 446904 w 600063"/>
                <a:gd name="connsiteY47" fmla="*/ 428855 h 600063"/>
                <a:gd name="connsiteX48" fmla="*/ 446904 w 600063"/>
                <a:gd name="connsiteY48" fmla="*/ 256217 h 600063"/>
                <a:gd name="connsiteX49" fmla="*/ 422521 w 600063"/>
                <a:gd name="connsiteY49" fmla="*/ 255551 h 600063"/>
                <a:gd name="connsiteX50" fmla="*/ 422521 w 600063"/>
                <a:gd name="connsiteY50" fmla="*/ 428855 h 600063"/>
                <a:gd name="connsiteX51" fmla="*/ 398089 w 600063"/>
                <a:gd name="connsiteY51" fmla="*/ 453238 h 600063"/>
                <a:gd name="connsiteX52" fmla="*/ 178400 w 600063"/>
                <a:gd name="connsiteY52" fmla="*/ 453238 h 600063"/>
                <a:gd name="connsiteX53" fmla="*/ 154016 w 600063"/>
                <a:gd name="connsiteY53" fmla="*/ 428855 h 600063"/>
                <a:gd name="connsiteX54" fmla="*/ 154016 w 600063"/>
                <a:gd name="connsiteY54" fmla="*/ 209165 h 600063"/>
                <a:gd name="connsiteX55" fmla="*/ 178400 w 600063"/>
                <a:gd name="connsiteY55" fmla="*/ 184781 h 600063"/>
                <a:gd name="connsiteX56" fmla="*/ 340179 w 600063"/>
                <a:gd name="connsiteY56" fmla="*/ 184781 h 600063"/>
                <a:gd name="connsiteX57" fmla="*/ 341512 w 600063"/>
                <a:gd name="connsiteY57" fmla="*/ 160350 h 600063"/>
                <a:gd name="connsiteX58" fmla="*/ 433862 w 600063"/>
                <a:gd name="connsiteY58" fmla="*/ 155050 h 600063"/>
                <a:gd name="connsiteX59" fmla="*/ 436098 w 600063"/>
                <a:gd name="connsiteY59" fmla="*/ 160905 h 600063"/>
                <a:gd name="connsiteX60" fmla="*/ 425488 w 600063"/>
                <a:gd name="connsiteY60" fmla="*/ 164951 h 600063"/>
                <a:gd name="connsiteX61" fmla="*/ 421492 w 600063"/>
                <a:gd name="connsiteY61" fmla="*/ 174280 h 600063"/>
                <a:gd name="connsiteX62" fmla="*/ 437573 w 600063"/>
                <a:gd name="connsiteY62" fmla="*/ 171805 h 600063"/>
                <a:gd name="connsiteX63" fmla="*/ 436288 w 600063"/>
                <a:gd name="connsiteY63" fmla="*/ 180848 h 600063"/>
                <a:gd name="connsiteX64" fmla="*/ 414403 w 600063"/>
                <a:gd name="connsiteY64" fmla="*/ 182419 h 600063"/>
                <a:gd name="connsiteX65" fmla="*/ 388854 w 600063"/>
                <a:gd name="connsiteY65" fmla="*/ 198698 h 600063"/>
                <a:gd name="connsiteX66" fmla="*/ 382907 w 600063"/>
                <a:gd name="connsiteY66" fmla="*/ 192748 h 600063"/>
                <a:gd name="connsiteX67" fmla="*/ 400082 w 600063"/>
                <a:gd name="connsiteY67" fmla="*/ 184180 h 600063"/>
                <a:gd name="connsiteX68" fmla="*/ 386999 w 600063"/>
                <a:gd name="connsiteY68" fmla="*/ 186275 h 600063"/>
                <a:gd name="connsiteX69" fmla="*/ 389853 w 600063"/>
                <a:gd name="connsiteY69" fmla="*/ 178469 h 600063"/>
                <a:gd name="connsiteX70" fmla="*/ 376817 w 600063"/>
                <a:gd name="connsiteY70" fmla="*/ 183419 h 600063"/>
                <a:gd name="connsiteX71" fmla="*/ 374581 w 600063"/>
                <a:gd name="connsiteY71" fmla="*/ 177564 h 600063"/>
                <a:gd name="connsiteX72" fmla="*/ 392185 w 600063"/>
                <a:gd name="connsiteY72" fmla="*/ 170948 h 600063"/>
                <a:gd name="connsiteX73" fmla="*/ 393564 w 600063"/>
                <a:gd name="connsiteY73" fmla="*/ 165189 h 600063"/>
                <a:gd name="connsiteX74" fmla="*/ 403603 w 600063"/>
                <a:gd name="connsiteY74" fmla="*/ 163285 h 600063"/>
                <a:gd name="connsiteX75" fmla="*/ 402366 w 600063"/>
                <a:gd name="connsiteY75" fmla="*/ 167045 h 600063"/>
                <a:gd name="connsiteX76" fmla="*/ 428556 w 600063"/>
                <a:gd name="connsiteY76" fmla="*/ 144337 h 600063"/>
                <a:gd name="connsiteX77" fmla="*/ 432370 w 600063"/>
                <a:gd name="connsiteY77" fmla="*/ 154387 h 600063"/>
                <a:gd name="connsiteX78" fmla="*/ 424027 w 600063"/>
                <a:gd name="connsiteY78" fmla="*/ 157578 h 600063"/>
                <a:gd name="connsiteX79" fmla="*/ 422597 w 600063"/>
                <a:gd name="connsiteY79" fmla="*/ 153958 h 600063"/>
                <a:gd name="connsiteX80" fmla="*/ 381931 w 600063"/>
                <a:gd name="connsiteY80" fmla="*/ 169342 h 600063"/>
                <a:gd name="connsiteX81" fmla="*/ 383266 w 600063"/>
                <a:gd name="connsiteY81" fmla="*/ 172962 h 600063"/>
                <a:gd name="connsiteX82" fmla="*/ 374875 w 600063"/>
                <a:gd name="connsiteY82" fmla="*/ 176153 h 600063"/>
                <a:gd name="connsiteX83" fmla="*/ 371109 w 600063"/>
                <a:gd name="connsiteY83" fmla="*/ 166103 h 600063"/>
                <a:gd name="connsiteX84" fmla="*/ 394851 w 600063"/>
                <a:gd name="connsiteY84" fmla="*/ 157101 h 600063"/>
                <a:gd name="connsiteX85" fmla="*/ 391704 w 600063"/>
                <a:gd name="connsiteY85" fmla="*/ 153815 h 600063"/>
                <a:gd name="connsiteX86" fmla="*/ 401954 w 600063"/>
                <a:gd name="connsiteY86" fmla="*/ 148957 h 600063"/>
                <a:gd name="connsiteX87" fmla="*/ 405434 w 600063"/>
                <a:gd name="connsiteY87" fmla="*/ 153101 h 600063"/>
                <a:gd name="connsiteX88" fmla="*/ 399340 w 600063"/>
                <a:gd name="connsiteY88" fmla="*/ 123549 h 600063"/>
                <a:gd name="connsiteX89" fmla="*/ 368896 w 600063"/>
                <a:gd name="connsiteY89" fmla="*/ 139824 h 600063"/>
                <a:gd name="connsiteX90" fmla="*/ 355990 w 600063"/>
                <a:gd name="connsiteY90" fmla="*/ 204688 h 600063"/>
                <a:gd name="connsiteX91" fmla="*/ 410948 w 600063"/>
                <a:gd name="connsiteY91" fmla="*/ 241406 h 600063"/>
                <a:gd name="connsiteX92" fmla="*/ 470430 w 600063"/>
                <a:gd name="connsiteY92" fmla="*/ 181924 h 600063"/>
                <a:gd name="connsiteX93" fmla="*/ 433712 w 600063"/>
                <a:gd name="connsiteY93" fmla="*/ 126918 h 600063"/>
                <a:gd name="connsiteX94" fmla="*/ 399340 w 600063"/>
                <a:gd name="connsiteY94" fmla="*/ 123549 h 600063"/>
                <a:gd name="connsiteX95" fmla="*/ 300032 w 600063"/>
                <a:gd name="connsiteY95" fmla="*/ 0 h 600063"/>
                <a:gd name="connsiteX96" fmla="*/ 600063 w 600063"/>
                <a:gd name="connsiteY96" fmla="*/ 300032 h 600063"/>
                <a:gd name="connsiteX97" fmla="*/ 300032 w 600063"/>
                <a:gd name="connsiteY97" fmla="*/ 600063 h 600063"/>
                <a:gd name="connsiteX98" fmla="*/ 0 w 600063"/>
                <a:gd name="connsiteY98" fmla="*/ 300032 h 600063"/>
                <a:gd name="connsiteX99" fmla="*/ 300032 w 600063"/>
                <a:gd name="connsiteY99" fmla="*/ 0 h 6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600063" h="600063">
                  <a:moveTo>
                    <a:pt x="215023" y="380040"/>
                  </a:moveTo>
                  <a:cubicBezTo>
                    <a:pt x="208260" y="380040"/>
                    <a:pt x="202831" y="385517"/>
                    <a:pt x="202831" y="392232"/>
                  </a:cubicBezTo>
                  <a:cubicBezTo>
                    <a:pt x="202831" y="398994"/>
                    <a:pt x="208260" y="404423"/>
                    <a:pt x="215023" y="404423"/>
                  </a:cubicBezTo>
                  <a:lnTo>
                    <a:pt x="337035" y="404423"/>
                  </a:lnTo>
                  <a:cubicBezTo>
                    <a:pt x="343798" y="404566"/>
                    <a:pt x="349322" y="399185"/>
                    <a:pt x="349465" y="392470"/>
                  </a:cubicBezTo>
                  <a:cubicBezTo>
                    <a:pt x="349560" y="385707"/>
                    <a:pt x="344227" y="380183"/>
                    <a:pt x="337512" y="380040"/>
                  </a:cubicBezTo>
                  <a:close/>
                  <a:moveTo>
                    <a:pt x="215023" y="306842"/>
                  </a:moveTo>
                  <a:cubicBezTo>
                    <a:pt x="208260" y="306937"/>
                    <a:pt x="202878" y="312509"/>
                    <a:pt x="203021" y="319224"/>
                  </a:cubicBezTo>
                  <a:cubicBezTo>
                    <a:pt x="203117" y="325844"/>
                    <a:pt x="208450" y="331130"/>
                    <a:pt x="215023" y="331225"/>
                  </a:cubicBezTo>
                  <a:lnTo>
                    <a:pt x="312652" y="331225"/>
                  </a:lnTo>
                  <a:cubicBezTo>
                    <a:pt x="319367" y="331320"/>
                    <a:pt x="324939" y="325987"/>
                    <a:pt x="325034" y="319224"/>
                  </a:cubicBezTo>
                  <a:cubicBezTo>
                    <a:pt x="325177" y="312509"/>
                    <a:pt x="319795" y="306937"/>
                    <a:pt x="313080" y="306842"/>
                  </a:cubicBezTo>
                  <a:close/>
                  <a:moveTo>
                    <a:pt x="215023" y="233596"/>
                  </a:moveTo>
                  <a:cubicBezTo>
                    <a:pt x="208355" y="233739"/>
                    <a:pt x="203069" y="239168"/>
                    <a:pt x="203069" y="245788"/>
                  </a:cubicBezTo>
                  <a:cubicBezTo>
                    <a:pt x="203069" y="252455"/>
                    <a:pt x="208355" y="257837"/>
                    <a:pt x="215023" y="258027"/>
                  </a:cubicBezTo>
                  <a:lnTo>
                    <a:pt x="361467" y="258027"/>
                  </a:lnTo>
                  <a:cubicBezTo>
                    <a:pt x="368134" y="258075"/>
                    <a:pt x="373611" y="252693"/>
                    <a:pt x="373706" y="246026"/>
                  </a:cubicBezTo>
                  <a:lnTo>
                    <a:pt x="373706" y="245788"/>
                  </a:lnTo>
                  <a:cubicBezTo>
                    <a:pt x="373754" y="239120"/>
                    <a:pt x="368372" y="233644"/>
                    <a:pt x="361705" y="233596"/>
                  </a:cubicBezTo>
                  <a:close/>
                  <a:moveTo>
                    <a:pt x="443097" y="179963"/>
                  </a:moveTo>
                  <a:lnTo>
                    <a:pt x="445576" y="186440"/>
                  </a:lnTo>
                  <a:lnTo>
                    <a:pt x="426268" y="193727"/>
                  </a:lnTo>
                  <a:cubicBezTo>
                    <a:pt x="432704" y="194632"/>
                    <a:pt x="440475" y="194204"/>
                    <a:pt x="449676" y="192441"/>
                  </a:cubicBezTo>
                  <a:cubicBezTo>
                    <a:pt x="449390" y="195680"/>
                    <a:pt x="449199" y="198633"/>
                    <a:pt x="449152" y="201348"/>
                  </a:cubicBezTo>
                  <a:cubicBezTo>
                    <a:pt x="438520" y="202586"/>
                    <a:pt x="429271" y="201967"/>
                    <a:pt x="421453" y="199443"/>
                  </a:cubicBezTo>
                  <a:lnTo>
                    <a:pt x="425791" y="210778"/>
                  </a:lnTo>
                  <a:lnTo>
                    <a:pt x="417496" y="213922"/>
                  </a:lnTo>
                  <a:lnTo>
                    <a:pt x="413110" y="202348"/>
                  </a:lnTo>
                  <a:cubicBezTo>
                    <a:pt x="409058" y="209445"/>
                    <a:pt x="402669" y="216065"/>
                    <a:pt x="393897" y="222209"/>
                  </a:cubicBezTo>
                  <a:cubicBezTo>
                    <a:pt x="391943" y="220113"/>
                    <a:pt x="389845" y="218065"/>
                    <a:pt x="387652" y="216208"/>
                  </a:cubicBezTo>
                  <a:cubicBezTo>
                    <a:pt x="395041" y="211778"/>
                    <a:pt x="400953" y="206920"/>
                    <a:pt x="405387" y="201634"/>
                  </a:cubicBezTo>
                  <a:lnTo>
                    <a:pt x="386365" y="208873"/>
                  </a:lnTo>
                  <a:lnTo>
                    <a:pt x="383933" y="202348"/>
                  </a:lnTo>
                  <a:lnTo>
                    <a:pt x="409487" y="192680"/>
                  </a:lnTo>
                  <a:lnTo>
                    <a:pt x="407723" y="188107"/>
                  </a:lnTo>
                  <a:lnTo>
                    <a:pt x="415923" y="184964"/>
                  </a:lnTo>
                  <a:lnTo>
                    <a:pt x="417687" y="189584"/>
                  </a:lnTo>
                  <a:close/>
                  <a:moveTo>
                    <a:pt x="415735" y="168663"/>
                  </a:moveTo>
                  <a:lnTo>
                    <a:pt x="399607" y="174803"/>
                  </a:lnTo>
                  <a:lnTo>
                    <a:pt x="398370" y="178183"/>
                  </a:lnTo>
                  <a:lnTo>
                    <a:pt x="411025" y="175993"/>
                  </a:lnTo>
                  <a:cubicBezTo>
                    <a:pt x="413071" y="173899"/>
                    <a:pt x="414688" y="171424"/>
                    <a:pt x="415735" y="168663"/>
                  </a:cubicBezTo>
                  <a:close/>
                  <a:moveTo>
                    <a:pt x="178400" y="160350"/>
                  </a:moveTo>
                  <a:cubicBezTo>
                    <a:pt x="151444" y="160398"/>
                    <a:pt x="129633" y="182257"/>
                    <a:pt x="129585" y="209165"/>
                  </a:cubicBezTo>
                  <a:lnTo>
                    <a:pt x="129585" y="428855"/>
                  </a:lnTo>
                  <a:cubicBezTo>
                    <a:pt x="129633" y="455810"/>
                    <a:pt x="151444" y="477669"/>
                    <a:pt x="178400" y="477717"/>
                  </a:cubicBezTo>
                  <a:lnTo>
                    <a:pt x="398089" y="477717"/>
                  </a:lnTo>
                  <a:cubicBezTo>
                    <a:pt x="424997" y="477669"/>
                    <a:pt x="446856" y="455810"/>
                    <a:pt x="446904" y="428855"/>
                  </a:cubicBezTo>
                  <a:lnTo>
                    <a:pt x="446904" y="256217"/>
                  </a:lnTo>
                  <a:cubicBezTo>
                    <a:pt x="438951" y="257694"/>
                    <a:pt x="430712" y="257170"/>
                    <a:pt x="422521" y="255551"/>
                  </a:cubicBezTo>
                  <a:lnTo>
                    <a:pt x="422521" y="428855"/>
                  </a:lnTo>
                  <a:cubicBezTo>
                    <a:pt x="422473" y="442332"/>
                    <a:pt x="411567" y="453238"/>
                    <a:pt x="398089" y="453238"/>
                  </a:cubicBezTo>
                  <a:lnTo>
                    <a:pt x="178400" y="453238"/>
                  </a:lnTo>
                  <a:cubicBezTo>
                    <a:pt x="164970" y="453238"/>
                    <a:pt x="154064" y="442332"/>
                    <a:pt x="154016" y="428855"/>
                  </a:cubicBezTo>
                  <a:lnTo>
                    <a:pt x="154016" y="209165"/>
                  </a:lnTo>
                  <a:cubicBezTo>
                    <a:pt x="154016" y="195687"/>
                    <a:pt x="164922" y="184781"/>
                    <a:pt x="178400" y="184781"/>
                  </a:cubicBezTo>
                  <a:lnTo>
                    <a:pt x="340179" y="184781"/>
                  </a:lnTo>
                  <a:cubicBezTo>
                    <a:pt x="339940" y="176590"/>
                    <a:pt x="340369" y="168446"/>
                    <a:pt x="341512" y="160350"/>
                  </a:cubicBezTo>
                  <a:close/>
                  <a:moveTo>
                    <a:pt x="433862" y="155050"/>
                  </a:moveTo>
                  <a:lnTo>
                    <a:pt x="436098" y="160905"/>
                  </a:lnTo>
                  <a:lnTo>
                    <a:pt x="425488" y="164951"/>
                  </a:lnTo>
                  <a:cubicBezTo>
                    <a:pt x="424632" y="168235"/>
                    <a:pt x="423252" y="171376"/>
                    <a:pt x="421492" y="174280"/>
                  </a:cubicBezTo>
                  <a:lnTo>
                    <a:pt x="437573" y="171805"/>
                  </a:lnTo>
                  <a:lnTo>
                    <a:pt x="436288" y="180848"/>
                  </a:lnTo>
                  <a:cubicBezTo>
                    <a:pt x="429057" y="181134"/>
                    <a:pt x="421730" y="181658"/>
                    <a:pt x="414403" y="182419"/>
                  </a:cubicBezTo>
                  <a:cubicBezTo>
                    <a:pt x="408932" y="187227"/>
                    <a:pt x="400415" y="192653"/>
                    <a:pt x="388854" y="198698"/>
                  </a:cubicBezTo>
                  <a:cubicBezTo>
                    <a:pt x="386999" y="196604"/>
                    <a:pt x="385000" y="194605"/>
                    <a:pt x="382907" y="192748"/>
                  </a:cubicBezTo>
                  <a:cubicBezTo>
                    <a:pt x="388807" y="190225"/>
                    <a:pt x="394516" y="187370"/>
                    <a:pt x="400082" y="184180"/>
                  </a:cubicBezTo>
                  <a:cubicBezTo>
                    <a:pt x="395753" y="184799"/>
                    <a:pt x="391376" y="185513"/>
                    <a:pt x="386999" y="186275"/>
                  </a:cubicBezTo>
                  <a:cubicBezTo>
                    <a:pt x="388045" y="183704"/>
                    <a:pt x="388997" y="181086"/>
                    <a:pt x="389853" y="178469"/>
                  </a:cubicBezTo>
                  <a:lnTo>
                    <a:pt x="376817" y="183419"/>
                  </a:lnTo>
                  <a:lnTo>
                    <a:pt x="374581" y="177564"/>
                  </a:lnTo>
                  <a:lnTo>
                    <a:pt x="392185" y="170948"/>
                  </a:lnTo>
                  <a:cubicBezTo>
                    <a:pt x="392660" y="169044"/>
                    <a:pt x="393136" y="167092"/>
                    <a:pt x="393564" y="165189"/>
                  </a:cubicBezTo>
                  <a:lnTo>
                    <a:pt x="403603" y="163285"/>
                  </a:lnTo>
                  <a:lnTo>
                    <a:pt x="402366" y="167045"/>
                  </a:lnTo>
                  <a:close/>
                  <a:moveTo>
                    <a:pt x="428556" y="144337"/>
                  </a:moveTo>
                  <a:lnTo>
                    <a:pt x="432370" y="154387"/>
                  </a:lnTo>
                  <a:lnTo>
                    <a:pt x="424027" y="157578"/>
                  </a:lnTo>
                  <a:lnTo>
                    <a:pt x="422597" y="153958"/>
                  </a:lnTo>
                  <a:lnTo>
                    <a:pt x="381931" y="169342"/>
                  </a:lnTo>
                  <a:lnTo>
                    <a:pt x="383266" y="172962"/>
                  </a:lnTo>
                  <a:lnTo>
                    <a:pt x="374875" y="176153"/>
                  </a:lnTo>
                  <a:lnTo>
                    <a:pt x="371109" y="166103"/>
                  </a:lnTo>
                  <a:lnTo>
                    <a:pt x="394851" y="157101"/>
                  </a:lnTo>
                  <a:cubicBezTo>
                    <a:pt x="393754" y="155815"/>
                    <a:pt x="392658" y="154720"/>
                    <a:pt x="391704" y="153815"/>
                  </a:cubicBezTo>
                  <a:lnTo>
                    <a:pt x="401954" y="148957"/>
                  </a:lnTo>
                  <a:cubicBezTo>
                    <a:pt x="402955" y="150052"/>
                    <a:pt x="404052" y="151481"/>
                    <a:pt x="405434" y="153101"/>
                  </a:cubicBezTo>
                  <a:close/>
                  <a:moveTo>
                    <a:pt x="399340" y="123549"/>
                  </a:moveTo>
                  <a:cubicBezTo>
                    <a:pt x="388041" y="125799"/>
                    <a:pt x="377397" y="131323"/>
                    <a:pt x="368896" y="139824"/>
                  </a:cubicBezTo>
                  <a:cubicBezTo>
                    <a:pt x="351846" y="156874"/>
                    <a:pt x="346751" y="182448"/>
                    <a:pt x="355990" y="204688"/>
                  </a:cubicBezTo>
                  <a:cubicBezTo>
                    <a:pt x="365181" y="226929"/>
                    <a:pt x="386898" y="241406"/>
                    <a:pt x="410948" y="241406"/>
                  </a:cubicBezTo>
                  <a:cubicBezTo>
                    <a:pt x="443808" y="241406"/>
                    <a:pt x="470430" y="214737"/>
                    <a:pt x="470430" y="181924"/>
                  </a:cubicBezTo>
                  <a:cubicBezTo>
                    <a:pt x="470430" y="157826"/>
                    <a:pt x="455953" y="136157"/>
                    <a:pt x="433712" y="126918"/>
                  </a:cubicBezTo>
                  <a:cubicBezTo>
                    <a:pt x="422592" y="122323"/>
                    <a:pt x="410638" y="121299"/>
                    <a:pt x="399340" y="123549"/>
                  </a:cubicBezTo>
                  <a:close/>
                  <a:moveTo>
                    <a:pt x="300032" y="0"/>
                  </a:moveTo>
                  <a:cubicBezTo>
                    <a:pt x="465716" y="0"/>
                    <a:pt x="600063" y="134347"/>
                    <a:pt x="600063" y="300032"/>
                  </a:cubicBezTo>
                  <a:cubicBezTo>
                    <a:pt x="600063" y="465763"/>
                    <a:pt x="465716" y="600063"/>
                    <a:pt x="300032" y="600063"/>
                  </a:cubicBezTo>
                  <a:cubicBezTo>
                    <a:pt x="134347" y="600063"/>
                    <a:pt x="0" y="465763"/>
                    <a:pt x="0" y="300032"/>
                  </a:cubicBezTo>
                  <a:cubicBezTo>
                    <a:pt x="0" y="134347"/>
                    <a:pt x="134347" y="0"/>
                    <a:pt x="300032" y="0"/>
                  </a:cubicBezTo>
                  <a:close/>
                </a:path>
              </a:pathLst>
            </a:cu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7" name="îṩḷïḍê"/>
          <p:cNvSpPr txBox="1"/>
          <p:nvPr/>
        </p:nvSpPr>
        <p:spPr>
          <a:xfrm>
            <a:off x="8687517" y="1634678"/>
            <a:ext cx="1425213" cy="500209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户外广告</a:t>
            </a:r>
          </a:p>
        </p:txBody>
      </p:sp>
      <p:sp>
        <p:nvSpPr>
          <p:cNvPr id="18" name="iṡļïdê"/>
          <p:cNvSpPr txBox="1"/>
          <p:nvPr/>
        </p:nvSpPr>
        <p:spPr>
          <a:xfrm>
            <a:off x="7978655" y="2059708"/>
            <a:ext cx="2842937" cy="120032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此处添加合适文字加以说明，可根据自己的需要适当地调整文字大小或颜色等属性。</a:t>
            </a:r>
          </a:p>
        </p:txBody>
      </p:sp>
      <p:sp>
        <p:nvSpPr>
          <p:cNvPr id="19" name="îṩḷïḍê"/>
          <p:cNvSpPr txBox="1"/>
          <p:nvPr/>
        </p:nvSpPr>
        <p:spPr>
          <a:xfrm>
            <a:off x="8687517" y="3645694"/>
            <a:ext cx="1425213" cy="500209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网媒推广</a:t>
            </a:r>
          </a:p>
        </p:txBody>
      </p:sp>
      <p:sp>
        <p:nvSpPr>
          <p:cNvPr id="20" name="iṡļïdê"/>
          <p:cNvSpPr txBox="1"/>
          <p:nvPr/>
        </p:nvSpPr>
        <p:spPr>
          <a:xfrm>
            <a:off x="7978655" y="4070724"/>
            <a:ext cx="2842937" cy="120032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此处添加合适文字加以说明，可根据自己的需要适当地调整文字大小或颜色等属性。</a:t>
            </a:r>
          </a:p>
        </p:txBody>
      </p:sp>
      <p:sp>
        <p:nvSpPr>
          <p:cNvPr id="21" name="îṩḷïḍê"/>
          <p:cNvSpPr txBox="1"/>
          <p:nvPr/>
        </p:nvSpPr>
        <p:spPr>
          <a:xfrm>
            <a:off x="2235721" y="1634678"/>
            <a:ext cx="1425213" cy="500209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派发传单</a:t>
            </a:r>
          </a:p>
        </p:txBody>
      </p:sp>
      <p:sp>
        <p:nvSpPr>
          <p:cNvPr id="22" name="iṡļïdê"/>
          <p:cNvSpPr txBox="1"/>
          <p:nvPr/>
        </p:nvSpPr>
        <p:spPr>
          <a:xfrm>
            <a:off x="1526859" y="2059708"/>
            <a:ext cx="2842937" cy="120032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此处添加合适文字加以说明，可根据自己的需要适当地调整文字大小或颜色等属性。</a:t>
            </a:r>
          </a:p>
        </p:txBody>
      </p:sp>
      <p:sp>
        <p:nvSpPr>
          <p:cNvPr id="23" name="îṩḷïḍê"/>
          <p:cNvSpPr txBox="1"/>
          <p:nvPr/>
        </p:nvSpPr>
        <p:spPr>
          <a:xfrm>
            <a:off x="2131652" y="3645694"/>
            <a:ext cx="1633351" cy="500209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新媒体广告</a:t>
            </a:r>
          </a:p>
        </p:txBody>
      </p:sp>
      <p:sp>
        <p:nvSpPr>
          <p:cNvPr id="24" name="iṡļïdê"/>
          <p:cNvSpPr txBox="1"/>
          <p:nvPr/>
        </p:nvSpPr>
        <p:spPr>
          <a:xfrm>
            <a:off x="1526859" y="4070724"/>
            <a:ext cx="2842937" cy="120032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此处添加合适文字加以说明，可根据自己的需要适当地调整文字大小或颜色等属性。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阶段推广计划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31688" y="1401972"/>
            <a:ext cx="6558623" cy="1308700"/>
            <a:chOff x="4518953" y="1641262"/>
            <a:chExt cx="6558623" cy="1308700"/>
          </a:xfrm>
        </p:grpSpPr>
        <p:sp>
          <p:nvSpPr>
            <p:cNvPr id="10" name="矩形: 圆角 8"/>
            <p:cNvSpPr/>
            <p:nvPr/>
          </p:nvSpPr>
          <p:spPr>
            <a:xfrm>
              <a:off x="4518953" y="1641262"/>
              <a:ext cx="6558623" cy="13087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1" name="TextBox 11"/>
            <p:cNvSpPr txBox="1"/>
            <p:nvPr/>
          </p:nvSpPr>
          <p:spPr>
            <a:xfrm flipH="1">
              <a:off x="5755973" y="1717121"/>
              <a:ext cx="5010149" cy="12003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预计推广效果</a:t>
              </a:r>
              <a:endPara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endParaRPr>
            </a:p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预计</a:t>
              </a: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XXX</a:t>
              </a: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推广能达到</a:t>
              </a: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XXX</a:t>
              </a: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的预期效果，实现</a:t>
              </a:r>
              <a:r>
                <a: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XX</a:t>
              </a: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的费效比。实现公司费用目标。</a:t>
              </a:r>
              <a:endPara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4685979" y="1844128"/>
              <a:ext cx="902968" cy="902968"/>
              <a:chOff x="4685979" y="1768269"/>
              <a:chExt cx="902968" cy="902968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4685979" y="1768269"/>
                <a:ext cx="902968" cy="902968"/>
              </a:xfrm>
              <a:prstGeom prst="ellipse">
                <a:avLst/>
              </a:prstGeom>
              <a:solidFill>
                <a:srgbClr val="001B6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4759897" y="1927366"/>
                <a:ext cx="75513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rPr>
                  <a:t>01</a:t>
                </a:r>
                <a:endParaRPr kumimoji="0" lang="zh-CN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831688" y="2941167"/>
            <a:ext cx="6558623" cy="1308700"/>
            <a:chOff x="4518953" y="1641262"/>
            <a:chExt cx="6558623" cy="1308700"/>
          </a:xfrm>
        </p:grpSpPr>
        <p:sp>
          <p:nvSpPr>
            <p:cNvPr id="16" name="矩形: 圆角 14"/>
            <p:cNvSpPr/>
            <p:nvPr/>
          </p:nvSpPr>
          <p:spPr>
            <a:xfrm>
              <a:off x="4518953" y="1641262"/>
              <a:ext cx="6558623" cy="13087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17" name="TextBox 11"/>
            <p:cNvSpPr txBox="1"/>
            <p:nvPr/>
          </p:nvSpPr>
          <p:spPr>
            <a:xfrm flipH="1">
              <a:off x="5755973" y="1717121"/>
              <a:ext cx="5010149" cy="12003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推广费用预计</a:t>
              </a:r>
              <a:endPara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endParaRPr>
            </a:p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将各推广渠道费用进行初步预计，在公司费用内实现推广的费用效果最大化。</a:t>
              </a:r>
              <a:endPara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4685979" y="1844128"/>
              <a:ext cx="902968" cy="902968"/>
              <a:chOff x="4685979" y="1768269"/>
              <a:chExt cx="902968" cy="902968"/>
            </a:xfrm>
          </p:grpSpPr>
          <p:sp>
            <p:nvSpPr>
              <p:cNvPr id="19" name="椭圆 18"/>
              <p:cNvSpPr/>
              <p:nvPr/>
            </p:nvSpPr>
            <p:spPr>
              <a:xfrm>
                <a:off x="4685979" y="1768269"/>
                <a:ext cx="902968" cy="902968"/>
              </a:xfrm>
              <a:prstGeom prst="ellipse">
                <a:avLst/>
              </a:prstGeom>
              <a:solidFill>
                <a:srgbClr val="001B6C">
                  <a:alpha val="34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4759897" y="1927366"/>
                <a:ext cx="75513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rPr>
                  <a:t>02</a:t>
                </a:r>
                <a:endParaRPr kumimoji="0" lang="zh-CN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831688" y="4480361"/>
            <a:ext cx="6558623" cy="1308700"/>
            <a:chOff x="4518953" y="1641262"/>
            <a:chExt cx="6558623" cy="1308700"/>
          </a:xfrm>
        </p:grpSpPr>
        <p:sp>
          <p:nvSpPr>
            <p:cNvPr id="22" name="矩形: 圆角 20"/>
            <p:cNvSpPr/>
            <p:nvPr/>
          </p:nvSpPr>
          <p:spPr>
            <a:xfrm>
              <a:off x="4518953" y="1641262"/>
              <a:ext cx="6558623" cy="13087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23" name="TextBox 11"/>
            <p:cNvSpPr txBox="1"/>
            <p:nvPr/>
          </p:nvSpPr>
          <p:spPr>
            <a:xfrm flipH="1">
              <a:off x="5755973" y="1717121"/>
              <a:ext cx="5010149" cy="12003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推广费效比</a:t>
              </a:r>
              <a:endPara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endParaRPr>
            </a:p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时刻监控公司的推广费效比，实现费效比的最高利用，完成推广的目标。</a:t>
              </a:r>
              <a:endPara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685979" y="1844128"/>
              <a:ext cx="902968" cy="902968"/>
              <a:chOff x="4685979" y="1768269"/>
              <a:chExt cx="902968" cy="902968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4685979" y="1768269"/>
                <a:ext cx="902968" cy="902968"/>
              </a:xfrm>
              <a:prstGeom prst="ellipse">
                <a:avLst/>
              </a:prstGeom>
              <a:solidFill>
                <a:srgbClr val="001B6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4759897" y="1927366"/>
                <a:ext cx="75513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rPr>
                  <a:t>03</a:t>
                </a:r>
                <a:endParaRPr kumimoji="0" lang="zh-CN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3" r="24179"/>
          <a:stretch>
            <a:fillRect/>
          </a:stretch>
        </p:blipFill>
        <p:spPr>
          <a:xfrm>
            <a:off x="7802280" y="1129072"/>
            <a:ext cx="3485480" cy="4779693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accel="27000" decel="7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8" accel="27000" decel="7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accel="27000" decel="7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阶段推广计划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317977" y="1673565"/>
            <a:ext cx="4497509" cy="1625359"/>
            <a:chOff x="1407844" y="1670797"/>
            <a:chExt cx="4497509" cy="1625359"/>
          </a:xfrm>
        </p:grpSpPr>
        <p:grpSp>
          <p:nvGrpSpPr>
            <p:cNvPr id="10" name="组合 9"/>
            <p:cNvGrpSpPr/>
            <p:nvPr/>
          </p:nvGrpSpPr>
          <p:grpSpPr>
            <a:xfrm>
              <a:off x="1407844" y="1722590"/>
              <a:ext cx="1389182" cy="1389182"/>
              <a:chOff x="1963554" y="1624263"/>
              <a:chExt cx="1389182" cy="1389182"/>
            </a:xfrm>
          </p:grpSpPr>
          <p:grpSp>
            <p:nvGrpSpPr>
              <p:cNvPr id="14" name="组合 13"/>
              <p:cNvGrpSpPr/>
              <p:nvPr/>
            </p:nvGrpSpPr>
            <p:grpSpPr>
              <a:xfrm flipV="1">
                <a:off x="1963554" y="1624263"/>
                <a:ext cx="1389182" cy="1389182"/>
                <a:chOff x="1771048" y="2394284"/>
                <a:chExt cx="1980000" cy="1980000"/>
              </a:xfrm>
            </p:grpSpPr>
            <p:sp>
              <p:nvSpPr>
                <p:cNvPr id="16" name="流程图: 可选过程 15"/>
                <p:cNvSpPr/>
                <p:nvPr/>
              </p:nvSpPr>
              <p:spPr>
                <a:xfrm>
                  <a:off x="1771048" y="2394284"/>
                  <a:ext cx="1980000" cy="1980000"/>
                </a:xfrm>
                <a:prstGeom prst="flowChartAlternateProcess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1897048" y="2520284"/>
                  <a:ext cx="1728000" cy="1728000"/>
                </a:xfrm>
                <a:prstGeom prst="ellipse">
                  <a:avLst/>
                </a:prstGeom>
                <a:solidFill>
                  <a:srgbClr val="001B6C"/>
                </a:solidFill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endParaRPr>
                </a:p>
              </p:txBody>
            </p:sp>
          </p:grpSp>
          <p:sp>
            <p:nvSpPr>
              <p:cNvPr id="15" name="矩形 14"/>
              <p:cNvSpPr/>
              <p:nvPr/>
            </p:nvSpPr>
            <p:spPr>
              <a:xfrm>
                <a:off x="2317347" y="1995689"/>
                <a:ext cx="75533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/>
                    <a:ea typeface="微软雅黑"/>
                    <a:sym typeface="微软雅黑"/>
                  </a:rPr>
                  <a:t>01</a:t>
                </a:r>
                <a:endParaRPr lang="zh-CN" alt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3062416" y="1670797"/>
              <a:ext cx="2842937" cy="1625359"/>
              <a:chOff x="3062416" y="1604348"/>
              <a:chExt cx="2842937" cy="1625359"/>
            </a:xfrm>
          </p:grpSpPr>
          <p:sp>
            <p:nvSpPr>
              <p:cNvPr id="12" name="îṩḷïḍê"/>
              <p:cNvSpPr txBox="1"/>
              <p:nvPr/>
            </p:nvSpPr>
            <p:spPr>
              <a:xfrm>
                <a:off x="3062417" y="1604348"/>
                <a:ext cx="1425213" cy="50020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zh-CN" altLang="en-US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产品推广</a:t>
                </a:r>
              </a:p>
            </p:txBody>
          </p:sp>
          <p:sp>
            <p:nvSpPr>
              <p:cNvPr id="13" name="iṡļïdê"/>
              <p:cNvSpPr txBox="1"/>
              <p:nvPr/>
            </p:nvSpPr>
            <p:spPr>
              <a:xfrm>
                <a:off x="3062416" y="2029378"/>
                <a:ext cx="2842937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通过产品亮点、差异化卖点的推广，快速映入客户眼帘，实现产品的知名度。</a:t>
                </a: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6398929" y="1683725"/>
            <a:ext cx="4474481" cy="1625359"/>
            <a:chOff x="6170745" y="1643117"/>
            <a:chExt cx="4474481" cy="1625359"/>
          </a:xfrm>
        </p:grpSpPr>
        <p:grpSp>
          <p:nvGrpSpPr>
            <p:cNvPr id="19" name="组合 18"/>
            <p:cNvGrpSpPr/>
            <p:nvPr/>
          </p:nvGrpSpPr>
          <p:grpSpPr>
            <a:xfrm>
              <a:off x="6170745" y="1684750"/>
              <a:ext cx="1389182" cy="1389182"/>
              <a:chOff x="1963554" y="1624263"/>
              <a:chExt cx="1389182" cy="1389182"/>
            </a:xfrm>
          </p:grpSpPr>
          <p:grpSp>
            <p:nvGrpSpPr>
              <p:cNvPr id="23" name="组合 22"/>
              <p:cNvGrpSpPr/>
              <p:nvPr/>
            </p:nvGrpSpPr>
            <p:grpSpPr>
              <a:xfrm flipV="1">
                <a:off x="1963554" y="1624263"/>
                <a:ext cx="1389182" cy="1389182"/>
                <a:chOff x="1771048" y="2394284"/>
                <a:chExt cx="1980000" cy="1980000"/>
              </a:xfrm>
            </p:grpSpPr>
            <p:sp>
              <p:nvSpPr>
                <p:cNvPr id="25" name="圆角矩形 24"/>
                <p:cNvSpPr/>
                <p:nvPr/>
              </p:nvSpPr>
              <p:spPr>
                <a:xfrm>
                  <a:off x="1771048" y="2394284"/>
                  <a:ext cx="1980000" cy="198000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1897048" y="2520284"/>
                  <a:ext cx="1728000" cy="1728000"/>
                </a:xfrm>
                <a:prstGeom prst="ellipse">
                  <a:avLst/>
                </a:prstGeom>
                <a:solidFill>
                  <a:srgbClr val="001B6C"/>
                </a:solidFill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endParaRPr>
                </a:p>
              </p:txBody>
            </p:sp>
          </p:grpSp>
          <p:sp>
            <p:nvSpPr>
              <p:cNvPr id="24" name="矩形 23"/>
              <p:cNvSpPr/>
              <p:nvPr/>
            </p:nvSpPr>
            <p:spPr>
              <a:xfrm>
                <a:off x="2279789" y="1995689"/>
                <a:ext cx="75533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/>
                    <a:ea typeface="微软雅黑"/>
                    <a:sym typeface="微软雅黑"/>
                  </a:rPr>
                  <a:t>02</a:t>
                </a:r>
                <a:endParaRPr lang="zh-CN" alt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7825317" y="1643117"/>
              <a:ext cx="2819909" cy="1625359"/>
              <a:chOff x="3062416" y="1614508"/>
              <a:chExt cx="2819909" cy="1625359"/>
            </a:xfrm>
          </p:grpSpPr>
          <p:sp>
            <p:nvSpPr>
              <p:cNvPr id="21" name="îṩḷïḍê"/>
              <p:cNvSpPr txBox="1"/>
              <p:nvPr/>
            </p:nvSpPr>
            <p:spPr>
              <a:xfrm>
                <a:off x="3062417" y="1614508"/>
                <a:ext cx="1425213" cy="50020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zh-CN" altLang="en-US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品牌推广</a:t>
                </a:r>
              </a:p>
            </p:txBody>
          </p:sp>
          <p:sp>
            <p:nvSpPr>
              <p:cNvPr id="22" name="iṡļïdê"/>
              <p:cNvSpPr txBox="1"/>
              <p:nvPr/>
            </p:nvSpPr>
            <p:spPr>
              <a:xfrm>
                <a:off x="3062416" y="2039538"/>
                <a:ext cx="2819909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树立公司品牌，将品牌打造作为首要任务，完成公司的品牌高调进入。</a:t>
                </a: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1317977" y="3767448"/>
            <a:ext cx="4499731" cy="1625359"/>
            <a:chOff x="1407844" y="1640317"/>
            <a:chExt cx="4499731" cy="1625359"/>
          </a:xfrm>
        </p:grpSpPr>
        <p:grpSp>
          <p:nvGrpSpPr>
            <p:cNvPr id="28" name="组合 27"/>
            <p:cNvGrpSpPr/>
            <p:nvPr/>
          </p:nvGrpSpPr>
          <p:grpSpPr>
            <a:xfrm>
              <a:off x="1407844" y="1722590"/>
              <a:ext cx="1389182" cy="1389182"/>
              <a:chOff x="1963554" y="1624263"/>
              <a:chExt cx="1389182" cy="1389182"/>
            </a:xfrm>
          </p:grpSpPr>
          <p:grpSp>
            <p:nvGrpSpPr>
              <p:cNvPr id="32" name="组合 31"/>
              <p:cNvGrpSpPr/>
              <p:nvPr/>
            </p:nvGrpSpPr>
            <p:grpSpPr>
              <a:xfrm flipV="1">
                <a:off x="1963554" y="1624263"/>
                <a:ext cx="1389182" cy="1389182"/>
                <a:chOff x="1771048" y="2394284"/>
                <a:chExt cx="1980000" cy="1980000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>
                  <a:off x="1771048" y="2394284"/>
                  <a:ext cx="1980000" cy="198000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35" name="椭圆 34"/>
                <p:cNvSpPr/>
                <p:nvPr/>
              </p:nvSpPr>
              <p:spPr>
                <a:xfrm>
                  <a:off x="1897048" y="2520284"/>
                  <a:ext cx="1728000" cy="1728000"/>
                </a:xfrm>
                <a:prstGeom prst="ellipse">
                  <a:avLst/>
                </a:prstGeom>
                <a:solidFill>
                  <a:srgbClr val="001B6C"/>
                </a:solidFill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endParaRPr>
                </a:p>
              </p:txBody>
            </p:sp>
          </p:grpSp>
          <p:sp>
            <p:nvSpPr>
              <p:cNvPr id="33" name="矩形 32"/>
              <p:cNvSpPr/>
              <p:nvPr/>
            </p:nvSpPr>
            <p:spPr>
              <a:xfrm>
                <a:off x="2279475" y="2005628"/>
                <a:ext cx="75533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/>
                    <a:ea typeface="微软雅黑"/>
                    <a:sym typeface="微软雅黑"/>
                  </a:rPr>
                  <a:t>03</a:t>
                </a:r>
                <a:endParaRPr lang="zh-CN" alt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3062417" y="1640317"/>
              <a:ext cx="2845158" cy="1625359"/>
              <a:chOff x="3062417" y="1573868"/>
              <a:chExt cx="2845158" cy="1625359"/>
            </a:xfrm>
          </p:grpSpPr>
          <p:sp>
            <p:nvSpPr>
              <p:cNvPr id="30" name="îṩḷïḍê"/>
              <p:cNvSpPr txBox="1"/>
              <p:nvPr/>
            </p:nvSpPr>
            <p:spPr>
              <a:xfrm>
                <a:off x="3062417" y="1573868"/>
                <a:ext cx="1425213" cy="50020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zh-CN" altLang="en-US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团队包装</a:t>
                </a:r>
              </a:p>
            </p:txBody>
          </p:sp>
          <p:sp>
            <p:nvSpPr>
              <p:cNvPr id="31" name="iṡļïdê"/>
              <p:cNvSpPr txBox="1"/>
              <p:nvPr/>
            </p:nvSpPr>
            <p:spPr>
              <a:xfrm>
                <a:off x="3062417" y="1998898"/>
                <a:ext cx="2845158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通过公司优秀的团队包装，将公司产品、品牌以及团队理念进行包装宣传。</a:t>
                </a: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6398929" y="3777608"/>
            <a:ext cx="4474481" cy="1625359"/>
            <a:chOff x="6170745" y="1612637"/>
            <a:chExt cx="4474481" cy="1625359"/>
          </a:xfrm>
        </p:grpSpPr>
        <p:grpSp>
          <p:nvGrpSpPr>
            <p:cNvPr id="37" name="组合 36"/>
            <p:cNvGrpSpPr/>
            <p:nvPr/>
          </p:nvGrpSpPr>
          <p:grpSpPr>
            <a:xfrm>
              <a:off x="6170745" y="1684750"/>
              <a:ext cx="1389182" cy="1389182"/>
              <a:chOff x="1963554" y="1624263"/>
              <a:chExt cx="1389182" cy="1389182"/>
            </a:xfrm>
          </p:grpSpPr>
          <p:grpSp>
            <p:nvGrpSpPr>
              <p:cNvPr id="41" name="组合 40"/>
              <p:cNvGrpSpPr/>
              <p:nvPr/>
            </p:nvGrpSpPr>
            <p:grpSpPr>
              <a:xfrm flipV="1">
                <a:off x="1963554" y="1624263"/>
                <a:ext cx="1389182" cy="1389182"/>
                <a:chOff x="1771048" y="2394284"/>
                <a:chExt cx="1980000" cy="1980000"/>
              </a:xfrm>
            </p:grpSpPr>
            <p:sp>
              <p:nvSpPr>
                <p:cNvPr id="43" name="圆角矩形 42"/>
                <p:cNvSpPr/>
                <p:nvPr/>
              </p:nvSpPr>
              <p:spPr>
                <a:xfrm>
                  <a:off x="1771048" y="2394284"/>
                  <a:ext cx="1980000" cy="198000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44" name="椭圆 43"/>
                <p:cNvSpPr/>
                <p:nvPr/>
              </p:nvSpPr>
              <p:spPr>
                <a:xfrm>
                  <a:off x="1897048" y="2520284"/>
                  <a:ext cx="1728000" cy="1728000"/>
                </a:xfrm>
                <a:prstGeom prst="ellipse">
                  <a:avLst/>
                </a:prstGeom>
                <a:solidFill>
                  <a:srgbClr val="001B6C"/>
                </a:solidFill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latin typeface="微软雅黑"/>
                    <a:ea typeface="微软雅黑"/>
                    <a:sym typeface="微软雅黑"/>
                  </a:endParaRPr>
                </a:p>
              </p:txBody>
            </p:sp>
          </p:grpSp>
          <p:sp>
            <p:nvSpPr>
              <p:cNvPr id="42" name="矩形 41"/>
              <p:cNvSpPr/>
              <p:nvPr/>
            </p:nvSpPr>
            <p:spPr>
              <a:xfrm>
                <a:off x="2271102" y="2005628"/>
                <a:ext cx="75533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/>
                    <a:ea typeface="微软雅黑"/>
                    <a:sym typeface="微软雅黑"/>
                  </a:rPr>
                  <a:t>04</a:t>
                </a:r>
                <a:endParaRPr lang="zh-CN" alt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7825318" y="1612637"/>
              <a:ext cx="2819908" cy="1625359"/>
              <a:chOff x="3062417" y="1584028"/>
              <a:chExt cx="2819908" cy="1625359"/>
            </a:xfrm>
          </p:grpSpPr>
          <p:sp>
            <p:nvSpPr>
              <p:cNvPr id="39" name="îṩḷïḍê"/>
              <p:cNvSpPr txBox="1"/>
              <p:nvPr/>
            </p:nvSpPr>
            <p:spPr>
              <a:xfrm>
                <a:off x="3062417" y="1584028"/>
                <a:ext cx="1425213" cy="50020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zh-CN" altLang="en-US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过往业绩</a:t>
                </a:r>
              </a:p>
            </p:txBody>
          </p:sp>
          <p:sp>
            <p:nvSpPr>
              <p:cNvPr id="40" name="iṡļïdê"/>
              <p:cNvSpPr txBox="1"/>
              <p:nvPr/>
            </p:nvSpPr>
            <p:spPr>
              <a:xfrm>
                <a:off x="3062417" y="2009058"/>
                <a:ext cx="2819908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通过过往优秀业绩的宣传，实现公司的知名度快速打出，让客户更加信任。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67"/>
          <a:stretch>
            <a:fillRect/>
          </a:stretch>
        </p:blipFill>
        <p:spPr>
          <a:xfrm>
            <a:off x="0" y="-1"/>
            <a:ext cx="12192000" cy="3186425"/>
          </a:xfrm>
          <a:custGeom>
            <a:avLst/>
            <a:gdLst>
              <a:gd name="connsiteX0" fmla="*/ 0 w 12192000"/>
              <a:gd name="connsiteY0" fmla="*/ 0 h 3186425"/>
              <a:gd name="connsiteX1" fmla="*/ 12192000 w 12192000"/>
              <a:gd name="connsiteY1" fmla="*/ 0 h 3186425"/>
              <a:gd name="connsiteX2" fmla="*/ 12192000 w 12192000"/>
              <a:gd name="connsiteY2" fmla="*/ 2739659 h 3186425"/>
              <a:gd name="connsiteX3" fmla="*/ 11727571 w 12192000"/>
              <a:gd name="connsiteY3" fmla="*/ 2816405 h 3186425"/>
              <a:gd name="connsiteX4" fmla="*/ 6245838 w 12192000"/>
              <a:gd name="connsiteY4" fmla="*/ 3186425 h 3186425"/>
              <a:gd name="connsiteX5" fmla="*/ 9329 w 12192000"/>
              <a:gd name="connsiteY5" fmla="*/ 2691680 h 3186425"/>
              <a:gd name="connsiteX6" fmla="*/ 0 w 12192000"/>
              <a:gd name="connsiteY6" fmla="*/ 2689806 h 318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186425">
                <a:moveTo>
                  <a:pt x="0" y="0"/>
                </a:moveTo>
                <a:lnTo>
                  <a:pt x="12192000" y="0"/>
                </a:lnTo>
                <a:lnTo>
                  <a:pt x="12192000" y="2739659"/>
                </a:lnTo>
                <a:lnTo>
                  <a:pt x="11727571" y="2816405"/>
                </a:lnTo>
                <a:cubicBezTo>
                  <a:pt x="10162779" y="3050016"/>
                  <a:pt x="8276396" y="3186425"/>
                  <a:pt x="6245838" y="3186425"/>
                </a:cubicBezTo>
                <a:cubicBezTo>
                  <a:pt x="3876854" y="3186425"/>
                  <a:pt x="1704108" y="3000758"/>
                  <a:pt x="9329" y="2691680"/>
                </a:cubicBezTo>
                <a:lnTo>
                  <a:pt x="0" y="2689806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>
            <a:off x="4470192" y="1677740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第四部分</a:t>
            </a:r>
            <a:endParaRPr lang="en-US" altLang="zh-CN" sz="6000" b="1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462225" y="3634287"/>
            <a:ext cx="3262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阶段执行计划</a:t>
            </a:r>
            <a:endParaRPr lang="en-US" alt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651409" y="4442703"/>
            <a:ext cx="2884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404040"/>
                </a:solidFill>
                <a:latin typeface="微软雅黑"/>
                <a:ea typeface="微软雅黑"/>
                <a:sym typeface="微软雅黑"/>
              </a:rPr>
              <a:t>Stage execution plan</a:t>
            </a:r>
            <a:endParaRPr lang="zh-CN" altLang="en-US" sz="1400" b="1" dirty="0">
              <a:solidFill>
                <a:srgbClr val="404040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9" name="矩形: 圆角 17"/>
          <p:cNvSpPr/>
          <p:nvPr/>
        </p:nvSpPr>
        <p:spPr>
          <a:xfrm>
            <a:off x="5178285" y="2952424"/>
            <a:ext cx="1844794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PART 04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6" grpId="0"/>
      <p:bldP spid="47" grpId="0"/>
      <p:bldP spid="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阶段执行计划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aphicFrame>
        <p:nvGraphicFramePr>
          <p:cNvPr id="7" name="Chart 1321"/>
          <p:cNvGraphicFramePr/>
          <p:nvPr/>
        </p:nvGraphicFramePr>
        <p:xfrm>
          <a:off x="-314981" y="2817423"/>
          <a:ext cx="12821961" cy="2069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0" name="组合 9"/>
          <p:cNvGrpSpPr/>
          <p:nvPr/>
        </p:nvGrpSpPr>
        <p:grpSpPr>
          <a:xfrm>
            <a:off x="2578066" y="1621150"/>
            <a:ext cx="2911136" cy="1709531"/>
            <a:chOff x="4981582" y="3208189"/>
            <a:chExt cx="2911136" cy="1709531"/>
          </a:xfrm>
        </p:grpSpPr>
        <p:sp>
          <p:nvSpPr>
            <p:cNvPr id="11" name="文本框 2"/>
            <p:cNvSpPr txBox="1"/>
            <p:nvPr>
              <p:custDataLst>
                <p:tags r:id="rId5"/>
              </p:custDataLst>
            </p:nvPr>
          </p:nvSpPr>
          <p:spPr>
            <a:xfrm>
              <a:off x="4981582" y="3717391"/>
              <a:ext cx="2911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完成产品的品质树立，深耕客户需求，实现公司产品革新，完成今年目标。</a:t>
              </a:r>
            </a:p>
          </p:txBody>
        </p:sp>
        <p:sp>
          <p:nvSpPr>
            <p:cNvPr id="12" name="矩形: 圆角 9"/>
            <p:cNvSpPr/>
            <p:nvPr/>
          </p:nvSpPr>
          <p:spPr>
            <a:xfrm>
              <a:off x="5605864" y="3208189"/>
              <a:ext cx="1662572" cy="441621"/>
            </a:xfrm>
            <a:prstGeom prst="roundRect">
              <a:avLst>
                <a:gd name="adj" fmla="val 50000"/>
              </a:avLst>
            </a:prstGeom>
            <a:solidFill>
              <a:srgbClr val="001B6C"/>
            </a:solidFill>
            <a:ln>
              <a:solidFill>
                <a:srgbClr val="001B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核心策略一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776434" y="1379312"/>
            <a:ext cx="2911136" cy="1709531"/>
            <a:chOff x="4981582" y="3208189"/>
            <a:chExt cx="2911136" cy="1709531"/>
          </a:xfrm>
        </p:grpSpPr>
        <p:sp>
          <p:nvSpPr>
            <p:cNvPr id="14" name="文本框 2"/>
            <p:cNvSpPr txBox="1"/>
            <p:nvPr>
              <p:custDataLst>
                <p:tags r:id="rId4"/>
              </p:custDataLst>
            </p:nvPr>
          </p:nvSpPr>
          <p:spPr>
            <a:xfrm>
              <a:off x="4981582" y="3717391"/>
              <a:ext cx="2911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通过品牌快速全面推广，树立公司品牌，将品牌知名度快速深入此地区。</a:t>
              </a:r>
            </a:p>
          </p:txBody>
        </p:sp>
        <p:sp>
          <p:nvSpPr>
            <p:cNvPr id="15" name="矩形: 圆角 9"/>
            <p:cNvSpPr/>
            <p:nvPr/>
          </p:nvSpPr>
          <p:spPr>
            <a:xfrm>
              <a:off x="5605864" y="3208189"/>
              <a:ext cx="1662572" cy="441621"/>
            </a:xfrm>
            <a:prstGeom prst="roundRect">
              <a:avLst>
                <a:gd name="adj" fmla="val 50000"/>
              </a:avLst>
            </a:prstGeom>
            <a:solidFill>
              <a:srgbClr val="001B6C"/>
            </a:solidFill>
            <a:ln>
              <a:solidFill>
                <a:srgbClr val="001B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核心策略二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84548" y="4485483"/>
            <a:ext cx="2911136" cy="1709531"/>
            <a:chOff x="4981582" y="3208189"/>
            <a:chExt cx="2911136" cy="1709531"/>
          </a:xfrm>
        </p:grpSpPr>
        <p:sp>
          <p:nvSpPr>
            <p:cNvPr id="17" name="文本框 2"/>
            <p:cNvSpPr txBox="1"/>
            <p:nvPr>
              <p:custDataLst>
                <p:tags r:id="rId3"/>
              </p:custDataLst>
            </p:nvPr>
          </p:nvSpPr>
          <p:spPr>
            <a:xfrm>
              <a:off x="4981582" y="3717391"/>
              <a:ext cx="2911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通过丰富的活动执行，实现上客量，营造良好的销售氛围，实现销售目标。</a:t>
              </a:r>
            </a:p>
          </p:txBody>
        </p:sp>
        <p:sp>
          <p:nvSpPr>
            <p:cNvPr id="18" name="矩形: 圆角 9"/>
            <p:cNvSpPr/>
            <p:nvPr/>
          </p:nvSpPr>
          <p:spPr>
            <a:xfrm>
              <a:off x="5605864" y="3208189"/>
              <a:ext cx="1662572" cy="441621"/>
            </a:xfrm>
            <a:prstGeom prst="roundRect">
              <a:avLst>
                <a:gd name="adj" fmla="val 50000"/>
              </a:avLst>
            </a:prstGeom>
            <a:solidFill>
              <a:srgbClr val="001B6C"/>
            </a:solidFill>
            <a:ln>
              <a:solidFill>
                <a:srgbClr val="001B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核心策略三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690127" y="4355723"/>
            <a:ext cx="2911136" cy="1709531"/>
            <a:chOff x="4981582" y="3208189"/>
            <a:chExt cx="2911136" cy="1709531"/>
          </a:xfrm>
        </p:grpSpPr>
        <p:sp>
          <p:nvSpPr>
            <p:cNvPr id="20" name="文本框 2"/>
            <p:cNvSpPr txBox="1"/>
            <p:nvPr>
              <p:custDataLst>
                <p:tags r:id="rId2"/>
              </p:custDataLst>
            </p:nvPr>
          </p:nvSpPr>
          <p:spPr>
            <a:xfrm>
              <a:off x="4981582" y="3717391"/>
              <a:ext cx="2911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通过丰富精准的推广渠道设立和推广内容铺排，快速完成产品的推广。</a:t>
              </a:r>
            </a:p>
          </p:txBody>
        </p:sp>
        <p:sp>
          <p:nvSpPr>
            <p:cNvPr id="21" name="矩形: 圆角 9"/>
            <p:cNvSpPr/>
            <p:nvPr/>
          </p:nvSpPr>
          <p:spPr>
            <a:xfrm>
              <a:off x="5605864" y="3208189"/>
              <a:ext cx="1662572" cy="441621"/>
            </a:xfrm>
            <a:prstGeom prst="roundRect">
              <a:avLst>
                <a:gd name="adj" fmla="val 50000"/>
              </a:avLst>
            </a:prstGeom>
            <a:solidFill>
              <a:srgbClr val="001B6C"/>
            </a:solidFill>
            <a:ln>
              <a:solidFill>
                <a:srgbClr val="001B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核心策略四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866050" y="4326081"/>
            <a:ext cx="2911136" cy="1709531"/>
            <a:chOff x="4981582" y="3208189"/>
            <a:chExt cx="2911136" cy="1709531"/>
          </a:xfrm>
        </p:grpSpPr>
        <p:sp>
          <p:nvSpPr>
            <p:cNvPr id="23" name="文本框 2"/>
            <p:cNvSpPr txBox="1"/>
            <p:nvPr>
              <p:custDataLst>
                <p:tags r:id="rId1"/>
              </p:custDataLst>
            </p:nvPr>
          </p:nvSpPr>
          <p:spPr>
            <a:xfrm>
              <a:off x="4981582" y="3717391"/>
              <a:ext cx="2911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rPr>
                <a:t>通过以小见大，以点右面的方式，实现公司既定的目标，实现利益最大化。</a:t>
              </a:r>
            </a:p>
          </p:txBody>
        </p:sp>
        <p:sp>
          <p:nvSpPr>
            <p:cNvPr id="24" name="矩形: 圆角 9"/>
            <p:cNvSpPr/>
            <p:nvPr/>
          </p:nvSpPr>
          <p:spPr>
            <a:xfrm>
              <a:off x="5605864" y="3208189"/>
              <a:ext cx="1662572" cy="441621"/>
            </a:xfrm>
            <a:prstGeom prst="roundRect">
              <a:avLst>
                <a:gd name="adj" fmla="val 50000"/>
              </a:avLst>
            </a:prstGeom>
            <a:solidFill>
              <a:srgbClr val="001B6C"/>
            </a:solidFill>
            <a:ln>
              <a:solidFill>
                <a:srgbClr val="001B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核心策略五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5" name="组合 44"/>
          <p:cNvGrpSpPr/>
          <p:nvPr/>
        </p:nvGrpSpPr>
        <p:grpSpPr>
          <a:xfrm>
            <a:off x="1078537" y="2752608"/>
            <a:ext cx="10044580" cy="2280862"/>
            <a:chOff x="1068263" y="2752608"/>
            <a:chExt cx="10044580" cy="2280862"/>
          </a:xfrm>
        </p:grpSpPr>
        <p:grpSp>
          <p:nvGrpSpPr>
            <p:cNvPr id="41" name="组合 40"/>
            <p:cNvGrpSpPr/>
            <p:nvPr/>
          </p:nvGrpSpPr>
          <p:grpSpPr>
            <a:xfrm>
              <a:off x="1068263" y="2752608"/>
              <a:ext cx="2541292" cy="2280862"/>
              <a:chOff x="1068263" y="2752608"/>
              <a:chExt cx="2541292" cy="2280862"/>
            </a:xfrm>
          </p:grpSpPr>
          <p:sp>
            <p:nvSpPr>
              <p:cNvPr id="37" name="圆角矩形 36"/>
              <p:cNvSpPr/>
              <p:nvPr/>
            </p:nvSpPr>
            <p:spPr>
              <a:xfrm>
                <a:off x="1068263" y="2752608"/>
                <a:ext cx="2541292" cy="2280862"/>
              </a:xfrm>
              <a:prstGeom prst="round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1474720" y="3031380"/>
                <a:ext cx="1780167" cy="1654819"/>
                <a:chOff x="4176083" y="1752064"/>
                <a:chExt cx="1780167" cy="1654819"/>
              </a:xfrm>
            </p:grpSpPr>
            <p:grpSp>
              <p:nvGrpSpPr>
                <p:cNvPr id="14" name="组合 13"/>
                <p:cNvGrpSpPr/>
                <p:nvPr/>
              </p:nvGrpSpPr>
              <p:grpSpPr>
                <a:xfrm>
                  <a:off x="4176083" y="2711925"/>
                  <a:ext cx="1780167" cy="694958"/>
                  <a:chOff x="2683173" y="2606695"/>
                  <a:chExt cx="1780167" cy="694958"/>
                </a:xfrm>
              </p:grpSpPr>
              <p:sp>
                <p:nvSpPr>
                  <p:cNvPr id="17" name="矩形 16"/>
                  <p:cNvSpPr/>
                  <p:nvPr/>
                </p:nvSpPr>
                <p:spPr>
                  <a:xfrm>
                    <a:off x="2711483" y="2606695"/>
                    <a:ext cx="1723549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zh-CN" altLang="en-US" sz="2000" b="1" dirty="0">
                        <a:solidFill>
                          <a:srgbClr val="001B6C"/>
                        </a:solidFill>
                        <a:latin typeface="微软雅黑"/>
                        <a:ea typeface="微软雅黑"/>
                        <a:sym typeface="微软雅黑"/>
                      </a:rPr>
                      <a:t>阶段销售目标</a:t>
                    </a:r>
                    <a:endParaRPr lang="en-US" altLang="zh-CN" sz="2000" b="1" dirty="0">
                      <a:solidFill>
                        <a:srgbClr val="001B6C"/>
                      </a:solidFill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  <p:sp>
                <p:nvSpPr>
                  <p:cNvPr id="18" name="矩形 17"/>
                  <p:cNvSpPr/>
                  <p:nvPr/>
                </p:nvSpPr>
                <p:spPr>
                  <a:xfrm>
                    <a:off x="2683173" y="2993876"/>
                    <a:ext cx="1780167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solidFill>
                          <a:srgbClr val="001B6C"/>
                        </a:solidFill>
                        <a:latin typeface="微软雅黑"/>
                        <a:ea typeface="微软雅黑"/>
                        <a:sym typeface="微软雅黑"/>
                      </a:rPr>
                      <a:t>Stage sales target</a:t>
                    </a:r>
                    <a:endParaRPr lang="zh-CN" altLang="en-US" sz="1050" b="1" dirty="0">
                      <a:solidFill>
                        <a:srgbClr val="001B6C"/>
                      </a:solidFill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</p:grpSp>
            <p:sp>
              <p:nvSpPr>
                <p:cNvPr id="15" name="椭圆 14"/>
                <p:cNvSpPr/>
                <p:nvPr/>
              </p:nvSpPr>
              <p:spPr>
                <a:xfrm rot="168129">
                  <a:off x="4643098" y="1752064"/>
                  <a:ext cx="846136" cy="846136"/>
                </a:xfrm>
                <a:prstGeom prst="ellipse">
                  <a:avLst/>
                </a:prstGeom>
                <a:solidFill>
                  <a:srgbClr val="001B6C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001B6C"/>
                    </a:solidFill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16" name="iconfont-1045-808582"/>
                <p:cNvSpPr/>
                <p:nvPr/>
              </p:nvSpPr>
              <p:spPr>
                <a:xfrm>
                  <a:off x="4761323" y="1870289"/>
                  <a:ext cx="609685" cy="609685"/>
                </a:xfrm>
                <a:custGeom>
                  <a:avLst/>
                  <a:gdLst>
                    <a:gd name="T0" fmla="*/ 5239 w 10478"/>
                    <a:gd name="T1" fmla="*/ 0 h 10478"/>
                    <a:gd name="T2" fmla="*/ 0 w 10478"/>
                    <a:gd name="T3" fmla="*/ 5239 h 10478"/>
                    <a:gd name="T4" fmla="*/ 5239 w 10478"/>
                    <a:gd name="T5" fmla="*/ 10478 h 10478"/>
                    <a:gd name="T6" fmla="*/ 10478 w 10478"/>
                    <a:gd name="T7" fmla="*/ 5239 h 10478"/>
                    <a:gd name="T8" fmla="*/ 5239 w 10478"/>
                    <a:gd name="T9" fmla="*/ 0 h 10478"/>
                    <a:gd name="T10" fmla="*/ 3043 w 10478"/>
                    <a:gd name="T11" fmla="*/ 2744 h 10478"/>
                    <a:gd name="T12" fmla="*/ 4026 w 10478"/>
                    <a:gd name="T13" fmla="*/ 3727 h 10478"/>
                    <a:gd name="T14" fmla="*/ 3043 w 10478"/>
                    <a:gd name="T15" fmla="*/ 4705 h 10478"/>
                    <a:gd name="T16" fmla="*/ 2060 w 10478"/>
                    <a:gd name="T17" fmla="*/ 3722 h 10478"/>
                    <a:gd name="T18" fmla="*/ 3043 w 10478"/>
                    <a:gd name="T19" fmla="*/ 2744 h 10478"/>
                    <a:gd name="T20" fmla="*/ 1227 w 10478"/>
                    <a:gd name="T21" fmla="*/ 7734 h 10478"/>
                    <a:gd name="T22" fmla="*/ 2959 w 10478"/>
                    <a:gd name="T23" fmla="*/ 5688 h 10478"/>
                    <a:gd name="T24" fmla="*/ 3363 w 10478"/>
                    <a:gd name="T25" fmla="*/ 6526 h 10478"/>
                    <a:gd name="T26" fmla="*/ 5558 w 10478"/>
                    <a:gd name="T27" fmla="*/ 4131 h 10478"/>
                    <a:gd name="T28" fmla="*/ 5933 w 10478"/>
                    <a:gd name="T29" fmla="*/ 4999 h 10478"/>
                    <a:gd name="T30" fmla="*/ 7375 w 10478"/>
                    <a:gd name="T31" fmla="*/ 3413 h 10478"/>
                    <a:gd name="T32" fmla="*/ 9251 w 10478"/>
                    <a:gd name="T33" fmla="*/ 7744 h 10478"/>
                    <a:gd name="T34" fmla="*/ 1227 w 10478"/>
                    <a:gd name="T35" fmla="*/ 7744 h 10478"/>
                    <a:gd name="T36" fmla="*/ 1227 w 10478"/>
                    <a:gd name="T37" fmla="*/ 7734 h 10478"/>
                    <a:gd name="T38" fmla="*/ 1227 w 10478"/>
                    <a:gd name="T39" fmla="*/ 7734 h 10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478" h="10478">
                      <a:moveTo>
                        <a:pt x="5239" y="0"/>
                      </a:moveTo>
                      <a:cubicBezTo>
                        <a:pt x="2345" y="0"/>
                        <a:pt x="0" y="2345"/>
                        <a:pt x="0" y="5239"/>
                      </a:cubicBezTo>
                      <a:cubicBezTo>
                        <a:pt x="0" y="8133"/>
                        <a:pt x="2345" y="10478"/>
                        <a:pt x="5239" y="10478"/>
                      </a:cubicBezTo>
                      <a:cubicBezTo>
                        <a:pt x="8133" y="10478"/>
                        <a:pt x="10478" y="8133"/>
                        <a:pt x="10478" y="5239"/>
                      </a:cubicBezTo>
                      <a:cubicBezTo>
                        <a:pt x="10478" y="2345"/>
                        <a:pt x="8133" y="0"/>
                        <a:pt x="5239" y="0"/>
                      </a:cubicBezTo>
                      <a:close/>
                      <a:moveTo>
                        <a:pt x="3043" y="2744"/>
                      </a:moveTo>
                      <a:cubicBezTo>
                        <a:pt x="3587" y="2744"/>
                        <a:pt x="4026" y="3183"/>
                        <a:pt x="4026" y="3727"/>
                      </a:cubicBezTo>
                      <a:cubicBezTo>
                        <a:pt x="4026" y="4271"/>
                        <a:pt x="3587" y="4705"/>
                        <a:pt x="3043" y="4705"/>
                      </a:cubicBezTo>
                      <a:cubicBezTo>
                        <a:pt x="2500" y="4705"/>
                        <a:pt x="2060" y="4266"/>
                        <a:pt x="2060" y="3722"/>
                      </a:cubicBezTo>
                      <a:cubicBezTo>
                        <a:pt x="2060" y="3178"/>
                        <a:pt x="2505" y="2744"/>
                        <a:pt x="3043" y="2744"/>
                      </a:cubicBezTo>
                      <a:close/>
                      <a:moveTo>
                        <a:pt x="1227" y="7734"/>
                      </a:moveTo>
                      <a:lnTo>
                        <a:pt x="2959" y="5688"/>
                      </a:lnTo>
                      <a:lnTo>
                        <a:pt x="3363" y="6526"/>
                      </a:lnTo>
                      <a:lnTo>
                        <a:pt x="5558" y="4131"/>
                      </a:lnTo>
                      <a:lnTo>
                        <a:pt x="5933" y="4999"/>
                      </a:lnTo>
                      <a:lnTo>
                        <a:pt x="7375" y="3413"/>
                      </a:lnTo>
                      <a:lnTo>
                        <a:pt x="9251" y="7744"/>
                      </a:lnTo>
                      <a:lnTo>
                        <a:pt x="1227" y="7744"/>
                      </a:lnTo>
                      <a:lnTo>
                        <a:pt x="1227" y="7734"/>
                      </a:lnTo>
                      <a:close/>
                      <a:moveTo>
                        <a:pt x="1227" y="7734"/>
                      </a:move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rgbClr val="001B6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/>
                    <a:ea typeface="微软雅黑"/>
                    <a:sym typeface="微软雅黑"/>
                  </a:endParaRPr>
                </a:p>
              </p:txBody>
            </p:sp>
          </p:grpSp>
        </p:grpSp>
        <p:grpSp>
          <p:nvGrpSpPr>
            <p:cNvPr id="42" name="组合 41"/>
            <p:cNvGrpSpPr/>
            <p:nvPr/>
          </p:nvGrpSpPr>
          <p:grpSpPr>
            <a:xfrm>
              <a:off x="3583659" y="2752608"/>
              <a:ext cx="2541292" cy="2280862"/>
              <a:chOff x="3583659" y="2752608"/>
              <a:chExt cx="2541292" cy="2280862"/>
            </a:xfrm>
          </p:grpSpPr>
          <p:sp>
            <p:nvSpPr>
              <p:cNvPr id="38" name="圆角矩形 37"/>
              <p:cNvSpPr/>
              <p:nvPr/>
            </p:nvSpPr>
            <p:spPr>
              <a:xfrm>
                <a:off x="3583659" y="2752608"/>
                <a:ext cx="2541292" cy="2280862"/>
              </a:xfrm>
              <a:prstGeom prst="round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3627368" y="3031380"/>
                <a:ext cx="2453877" cy="1654819"/>
                <a:chOff x="7192030" y="1752064"/>
                <a:chExt cx="2453877" cy="1654819"/>
              </a:xfrm>
            </p:grpSpPr>
            <p:grpSp>
              <p:nvGrpSpPr>
                <p:cNvPr id="20" name="组合 19"/>
                <p:cNvGrpSpPr/>
                <p:nvPr/>
              </p:nvGrpSpPr>
              <p:grpSpPr>
                <a:xfrm>
                  <a:off x="7192030" y="2711925"/>
                  <a:ext cx="2453877" cy="694958"/>
                  <a:chOff x="2346318" y="2606695"/>
                  <a:chExt cx="2453877" cy="694958"/>
                </a:xfrm>
              </p:grpSpPr>
              <p:sp>
                <p:nvSpPr>
                  <p:cNvPr id="23" name="矩形 22"/>
                  <p:cNvSpPr/>
                  <p:nvPr/>
                </p:nvSpPr>
                <p:spPr>
                  <a:xfrm>
                    <a:off x="2711482" y="2606695"/>
                    <a:ext cx="1723549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en-US" sz="2000" b="1" dirty="0">
                        <a:solidFill>
                          <a:srgbClr val="001B6C"/>
                        </a:solidFill>
                        <a:latin typeface="微软雅黑"/>
                        <a:ea typeface="微软雅黑"/>
                        <a:sym typeface="微软雅黑"/>
                      </a:rPr>
                      <a:t>阶段营销策略</a:t>
                    </a:r>
                    <a:endParaRPr lang="en-US" altLang="zh-CN" sz="2000" b="1" dirty="0">
                      <a:solidFill>
                        <a:srgbClr val="001B6C"/>
                      </a:solidFill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  <p:sp>
                <p:nvSpPr>
                  <p:cNvPr id="24" name="矩形 23"/>
                  <p:cNvSpPr/>
                  <p:nvPr/>
                </p:nvSpPr>
                <p:spPr>
                  <a:xfrm>
                    <a:off x="2346318" y="2993876"/>
                    <a:ext cx="2453877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solidFill>
                          <a:srgbClr val="001B6C"/>
                        </a:solidFill>
                        <a:latin typeface="微软雅黑"/>
                        <a:ea typeface="微软雅黑"/>
                        <a:sym typeface="微软雅黑"/>
                      </a:rPr>
                      <a:t>Stage marketing strategy</a:t>
                    </a:r>
                    <a:endParaRPr lang="zh-CN" altLang="en-US" sz="1050" b="1" dirty="0">
                      <a:solidFill>
                        <a:srgbClr val="001B6C"/>
                      </a:solidFill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</p:grpSp>
            <p:sp>
              <p:nvSpPr>
                <p:cNvPr id="21" name="椭圆 20"/>
                <p:cNvSpPr/>
                <p:nvPr/>
              </p:nvSpPr>
              <p:spPr>
                <a:xfrm rot="168129">
                  <a:off x="7995900" y="1752064"/>
                  <a:ext cx="846136" cy="846136"/>
                </a:xfrm>
                <a:prstGeom prst="ellipse">
                  <a:avLst/>
                </a:prstGeom>
                <a:solidFill>
                  <a:srgbClr val="001B6C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bg1"/>
                    </a:solidFill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22" name="iconfont-1045-808582"/>
                <p:cNvSpPr/>
                <p:nvPr/>
              </p:nvSpPr>
              <p:spPr>
                <a:xfrm>
                  <a:off x="8114125" y="1858687"/>
                  <a:ext cx="609685" cy="609685"/>
                </a:xfrm>
                <a:custGeom>
                  <a:avLst/>
                  <a:gdLst>
                    <a:gd name="T0" fmla="*/ 5239 w 10478"/>
                    <a:gd name="T1" fmla="*/ 0 h 10478"/>
                    <a:gd name="T2" fmla="*/ 0 w 10478"/>
                    <a:gd name="T3" fmla="*/ 5239 h 10478"/>
                    <a:gd name="T4" fmla="*/ 5239 w 10478"/>
                    <a:gd name="T5" fmla="*/ 10478 h 10478"/>
                    <a:gd name="T6" fmla="*/ 10478 w 10478"/>
                    <a:gd name="T7" fmla="*/ 5239 h 10478"/>
                    <a:gd name="T8" fmla="*/ 5239 w 10478"/>
                    <a:gd name="T9" fmla="*/ 0 h 10478"/>
                    <a:gd name="T10" fmla="*/ 3043 w 10478"/>
                    <a:gd name="T11" fmla="*/ 2744 h 10478"/>
                    <a:gd name="T12" fmla="*/ 4026 w 10478"/>
                    <a:gd name="T13" fmla="*/ 3727 h 10478"/>
                    <a:gd name="T14" fmla="*/ 3043 w 10478"/>
                    <a:gd name="T15" fmla="*/ 4705 h 10478"/>
                    <a:gd name="T16" fmla="*/ 2060 w 10478"/>
                    <a:gd name="T17" fmla="*/ 3722 h 10478"/>
                    <a:gd name="T18" fmla="*/ 3043 w 10478"/>
                    <a:gd name="T19" fmla="*/ 2744 h 10478"/>
                    <a:gd name="T20" fmla="*/ 1227 w 10478"/>
                    <a:gd name="T21" fmla="*/ 7734 h 10478"/>
                    <a:gd name="T22" fmla="*/ 2959 w 10478"/>
                    <a:gd name="T23" fmla="*/ 5688 h 10478"/>
                    <a:gd name="T24" fmla="*/ 3363 w 10478"/>
                    <a:gd name="T25" fmla="*/ 6526 h 10478"/>
                    <a:gd name="T26" fmla="*/ 5558 w 10478"/>
                    <a:gd name="T27" fmla="*/ 4131 h 10478"/>
                    <a:gd name="T28" fmla="*/ 5933 w 10478"/>
                    <a:gd name="T29" fmla="*/ 4999 h 10478"/>
                    <a:gd name="T30" fmla="*/ 7375 w 10478"/>
                    <a:gd name="T31" fmla="*/ 3413 h 10478"/>
                    <a:gd name="T32" fmla="*/ 9251 w 10478"/>
                    <a:gd name="T33" fmla="*/ 7744 h 10478"/>
                    <a:gd name="T34" fmla="*/ 1227 w 10478"/>
                    <a:gd name="T35" fmla="*/ 7744 h 10478"/>
                    <a:gd name="T36" fmla="*/ 1227 w 10478"/>
                    <a:gd name="T37" fmla="*/ 7734 h 10478"/>
                    <a:gd name="T38" fmla="*/ 1227 w 10478"/>
                    <a:gd name="T39" fmla="*/ 7734 h 10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478" h="10478">
                      <a:moveTo>
                        <a:pt x="5239" y="0"/>
                      </a:moveTo>
                      <a:cubicBezTo>
                        <a:pt x="2345" y="0"/>
                        <a:pt x="0" y="2345"/>
                        <a:pt x="0" y="5239"/>
                      </a:cubicBezTo>
                      <a:cubicBezTo>
                        <a:pt x="0" y="8133"/>
                        <a:pt x="2345" y="10478"/>
                        <a:pt x="5239" y="10478"/>
                      </a:cubicBezTo>
                      <a:cubicBezTo>
                        <a:pt x="8133" y="10478"/>
                        <a:pt x="10478" y="8133"/>
                        <a:pt x="10478" y="5239"/>
                      </a:cubicBezTo>
                      <a:cubicBezTo>
                        <a:pt x="10478" y="2345"/>
                        <a:pt x="8133" y="0"/>
                        <a:pt x="5239" y="0"/>
                      </a:cubicBezTo>
                      <a:close/>
                      <a:moveTo>
                        <a:pt x="3043" y="2744"/>
                      </a:moveTo>
                      <a:cubicBezTo>
                        <a:pt x="3587" y="2744"/>
                        <a:pt x="4026" y="3183"/>
                        <a:pt x="4026" y="3727"/>
                      </a:cubicBezTo>
                      <a:cubicBezTo>
                        <a:pt x="4026" y="4271"/>
                        <a:pt x="3587" y="4705"/>
                        <a:pt x="3043" y="4705"/>
                      </a:cubicBezTo>
                      <a:cubicBezTo>
                        <a:pt x="2500" y="4705"/>
                        <a:pt x="2060" y="4266"/>
                        <a:pt x="2060" y="3722"/>
                      </a:cubicBezTo>
                      <a:cubicBezTo>
                        <a:pt x="2060" y="3178"/>
                        <a:pt x="2505" y="2744"/>
                        <a:pt x="3043" y="2744"/>
                      </a:cubicBezTo>
                      <a:close/>
                      <a:moveTo>
                        <a:pt x="1227" y="7734"/>
                      </a:moveTo>
                      <a:lnTo>
                        <a:pt x="2959" y="5688"/>
                      </a:lnTo>
                      <a:lnTo>
                        <a:pt x="3363" y="6526"/>
                      </a:lnTo>
                      <a:lnTo>
                        <a:pt x="5558" y="4131"/>
                      </a:lnTo>
                      <a:lnTo>
                        <a:pt x="5933" y="4999"/>
                      </a:lnTo>
                      <a:lnTo>
                        <a:pt x="7375" y="3413"/>
                      </a:lnTo>
                      <a:lnTo>
                        <a:pt x="9251" y="7744"/>
                      </a:lnTo>
                      <a:lnTo>
                        <a:pt x="1227" y="7744"/>
                      </a:lnTo>
                      <a:lnTo>
                        <a:pt x="1227" y="7734"/>
                      </a:lnTo>
                      <a:close/>
                      <a:moveTo>
                        <a:pt x="1227" y="7734"/>
                      </a:move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/>
                    <a:ea typeface="微软雅黑"/>
                    <a:sym typeface="微软雅黑"/>
                  </a:endParaRPr>
                </a:p>
              </p:txBody>
            </p:sp>
          </p:grpSp>
        </p:grpSp>
        <p:grpSp>
          <p:nvGrpSpPr>
            <p:cNvPr id="43" name="组合 42"/>
            <p:cNvGrpSpPr/>
            <p:nvPr/>
          </p:nvGrpSpPr>
          <p:grpSpPr>
            <a:xfrm>
              <a:off x="6056155" y="2752608"/>
              <a:ext cx="2541292" cy="2280862"/>
              <a:chOff x="6056155" y="2752608"/>
              <a:chExt cx="2541292" cy="2280862"/>
            </a:xfrm>
          </p:grpSpPr>
          <p:sp>
            <p:nvSpPr>
              <p:cNvPr id="40" name="圆角矩形 39"/>
              <p:cNvSpPr/>
              <p:nvPr/>
            </p:nvSpPr>
            <p:spPr>
              <a:xfrm>
                <a:off x="6056155" y="2752608"/>
                <a:ext cx="2541292" cy="2280862"/>
              </a:xfrm>
              <a:prstGeom prst="round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grpSp>
            <p:nvGrpSpPr>
              <p:cNvPr id="25" name="组合 24"/>
              <p:cNvGrpSpPr/>
              <p:nvPr/>
            </p:nvGrpSpPr>
            <p:grpSpPr>
              <a:xfrm>
                <a:off x="6266334" y="3026726"/>
                <a:ext cx="2154949" cy="1659473"/>
                <a:chOff x="3988691" y="3493080"/>
                <a:chExt cx="2154949" cy="1659473"/>
              </a:xfrm>
            </p:grpSpPr>
            <p:grpSp>
              <p:nvGrpSpPr>
                <p:cNvPr id="26" name="组合 25"/>
                <p:cNvGrpSpPr/>
                <p:nvPr/>
              </p:nvGrpSpPr>
              <p:grpSpPr>
                <a:xfrm>
                  <a:off x="3988691" y="4457595"/>
                  <a:ext cx="2154949" cy="694958"/>
                  <a:chOff x="2495781" y="2606695"/>
                  <a:chExt cx="2154949" cy="694958"/>
                </a:xfrm>
              </p:grpSpPr>
              <p:sp>
                <p:nvSpPr>
                  <p:cNvPr id="29" name="矩形 28"/>
                  <p:cNvSpPr/>
                  <p:nvPr/>
                </p:nvSpPr>
                <p:spPr>
                  <a:xfrm>
                    <a:off x="2711482" y="2606695"/>
                    <a:ext cx="1723549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en-US" sz="2000" b="1" dirty="0">
                        <a:solidFill>
                          <a:srgbClr val="001B6C"/>
                        </a:solidFill>
                        <a:latin typeface="微软雅黑"/>
                        <a:ea typeface="微软雅黑"/>
                        <a:sym typeface="微软雅黑"/>
                      </a:rPr>
                      <a:t>阶段推广计划</a:t>
                    </a:r>
                    <a:endParaRPr lang="en-US" altLang="zh-CN" sz="2000" b="1" dirty="0">
                      <a:solidFill>
                        <a:srgbClr val="001B6C"/>
                      </a:solidFill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  <p:sp>
                <p:nvSpPr>
                  <p:cNvPr id="30" name="矩形 29"/>
                  <p:cNvSpPr/>
                  <p:nvPr/>
                </p:nvSpPr>
                <p:spPr>
                  <a:xfrm>
                    <a:off x="2495781" y="2993876"/>
                    <a:ext cx="2154949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solidFill>
                          <a:srgbClr val="001B6C"/>
                        </a:solidFill>
                        <a:latin typeface="微软雅黑"/>
                        <a:ea typeface="微软雅黑"/>
                        <a:sym typeface="微软雅黑"/>
                      </a:rPr>
                      <a:t>Stage promotion plan</a:t>
                    </a:r>
                    <a:endParaRPr lang="zh-CN" altLang="en-US" sz="1050" b="1" dirty="0">
                      <a:solidFill>
                        <a:srgbClr val="001B6C"/>
                      </a:solidFill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</p:grpSp>
            <p:sp>
              <p:nvSpPr>
                <p:cNvPr id="27" name="椭圆 26"/>
                <p:cNvSpPr/>
                <p:nvPr/>
              </p:nvSpPr>
              <p:spPr>
                <a:xfrm rot="168129">
                  <a:off x="4643098" y="3493080"/>
                  <a:ext cx="846136" cy="84613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bg1"/>
                    </a:solidFill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28" name="iconfont-1045-808582"/>
                <p:cNvSpPr/>
                <p:nvPr/>
              </p:nvSpPr>
              <p:spPr>
                <a:xfrm>
                  <a:off x="4767187" y="3613024"/>
                  <a:ext cx="609685" cy="609685"/>
                </a:xfrm>
                <a:custGeom>
                  <a:avLst/>
                  <a:gdLst>
                    <a:gd name="T0" fmla="*/ 5239 w 10478"/>
                    <a:gd name="T1" fmla="*/ 0 h 10478"/>
                    <a:gd name="T2" fmla="*/ 0 w 10478"/>
                    <a:gd name="T3" fmla="*/ 5239 h 10478"/>
                    <a:gd name="T4" fmla="*/ 5239 w 10478"/>
                    <a:gd name="T5" fmla="*/ 10478 h 10478"/>
                    <a:gd name="T6" fmla="*/ 10478 w 10478"/>
                    <a:gd name="T7" fmla="*/ 5239 h 10478"/>
                    <a:gd name="T8" fmla="*/ 5239 w 10478"/>
                    <a:gd name="T9" fmla="*/ 0 h 10478"/>
                    <a:gd name="T10" fmla="*/ 3043 w 10478"/>
                    <a:gd name="T11" fmla="*/ 2744 h 10478"/>
                    <a:gd name="T12" fmla="*/ 4026 w 10478"/>
                    <a:gd name="T13" fmla="*/ 3727 h 10478"/>
                    <a:gd name="T14" fmla="*/ 3043 w 10478"/>
                    <a:gd name="T15" fmla="*/ 4705 h 10478"/>
                    <a:gd name="T16" fmla="*/ 2060 w 10478"/>
                    <a:gd name="T17" fmla="*/ 3722 h 10478"/>
                    <a:gd name="T18" fmla="*/ 3043 w 10478"/>
                    <a:gd name="T19" fmla="*/ 2744 h 10478"/>
                    <a:gd name="T20" fmla="*/ 1227 w 10478"/>
                    <a:gd name="T21" fmla="*/ 7734 h 10478"/>
                    <a:gd name="T22" fmla="*/ 2959 w 10478"/>
                    <a:gd name="T23" fmla="*/ 5688 h 10478"/>
                    <a:gd name="T24" fmla="*/ 3363 w 10478"/>
                    <a:gd name="T25" fmla="*/ 6526 h 10478"/>
                    <a:gd name="T26" fmla="*/ 5558 w 10478"/>
                    <a:gd name="T27" fmla="*/ 4131 h 10478"/>
                    <a:gd name="T28" fmla="*/ 5933 w 10478"/>
                    <a:gd name="T29" fmla="*/ 4999 h 10478"/>
                    <a:gd name="T30" fmla="*/ 7375 w 10478"/>
                    <a:gd name="T31" fmla="*/ 3413 h 10478"/>
                    <a:gd name="T32" fmla="*/ 9251 w 10478"/>
                    <a:gd name="T33" fmla="*/ 7744 h 10478"/>
                    <a:gd name="T34" fmla="*/ 1227 w 10478"/>
                    <a:gd name="T35" fmla="*/ 7744 h 10478"/>
                    <a:gd name="T36" fmla="*/ 1227 w 10478"/>
                    <a:gd name="T37" fmla="*/ 7734 h 10478"/>
                    <a:gd name="T38" fmla="*/ 1227 w 10478"/>
                    <a:gd name="T39" fmla="*/ 7734 h 10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478" h="10478">
                      <a:moveTo>
                        <a:pt x="5239" y="0"/>
                      </a:moveTo>
                      <a:cubicBezTo>
                        <a:pt x="2345" y="0"/>
                        <a:pt x="0" y="2345"/>
                        <a:pt x="0" y="5239"/>
                      </a:cubicBezTo>
                      <a:cubicBezTo>
                        <a:pt x="0" y="8133"/>
                        <a:pt x="2345" y="10478"/>
                        <a:pt x="5239" y="10478"/>
                      </a:cubicBezTo>
                      <a:cubicBezTo>
                        <a:pt x="8133" y="10478"/>
                        <a:pt x="10478" y="8133"/>
                        <a:pt x="10478" y="5239"/>
                      </a:cubicBezTo>
                      <a:cubicBezTo>
                        <a:pt x="10478" y="2345"/>
                        <a:pt x="8133" y="0"/>
                        <a:pt x="5239" y="0"/>
                      </a:cubicBezTo>
                      <a:close/>
                      <a:moveTo>
                        <a:pt x="3043" y="2744"/>
                      </a:moveTo>
                      <a:cubicBezTo>
                        <a:pt x="3587" y="2744"/>
                        <a:pt x="4026" y="3183"/>
                        <a:pt x="4026" y="3727"/>
                      </a:cubicBezTo>
                      <a:cubicBezTo>
                        <a:pt x="4026" y="4271"/>
                        <a:pt x="3587" y="4705"/>
                        <a:pt x="3043" y="4705"/>
                      </a:cubicBezTo>
                      <a:cubicBezTo>
                        <a:pt x="2500" y="4705"/>
                        <a:pt x="2060" y="4266"/>
                        <a:pt x="2060" y="3722"/>
                      </a:cubicBezTo>
                      <a:cubicBezTo>
                        <a:pt x="2060" y="3178"/>
                        <a:pt x="2505" y="2744"/>
                        <a:pt x="3043" y="2744"/>
                      </a:cubicBezTo>
                      <a:close/>
                      <a:moveTo>
                        <a:pt x="1227" y="7734"/>
                      </a:moveTo>
                      <a:lnTo>
                        <a:pt x="2959" y="5688"/>
                      </a:lnTo>
                      <a:lnTo>
                        <a:pt x="3363" y="6526"/>
                      </a:lnTo>
                      <a:lnTo>
                        <a:pt x="5558" y="4131"/>
                      </a:lnTo>
                      <a:lnTo>
                        <a:pt x="5933" y="4999"/>
                      </a:lnTo>
                      <a:lnTo>
                        <a:pt x="7375" y="3413"/>
                      </a:lnTo>
                      <a:lnTo>
                        <a:pt x="9251" y="7744"/>
                      </a:lnTo>
                      <a:lnTo>
                        <a:pt x="1227" y="7744"/>
                      </a:lnTo>
                      <a:lnTo>
                        <a:pt x="1227" y="7734"/>
                      </a:lnTo>
                      <a:close/>
                      <a:moveTo>
                        <a:pt x="1227" y="7734"/>
                      </a:moveTo>
                      <a:close/>
                    </a:path>
                  </a:pathLst>
                </a:custGeom>
                <a:solidFill>
                  <a:srgbClr val="001B6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/>
                    <a:ea typeface="微软雅黑"/>
                    <a:sym typeface="微软雅黑"/>
                  </a:endParaRPr>
                </a:p>
              </p:txBody>
            </p:sp>
          </p:grpSp>
        </p:grpSp>
        <p:grpSp>
          <p:nvGrpSpPr>
            <p:cNvPr id="44" name="组合 43"/>
            <p:cNvGrpSpPr/>
            <p:nvPr/>
          </p:nvGrpSpPr>
          <p:grpSpPr>
            <a:xfrm>
              <a:off x="8571551" y="2752608"/>
              <a:ext cx="2541292" cy="2280862"/>
              <a:chOff x="8571551" y="2752608"/>
              <a:chExt cx="2541292" cy="2280862"/>
            </a:xfrm>
          </p:grpSpPr>
          <p:sp>
            <p:nvSpPr>
              <p:cNvPr id="39" name="圆角矩形 38"/>
              <p:cNvSpPr/>
              <p:nvPr/>
            </p:nvSpPr>
            <p:spPr>
              <a:xfrm>
                <a:off x="8571551" y="2752608"/>
                <a:ext cx="2541292" cy="2280862"/>
              </a:xfrm>
              <a:prstGeom prst="round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/>
                  <a:ea typeface="微软雅黑"/>
                  <a:sym typeface="微软雅黑"/>
                </a:endParaRPr>
              </a:p>
            </p:txBody>
          </p:sp>
          <p:grpSp>
            <p:nvGrpSpPr>
              <p:cNvPr id="31" name="组合 30"/>
              <p:cNvGrpSpPr/>
              <p:nvPr/>
            </p:nvGrpSpPr>
            <p:grpSpPr>
              <a:xfrm>
                <a:off x="8796554" y="3026726"/>
                <a:ext cx="2073516" cy="1659473"/>
                <a:chOff x="7382210" y="3493080"/>
                <a:chExt cx="2073516" cy="1659473"/>
              </a:xfrm>
            </p:grpSpPr>
            <p:grpSp>
              <p:nvGrpSpPr>
                <p:cNvPr id="32" name="组合 31"/>
                <p:cNvGrpSpPr/>
                <p:nvPr/>
              </p:nvGrpSpPr>
              <p:grpSpPr>
                <a:xfrm>
                  <a:off x="7382210" y="4457595"/>
                  <a:ext cx="2073516" cy="694958"/>
                  <a:chOff x="2536498" y="2606695"/>
                  <a:chExt cx="2073516" cy="694958"/>
                </a:xfrm>
              </p:grpSpPr>
              <p:sp>
                <p:nvSpPr>
                  <p:cNvPr id="35" name="矩形 34"/>
                  <p:cNvSpPr/>
                  <p:nvPr/>
                </p:nvSpPr>
                <p:spPr>
                  <a:xfrm>
                    <a:off x="2711482" y="2606695"/>
                    <a:ext cx="1723549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zh-CN" altLang="en-US" sz="2000" b="1" dirty="0">
                        <a:solidFill>
                          <a:srgbClr val="001B6C"/>
                        </a:solidFill>
                        <a:latin typeface="微软雅黑"/>
                        <a:ea typeface="微软雅黑"/>
                        <a:sym typeface="微软雅黑"/>
                      </a:rPr>
                      <a:t>阶段执行计划</a:t>
                    </a:r>
                    <a:endParaRPr lang="en-US" altLang="zh-CN" sz="2000" b="1" dirty="0">
                      <a:solidFill>
                        <a:srgbClr val="001B6C"/>
                      </a:solidFill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  <p:sp>
                <p:nvSpPr>
                  <p:cNvPr id="36" name="矩形 35"/>
                  <p:cNvSpPr/>
                  <p:nvPr/>
                </p:nvSpPr>
                <p:spPr>
                  <a:xfrm>
                    <a:off x="2536498" y="2993876"/>
                    <a:ext cx="2073516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1400" b="1" dirty="0">
                        <a:solidFill>
                          <a:srgbClr val="001B6C"/>
                        </a:solidFill>
                        <a:latin typeface="微软雅黑"/>
                        <a:ea typeface="微软雅黑"/>
                        <a:sym typeface="微软雅黑"/>
                      </a:rPr>
                      <a:t>Stage execution plan</a:t>
                    </a:r>
                    <a:endParaRPr lang="zh-CN" altLang="en-US" sz="1050" b="1" dirty="0">
                      <a:solidFill>
                        <a:srgbClr val="001B6C"/>
                      </a:solidFill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</p:grpSp>
            <p:sp>
              <p:nvSpPr>
                <p:cNvPr id="33" name="椭圆 32"/>
                <p:cNvSpPr/>
                <p:nvPr/>
              </p:nvSpPr>
              <p:spPr>
                <a:xfrm rot="168129">
                  <a:off x="7995900" y="3493080"/>
                  <a:ext cx="846136" cy="84613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bg1"/>
                    </a:solidFill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34" name="iconfont-1045-808582"/>
                <p:cNvSpPr/>
                <p:nvPr/>
              </p:nvSpPr>
              <p:spPr>
                <a:xfrm>
                  <a:off x="8119989" y="3601422"/>
                  <a:ext cx="609685" cy="609685"/>
                </a:xfrm>
                <a:custGeom>
                  <a:avLst/>
                  <a:gdLst>
                    <a:gd name="T0" fmla="*/ 5239 w 10478"/>
                    <a:gd name="T1" fmla="*/ 0 h 10478"/>
                    <a:gd name="T2" fmla="*/ 0 w 10478"/>
                    <a:gd name="T3" fmla="*/ 5239 h 10478"/>
                    <a:gd name="T4" fmla="*/ 5239 w 10478"/>
                    <a:gd name="T5" fmla="*/ 10478 h 10478"/>
                    <a:gd name="T6" fmla="*/ 10478 w 10478"/>
                    <a:gd name="T7" fmla="*/ 5239 h 10478"/>
                    <a:gd name="T8" fmla="*/ 5239 w 10478"/>
                    <a:gd name="T9" fmla="*/ 0 h 10478"/>
                    <a:gd name="T10" fmla="*/ 3043 w 10478"/>
                    <a:gd name="T11" fmla="*/ 2744 h 10478"/>
                    <a:gd name="T12" fmla="*/ 4026 w 10478"/>
                    <a:gd name="T13" fmla="*/ 3727 h 10478"/>
                    <a:gd name="T14" fmla="*/ 3043 w 10478"/>
                    <a:gd name="T15" fmla="*/ 4705 h 10478"/>
                    <a:gd name="T16" fmla="*/ 2060 w 10478"/>
                    <a:gd name="T17" fmla="*/ 3722 h 10478"/>
                    <a:gd name="T18" fmla="*/ 3043 w 10478"/>
                    <a:gd name="T19" fmla="*/ 2744 h 10478"/>
                    <a:gd name="T20" fmla="*/ 1227 w 10478"/>
                    <a:gd name="T21" fmla="*/ 7734 h 10478"/>
                    <a:gd name="T22" fmla="*/ 2959 w 10478"/>
                    <a:gd name="T23" fmla="*/ 5688 h 10478"/>
                    <a:gd name="T24" fmla="*/ 3363 w 10478"/>
                    <a:gd name="T25" fmla="*/ 6526 h 10478"/>
                    <a:gd name="T26" fmla="*/ 5558 w 10478"/>
                    <a:gd name="T27" fmla="*/ 4131 h 10478"/>
                    <a:gd name="T28" fmla="*/ 5933 w 10478"/>
                    <a:gd name="T29" fmla="*/ 4999 h 10478"/>
                    <a:gd name="T30" fmla="*/ 7375 w 10478"/>
                    <a:gd name="T31" fmla="*/ 3413 h 10478"/>
                    <a:gd name="T32" fmla="*/ 9251 w 10478"/>
                    <a:gd name="T33" fmla="*/ 7744 h 10478"/>
                    <a:gd name="T34" fmla="*/ 1227 w 10478"/>
                    <a:gd name="T35" fmla="*/ 7744 h 10478"/>
                    <a:gd name="T36" fmla="*/ 1227 w 10478"/>
                    <a:gd name="T37" fmla="*/ 7734 h 10478"/>
                    <a:gd name="T38" fmla="*/ 1227 w 10478"/>
                    <a:gd name="T39" fmla="*/ 7734 h 104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478" h="10478">
                      <a:moveTo>
                        <a:pt x="5239" y="0"/>
                      </a:moveTo>
                      <a:cubicBezTo>
                        <a:pt x="2345" y="0"/>
                        <a:pt x="0" y="2345"/>
                        <a:pt x="0" y="5239"/>
                      </a:cubicBezTo>
                      <a:cubicBezTo>
                        <a:pt x="0" y="8133"/>
                        <a:pt x="2345" y="10478"/>
                        <a:pt x="5239" y="10478"/>
                      </a:cubicBezTo>
                      <a:cubicBezTo>
                        <a:pt x="8133" y="10478"/>
                        <a:pt x="10478" y="8133"/>
                        <a:pt x="10478" y="5239"/>
                      </a:cubicBezTo>
                      <a:cubicBezTo>
                        <a:pt x="10478" y="2345"/>
                        <a:pt x="8133" y="0"/>
                        <a:pt x="5239" y="0"/>
                      </a:cubicBezTo>
                      <a:close/>
                      <a:moveTo>
                        <a:pt x="3043" y="2744"/>
                      </a:moveTo>
                      <a:cubicBezTo>
                        <a:pt x="3587" y="2744"/>
                        <a:pt x="4026" y="3183"/>
                        <a:pt x="4026" y="3727"/>
                      </a:cubicBezTo>
                      <a:cubicBezTo>
                        <a:pt x="4026" y="4271"/>
                        <a:pt x="3587" y="4705"/>
                        <a:pt x="3043" y="4705"/>
                      </a:cubicBezTo>
                      <a:cubicBezTo>
                        <a:pt x="2500" y="4705"/>
                        <a:pt x="2060" y="4266"/>
                        <a:pt x="2060" y="3722"/>
                      </a:cubicBezTo>
                      <a:cubicBezTo>
                        <a:pt x="2060" y="3178"/>
                        <a:pt x="2505" y="2744"/>
                        <a:pt x="3043" y="2744"/>
                      </a:cubicBezTo>
                      <a:close/>
                      <a:moveTo>
                        <a:pt x="1227" y="7734"/>
                      </a:moveTo>
                      <a:lnTo>
                        <a:pt x="2959" y="5688"/>
                      </a:lnTo>
                      <a:lnTo>
                        <a:pt x="3363" y="6526"/>
                      </a:lnTo>
                      <a:lnTo>
                        <a:pt x="5558" y="4131"/>
                      </a:lnTo>
                      <a:lnTo>
                        <a:pt x="5933" y="4999"/>
                      </a:lnTo>
                      <a:lnTo>
                        <a:pt x="7375" y="3413"/>
                      </a:lnTo>
                      <a:lnTo>
                        <a:pt x="9251" y="7744"/>
                      </a:lnTo>
                      <a:lnTo>
                        <a:pt x="1227" y="7744"/>
                      </a:lnTo>
                      <a:lnTo>
                        <a:pt x="1227" y="7734"/>
                      </a:lnTo>
                      <a:close/>
                      <a:moveTo>
                        <a:pt x="1227" y="7734"/>
                      </a:moveTo>
                      <a:close/>
                    </a:path>
                  </a:pathLst>
                </a:custGeom>
                <a:solidFill>
                  <a:srgbClr val="001B6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/>
                    <a:ea typeface="微软雅黑"/>
                    <a:sym typeface="微软雅黑"/>
                  </a:endParaRPr>
                </a:p>
              </p:txBody>
            </p:sp>
          </p:grpSp>
        </p:grpSp>
      </p:grpSp>
      <p:grpSp>
        <p:nvGrpSpPr>
          <p:cNvPr id="6" name="组合 5"/>
          <p:cNvGrpSpPr/>
          <p:nvPr/>
        </p:nvGrpSpPr>
        <p:grpSpPr>
          <a:xfrm>
            <a:off x="5081431" y="898622"/>
            <a:ext cx="2031325" cy="1497899"/>
            <a:chOff x="4978691" y="1412330"/>
            <a:chExt cx="2031325" cy="1497899"/>
          </a:xfrm>
        </p:grpSpPr>
        <p:sp>
          <p:nvSpPr>
            <p:cNvPr id="7" name="文本框 6"/>
            <p:cNvSpPr txBox="1"/>
            <p:nvPr/>
          </p:nvSpPr>
          <p:spPr>
            <a:xfrm>
              <a:off x="4978691" y="1412330"/>
              <a:ext cx="203132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7200" b="1" dirty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34000">
                        <a:schemeClr val="bg1"/>
                      </a:gs>
                      <a:gs pos="98000">
                        <a:schemeClr val="bg1">
                          <a:lumMod val="75000"/>
                        </a:schemeClr>
                      </a:gs>
                      <a:gs pos="84000">
                        <a:schemeClr val="bg1">
                          <a:lumMod val="85000"/>
                        </a:schemeClr>
                      </a:gs>
                    </a:gsLst>
                    <a:lin ang="5400000" scaled="1"/>
                  </a:gradFill>
                  <a:latin typeface="微软雅黑"/>
                  <a:ea typeface="微软雅黑"/>
                  <a:sym typeface="微软雅黑"/>
                </a:rPr>
                <a:t>目录</a:t>
              </a:r>
              <a:endParaRPr lang="en-US" altLang="zh-CN" sz="72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34000">
                      <a:schemeClr val="bg1"/>
                    </a:gs>
                    <a:gs pos="98000">
                      <a:schemeClr val="bg1">
                        <a:lumMod val="75000"/>
                      </a:schemeClr>
                    </a:gs>
                    <a:gs pos="84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5204009" y="2387009"/>
              <a:ext cx="15862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34000">
                        <a:schemeClr val="bg1"/>
                      </a:gs>
                      <a:gs pos="98000">
                        <a:schemeClr val="bg1">
                          <a:lumMod val="75000"/>
                        </a:schemeClr>
                      </a:gs>
                      <a:gs pos="84000">
                        <a:schemeClr val="bg1">
                          <a:lumMod val="85000"/>
                        </a:schemeClr>
                      </a:gs>
                    </a:gsLst>
                    <a:lin ang="5400000" scaled="1"/>
                  </a:gradFill>
                  <a:latin typeface="微软雅黑"/>
                  <a:ea typeface="微软雅黑"/>
                  <a:sym typeface="微软雅黑"/>
                </a:rPr>
                <a:t>content</a:t>
              </a:r>
              <a:endParaRPr lang="zh-CN" altLang="en-US" sz="28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34000">
                      <a:schemeClr val="bg1"/>
                    </a:gs>
                    <a:gs pos="98000">
                      <a:schemeClr val="bg1">
                        <a:lumMod val="75000"/>
                      </a:schemeClr>
                    </a:gs>
                    <a:gs pos="84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46" name="TextBox 4">
            <a:extLst>
              <a:ext uri="{FF2B5EF4-FFF2-40B4-BE49-F238E27FC236}">
                <a16:creationId xmlns:a16="http://schemas.microsoft.com/office/drawing/2014/main" xmlns="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阶段执行计划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5073001" y="1332726"/>
            <a:ext cx="2054242" cy="5371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zh-CN" altLang="en-US" sz="28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推广铺排</a:t>
            </a:r>
          </a:p>
        </p:txBody>
      </p:sp>
      <p:sp>
        <p:nvSpPr>
          <p:cNvPr id="10" name="矩形 9"/>
          <p:cNvSpPr/>
          <p:nvPr/>
        </p:nvSpPr>
        <p:spPr>
          <a:xfrm>
            <a:off x="1601420" y="1847813"/>
            <a:ext cx="9048794" cy="845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hangingPunct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单击此处添加合适文字加以说明，可根据需要适当地调整文字大小或者颜色等属性。单击此处添加合适文字加以说明，可根据需要适当地调整文字大小或者颜色等属性。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868017" y="2790337"/>
            <a:ext cx="10502900" cy="0"/>
          </a:xfrm>
          <a:prstGeom prst="line">
            <a:avLst/>
          </a:prstGeom>
          <a:ln w="19050">
            <a:solidFill>
              <a:srgbClr val="001B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835700" y="2745320"/>
            <a:ext cx="90033" cy="90033"/>
          </a:xfrm>
          <a:prstGeom prst="ellipse">
            <a:avLst/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209681" y="2734728"/>
            <a:ext cx="108518" cy="108518"/>
          </a:xfrm>
          <a:prstGeom prst="ellipse">
            <a:avLst/>
          </a:prstGeom>
          <a:solidFill>
            <a:srgbClr val="001B6C"/>
          </a:solidFill>
          <a:ln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957052" y="2736359"/>
            <a:ext cx="108518" cy="108518"/>
          </a:xfrm>
          <a:prstGeom prst="ellipse">
            <a:avLst/>
          </a:prstGeom>
          <a:solidFill>
            <a:srgbClr val="001B6C"/>
          </a:solidFill>
          <a:ln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059424" y="2734863"/>
            <a:ext cx="108518" cy="108518"/>
          </a:xfrm>
          <a:prstGeom prst="ellipse">
            <a:avLst/>
          </a:prstGeom>
          <a:solidFill>
            <a:srgbClr val="001B6C"/>
          </a:solidFill>
          <a:ln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161229" y="2735568"/>
            <a:ext cx="108518" cy="108518"/>
          </a:xfrm>
          <a:prstGeom prst="ellipse">
            <a:avLst/>
          </a:prstGeom>
          <a:solidFill>
            <a:srgbClr val="001B6C"/>
          </a:solidFill>
          <a:ln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9911377" y="2734728"/>
            <a:ext cx="108518" cy="108518"/>
          </a:xfrm>
          <a:prstGeom prst="ellipse">
            <a:avLst/>
          </a:prstGeom>
          <a:solidFill>
            <a:srgbClr val="001B6C"/>
          </a:solidFill>
          <a:ln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1318983" y="2755875"/>
            <a:ext cx="90033" cy="90033"/>
          </a:xfrm>
          <a:prstGeom prst="ellipse">
            <a:avLst/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2263940" y="2864675"/>
            <a:ext cx="0" cy="680995"/>
          </a:xfrm>
          <a:prstGeom prst="line">
            <a:avLst/>
          </a:prstGeom>
          <a:ln w="28575">
            <a:solidFill>
              <a:srgbClr val="001B6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剪去对角的矩形 19"/>
          <p:cNvSpPr/>
          <p:nvPr/>
        </p:nvSpPr>
        <p:spPr>
          <a:xfrm>
            <a:off x="1959872" y="3536146"/>
            <a:ext cx="612523" cy="612523"/>
          </a:xfrm>
          <a:prstGeom prst="snip2DiagRect">
            <a:avLst/>
          </a:prstGeom>
          <a:solidFill>
            <a:srgbClr val="001B6C"/>
          </a:solidFill>
          <a:ln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微软雅黑"/>
                <a:ea typeface="微软雅黑"/>
                <a:cs typeface="+mn-ea"/>
                <a:sym typeface="微软雅黑"/>
              </a:rPr>
              <a:t>01</a:t>
            </a:r>
            <a:endParaRPr lang="zh-CN" altLang="en-US" sz="2000" b="1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4214985" y="2864421"/>
            <a:ext cx="0" cy="680995"/>
          </a:xfrm>
          <a:prstGeom prst="line">
            <a:avLst/>
          </a:prstGeom>
          <a:ln w="28575">
            <a:solidFill>
              <a:srgbClr val="001B6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剪去对角的矩形 21"/>
          <p:cNvSpPr/>
          <p:nvPr/>
        </p:nvSpPr>
        <p:spPr>
          <a:xfrm>
            <a:off x="3925823" y="3536146"/>
            <a:ext cx="612000" cy="612000"/>
          </a:xfrm>
          <a:prstGeom prst="snip2DiagRect">
            <a:avLst/>
          </a:prstGeom>
          <a:solidFill>
            <a:srgbClr val="001B6C"/>
          </a:solidFill>
          <a:ln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微软雅黑"/>
                <a:ea typeface="微软雅黑"/>
                <a:cs typeface="+mn-ea"/>
                <a:sym typeface="微软雅黑"/>
              </a:rPr>
              <a:t>02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6113917" y="2864421"/>
            <a:ext cx="0" cy="680995"/>
          </a:xfrm>
          <a:prstGeom prst="line">
            <a:avLst/>
          </a:prstGeom>
          <a:ln w="28575">
            <a:solidFill>
              <a:srgbClr val="001B6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剪去对角的矩形 23"/>
          <p:cNvSpPr/>
          <p:nvPr/>
        </p:nvSpPr>
        <p:spPr>
          <a:xfrm>
            <a:off x="5806472" y="3536146"/>
            <a:ext cx="612000" cy="612000"/>
          </a:xfrm>
          <a:prstGeom prst="snip2DiagRect">
            <a:avLst/>
          </a:prstGeom>
          <a:solidFill>
            <a:srgbClr val="001B6C"/>
          </a:solidFill>
          <a:ln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微软雅黑"/>
                <a:ea typeface="微软雅黑"/>
                <a:cs typeface="+mn-ea"/>
                <a:sym typeface="微软雅黑"/>
              </a:rPr>
              <a:t>03</a:t>
            </a:r>
            <a:endParaRPr lang="zh-CN" altLang="en-US" sz="2000" b="1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8012849" y="2870375"/>
            <a:ext cx="0" cy="680995"/>
          </a:xfrm>
          <a:prstGeom prst="line">
            <a:avLst/>
          </a:prstGeom>
          <a:ln w="28575">
            <a:solidFill>
              <a:srgbClr val="001B6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剪去对角的矩形 25"/>
          <p:cNvSpPr/>
          <p:nvPr/>
        </p:nvSpPr>
        <p:spPr>
          <a:xfrm>
            <a:off x="7707271" y="3536146"/>
            <a:ext cx="612000" cy="612000"/>
          </a:xfrm>
          <a:prstGeom prst="snip2DiagRect">
            <a:avLst/>
          </a:prstGeom>
          <a:solidFill>
            <a:srgbClr val="001B6C"/>
          </a:solidFill>
          <a:ln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微软雅黑"/>
                <a:ea typeface="微软雅黑"/>
                <a:cs typeface="+mn-ea"/>
                <a:sym typeface="微软雅黑"/>
              </a:rPr>
              <a:t>04</a:t>
            </a:r>
            <a:endParaRPr lang="zh-CN" altLang="en-US" sz="2000" b="1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9966276" y="2855151"/>
            <a:ext cx="0" cy="680995"/>
          </a:xfrm>
          <a:prstGeom prst="line">
            <a:avLst/>
          </a:prstGeom>
          <a:ln w="28575">
            <a:solidFill>
              <a:srgbClr val="001B6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剪去对角的矩形 27"/>
          <p:cNvSpPr/>
          <p:nvPr/>
        </p:nvSpPr>
        <p:spPr>
          <a:xfrm>
            <a:off x="9665462" y="3536146"/>
            <a:ext cx="612000" cy="612000"/>
          </a:xfrm>
          <a:prstGeom prst="snip2DiagRect">
            <a:avLst/>
          </a:prstGeom>
          <a:solidFill>
            <a:srgbClr val="001B6C"/>
          </a:solidFill>
          <a:ln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微软雅黑"/>
                <a:ea typeface="微软雅黑"/>
                <a:cs typeface="+mn-ea"/>
                <a:sym typeface="微软雅黑"/>
              </a:rPr>
              <a:t>05</a:t>
            </a:r>
            <a:endParaRPr lang="zh-CN" altLang="en-US" sz="2000" b="1" dirty="0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522638" y="4283346"/>
            <a:ext cx="1442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推广渠道铺排，纸媒、新媒体、户外等</a:t>
            </a:r>
          </a:p>
        </p:txBody>
      </p:sp>
      <p:sp>
        <p:nvSpPr>
          <p:cNvPr id="30" name="矩形 29"/>
          <p:cNvSpPr/>
          <p:nvPr/>
        </p:nvSpPr>
        <p:spPr>
          <a:xfrm>
            <a:off x="9281264" y="4283346"/>
            <a:ext cx="1442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推广效果分析，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及时监控和分析推广渠道效果</a:t>
            </a:r>
          </a:p>
        </p:txBody>
      </p:sp>
      <p:sp>
        <p:nvSpPr>
          <p:cNvPr id="31" name="矩形 30"/>
          <p:cNvSpPr/>
          <p:nvPr/>
        </p:nvSpPr>
        <p:spPr>
          <a:xfrm>
            <a:off x="5401950" y="4283346"/>
            <a:ext cx="1442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推广时间铺排，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/>
              <a:ea typeface="微软雅黑"/>
              <a:sym typeface="微软雅黑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按照周、月时间分解</a:t>
            </a:r>
          </a:p>
        </p:txBody>
      </p:sp>
      <p:sp>
        <p:nvSpPr>
          <p:cNvPr id="32" name="矩形 31"/>
          <p:cNvSpPr/>
          <p:nvPr/>
        </p:nvSpPr>
        <p:spPr>
          <a:xfrm>
            <a:off x="7341606" y="4283346"/>
            <a:ext cx="1442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推广节奏把控，按照产品推出速度陆续推广</a:t>
            </a:r>
          </a:p>
        </p:txBody>
      </p:sp>
      <p:sp>
        <p:nvSpPr>
          <p:cNvPr id="33" name="矩形 32"/>
          <p:cNvSpPr/>
          <p:nvPr/>
        </p:nvSpPr>
        <p:spPr>
          <a:xfrm>
            <a:off x="3462294" y="4283346"/>
            <a:ext cx="1442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推广内容铺排，产品、品牌、热销态势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7" grpId="0"/>
      <p:bldP spid="10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阶段执行计划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5521549" y="1451110"/>
            <a:ext cx="1367566" cy="501440"/>
          </a:xfrm>
          <a:prstGeom prst="rect">
            <a:avLst/>
          </a:prstGeom>
          <a:solidFill>
            <a:srgbClr val="001B6C"/>
          </a:solidFill>
          <a:ln w="19050"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766751" y="1532437"/>
            <a:ext cx="87716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活动一</a:t>
            </a:r>
          </a:p>
        </p:txBody>
      </p:sp>
      <p:sp>
        <p:nvSpPr>
          <p:cNvPr id="11" name="矩形 10"/>
          <p:cNvSpPr/>
          <p:nvPr/>
        </p:nvSpPr>
        <p:spPr>
          <a:xfrm>
            <a:off x="6983324" y="1451110"/>
            <a:ext cx="1367566" cy="501440"/>
          </a:xfrm>
          <a:prstGeom prst="rect">
            <a:avLst/>
          </a:prstGeom>
          <a:solidFill>
            <a:srgbClr val="001B6C"/>
          </a:solidFill>
          <a:ln w="19050"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tx1">
                  <a:lumMod val="65000"/>
                  <a:lumOff val="3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28526" y="1532437"/>
            <a:ext cx="87716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活动二</a:t>
            </a:r>
          </a:p>
        </p:txBody>
      </p:sp>
      <p:sp>
        <p:nvSpPr>
          <p:cNvPr id="13" name="矩形 12"/>
          <p:cNvSpPr/>
          <p:nvPr/>
        </p:nvSpPr>
        <p:spPr>
          <a:xfrm>
            <a:off x="8445100" y="1451110"/>
            <a:ext cx="1367566" cy="501440"/>
          </a:xfrm>
          <a:prstGeom prst="rect">
            <a:avLst/>
          </a:prstGeom>
          <a:solidFill>
            <a:srgbClr val="001B6C"/>
          </a:solidFill>
          <a:ln w="19050"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tx1">
                  <a:lumMod val="65000"/>
                  <a:lumOff val="3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690302" y="1532437"/>
            <a:ext cx="87716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活动三</a:t>
            </a:r>
          </a:p>
        </p:txBody>
      </p:sp>
      <p:sp>
        <p:nvSpPr>
          <p:cNvPr id="61" name="流程图: 离页连接符 60"/>
          <p:cNvSpPr/>
          <p:nvPr/>
        </p:nvSpPr>
        <p:spPr>
          <a:xfrm>
            <a:off x="1257971" y="1341781"/>
            <a:ext cx="3559444" cy="4427830"/>
          </a:xfrm>
          <a:prstGeom prst="flowChartOffpageConnector">
            <a:avLst/>
          </a:prstGeom>
          <a:solidFill>
            <a:srgbClr val="001B6C">
              <a:alpha val="6000"/>
            </a:srgbClr>
          </a:solidFill>
          <a:ln w="3175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62" name="iṡļïdê"/>
          <p:cNvSpPr txBox="1"/>
          <p:nvPr/>
        </p:nvSpPr>
        <p:spPr>
          <a:xfrm>
            <a:off x="1504626" y="3787529"/>
            <a:ext cx="3066135" cy="1200329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sym typeface="微软雅黑"/>
              </a:rPr>
              <a:t>此处添加合适文字加以说明，可根据自己的需要适当地调整文字大小或颜色等属性。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2186819" y="5198024"/>
            <a:ext cx="1701748" cy="56263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/>
                <a:ea typeface="微软雅黑"/>
                <a:cs typeface="经典综艺体简" panose="02010609000101010101" pitchFamily="49" charset="-122"/>
                <a:sym typeface="微软雅黑"/>
              </a:rPr>
              <a:t>活动执行</a:t>
            </a:r>
          </a:p>
        </p:txBody>
      </p:sp>
      <p:pic>
        <p:nvPicPr>
          <p:cNvPr id="64" name="图片 6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34"/>
          <a:stretch>
            <a:fillRect/>
          </a:stretch>
        </p:blipFill>
        <p:spPr>
          <a:xfrm>
            <a:off x="913617" y="1474818"/>
            <a:ext cx="4248153" cy="2207628"/>
          </a:xfrm>
          <a:prstGeom prst="rect">
            <a:avLst/>
          </a:prstGeom>
        </p:spPr>
      </p:pic>
      <p:sp>
        <p:nvSpPr>
          <p:cNvPr id="65" name="矩形 64"/>
          <p:cNvSpPr/>
          <p:nvPr/>
        </p:nvSpPr>
        <p:spPr>
          <a:xfrm>
            <a:off x="9906876" y="1451110"/>
            <a:ext cx="1367566" cy="501440"/>
          </a:xfrm>
          <a:prstGeom prst="rect">
            <a:avLst/>
          </a:prstGeom>
          <a:solidFill>
            <a:srgbClr val="001B6C"/>
          </a:solidFill>
          <a:ln w="19050">
            <a:solidFill>
              <a:srgbClr val="001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tx1">
                  <a:lumMod val="65000"/>
                  <a:lumOff val="3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10152078" y="1532437"/>
            <a:ext cx="87716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活动四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5521549" y="2039784"/>
            <a:ext cx="5752893" cy="501440"/>
            <a:chOff x="6096000" y="1930455"/>
            <a:chExt cx="5752893" cy="501440"/>
          </a:xfrm>
        </p:grpSpPr>
        <p:grpSp>
          <p:nvGrpSpPr>
            <p:cNvPr id="15" name="组合 14"/>
            <p:cNvGrpSpPr/>
            <p:nvPr/>
          </p:nvGrpSpPr>
          <p:grpSpPr>
            <a:xfrm>
              <a:off x="6096000" y="1930455"/>
              <a:ext cx="1367566" cy="501440"/>
              <a:chOff x="4899991" y="1977887"/>
              <a:chExt cx="1490870" cy="546652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7557775" y="1930455"/>
              <a:ext cx="1367566" cy="501440"/>
              <a:chOff x="4899991" y="1977887"/>
              <a:chExt cx="1490870" cy="54665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9019551" y="1930455"/>
              <a:ext cx="1367566" cy="501440"/>
              <a:chOff x="4899991" y="1977887"/>
              <a:chExt cx="1490870" cy="546652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67" name="组合 66"/>
            <p:cNvGrpSpPr/>
            <p:nvPr/>
          </p:nvGrpSpPr>
          <p:grpSpPr>
            <a:xfrm>
              <a:off x="10481327" y="1930455"/>
              <a:ext cx="1367566" cy="501440"/>
              <a:chOff x="4899991" y="1977887"/>
              <a:chExt cx="1490870" cy="546652"/>
            </a:xfrm>
          </p:grpSpPr>
          <p:sp>
            <p:nvSpPr>
              <p:cNvPr id="68" name="矩形 67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</p:grpSp>
      <p:grpSp>
        <p:nvGrpSpPr>
          <p:cNvPr id="94" name="组合 93"/>
          <p:cNvGrpSpPr/>
          <p:nvPr/>
        </p:nvGrpSpPr>
        <p:grpSpPr>
          <a:xfrm>
            <a:off x="5521549" y="2627277"/>
            <a:ext cx="5752893" cy="501440"/>
            <a:chOff x="6096000" y="2519129"/>
            <a:chExt cx="5752893" cy="501440"/>
          </a:xfrm>
        </p:grpSpPr>
        <p:grpSp>
          <p:nvGrpSpPr>
            <p:cNvPr id="24" name="组合 23"/>
            <p:cNvGrpSpPr/>
            <p:nvPr/>
          </p:nvGrpSpPr>
          <p:grpSpPr>
            <a:xfrm>
              <a:off x="6096000" y="2519129"/>
              <a:ext cx="1367566" cy="501440"/>
              <a:chOff x="4899991" y="1977887"/>
              <a:chExt cx="1490870" cy="546652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7557775" y="2519129"/>
              <a:ext cx="1367566" cy="501440"/>
              <a:chOff x="4899991" y="1977887"/>
              <a:chExt cx="1490870" cy="54665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9019551" y="2519129"/>
              <a:ext cx="1367566" cy="501440"/>
              <a:chOff x="4899991" y="1977887"/>
              <a:chExt cx="1490870" cy="546652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10481327" y="2519129"/>
              <a:ext cx="1367566" cy="501440"/>
              <a:chOff x="4899991" y="1977887"/>
              <a:chExt cx="1490870" cy="546652"/>
            </a:xfrm>
          </p:grpSpPr>
          <p:sp>
            <p:nvSpPr>
              <p:cNvPr id="71" name="矩形 70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</p:grpSp>
      <p:grpSp>
        <p:nvGrpSpPr>
          <p:cNvPr id="95" name="组合 94"/>
          <p:cNvGrpSpPr/>
          <p:nvPr/>
        </p:nvGrpSpPr>
        <p:grpSpPr>
          <a:xfrm>
            <a:off x="5521549" y="3214770"/>
            <a:ext cx="5752893" cy="501440"/>
            <a:chOff x="6096000" y="3107803"/>
            <a:chExt cx="5752893" cy="501440"/>
          </a:xfrm>
        </p:grpSpPr>
        <p:grpSp>
          <p:nvGrpSpPr>
            <p:cNvPr id="33" name="组合 32"/>
            <p:cNvGrpSpPr/>
            <p:nvPr/>
          </p:nvGrpSpPr>
          <p:grpSpPr>
            <a:xfrm>
              <a:off x="6096000" y="3107803"/>
              <a:ext cx="1367566" cy="501440"/>
              <a:chOff x="4899991" y="1977887"/>
              <a:chExt cx="1490870" cy="546652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7557775" y="3107803"/>
              <a:ext cx="1367566" cy="501440"/>
              <a:chOff x="4899991" y="1977887"/>
              <a:chExt cx="1490870" cy="546652"/>
            </a:xfrm>
          </p:grpSpPr>
          <p:sp>
            <p:nvSpPr>
              <p:cNvPr id="37" name="矩形 36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9019551" y="3107803"/>
              <a:ext cx="1367566" cy="501440"/>
              <a:chOff x="4899991" y="1977887"/>
              <a:chExt cx="1490870" cy="546652"/>
            </a:xfrm>
          </p:grpSpPr>
          <p:sp>
            <p:nvSpPr>
              <p:cNvPr id="40" name="矩形 39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>
              <a:off x="10481327" y="3107803"/>
              <a:ext cx="1367566" cy="501440"/>
              <a:chOff x="4899991" y="1977887"/>
              <a:chExt cx="1490870" cy="546652"/>
            </a:xfrm>
          </p:grpSpPr>
          <p:sp>
            <p:nvSpPr>
              <p:cNvPr id="74" name="矩形 73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</p:grpSp>
      <p:grpSp>
        <p:nvGrpSpPr>
          <p:cNvPr id="96" name="组合 95"/>
          <p:cNvGrpSpPr/>
          <p:nvPr/>
        </p:nvGrpSpPr>
        <p:grpSpPr>
          <a:xfrm>
            <a:off x="5521549" y="3802263"/>
            <a:ext cx="5752893" cy="501440"/>
            <a:chOff x="6096000" y="3696477"/>
            <a:chExt cx="5752893" cy="501440"/>
          </a:xfrm>
        </p:grpSpPr>
        <p:grpSp>
          <p:nvGrpSpPr>
            <p:cNvPr id="42" name="组合 41"/>
            <p:cNvGrpSpPr/>
            <p:nvPr/>
          </p:nvGrpSpPr>
          <p:grpSpPr>
            <a:xfrm>
              <a:off x="6096000" y="3696477"/>
              <a:ext cx="1367566" cy="501440"/>
              <a:chOff x="4899991" y="1977887"/>
              <a:chExt cx="1490870" cy="546652"/>
            </a:xfrm>
          </p:grpSpPr>
          <p:sp>
            <p:nvSpPr>
              <p:cNvPr id="43" name="矩形 42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7557775" y="3696477"/>
              <a:ext cx="1367566" cy="501440"/>
              <a:chOff x="4899991" y="1977887"/>
              <a:chExt cx="1490870" cy="546652"/>
            </a:xfrm>
          </p:grpSpPr>
          <p:sp>
            <p:nvSpPr>
              <p:cNvPr id="46" name="矩形 45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9019551" y="3696477"/>
              <a:ext cx="1367566" cy="501440"/>
              <a:chOff x="4899991" y="1977887"/>
              <a:chExt cx="1490870" cy="546652"/>
            </a:xfrm>
          </p:grpSpPr>
          <p:sp>
            <p:nvSpPr>
              <p:cNvPr id="50" name="矩形 49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10481327" y="3696477"/>
              <a:ext cx="1367566" cy="501440"/>
              <a:chOff x="4899991" y="1977887"/>
              <a:chExt cx="1490870" cy="546652"/>
            </a:xfrm>
          </p:grpSpPr>
          <p:sp>
            <p:nvSpPr>
              <p:cNvPr id="77" name="矩形 76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5521549" y="4389756"/>
            <a:ext cx="5752893" cy="501440"/>
            <a:chOff x="6096000" y="4285151"/>
            <a:chExt cx="5752893" cy="501440"/>
          </a:xfrm>
        </p:grpSpPr>
        <p:grpSp>
          <p:nvGrpSpPr>
            <p:cNvPr id="52" name="组合 51"/>
            <p:cNvGrpSpPr/>
            <p:nvPr/>
          </p:nvGrpSpPr>
          <p:grpSpPr>
            <a:xfrm>
              <a:off x="6096000" y="4285151"/>
              <a:ext cx="1367566" cy="501440"/>
              <a:chOff x="4899991" y="1977887"/>
              <a:chExt cx="1490870" cy="546652"/>
            </a:xfrm>
          </p:grpSpPr>
          <p:sp>
            <p:nvSpPr>
              <p:cNvPr id="53" name="矩形 52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7557775" y="4285151"/>
              <a:ext cx="1367566" cy="501440"/>
              <a:chOff x="4899991" y="1977887"/>
              <a:chExt cx="1490870" cy="546652"/>
            </a:xfrm>
          </p:grpSpPr>
          <p:sp>
            <p:nvSpPr>
              <p:cNvPr id="56" name="矩形 55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>
              <a:off x="9019551" y="4285151"/>
              <a:ext cx="1367566" cy="501440"/>
              <a:chOff x="4899991" y="1977887"/>
              <a:chExt cx="1490870" cy="546652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60" name="矩形 59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10481327" y="4285151"/>
              <a:ext cx="1367566" cy="501440"/>
              <a:chOff x="4899991" y="1977887"/>
              <a:chExt cx="1490870" cy="546652"/>
            </a:xfrm>
          </p:grpSpPr>
          <p:sp>
            <p:nvSpPr>
              <p:cNvPr id="80" name="矩形 79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81" name="矩形 80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5521549" y="4977247"/>
            <a:ext cx="5752893" cy="501440"/>
            <a:chOff x="6096000" y="4867918"/>
            <a:chExt cx="5752893" cy="501440"/>
          </a:xfrm>
        </p:grpSpPr>
        <p:grpSp>
          <p:nvGrpSpPr>
            <p:cNvPr id="82" name="组合 81"/>
            <p:cNvGrpSpPr/>
            <p:nvPr/>
          </p:nvGrpSpPr>
          <p:grpSpPr>
            <a:xfrm>
              <a:off x="6096000" y="4867918"/>
              <a:ext cx="1367566" cy="501440"/>
              <a:chOff x="4899991" y="1977887"/>
              <a:chExt cx="1490870" cy="546652"/>
            </a:xfrm>
          </p:grpSpPr>
          <p:sp>
            <p:nvSpPr>
              <p:cNvPr id="83" name="矩形 82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85" name="组合 84"/>
            <p:cNvGrpSpPr/>
            <p:nvPr/>
          </p:nvGrpSpPr>
          <p:grpSpPr>
            <a:xfrm>
              <a:off x="7557775" y="4867918"/>
              <a:ext cx="1367566" cy="501440"/>
              <a:chOff x="4899991" y="1977887"/>
              <a:chExt cx="1490870" cy="546652"/>
            </a:xfrm>
          </p:grpSpPr>
          <p:sp>
            <p:nvSpPr>
              <p:cNvPr id="86" name="矩形 85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87" name="矩形 86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88" name="组合 87"/>
            <p:cNvGrpSpPr/>
            <p:nvPr/>
          </p:nvGrpSpPr>
          <p:grpSpPr>
            <a:xfrm>
              <a:off x="9019551" y="4867918"/>
              <a:ext cx="1367566" cy="501440"/>
              <a:chOff x="4899991" y="1977887"/>
              <a:chExt cx="1490870" cy="546652"/>
            </a:xfrm>
          </p:grpSpPr>
          <p:sp>
            <p:nvSpPr>
              <p:cNvPr id="89" name="矩形 88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90" name="矩形 89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  <p:grpSp>
          <p:nvGrpSpPr>
            <p:cNvPr id="91" name="组合 90"/>
            <p:cNvGrpSpPr/>
            <p:nvPr/>
          </p:nvGrpSpPr>
          <p:grpSpPr>
            <a:xfrm>
              <a:off x="10481327" y="4867918"/>
              <a:ext cx="1367566" cy="501440"/>
              <a:chOff x="4899991" y="1977887"/>
              <a:chExt cx="1490870" cy="546652"/>
            </a:xfrm>
          </p:grpSpPr>
          <p:sp>
            <p:nvSpPr>
              <p:cNvPr id="92" name="矩形 91"/>
              <p:cNvSpPr/>
              <p:nvPr/>
            </p:nvSpPr>
            <p:spPr>
              <a:xfrm>
                <a:off x="4899991" y="1977887"/>
                <a:ext cx="1490870" cy="546652"/>
              </a:xfrm>
              <a:prstGeom prst="rect">
                <a:avLst/>
              </a:prstGeom>
              <a:noFill/>
              <a:ln w="19050">
                <a:solidFill>
                  <a:srgbClr val="2F559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93" name="矩形 92"/>
              <p:cNvSpPr/>
              <p:nvPr/>
            </p:nvSpPr>
            <p:spPr>
              <a:xfrm>
                <a:off x="5041478" y="2066547"/>
                <a:ext cx="1207897" cy="402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/>
                    <a:ea typeface="微软雅黑"/>
                    <a:sym typeface="微软雅黑"/>
                  </a:rPr>
                  <a:t>填入内容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7" grpId="0" animBg="1"/>
      <p:bldP spid="10" grpId="0"/>
      <p:bldP spid="11" grpId="0" animBg="1"/>
      <p:bldP spid="12" grpId="0"/>
      <p:bldP spid="13" grpId="0" animBg="1"/>
      <p:bldP spid="14" grpId="0"/>
      <p:bldP spid="61" grpId="0" animBg="1"/>
      <p:bldP spid="62" grpId="0"/>
      <p:bldP spid="63" grpId="0" animBg="1"/>
      <p:bldP spid="65" grpId="0" animBg="1"/>
      <p:bldP spid="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620093" y="2510238"/>
            <a:ext cx="69557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b="1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34000">
                      <a:schemeClr val="bg1"/>
                    </a:gs>
                    <a:gs pos="98000">
                      <a:schemeClr val="bg1">
                        <a:lumMod val="75000"/>
                      </a:schemeClr>
                    </a:gs>
                    <a:gs pos="84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  <a:latin typeface="微软雅黑"/>
                <a:ea typeface="微软雅黑"/>
                <a:sym typeface="微软雅黑"/>
              </a:rPr>
              <a:t>感谢您的聆听</a:t>
            </a:r>
          </a:p>
        </p:txBody>
      </p:sp>
      <p:sp>
        <p:nvSpPr>
          <p:cNvPr id="8" name="矩形 7"/>
          <p:cNvSpPr/>
          <p:nvPr/>
        </p:nvSpPr>
        <p:spPr>
          <a:xfrm>
            <a:off x="3379916" y="1391957"/>
            <a:ext cx="5436105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600" b="1">
                <a:gradFill flip="none" rotWithShape="1">
                  <a:gsLst>
                    <a:gs pos="44000">
                      <a:schemeClr val="bg1">
                        <a:alpha val="0"/>
                        <a:lumMod val="95000"/>
                        <a:lumOff val="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</a:gsLst>
                  <a:lin ang="5400000" scaled="1"/>
                  <a:tileRect/>
                </a:gradFill>
                <a:latin typeface="微软雅黑"/>
                <a:ea typeface="微软雅黑"/>
                <a:sym typeface="微软雅黑"/>
              </a:rPr>
              <a:t>2030</a:t>
            </a:r>
            <a:endParaRPr lang="zh-CN" altLang="en-US" sz="16600" b="1" dirty="0">
              <a:gradFill flip="none" rotWithShape="1">
                <a:gsLst>
                  <a:gs pos="44000">
                    <a:schemeClr val="bg1">
                      <a:alpha val="0"/>
                      <a:lumMod val="95000"/>
                      <a:lumOff val="5000"/>
                    </a:schemeClr>
                  </a:gs>
                  <a:gs pos="0">
                    <a:schemeClr val="bg1">
                      <a:lumMod val="95000"/>
                    </a:schemeClr>
                  </a:gs>
                </a:gsLst>
                <a:lin ang="5400000" scaled="1"/>
                <a:tileRect/>
              </a:gra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179968" y="4091658"/>
            <a:ext cx="1836000" cy="37066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i="1" dirty="0">
                <a:solidFill>
                  <a:srgbClr val="001B6C"/>
                </a:solidFill>
                <a:latin typeface="微软雅黑"/>
                <a:ea typeface="微软雅黑"/>
                <a:sym typeface="微软雅黑"/>
              </a:rPr>
              <a:t>汇报人</a:t>
            </a:r>
            <a:r>
              <a:rPr lang="zh-CN" altLang="en-US" sz="1400" b="1" i="1" dirty="0" smtClean="0">
                <a:solidFill>
                  <a:srgbClr val="001B6C"/>
                </a:solidFill>
                <a:latin typeface="微软雅黑"/>
                <a:ea typeface="微软雅黑"/>
                <a:sym typeface="微软雅黑"/>
              </a:rPr>
              <a:t>：</a:t>
            </a:r>
            <a:r>
              <a:rPr lang="zh-CN" altLang="en-US" sz="1400" b="1" i="1" dirty="0">
                <a:solidFill>
                  <a:srgbClr val="001B6C"/>
                </a:solidFill>
                <a:latin typeface="微软雅黑"/>
                <a:ea typeface="微软雅黑"/>
                <a:sym typeface="微软雅黑"/>
              </a:rPr>
              <a:t>优品</a:t>
            </a:r>
            <a:r>
              <a:rPr lang="en-US" altLang="zh-CN" sz="1400" b="1" i="1" dirty="0" smtClean="0">
                <a:solidFill>
                  <a:srgbClr val="001B6C"/>
                </a:solidFill>
                <a:latin typeface="微软雅黑"/>
                <a:ea typeface="微软雅黑"/>
                <a:sym typeface="微软雅黑"/>
              </a:rPr>
              <a:t>PPT</a:t>
            </a:r>
            <a:endParaRPr lang="zh-CN" altLang="en-US" sz="1400" b="1" i="1" dirty="0">
              <a:solidFill>
                <a:srgbClr val="001B6C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2" name="文本框 25"/>
          <p:cNvSpPr txBox="1"/>
          <p:nvPr/>
        </p:nvSpPr>
        <p:spPr>
          <a:xfrm>
            <a:off x="4066588" y="5523219"/>
            <a:ext cx="406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dist" defTabSz="457200"/>
            <a:r>
              <a:rPr kumimoji="1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  <a:sym typeface="微软雅黑"/>
              </a:rPr>
              <a:t>WWW. </a:t>
            </a:r>
            <a:r>
              <a:rPr kumimoji="1" lang="en-US" altLang="zh-CN" sz="1200" b="1" dirty="0">
                <a:solidFill>
                  <a:schemeClr val="bg1"/>
                </a:solidFill>
                <a:latin typeface="微软雅黑"/>
                <a:ea typeface="微软雅黑"/>
                <a:cs typeface="Arial" panose="020B0604020202020204" pitchFamily="34" charset="0"/>
                <a:sym typeface="微软雅黑"/>
              </a:rPr>
              <a:t>YP</a:t>
            </a:r>
            <a:r>
              <a:rPr kumimoji="1" lang="en-US" altLang="zh-CN" sz="1200" b="1" noProof="0" dirty="0" smtClean="0">
                <a:solidFill>
                  <a:schemeClr val="bg1"/>
                </a:solidFill>
                <a:latin typeface="微软雅黑"/>
                <a:ea typeface="微软雅黑"/>
                <a:cs typeface="Arial" panose="020B0604020202020204" pitchFamily="34" charset="0"/>
                <a:sym typeface="微软雅黑"/>
              </a:rPr>
              <a:t>PPT</a:t>
            </a:r>
            <a:r>
              <a:rPr kumimoji="1" lang="en-US" altLang="zh-CN" sz="1200" b="1" dirty="0">
                <a:solidFill>
                  <a:schemeClr val="bg1"/>
                </a:solidFill>
                <a:latin typeface="微软雅黑"/>
                <a:ea typeface="微软雅黑"/>
                <a:cs typeface="Arial" panose="020B0604020202020204" pitchFamily="34" charset="0"/>
                <a:sym typeface="微软雅黑"/>
              </a:rPr>
              <a:t>. </a:t>
            </a:r>
            <a:r>
              <a:rPr kumimoji="1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  <a:sym typeface="微软雅黑"/>
              </a:rPr>
              <a:t>COM</a:t>
            </a:r>
            <a:endParaRPr kumimoji="1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/>
              <a:ea typeface="微软雅黑"/>
              <a:cs typeface="Arial" panose="020B0604020202020204" pitchFamily="34" charset="0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44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67"/>
          <a:stretch>
            <a:fillRect/>
          </a:stretch>
        </p:blipFill>
        <p:spPr>
          <a:xfrm>
            <a:off x="0" y="-1"/>
            <a:ext cx="12192000" cy="3186425"/>
          </a:xfrm>
          <a:custGeom>
            <a:avLst/>
            <a:gdLst>
              <a:gd name="connsiteX0" fmla="*/ 0 w 12192000"/>
              <a:gd name="connsiteY0" fmla="*/ 0 h 3186425"/>
              <a:gd name="connsiteX1" fmla="*/ 12192000 w 12192000"/>
              <a:gd name="connsiteY1" fmla="*/ 0 h 3186425"/>
              <a:gd name="connsiteX2" fmla="*/ 12192000 w 12192000"/>
              <a:gd name="connsiteY2" fmla="*/ 2739659 h 3186425"/>
              <a:gd name="connsiteX3" fmla="*/ 11727571 w 12192000"/>
              <a:gd name="connsiteY3" fmla="*/ 2816405 h 3186425"/>
              <a:gd name="connsiteX4" fmla="*/ 6245838 w 12192000"/>
              <a:gd name="connsiteY4" fmla="*/ 3186425 h 3186425"/>
              <a:gd name="connsiteX5" fmla="*/ 9329 w 12192000"/>
              <a:gd name="connsiteY5" fmla="*/ 2691680 h 3186425"/>
              <a:gd name="connsiteX6" fmla="*/ 0 w 12192000"/>
              <a:gd name="connsiteY6" fmla="*/ 2689806 h 318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186425">
                <a:moveTo>
                  <a:pt x="0" y="0"/>
                </a:moveTo>
                <a:lnTo>
                  <a:pt x="12192000" y="0"/>
                </a:lnTo>
                <a:lnTo>
                  <a:pt x="12192000" y="2739659"/>
                </a:lnTo>
                <a:lnTo>
                  <a:pt x="11727571" y="2816405"/>
                </a:lnTo>
                <a:cubicBezTo>
                  <a:pt x="10162779" y="3050016"/>
                  <a:pt x="8276396" y="3186425"/>
                  <a:pt x="6245838" y="3186425"/>
                </a:cubicBezTo>
                <a:cubicBezTo>
                  <a:pt x="3876854" y="3186425"/>
                  <a:pt x="1704108" y="3000758"/>
                  <a:pt x="9329" y="2691680"/>
                </a:cubicBezTo>
                <a:lnTo>
                  <a:pt x="0" y="2689806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>
            <a:off x="4470192" y="1677740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第一部分</a:t>
            </a:r>
            <a:endParaRPr lang="en-US" altLang="zh-CN" sz="6000" b="1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462224" y="3634287"/>
            <a:ext cx="3262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阶段销售目标</a:t>
            </a:r>
            <a:endParaRPr lang="en-US" alt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859158" y="4442703"/>
            <a:ext cx="2468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404040"/>
                </a:solidFill>
                <a:latin typeface="微软雅黑"/>
                <a:ea typeface="微软雅黑"/>
                <a:sym typeface="微软雅黑"/>
              </a:rPr>
              <a:t>Stage sales target</a:t>
            </a:r>
            <a:endParaRPr lang="zh-CN" altLang="en-US" sz="1400" b="1" dirty="0">
              <a:solidFill>
                <a:srgbClr val="404040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9" name="矩形: 圆角 17"/>
          <p:cNvSpPr/>
          <p:nvPr/>
        </p:nvSpPr>
        <p:spPr>
          <a:xfrm>
            <a:off x="5178285" y="2952424"/>
            <a:ext cx="1844794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PART 01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/>
              <a:ea typeface="微软雅黑"/>
              <a:sym typeface="微软雅黑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50202" y="4227968"/>
            <a:ext cx="14395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6" grpId="0"/>
      <p:bldP spid="47" grpId="0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阶段销售目标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68054" y="1242904"/>
            <a:ext cx="5016551" cy="2235793"/>
            <a:chOff x="867444" y="1680222"/>
            <a:chExt cx="5016551" cy="2235793"/>
          </a:xfrm>
        </p:grpSpPr>
        <p:sp>
          <p:nvSpPr>
            <p:cNvPr id="12" name="Rectangle: Rounded Corners 7"/>
            <p:cNvSpPr/>
            <p:nvPr/>
          </p:nvSpPr>
          <p:spPr>
            <a:xfrm rot="16200000">
              <a:off x="2257823" y="289843"/>
              <a:ext cx="2235793" cy="5016551"/>
            </a:xfrm>
            <a:prstGeom prst="flowChartOffpageConnector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schemeClr val="bg1">
                  <a:lumMod val="50000"/>
                  <a:alpha val="15000"/>
                </a:schemeClr>
              </a:outerShdw>
            </a:effectLst>
          </p:spPr>
          <p:txBody>
            <a:bodyPr rtlCol="0" anchor="ctr"/>
            <a:lstStyle/>
            <a:p>
              <a:pPr marL="0" marR="0" lvl="0" indent="0" algn="ctr" defTabSz="609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2209541" y="2014012"/>
              <a:ext cx="2744186" cy="1625359"/>
              <a:chOff x="6718935" y="2379747"/>
              <a:chExt cx="2269323" cy="1625359"/>
            </a:xfrm>
          </p:grpSpPr>
          <p:sp>
            <p:nvSpPr>
              <p:cNvPr id="15" name="îṩḷïḍê"/>
              <p:cNvSpPr txBox="1"/>
              <p:nvPr/>
            </p:nvSpPr>
            <p:spPr>
              <a:xfrm>
                <a:off x="6718935" y="2379747"/>
                <a:ext cx="1425213" cy="50020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/>
                    <a:ea typeface="微软雅黑"/>
                    <a:sym typeface="微软雅黑"/>
                  </a:rPr>
                  <a:t>目标一</a:t>
                </a:r>
                <a:endParaRPr lang="en-US" altLang="zh-CN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16" name="iṡļïdê"/>
              <p:cNvSpPr txBox="1"/>
              <p:nvPr/>
            </p:nvSpPr>
            <p:spPr>
              <a:xfrm>
                <a:off x="6718935" y="2804777"/>
                <a:ext cx="2269323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/>
                    <a:ea typeface="微软雅黑"/>
                    <a:sym typeface="微软雅黑"/>
                  </a:rPr>
                  <a:t>完成公司制定的团队销售数量任务，实现团队销售业绩，成为团队领头羊。</a:t>
                </a:r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1199362" y="2389520"/>
              <a:ext cx="94449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b="1" dirty="0">
                  <a:solidFill>
                    <a:srgbClr val="001B6C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4800" b="1" dirty="0">
                <a:solidFill>
                  <a:srgbClr val="001B6C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 flipH="1">
            <a:off x="6446611" y="1242904"/>
            <a:ext cx="5016551" cy="2235793"/>
            <a:chOff x="867444" y="1680222"/>
            <a:chExt cx="5016551" cy="2235793"/>
          </a:xfrm>
        </p:grpSpPr>
        <p:sp>
          <p:nvSpPr>
            <p:cNvPr id="18" name="Rectangle: Rounded Corners 7"/>
            <p:cNvSpPr/>
            <p:nvPr/>
          </p:nvSpPr>
          <p:spPr>
            <a:xfrm rot="16200000">
              <a:off x="2257823" y="289843"/>
              <a:ext cx="2235793" cy="5016551"/>
            </a:xfrm>
            <a:prstGeom prst="flowChartOffpageConnector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schemeClr val="bg1">
                  <a:lumMod val="50000"/>
                  <a:alpha val="15000"/>
                </a:schemeClr>
              </a:outerShdw>
            </a:effectLst>
          </p:spPr>
          <p:txBody>
            <a:bodyPr rtlCol="0" anchor="ctr"/>
            <a:lstStyle/>
            <a:p>
              <a:pPr marL="0" marR="0" lvl="0" indent="0" algn="ctr" defTabSz="609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2209541" y="2014012"/>
              <a:ext cx="2744186" cy="1625359"/>
              <a:chOff x="6718935" y="2379747"/>
              <a:chExt cx="2269323" cy="1625359"/>
            </a:xfrm>
          </p:grpSpPr>
          <p:sp>
            <p:nvSpPr>
              <p:cNvPr id="21" name="îṩḷïḍê"/>
              <p:cNvSpPr txBox="1"/>
              <p:nvPr/>
            </p:nvSpPr>
            <p:spPr>
              <a:xfrm>
                <a:off x="6718935" y="2379747"/>
                <a:ext cx="1425213" cy="50020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r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/>
                    <a:ea typeface="微软雅黑"/>
                    <a:sym typeface="微软雅黑"/>
                  </a:rPr>
                  <a:t>目标二</a:t>
                </a:r>
                <a:endParaRPr lang="en-US" altLang="zh-CN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2" name="iṡļïdê"/>
              <p:cNvSpPr txBox="1"/>
              <p:nvPr/>
            </p:nvSpPr>
            <p:spPr>
              <a:xfrm>
                <a:off x="6718935" y="2804777"/>
                <a:ext cx="2269323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r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/>
                    <a:ea typeface="微软雅黑"/>
                    <a:sym typeface="微软雅黑"/>
                  </a:rPr>
                  <a:t>实现公司制定的个人任务，完成个人日、周、月度的销售任务，成为销冠。</a:t>
                </a:r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1199362" y="2389520"/>
              <a:ext cx="94448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b="1" dirty="0">
                  <a:solidFill>
                    <a:srgbClr val="001B6C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4800" b="1" dirty="0">
                <a:solidFill>
                  <a:srgbClr val="001B6C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68054" y="3762789"/>
            <a:ext cx="5016551" cy="2235793"/>
            <a:chOff x="867444" y="1680222"/>
            <a:chExt cx="5016551" cy="2235793"/>
          </a:xfrm>
        </p:grpSpPr>
        <p:sp>
          <p:nvSpPr>
            <p:cNvPr id="24" name="Rectangle: Rounded Corners 7"/>
            <p:cNvSpPr/>
            <p:nvPr/>
          </p:nvSpPr>
          <p:spPr>
            <a:xfrm rot="16200000">
              <a:off x="2257823" y="289843"/>
              <a:ext cx="2235793" cy="5016551"/>
            </a:xfrm>
            <a:prstGeom prst="flowChartOffpageConnector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schemeClr val="bg1">
                  <a:lumMod val="50000"/>
                  <a:alpha val="15000"/>
                </a:schemeClr>
              </a:outerShdw>
            </a:effectLst>
          </p:spPr>
          <p:txBody>
            <a:bodyPr rtlCol="0" anchor="ctr"/>
            <a:lstStyle/>
            <a:p>
              <a:pPr marL="0" marR="0" lvl="0" indent="0" algn="ctr" defTabSz="609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2209541" y="2014012"/>
              <a:ext cx="2744186" cy="1625359"/>
              <a:chOff x="6718935" y="2379747"/>
              <a:chExt cx="2269323" cy="1625359"/>
            </a:xfrm>
          </p:grpSpPr>
          <p:sp>
            <p:nvSpPr>
              <p:cNvPr id="27" name="îṩḷïḍê"/>
              <p:cNvSpPr txBox="1"/>
              <p:nvPr/>
            </p:nvSpPr>
            <p:spPr>
              <a:xfrm>
                <a:off x="6718935" y="2379747"/>
                <a:ext cx="1425213" cy="50020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/>
                    <a:ea typeface="微软雅黑"/>
                    <a:sym typeface="微软雅黑"/>
                  </a:rPr>
                  <a:t>目标三</a:t>
                </a:r>
                <a:endParaRPr lang="en-US" altLang="zh-CN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28" name="iṡļïdê"/>
              <p:cNvSpPr txBox="1"/>
              <p:nvPr/>
            </p:nvSpPr>
            <p:spPr>
              <a:xfrm>
                <a:off x="6718935" y="2804777"/>
                <a:ext cx="2269323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/>
                    <a:ea typeface="微软雅黑"/>
                    <a:sym typeface="微软雅黑"/>
                  </a:rPr>
                  <a:t>实现公司高端产品的市场占有率，达到远超于竞品的市场地位。</a:t>
                </a:r>
              </a:p>
            </p:txBody>
          </p:sp>
        </p:grpSp>
        <p:sp>
          <p:nvSpPr>
            <p:cNvPr id="26" name="矩形 25"/>
            <p:cNvSpPr/>
            <p:nvPr/>
          </p:nvSpPr>
          <p:spPr>
            <a:xfrm>
              <a:off x="1199362" y="2389520"/>
              <a:ext cx="94448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b="1" dirty="0">
                  <a:solidFill>
                    <a:srgbClr val="001B6C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4800" b="1" dirty="0">
                <a:solidFill>
                  <a:srgbClr val="001B6C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 flipH="1">
            <a:off x="6446611" y="3762789"/>
            <a:ext cx="5016551" cy="2235793"/>
            <a:chOff x="867444" y="1680222"/>
            <a:chExt cx="5016551" cy="2235793"/>
          </a:xfrm>
        </p:grpSpPr>
        <p:sp>
          <p:nvSpPr>
            <p:cNvPr id="30" name="Rectangle: Rounded Corners 7"/>
            <p:cNvSpPr/>
            <p:nvPr/>
          </p:nvSpPr>
          <p:spPr>
            <a:xfrm rot="16200000">
              <a:off x="2257823" y="289843"/>
              <a:ext cx="2235793" cy="5016551"/>
            </a:xfrm>
            <a:prstGeom prst="flowChartOffpageConnector">
              <a:avLst/>
            </a:pr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schemeClr val="bg1">
                  <a:lumMod val="50000"/>
                  <a:alpha val="15000"/>
                </a:schemeClr>
              </a:outerShdw>
            </a:effectLst>
          </p:spPr>
          <p:txBody>
            <a:bodyPr rtlCol="0" anchor="ctr"/>
            <a:lstStyle/>
            <a:p>
              <a:pPr marL="0" marR="0" lvl="0" indent="0" algn="ctr" defTabSz="6096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2209541" y="2014012"/>
              <a:ext cx="2744186" cy="1625359"/>
              <a:chOff x="6718935" y="2379747"/>
              <a:chExt cx="2269323" cy="1625359"/>
            </a:xfrm>
          </p:grpSpPr>
          <p:sp>
            <p:nvSpPr>
              <p:cNvPr id="33" name="îṩḷïḍê"/>
              <p:cNvSpPr txBox="1"/>
              <p:nvPr/>
            </p:nvSpPr>
            <p:spPr>
              <a:xfrm>
                <a:off x="6718935" y="2379747"/>
                <a:ext cx="1425213" cy="50020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r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/>
                    <a:ea typeface="微软雅黑"/>
                    <a:sym typeface="微软雅黑"/>
                  </a:rPr>
                  <a:t>目标四</a:t>
                </a:r>
                <a:endParaRPr lang="en-US" altLang="zh-CN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软雅黑"/>
                  <a:ea typeface="微软雅黑"/>
                  <a:sym typeface="微软雅黑"/>
                </a:endParaRPr>
              </a:p>
            </p:txBody>
          </p:sp>
          <p:sp>
            <p:nvSpPr>
              <p:cNvPr id="34" name="iṡļïdê"/>
              <p:cNvSpPr txBox="1"/>
              <p:nvPr/>
            </p:nvSpPr>
            <p:spPr>
              <a:xfrm>
                <a:off x="6718935" y="2804777"/>
                <a:ext cx="2269323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 anchorCtr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r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/>
                    <a:ea typeface="微软雅黑"/>
                    <a:sym typeface="微软雅黑"/>
                  </a:rPr>
                  <a:t>实现部门的整体任务，为全年的部门任务完成奠定一个良好的基础。</a:t>
                </a:r>
              </a:p>
            </p:txBody>
          </p:sp>
        </p:grpSp>
        <p:sp>
          <p:nvSpPr>
            <p:cNvPr id="32" name="矩形 31"/>
            <p:cNvSpPr/>
            <p:nvPr/>
          </p:nvSpPr>
          <p:spPr>
            <a:xfrm>
              <a:off x="1199362" y="2389520"/>
              <a:ext cx="94448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b="1" dirty="0">
                  <a:solidFill>
                    <a:srgbClr val="001B6C"/>
                  </a:solidFill>
                  <a:latin typeface="微软雅黑"/>
                  <a:ea typeface="微软雅黑"/>
                  <a:sym typeface="微软雅黑"/>
                </a:rPr>
                <a:t>04</a:t>
              </a:r>
              <a:endParaRPr lang="zh-CN" altLang="en-US" sz="4800" b="1" dirty="0">
                <a:solidFill>
                  <a:srgbClr val="001B6C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69" name="Group 34"/>
          <p:cNvGrpSpPr/>
          <p:nvPr/>
        </p:nvGrpSpPr>
        <p:grpSpPr>
          <a:xfrm>
            <a:off x="4983666" y="2420436"/>
            <a:ext cx="2234822" cy="2400615"/>
            <a:chOff x="4983666" y="2420436"/>
            <a:chExt cx="2234822" cy="2400615"/>
          </a:xfrm>
        </p:grpSpPr>
        <p:sp>
          <p:nvSpPr>
            <p:cNvPr id="70" name="菱形 69"/>
            <p:cNvSpPr/>
            <p:nvPr/>
          </p:nvSpPr>
          <p:spPr>
            <a:xfrm>
              <a:off x="4983666" y="2420436"/>
              <a:ext cx="2234822" cy="2400615"/>
            </a:xfrm>
            <a:prstGeom prst="diamond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71" name="iconfont-10471-5111210"/>
            <p:cNvSpPr/>
            <p:nvPr/>
          </p:nvSpPr>
          <p:spPr>
            <a:xfrm>
              <a:off x="5629154" y="3149259"/>
              <a:ext cx="943846" cy="942966"/>
            </a:xfrm>
            <a:custGeom>
              <a:avLst/>
              <a:gdLst>
                <a:gd name="T0" fmla="*/ 11188 w 11188"/>
                <a:gd name="T1" fmla="*/ 5534 h 11177"/>
                <a:gd name="T2" fmla="*/ 5594 w 11188"/>
                <a:gd name="T3" fmla="*/ 0 h 11177"/>
                <a:gd name="T4" fmla="*/ 0 w 11188"/>
                <a:gd name="T5" fmla="*/ 5534 h 11177"/>
                <a:gd name="T6" fmla="*/ 0 w 11188"/>
                <a:gd name="T7" fmla="*/ 5588 h 11177"/>
                <a:gd name="T8" fmla="*/ 0 w 11188"/>
                <a:gd name="T9" fmla="*/ 5642 h 11177"/>
                <a:gd name="T10" fmla="*/ 5594 w 11188"/>
                <a:gd name="T11" fmla="*/ 11177 h 11177"/>
                <a:gd name="T12" fmla="*/ 11188 w 11188"/>
                <a:gd name="T13" fmla="*/ 5642 h 11177"/>
                <a:gd name="T14" fmla="*/ 11188 w 11188"/>
                <a:gd name="T15" fmla="*/ 5588 h 11177"/>
                <a:gd name="T16" fmla="*/ 11188 w 11188"/>
                <a:gd name="T17" fmla="*/ 5534 h 11177"/>
                <a:gd name="T18" fmla="*/ 8093 w 11188"/>
                <a:gd name="T19" fmla="*/ 6097 h 11177"/>
                <a:gd name="T20" fmla="*/ 8035 w 11188"/>
                <a:gd name="T21" fmla="*/ 6149 h 11177"/>
                <a:gd name="T22" fmla="*/ 5033 w 11188"/>
                <a:gd name="T23" fmla="*/ 9112 h 11177"/>
                <a:gd name="T24" fmla="*/ 4067 w 11188"/>
                <a:gd name="T25" fmla="*/ 9112 h 11177"/>
                <a:gd name="T26" fmla="*/ 4067 w 11188"/>
                <a:gd name="T27" fmla="*/ 8145 h 11177"/>
                <a:gd name="T28" fmla="*/ 6640 w 11188"/>
                <a:gd name="T29" fmla="*/ 5610 h 11177"/>
                <a:gd name="T30" fmla="*/ 4067 w 11188"/>
                <a:gd name="T31" fmla="*/ 3031 h 11177"/>
                <a:gd name="T32" fmla="*/ 4067 w 11188"/>
                <a:gd name="T33" fmla="*/ 2065 h 11177"/>
                <a:gd name="T34" fmla="*/ 5033 w 11188"/>
                <a:gd name="T35" fmla="*/ 2065 h 11177"/>
                <a:gd name="T36" fmla="*/ 8035 w 11188"/>
                <a:gd name="T37" fmla="*/ 5072 h 11177"/>
                <a:gd name="T38" fmla="*/ 8093 w 11188"/>
                <a:gd name="T39" fmla="*/ 5124 h 11177"/>
                <a:gd name="T40" fmla="*/ 8293 w 11188"/>
                <a:gd name="T41" fmla="*/ 5610 h 11177"/>
                <a:gd name="T42" fmla="*/ 8093 w 11188"/>
                <a:gd name="T43" fmla="*/ 6097 h 1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188" h="11177">
                  <a:moveTo>
                    <a:pt x="11188" y="5534"/>
                  </a:moveTo>
                  <a:cubicBezTo>
                    <a:pt x="11188" y="2478"/>
                    <a:pt x="8684" y="0"/>
                    <a:pt x="5594" y="0"/>
                  </a:cubicBezTo>
                  <a:cubicBezTo>
                    <a:pt x="2504" y="0"/>
                    <a:pt x="0" y="2478"/>
                    <a:pt x="0" y="5534"/>
                  </a:cubicBezTo>
                  <a:cubicBezTo>
                    <a:pt x="0" y="5552"/>
                    <a:pt x="0" y="5570"/>
                    <a:pt x="0" y="5588"/>
                  </a:cubicBezTo>
                  <a:cubicBezTo>
                    <a:pt x="0" y="5606"/>
                    <a:pt x="0" y="5624"/>
                    <a:pt x="0" y="5642"/>
                  </a:cubicBezTo>
                  <a:cubicBezTo>
                    <a:pt x="0" y="8699"/>
                    <a:pt x="2504" y="11177"/>
                    <a:pt x="5594" y="11177"/>
                  </a:cubicBezTo>
                  <a:cubicBezTo>
                    <a:pt x="8684" y="11177"/>
                    <a:pt x="11188" y="8699"/>
                    <a:pt x="11188" y="5642"/>
                  </a:cubicBezTo>
                  <a:cubicBezTo>
                    <a:pt x="11188" y="5624"/>
                    <a:pt x="11188" y="5606"/>
                    <a:pt x="11188" y="5588"/>
                  </a:cubicBezTo>
                  <a:cubicBezTo>
                    <a:pt x="11188" y="5570"/>
                    <a:pt x="11188" y="5552"/>
                    <a:pt x="11188" y="5534"/>
                  </a:cubicBezTo>
                  <a:close/>
                  <a:moveTo>
                    <a:pt x="8093" y="6097"/>
                  </a:moveTo>
                  <a:cubicBezTo>
                    <a:pt x="8075" y="6115"/>
                    <a:pt x="8055" y="6133"/>
                    <a:pt x="8035" y="6149"/>
                  </a:cubicBezTo>
                  <a:lnTo>
                    <a:pt x="5033" y="9112"/>
                  </a:lnTo>
                  <a:cubicBezTo>
                    <a:pt x="4766" y="9379"/>
                    <a:pt x="4334" y="9379"/>
                    <a:pt x="4067" y="9112"/>
                  </a:cubicBezTo>
                  <a:cubicBezTo>
                    <a:pt x="3800" y="8845"/>
                    <a:pt x="3800" y="8412"/>
                    <a:pt x="4067" y="8145"/>
                  </a:cubicBezTo>
                  <a:lnTo>
                    <a:pt x="6640" y="5610"/>
                  </a:lnTo>
                  <a:lnTo>
                    <a:pt x="4067" y="3031"/>
                  </a:lnTo>
                  <a:cubicBezTo>
                    <a:pt x="3800" y="2764"/>
                    <a:pt x="3800" y="2331"/>
                    <a:pt x="4067" y="2065"/>
                  </a:cubicBezTo>
                  <a:cubicBezTo>
                    <a:pt x="4334" y="1798"/>
                    <a:pt x="4766" y="1798"/>
                    <a:pt x="5033" y="2065"/>
                  </a:cubicBezTo>
                  <a:lnTo>
                    <a:pt x="8035" y="5072"/>
                  </a:lnTo>
                  <a:cubicBezTo>
                    <a:pt x="8055" y="5088"/>
                    <a:pt x="8075" y="5105"/>
                    <a:pt x="8093" y="5124"/>
                  </a:cubicBezTo>
                  <a:cubicBezTo>
                    <a:pt x="8228" y="5258"/>
                    <a:pt x="8294" y="5434"/>
                    <a:pt x="8293" y="5610"/>
                  </a:cubicBezTo>
                  <a:cubicBezTo>
                    <a:pt x="8294" y="5786"/>
                    <a:pt x="8228" y="5962"/>
                    <a:pt x="8093" y="609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阶段销售目标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398869" y="1974970"/>
            <a:ext cx="3012709" cy="3453811"/>
            <a:chOff x="969591" y="1603223"/>
            <a:chExt cx="3012709" cy="3453811"/>
          </a:xfrm>
        </p:grpSpPr>
        <p:grpSp>
          <p:nvGrpSpPr>
            <p:cNvPr id="36" name="组合 35"/>
            <p:cNvGrpSpPr/>
            <p:nvPr/>
          </p:nvGrpSpPr>
          <p:grpSpPr>
            <a:xfrm>
              <a:off x="969591" y="1603223"/>
              <a:ext cx="3012709" cy="3453811"/>
              <a:chOff x="1020428" y="477616"/>
              <a:chExt cx="3012709" cy="3453811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1020428" y="477616"/>
                <a:ext cx="3012709" cy="3453811"/>
                <a:chOff x="1020428" y="258944"/>
                <a:chExt cx="3012709" cy="3453811"/>
              </a:xfrm>
            </p:grpSpPr>
            <p:grpSp>
              <p:nvGrpSpPr>
                <p:cNvPr id="44" name="组合 43"/>
                <p:cNvGrpSpPr/>
                <p:nvPr/>
              </p:nvGrpSpPr>
              <p:grpSpPr>
                <a:xfrm>
                  <a:off x="1020428" y="258944"/>
                  <a:ext cx="3012709" cy="3453811"/>
                  <a:chOff x="1020428" y="258944"/>
                  <a:chExt cx="3012709" cy="3453811"/>
                </a:xfrm>
              </p:grpSpPr>
              <p:sp>
                <p:nvSpPr>
                  <p:cNvPr id="46" name="任意多边形: 形状 18"/>
                  <p:cNvSpPr/>
                  <p:nvPr/>
                </p:nvSpPr>
                <p:spPr>
                  <a:xfrm>
                    <a:off x="1026697" y="258944"/>
                    <a:ext cx="3006440" cy="1259579"/>
                  </a:xfrm>
                  <a:prstGeom prst="rect">
                    <a:avLst/>
                  </a:prstGeom>
                  <a:solidFill>
                    <a:srgbClr val="001B6C"/>
                  </a:solidFill>
                  <a:ln>
                    <a:noFill/>
                  </a:ln>
                  <a:effectLst>
                    <a:outerShdw blurRad="762000" sx="90000" sy="90000" algn="ctr" rotWithShape="0">
                      <a:schemeClr val="bg1">
                        <a:lumMod val="50000"/>
                        <a:alpha val="1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  <p:sp>
                <p:nvSpPr>
                  <p:cNvPr id="47" name="任意多边形: 形状 19"/>
                  <p:cNvSpPr/>
                  <p:nvPr/>
                </p:nvSpPr>
                <p:spPr>
                  <a:xfrm flipV="1">
                    <a:off x="1020428" y="943037"/>
                    <a:ext cx="3006440" cy="2769718"/>
                  </a:xfrm>
                  <a:prstGeom prst="flowChartDocumen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762000" sx="90000" sy="90000" algn="ctr" rotWithShape="0">
                      <a:schemeClr val="bg1">
                        <a:lumMod val="50000"/>
                        <a:alpha val="1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</p:grpSp>
            <p:sp>
              <p:nvSpPr>
                <p:cNvPr id="45" name="文本框 44"/>
                <p:cNvSpPr txBox="1"/>
                <p:nvPr/>
              </p:nvSpPr>
              <p:spPr>
                <a:xfrm>
                  <a:off x="1193478" y="2243787"/>
                  <a:ext cx="2680218" cy="120032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lvl="0" algn="ctr">
                    <a:lnSpc>
                      <a:spcPct val="150000"/>
                    </a:lnSpc>
                    <a:defRPr/>
                  </a:pP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个人任务</a:t>
                  </a:r>
                  <a:r>
                    <a:rPr lang="en-US" altLang="zh-CN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XXX</a:t>
                  </a: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，实现每日销售任务</a:t>
                  </a:r>
                  <a:r>
                    <a:rPr lang="en-US" altLang="zh-CN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XXX</a:t>
                  </a: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，完成整月销售任务</a:t>
                  </a:r>
                  <a:r>
                    <a:rPr lang="en-US" altLang="zh-CN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XXX</a:t>
                  </a: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，金额</a:t>
                  </a:r>
                  <a:r>
                    <a:rPr lang="en-US" altLang="zh-CN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XXX</a:t>
                  </a: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。</a:t>
                  </a:r>
                </a:p>
              </p:txBody>
            </p:sp>
          </p:grpSp>
          <p:sp>
            <p:nvSpPr>
              <p:cNvPr id="43" name="文本框 42"/>
              <p:cNvSpPr txBox="1"/>
              <p:nvPr/>
            </p:nvSpPr>
            <p:spPr>
              <a:xfrm>
                <a:off x="1691917" y="662209"/>
                <a:ext cx="17145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rPr>
                  <a:t>个人任务</a:t>
                </a:r>
                <a:endPara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1140363" y="2500399"/>
              <a:ext cx="1001436" cy="1001436"/>
              <a:chOff x="4640646" y="1749554"/>
              <a:chExt cx="1001436" cy="1001436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4640646" y="1749554"/>
                <a:ext cx="1001436" cy="1001436"/>
                <a:chOff x="293862" y="3169629"/>
                <a:chExt cx="812800" cy="812800"/>
              </a:xfrm>
            </p:grpSpPr>
            <p:sp>
              <p:nvSpPr>
                <p:cNvPr id="40" name="Oval 14"/>
                <p:cNvSpPr/>
                <p:nvPr/>
              </p:nvSpPr>
              <p:spPr>
                <a:xfrm>
                  <a:off x="293862" y="3169629"/>
                  <a:ext cx="812800" cy="812800"/>
                </a:xfrm>
                <a:prstGeom prst="ellipse">
                  <a:avLst/>
                </a:prstGeom>
                <a:solidFill>
                  <a:srgbClr val="001B6C">
                    <a:alpha val="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sx="90000" sy="90000" algn="ctr" rotWithShape="0">
                    <a:sysClr val="window" lastClr="FFFFFF">
                      <a:lumMod val="75000"/>
                      <a:alpha val="10000"/>
                    </a:sys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41" name="Oval 15"/>
                <p:cNvSpPr/>
                <p:nvPr/>
              </p:nvSpPr>
              <p:spPr>
                <a:xfrm>
                  <a:off x="445920" y="3322707"/>
                  <a:ext cx="508684" cy="508684"/>
                </a:xfrm>
                <a:prstGeom prst="ellipse">
                  <a:avLst/>
                </a:prstGeom>
                <a:solidFill>
                  <a:srgbClr val="001B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endParaRPr>
                </a:p>
              </p:txBody>
            </p:sp>
          </p:grpSp>
          <p:sp>
            <p:nvSpPr>
              <p:cNvPr id="39" name="文本框 38"/>
              <p:cNvSpPr txBox="1"/>
              <p:nvPr/>
            </p:nvSpPr>
            <p:spPr>
              <a:xfrm>
                <a:off x="4765556" y="2039318"/>
                <a:ext cx="73173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rPr>
                  <a:t>01</a:t>
                </a: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7769746" y="1974970"/>
            <a:ext cx="3012709" cy="3453811"/>
            <a:chOff x="969591" y="1603223"/>
            <a:chExt cx="3012709" cy="3453811"/>
          </a:xfrm>
        </p:grpSpPr>
        <p:grpSp>
          <p:nvGrpSpPr>
            <p:cNvPr id="50" name="组合 49"/>
            <p:cNvGrpSpPr/>
            <p:nvPr/>
          </p:nvGrpSpPr>
          <p:grpSpPr>
            <a:xfrm>
              <a:off x="969591" y="1603223"/>
              <a:ext cx="3012709" cy="3453811"/>
              <a:chOff x="1020428" y="477616"/>
              <a:chExt cx="3012709" cy="3453811"/>
            </a:xfrm>
          </p:grpSpPr>
          <p:grpSp>
            <p:nvGrpSpPr>
              <p:cNvPr id="56" name="组合 55"/>
              <p:cNvGrpSpPr/>
              <p:nvPr/>
            </p:nvGrpSpPr>
            <p:grpSpPr>
              <a:xfrm>
                <a:off x="1020428" y="477616"/>
                <a:ext cx="3012709" cy="3453811"/>
                <a:chOff x="1020428" y="258944"/>
                <a:chExt cx="3012709" cy="3453811"/>
              </a:xfrm>
            </p:grpSpPr>
            <p:grpSp>
              <p:nvGrpSpPr>
                <p:cNvPr id="58" name="组合 57"/>
                <p:cNvGrpSpPr/>
                <p:nvPr/>
              </p:nvGrpSpPr>
              <p:grpSpPr>
                <a:xfrm>
                  <a:off x="1020428" y="258944"/>
                  <a:ext cx="3012709" cy="3453811"/>
                  <a:chOff x="1020428" y="258944"/>
                  <a:chExt cx="3012709" cy="3453811"/>
                </a:xfrm>
              </p:grpSpPr>
              <p:sp>
                <p:nvSpPr>
                  <p:cNvPr id="60" name="任意多边形: 形状 18"/>
                  <p:cNvSpPr/>
                  <p:nvPr/>
                </p:nvSpPr>
                <p:spPr>
                  <a:xfrm>
                    <a:off x="1026697" y="258944"/>
                    <a:ext cx="3006440" cy="1259579"/>
                  </a:xfrm>
                  <a:prstGeom prst="rect">
                    <a:avLst/>
                  </a:prstGeom>
                  <a:solidFill>
                    <a:srgbClr val="001B6C"/>
                  </a:solidFill>
                  <a:ln>
                    <a:noFill/>
                  </a:ln>
                  <a:effectLst>
                    <a:outerShdw blurRad="762000" sx="90000" sy="90000" algn="ctr" rotWithShape="0">
                      <a:schemeClr val="bg1">
                        <a:lumMod val="50000"/>
                        <a:alpha val="1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  <p:sp>
                <p:nvSpPr>
                  <p:cNvPr id="61" name="任意多边形: 形状 19"/>
                  <p:cNvSpPr/>
                  <p:nvPr/>
                </p:nvSpPr>
                <p:spPr>
                  <a:xfrm flipV="1">
                    <a:off x="1020428" y="943037"/>
                    <a:ext cx="3006440" cy="2769718"/>
                  </a:xfrm>
                  <a:prstGeom prst="flowChartDocumen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762000" sx="90000" sy="90000" algn="ctr" rotWithShape="0">
                      <a:schemeClr val="bg1">
                        <a:lumMod val="50000"/>
                        <a:alpha val="1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</p:grpSp>
            <p:sp>
              <p:nvSpPr>
                <p:cNvPr id="59" name="文本框 58"/>
                <p:cNvSpPr txBox="1"/>
                <p:nvPr/>
              </p:nvSpPr>
              <p:spPr>
                <a:xfrm>
                  <a:off x="1193478" y="2243787"/>
                  <a:ext cx="2680218" cy="120032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lvl="0" algn="ctr">
                    <a:lnSpc>
                      <a:spcPct val="150000"/>
                    </a:lnSpc>
                    <a:defRPr/>
                  </a:pP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部门任务</a:t>
                  </a:r>
                  <a:r>
                    <a:rPr lang="en-US" altLang="zh-CN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XXX</a:t>
                  </a: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，实现每日销售任务</a:t>
                  </a:r>
                  <a:r>
                    <a:rPr lang="en-US" altLang="zh-CN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XXX</a:t>
                  </a: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，完成整月销售任务</a:t>
                  </a:r>
                  <a:r>
                    <a:rPr lang="en-US" altLang="zh-CN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XXX</a:t>
                  </a: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，金额</a:t>
                  </a:r>
                  <a:r>
                    <a:rPr lang="en-US" altLang="zh-CN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XXX</a:t>
                  </a: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。</a:t>
                  </a:r>
                </a:p>
              </p:txBody>
            </p:sp>
          </p:grpSp>
          <p:sp>
            <p:nvSpPr>
              <p:cNvPr id="57" name="文本框 56"/>
              <p:cNvSpPr txBox="1"/>
              <p:nvPr/>
            </p:nvSpPr>
            <p:spPr>
              <a:xfrm>
                <a:off x="1681978" y="662209"/>
                <a:ext cx="17145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rPr>
                  <a:t>部门任务</a:t>
                </a:r>
                <a:endPara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51" name="组合 50"/>
            <p:cNvGrpSpPr/>
            <p:nvPr/>
          </p:nvGrpSpPr>
          <p:grpSpPr>
            <a:xfrm>
              <a:off x="1142642" y="2500399"/>
              <a:ext cx="1001436" cy="1001436"/>
              <a:chOff x="4642925" y="1749554"/>
              <a:chExt cx="1001436" cy="1001436"/>
            </a:xfrm>
          </p:grpSpPr>
          <p:grpSp>
            <p:nvGrpSpPr>
              <p:cNvPr id="52" name="组合 51"/>
              <p:cNvGrpSpPr/>
              <p:nvPr/>
            </p:nvGrpSpPr>
            <p:grpSpPr>
              <a:xfrm>
                <a:off x="4642925" y="1749554"/>
                <a:ext cx="1001436" cy="1001436"/>
                <a:chOff x="295712" y="3169629"/>
                <a:chExt cx="812800" cy="812800"/>
              </a:xfrm>
            </p:grpSpPr>
            <p:sp>
              <p:nvSpPr>
                <p:cNvPr id="54" name="Oval 14"/>
                <p:cNvSpPr/>
                <p:nvPr/>
              </p:nvSpPr>
              <p:spPr>
                <a:xfrm>
                  <a:off x="295712" y="3169629"/>
                  <a:ext cx="812800" cy="812800"/>
                </a:xfrm>
                <a:prstGeom prst="ellipse">
                  <a:avLst/>
                </a:prstGeom>
                <a:solidFill>
                  <a:srgbClr val="001B6C">
                    <a:alpha val="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sx="90000" sy="90000" algn="ctr" rotWithShape="0">
                    <a:sysClr val="window" lastClr="FFFFFF">
                      <a:lumMod val="75000"/>
                      <a:alpha val="10000"/>
                    </a:sys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55" name="Oval 15"/>
                <p:cNvSpPr/>
                <p:nvPr/>
              </p:nvSpPr>
              <p:spPr>
                <a:xfrm>
                  <a:off x="447769" y="3322707"/>
                  <a:ext cx="508684" cy="508684"/>
                </a:xfrm>
                <a:prstGeom prst="ellipse">
                  <a:avLst/>
                </a:prstGeom>
                <a:solidFill>
                  <a:srgbClr val="001B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endParaRPr>
                </a:p>
              </p:txBody>
            </p:sp>
          </p:grpSp>
          <p:sp>
            <p:nvSpPr>
              <p:cNvPr id="53" name="文本框 52"/>
              <p:cNvSpPr txBox="1"/>
              <p:nvPr/>
            </p:nvSpPr>
            <p:spPr>
              <a:xfrm>
                <a:off x="4767835" y="2039318"/>
                <a:ext cx="73173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rPr>
                  <a:t>03</a:t>
                </a:r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4590577" y="1974970"/>
            <a:ext cx="3010110" cy="3453811"/>
            <a:chOff x="975860" y="1603223"/>
            <a:chExt cx="3010110" cy="3453811"/>
          </a:xfrm>
        </p:grpSpPr>
        <p:grpSp>
          <p:nvGrpSpPr>
            <p:cNvPr id="63" name="组合 62"/>
            <p:cNvGrpSpPr/>
            <p:nvPr/>
          </p:nvGrpSpPr>
          <p:grpSpPr>
            <a:xfrm>
              <a:off x="975860" y="1603223"/>
              <a:ext cx="3010110" cy="3453811"/>
              <a:chOff x="1026697" y="477616"/>
              <a:chExt cx="3010110" cy="3453811"/>
            </a:xfrm>
          </p:grpSpPr>
          <p:grpSp>
            <p:nvGrpSpPr>
              <p:cNvPr id="72" name="组合 71"/>
              <p:cNvGrpSpPr/>
              <p:nvPr/>
            </p:nvGrpSpPr>
            <p:grpSpPr>
              <a:xfrm>
                <a:off x="1026697" y="477616"/>
                <a:ext cx="3010110" cy="3453811"/>
                <a:chOff x="1026697" y="258944"/>
                <a:chExt cx="3010110" cy="3453811"/>
              </a:xfrm>
            </p:grpSpPr>
            <p:grpSp>
              <p:nvGrpSpPr>
                <p:cNvPr id="74" name="组合 73"/>
                <p:cNvGrpSpPr/>
                <p:nvPr/>
              </p:nvGrpSpPr>
              <p:grpSpPr>
                <a:xfrm>
                  <a:off x="1026697" y="258944"/>
                  <a:ext cx="3010110" cy="3453811"/>
                  <a:chOff x="1026697" y="258944"/>
                  <a:chExt cx="3010110" cy="3453811"/>
                </a:xfrm>
              </p:grpSpPr>
              <p:sp>
                <p:nvSpPr>
                  <p:cNvPr id="76" name="任意多边形: 形状 18"/>
                  <p:cNvSpPr/>
                  <p:nvPr/>
                </p:nvSpPr>
                <p:spPr>
                  <a:xfrm>
                    <a:off x="1026697" y="258944"/>
                    <a:ext cx="3006440" cy="1259579"/>
                  </a:xfrm>
                  <a:prstGeom prst="rect">
                    <a:avLst/>
                  </a:prstGeom>
                  <a:solidFill>
                    <a:srgbClr val="001B6C"/>
                  </a:solidFill>
                  <a:ln>
                    <a:noFill/>
                  </a:ln>
                  <a:effectLst>
                    <a:outerShdw blurRad="762000" sx="90000" sy="90000" algn="ctr" rotWithShape="0">
                      <a:schemeClr val="bg1">
                        <a:lumMod val="50000"/>
                        <a:alpha val="1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  <p:sp>
                <p:nvSpPr>
                  <p:cNvPr id="77" name="任意多边形: 形状 19"/>
                  <p:cNvSpPr/>
                  <p:nvPr/>
                </p:nvSpPr>
                <p:spPr>
                  <a:xfrm flipV="1">
                    <a:off x="1030367" y="943037"/>
                    <a:ext cx="3006440" cy="2769718"/>
                  </a:xfrm>
                  <a:prstGeom prst="flowChartDocumen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762000" sx="90000" sy="90000" algn="ctr" rotWithShape="0">
                      <a:schemeClr val="bg1">
                        <a:lumMod val="50000"/>
                        <a:alpha val="10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sym typeface="微软雅黑"/>
                    </a:endParaRPr>
                  </a:p>
                </p:txBody>
              </p:sp>
            </p:grpSp>
            <p:sp>
              <p:nvSpPr>
                <p:cNvPr id="75" name="文本框 74"/>
                <p:cNvSpPr txBox="1"/>
                <p:nvPr/>
              </p:nvSpPr>
              <p:spPr>
                <a:xfrm>
                  <a:off x="1193478" y="2243787"/>
                  <a:ext cx="2680218" cy="120032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lvl="0" algn="ctr">
                    <a:lnSpc>
                      <a:spcPct val="150000"/>
                    </a:lnSpc>
                    <a:defRPr/>
                  </a:pP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团队任务</a:t>
                  </a:r>
                  <a:r>
                    <a:rPr lang="en-US" altLang="zh-CN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XXX</a:t>
                  </a: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，实现每日销售任务</a:t>
                  </a:r>
                  <a:r>
                    <a:rPr lang="en-US" altLang="zh-CN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XXX</a:t>
                  </a: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，完成整月销售任务</a:t>
                  </a:r>
                  <a:r>
                    <a:rPr lang="en-US" altLang="zh-CN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XXX</a:t>
                  </a: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，金额</a:t>
                  </a:r>
                  <a:r>
                    <a:rPr lang="en-US" altLang="zh-CN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XXX</a:t>
                  </a: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微软雅黑"/>
                      <a:ea typeface="微软雅黑"/>
                      <a:sym typeface="微软雅黑"/>
                    </a:rPr>
                    <a:t>。</a:t>
                  </a:r>
                </a:p>
              </p:txBody>
            </p:sp>
          </p:grpSp>
          <p:sp>
            <p:nvSpPr>
              <p:cNvPr id="73" name="文本框 72"/>
              <p:cNvSpPr txBox="1"/>
              <p:nvPr/>
            </p:nvSpPr>
            <p:spPr>
              <a:xfrm>
                <a:off x="1672039" y="672148"/>
                <a:ext cx="17145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rPr>
                  <a:t>团队任务</a:t>
                </a:r>
                <a:endPara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/>
                  <a:ea typeface="微软雅黑"/>
                  <a:sym typeface="微软雅黑"/>
                </a:endParaRPr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1142642" y="2500399"/>
              <a:ext cx="1001436" cy="1001436"/>
              <a:chOff x="4642925" y="1749554"/>
              <a:chExt cx="1001436" cy="1001436"/>
            </a:xfrm>
          </p:grpSpPr>
          <p:grpSp>
            <p:nvGrpSpPr>
              <p:cNvPr id="65" name="组合 64"/>
              <p:cNvGrpSpPr/>
              <p:nvPr/>
            </p:nvGrpSpPr>
            <p:grpSpPr>
              <a:xfrm>
                <a:off x="4642925" y="1749554"/>
                <a:ext cx="1001436" cy="1001436"/>
                <a:chOff x="295712" y="3169629"/>
                <a:chExt cx="812800" cy="812800"/>
              </a:xfrm>
            </p:grpSpPr>
            <p:sp>
              <p:nvSpPr>
                <p:cNvPr id="67" name="Oval 14"/>
                <p:cNvSpPr/>
                <p:nvPr/>
              </p:nvSpPr>
              <p:spPr>
                <a:xfrm>
                  <a:off x="295712" y="3169629"/>
                  <a:ext cx="812800" cy="812800"/>
                </a:xfrm>
                <a:prstGeom prst="ellipse">
                  <a:avLst/>
                </a:prstGeom>
                <a:solidFill>
                  <a:srgbClr val="001B6C">
                    <a:alpha val="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sx="90000" sy="90000" algn="ctr" rotWithShape="0">
                    <a:sysClr val="window" lastClr="FFFFFF">
                      <a:lumMod val="75000"/>
                      <a:alpha val="10000"/>
                    </a:sys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endParaRPr>
                </a:p>
              </p:txBody>
            </p:sp>
            <p:sp>
              <p:nvSpPr>
                <p:cNvPr id="68" name="Oval 15"/>
                <p:cNvSpPr/>
                <p:nvPr/>
              </p:nvSpPr>
              <p:spPr>
                <a:xfrm>
                  <a:off x="447769" y="3322707"/>
                  <a:ext cx="508684" cy="508684"/>
                </a:xfrm>
                <a:prstGeom prst="ellipse">
                  <a:avLst/>
                </a:prstGeom>
                <a:solidFill>
                  <a:srgbClr val="001B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endParaRPr>
                </a:p>
              </p:txBody>
            </p:sp>
          </p:grpSp>
          <p:sp>
            <p:nvSpPr>
              <p:cNvPr id="66" name="文本框 65"/>
              <p:cNvSpPr txBox="1"/>
              <p:nvPr/>
            </p:nvSpPr>
            <p:spPr>
              <a:xfrm>
                <a:off x="4767835" y="2039318"/>
                <a:ext cx="73173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/>
                    <a:ea typeface="微软雅黑"/>
                    <a:sym typeface="微软雅黑"/>
                  </a:rPr>
                  <a:t>02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阶段销售目标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026241" y="1568037"/>
            <a:ext cx="2327553" cy="3721926"/>
            <a:chOff x="1075936" y="1568037"/>
            <a:chExt cx="2327553" cy="3721926"/>
          </a:xfrm>
        </p:grpSpPr>
        <p:grpSp>
          <p:nvGrpSpPr>
            <p:cNvPr id="10" name="组合 9"/>
            <p:cNvGrpSpPr/>
            <p:nvPr/>
          </p:nvGrpSpPr>
          <p:grpSpPr>
            <a:xfrm>
              <a:off x="1075936" y="1568037"/>
              <a:ext cx="2327553" cy="3721926"/>
              <a:chOff x="2856431" y="1844049"/>
              <a:chExt cx="2327553" cy="3721926"/>
            </a:xfrm>
          </p:grpSpPr>
          <p:grpSp>
            <p:nvGrpSpPr>
              <p:cNvPr id="12" name="Group 7"/>
              <p:cNvGrpSpPr/>
              <p:nvPr/>
            </p:nvGrpSpPr>
            <p:grpSpPr>
              <a:xfrm>
                <a:off x="3117657" y="1844049"/>
                <a:ext cx="1805085" cy="2337338"/>
                <a:chOff x="2699494" y="1691970"/>
                <a:chExt cx="2073059" cy="2684320"/>
              </a:xfrm>
            </p:grpSpPr>
            <p:cxnSp>
              <p:nvCxnSpPr>
                <p:cNvPr id="14" name="Straight Connector 2"/>
                <p:cNvCxnSpPr/>
                <p:nvPr/>
              </p:nvCxnSpPr>
              <p:spPr>
                <a:xfrm rot="5400000">
                  <a:off x="3483172" y="3513476"/>
                  <a:ext cx="515165" cy="2405"/>
                </a:xfrm>
                <a:prstGeom prst="line">
                  <a:avLst/>
                </a:prstGeom>
                <a:ln>
                  <a:solidFill>
                    <a:srgbClr val="001B6C"/>
                  </a:solidFill>
                  <a:prstDash val="sysDot"/>
                  <a:tailEnd type="oval"/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15" name="Rectangle: Rounded Corners 4"/>
                <p:cNvSpPr/>
                <p:nvPr/>
              </p:nvSpPr>
              <p:spPr>
                <a:xfrm>
                  <a:off x="2801292" y="1691970"/>
                  <a:ext cx="1889639" cy="1606203"/>
                </a:xfrm>
                <a:prstGeom prst="roundRect">
                  <a:avLst/>
                </a:prstGeom>
                <a:solidFill>
                  <a:srgbClr val="001B6C"/>
                </a:solidFill>
                <a:ln>
                  <a:noFill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15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微软雅黑"/>
                  </a:endParaRPr>
                </a:p>
              </p:txBody>
            </p:sp>
            <p:sp>
              <p:nvSpPr>
                <p:cNvPr id="16" name="Rectangle: Rounded Corners 5"/>
                <p:cNvSpPr/>
                <p:nvPr/>
              </p:nvSpPr>
              <p:spPr>
                <a:xfrm rot="10800000" flipV="1">
                  <a:off x="2699494" y="3885914"/>
                  <a:ext cx="2073059" cy="49037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1B6C"/>
                </a:solidFill>
                <a:ln>
                  <a:noFill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wrap="none" anchor="ctr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cs typeface="+mn-ea"/>
                      <a:sym typeface="微软雅黑"/>
                    </a:rPr>
                    <a:t>树立良好口碑</a:t>
                  </a:r>
                </a:p>
              </p:txBody>
            </p:sp>
          </p:grpSp>
          <p:sp>
            <p:nvSpPr>
              <p:cNvPr id="13" name="文本框 12"/>
              <p:cNvSpPr txBox="1"/>
              <p:nvPr/>
            </p:nvSpPr>
            <p:spPr>
              <a:xfrm>
                <a:off x="2856431" y="4365646"/>
                <a:ext cx="2327553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微软雅黑"/>
                  </a:rPr>
                  <a:t>数量项目、产品的良好口碑，为日后的销售任务完成奠定基础。</a:t>
                </a:r>
              </a:p>
            </p:txBody>
          </p:sp>
        </p:grpSp>
        <p:sp>
          <p:nvSpPr>
            <p:cNvPr id="17" name="iconfont-10471-5111282"/>
            <p:cNvSpPr/>
            <p:nvPr/>
          </p:nvSpPr>
          <p:spPr>
            <a:xfrm>
              <a:off x="1943656" y="2035006"/>
              <a:ext cx="609685" cy="457296"/>
            </a:xfrm>
            <a:custGeom>
              <a:avLst/>
              <a:gdLst>
                <a:gd name="T0" fmla="*/ 8838 w 9600"/>
                <a:gd name="T1" fmla="*/ 1200 h 7200"/>
                <a:gd name="T2" fmla="*/ 7295 w 9600"/>
                <a:gd name="T3" fmla="*/ 1200 h 7200"/>
                <a:gd name="T4" fmla="*/ 5933 w 9600"/>
                <a:gd name="T5" fmla="*/ 0 h 7200"/>
                <a:gd name="T6" fmla="*/ 3720 w 9600"/>
                <a:gd name="T7" fmla="*/ 0 h 7200"/>
                <a:gd name="T8" fmla="*/ 2358 w 9600"/>
                <a:gd name="T9" fmla="*/ 1200 h 7200"/>
                <a:gd name="T10" fmla="*/ 2025 w 9600"/>
                <a:gd name="T11" fmla="*/ 1200 h 7200"/>
                <a:gd name="T12" fmla="*/ 2025 w 9600"/>
                <a:gd name="T13" fmla="*/ 800 h 7200"/>
                <a:gd name="T14" fmla="*/ 1175 w 9600"/>
                <a:gd name="T15" fmla="*/ 800 h 7200"/>
                <a:gd name="T16" fmla="*/ 1175 w 9600"/>
                <a:gd name="T17" fmla="*/ 1200 h 7200"/>
                <a:gd name="T18" fmla="*/ 838 w 9600"/>
                <a:gd name="T19" fmla="*/ 1200 h 7200"/>
                <a:gd name="T20" fmla="*/ 0 w 9600"/>
                <a:gd name="T21" fmla="*/ 1968 h 7200"/>
                <a:gd name="T22" fmla="*/ 0 w 9600"/>
                <a:gd name="T23" fmla="*/ 6368 h 7200"/>
                <a:gd name="T24" fmla="*/ 838 w 9600"/>
                <a:gd name="T25" fmla="*/ 7200 h 7200"/>
                <a:gd name="T26" fmla="*/ 8838 w 9600"/>
                <a:gd name="T27" fmla="*/ 7200 h 7200"/>
                <a:gd name="T28" fmla="*/ 9600 w 9600"/>
                <a:gd name="T29" fmla="*/ 6368 h 7200"/>
                <a:gd name="T30" fmla="*/ 9600 w 9600"/>
                <a:gd name="T31" fmla="*/ 1968 h 7200"/>
                <a:gd name="T32" fmla="*/ 8838 w 9600"/>
                <a:gd name="T33" fmla="*/ 1200 h 7200"/>
                <a:gd name="T34" fmla="*/ 4800 w 9600"/>
                <a:gd name="T35" fmla="*/ 6213 h 7200"/>
                <a:gd name="T36" fmla="*/ 2663 w 9600"/>
                <a:gd name="T37" fmla="*/ 4075 h 7200"/>
                <a:gd name="T38" fmla="*/ 4800 w 9600"/>
                <a:gd name="T39" fmla="*/ 1938 h 7200"/>
                <a:gd name="T40" fmla="*/ 6938 w 9600"/>
                <a:gd name="T41" fmla="*/ 4075 h 7200"/>
                <a:gd name="T42" fmla="*/ 4800 w 9600"/>
                <a:gd name="T43" fmla="*/ 6213 h 7200"/>
                <a:gd name="T44" fmla="*/ 7625 w 9600"/>
                <a:gd name="T45" fmla="*/ 2425 h 7200"/>
                <a:gd name="T46" fmla="*/ 7200 w 9600"/>
                <a:gd name="T47" fmla="*/ 2425 h 7200"/>
                <a:gd name="T48" fmla="*/ 7200 w 9600"/>
                <a:gd name="T49" fmla="*/ 2000 h 7200"/>
                <a:gd name="T50" fmla="*/ 7625 w 9600"/>
                <a:gd name="T51" fmla="*/ 2000 h 7200"/>
                <a:gd name="T52" fmla="*/ 7625 w 9600"/>
                <a:gd name="T53" fmla="*/ 2425 h 7200"/>
                <a:gd name="T54" fmla="*/ 4800 w 9600"/>
                <a:gd name="T55" fmla="*/ 2338 h 7200"/>
                <a:gd name="T56" fmla="*/ 3063 w 9600"/>
                <a:gd name="T57" fmla="*/ 4075 h 7200"/>
                <a:gd name="T58" fmla="*/ 4800 w 9600"/>
                <a:gd name="T59" fmla="*/ 5813 h 7200"/>
                <a:gd name="T60" fmla="*/ 6538 w 9600"/>
                <a:gd name="T61" fmla="*/ 4075 h 7200"/>
                <a:gd name="T62" fmla="*/ 4800 w 9600"/>
                <a:gd name="T63" fmla="*/ 2338 h 7200"/>
                <a:gd name="T64" fmla="*/ 4800 w 9600"/>
                <a:gd name="T65" fmla="*/ 4875 h 7200"/>
                <a:gd name="T66" fmla="*/ 4000 w 9600"/>
                <a:gd name="T67" fmla="*/ 4075 h 7200"/>
                <a:gd name="T68" fmla="*/ 4800 w 9600"/>
                <a:gd name="T69" fmla="*/ 3275 h 7200"/>
                <a:gd name="T70" fmla="*/ 5600 w 9600"/>
                <a:gd name="T71" fmla="*/ 4075 h 7200"/>
                <a:gd name="T72" fmla="*/ 4800 w 9600"/>
                <a:gd name="T73" fmla="*/ 4875 h 7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600" h="7200">
                  <a:moveTo>
                    <a:pt x="8838" y="1200"/>
                  </a:moveTo>
                  <a:lnTo>
                    <a:pt x="7295" y="1200"/>
                  </a:lnTo>
                  <a:cubicBezTo>
                    <a:pt x="6493" y="300"/>
                    <a:pt x="6240" y="0"/>
                    <a:pt x="5933" y="0"/>
                  </a:cubicBezTo>
                  <a:lnTo>
                    <a:pt x="3720" y="0"/>
                  </a:lnTo>
                  <a:cubicBezTo>
                    <a:pt x="3413" y="0"/>
                    <a:pt x="3165" y="300"/>
                    <a:pt x="2358" y="1200"/>
                  </a:cubicBezTo>
                  <a:lnTo>
                    <a:pt x="2025" y="1200"/>
                  </a:lnTo>
                  <a:lnTo>
                    <a:pt x="2025" y="800"/>
                  </a:lnTo>
                  <a:lnTo>
                    <a:pt x="1175" y="800"/>
                  </a:lnTo>
                  <a:lnTo>
                    <a:pt x="1175" y="1200"/>
                  </a:lnTo>
                  <a:lnTo>
                    <a:pt x="838" y="1200"/>
                  </a:lnTo>
                  <a:cubicBezTo>
                    <a:pt x="398" y="1200"/>
                    <a:pt x="0" y="1530"/>
                    <a:pt x="0" y="1968"/>
                  </a:cubicBezTo>
                  <a:lnTo>
                    <a:pt x="0" y="6368"/>
                  </a:lnTo>
                  <a:cubicBezTo>
                    <a:pt x="0" y="6805"/>
                    <a:pt x="398" y="7200"/>
                    <a:pt x="838" y="7200"/>
                  </a:cubicBezTo>
                  <a:lnTo>
                    <a:pt x="8838" y="7200"/>
                  </a:lnTo>
                  <a:cubicBezTo>
                    <a:pt x="9278" y="7200"/>
                    <a:pt x="9600" y="6805"/>
                    <a:pt x="9600" y="6368"/>
                  </a:cubicBezTo>
                  <a:lnTo>
                    <a:pt x="9600" y="1968"/>
                  </a:lnTo>
                  <a:cubicBezTo>
                    <a:pt x="9600" y="1530"/>
                    <a:pt x="9278" y="1200"/>
                    <a:pt x="8838" y="1200"/>
                  </a:cubicBezTo>
                  <a:close/>
                  <a:moveTo>
                    <a:pt x="4800" y="6213"/>
                  </a:moveTo>
                  <a:cubicBezTo>
                    <a:pt x="3623" y="6213"/>
                    <a:pt x="2663" y="5253"/>
                    <a:pt x="2663" y="4075"/>
                  </a:cubicBezTo>
                  <a:cubicBezTo>
                    <a:pt x="2663" y="2897"/>
                    <a:pt x="3623" y="1938"/>
                    <a:pt x="4800" y="1938"/>
                  </a:cubicBezTo>
                  <a:cubicBezTo>
                    <a:pt x="5978" y="1938"/>
                    <a:pt x="6938" y="2898"/>
                    <a:pt x="6938" y="4075"/>
                  </a:cubicBezTo>
                  <a:cubicBezTo>
                    <a:pt x="6938" y="5253"/>
                    <a:pt x="5978" y="6213"/>
                    <a:pt x="4800" y="6213"/>
                  </a:cubicBezTo>
                  <a:close/>
                  <a:moveTo>
                    <a:pt x="7625" y="2425"/>
                  </a:moveTo>
                  <a:lnTo>
                    <a:pt x="7200" y="2425"/>
                  </a:lnTo>
                  <a:lnTo>
                    <a:pt x="7200" y="2000"/>
                  </a:lnTo>
                  <a:lnTo>
                    <a:pt x="7625" y="2000"/>
                  </a:lnTo>
                  <a:lnTo>
                    <a:pt x="7625" y="2425"/>
                  </a:lnTo>
                  <a:close/>
                  <a:moveTo>
                    <a:pt x="4800" y="2338"/>
                  </a:moveTo>
                  <a:cubicBezTo>
                    <a:pt x="3840" y="2338"/>
                    <a:pt x="3063" y="3115"/>
                    <a:pt x="3063" y="4075"/>
                  </a:cubicBezTo>
                  <a:cubicBezTo>
                    <a:pt x="3063" y="5035"/>
                    <a:pt x="3840" y="5813"/>
                    <a:pt x="4800" y="5813"/>
                  </a:cubicBezTo>
                  <a:cubicBezTo>
                    <a:pt x="5760" y="5813"/>
                    <a:pt x="6538" y="5035"/>
                    <a:pt x="6538" y="4075"/>
                  </a:cubicBezTo>
                  <a:cubicBezTo>
                    <a:pt x="6538" y="3115"/>
                    <a:pt x="5760" y="2338"/>
                    <a:pt x="4800" y="2338"/>
                  </a:cubicBezTo>
                  <a:close/>
                  <a:moveTo>
                    <a:pt x="4800" y="4875"/>
                  </a:moveTo>
                  <a:cubicBezTo>
                    <a:pt x="4358" y="4875"/>
                    <a:pt x="4000" y="4518"/>
                    <a:pt x="4000" y="4075"/>
                  </a:cubicBezTo>
                  <a:cubicBezTo>
                    <a:pt x="4000" y="3633"/>
                    <a:pt x="4358" y="3275"/>
                    <a:pt x="4800" y="3275"/>
                  </a:cubicBezTo>
                  <a:cubicBezTo>
                    <a:pt x="5243" y="3275"/>
                    <a:pt x="5600" y="3633"/>
                    <a:pt x="5600" y="4075"/>
                  </a:cubicBezTo>
                  <a:cubicBezTo>
                    <a:pt x="5600" y="4518"/>
                    <a:pt x="5243" y="4875"/>
                    <a:pt x="4800" y="48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91" name="Group 66"/>
          <p:cNvGrpSpPr/>
          <p:nvPr/>
        </p:nvGrpSpPr>
        <p:grpSpPr>
          <a:xfrm>
            <a:off x="3635118" y="1568036"/>
            <a:ext cx="2327553" cy="3721928"/>
            <a:chOff x="1075936" y="1568035"/>
            <a:chExt cx="2327553" cy="3721928"/>
          </a:xfrm>
        </p:grpSpPr>
        <p:grpSp>
          <p:nvGrpSpPr>
            <p:cNvPr id="92" name="组合 91"/>
            <p:cNvGrpSpPr/>
            <p:nvPr/>
          </p:nvGrpSpPr>
          <p:grpSpPr>
            <a:xfrm>
              <a:off x="1075936" y="1568035"/>
              <a:ext cx="2327553" cy="3721928"/>
              <a:chOff x="2856431" y="1844047"/>
              <a:chExt cx="2327553" cy="3721928"/>
            </a:xfrm>
          </p:grpSpPr>
          <p:grpSp>
            <p:nvGrpSpPr>
              <p:cNvPr id="94" name="Group 7"/>
              <p:cNvGrpSpPr/>
              <p:nvPr/>
            </p:nvGrpSpPr>
            <p:grpSpPr>
              <a:xfrm>
                <a:off x="3117525" y="1844047"/>
                <a:ext cx="1804983" cy="2337335"/>
                <a:chOff x="2699494" y="1691970"/>
                <a:chExt cx="2073059" cy="2684320"/>
              </a:xfrm>
            </p:grpSpPr>
            <p:cxnSp>
              <p:nvCxnSpPr>
                <p:cNvPr id="96" name="Straight Connector 2"/>
                <p:cNvCxnSpPr/>
                <p:nvPr/>
              </p:nvCxnSpPr>
              <p:spPr>
                <a:xfrm rot="5400000">
                  <a:off x="3483172" y="3513476"/>
                  <a:ext cx="515165" cy="2405"/>
                </a:xfrm>
                <a:prstGeom prst="line">
                  <a:avLst/>
                </a:prstGeom>
                <a:ln>
                  <a:solidFill>
                    <a:srgbClr val="001B6C"/>
                  </a:solidFill>
                  <a:prstDash val="sysDot"/>
                  <a:tailEnd type="oval"/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97" name="Rectangle: Rounded Corners 4"/>
                <p:cNvSpPr/>
                <p:nvPr/>
              </p:nvSpPr>
              <p:spPr>
                <a:xfrm>
                  <a:off x="2801292" y="1691970"/>
                  <a:ext cx="1889639" cy="1606203"/>
                </a:xfrm>
                <a:prstGeom prst="roundRect">
                  <a:avLst/>
                </a:prstGeom>
                <a:solidFill>
                  <a:srgbClr val="001B6C"/>
                </a:solidFill>
                <a:ln>
                  <a:noFill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15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微软雅黑"/>
                  </a:endParaRPr>
                </a:p>
              </p:txBody>
            </p:sp>
            <p:sp>
              <p:nvSpPr>
                <p:cNvPr id="98" name="Rectangle: Rounded Corners 5"/>
                <p:cNvSpPr/>
                <p:nvPr/>
              </p:nvSpPr>
              <p:spPr>
                <a:xfrm rot="10800000" flipV="1">
                  <a:off x="2699494" y="3885914"/>
                  <a:ext cx="2073059" cy="49037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1B6C"/>
                </a:solidFill>
                <a:ln>
                  <a:noFill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wrap="none" anchor="ctr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cs typeface="+mn-ea"/>
                      <a:sym typeface="微软雅黑"/>
                    </a:rPr>
                    <a:t>提高项目品牌</a:t>
                  </a:r>
                </a:p>
              </p:txBody>
            </p:sp>
          </p:grpSp>
          <p:sp>
            <p:nvSpPr>
              <p:cNvPr id="95" name="文本框 70"/>
              <p:cNvSpPr txBox="1"/>
              <p:nvPr/>
            </p:nvSpPr>
            <p:spPr>
              <a:xfrm>
                <a:off x="2856431" y="4365646"/>
                <a:ext cx="2327553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微软雅黑"/>
                  </a:rPr>
                  <a:t>提高品牌的知名度和美誉度，扩大客群基数，完成品牌建立。</a:t>
                </a:r>
              </a:p>
            </p:txBody>
          </p:sp>
        </p:grpSp>
        <p:sp>
          <p:nvSpPr>
            <p:cNvPr id="93" name="iconfont-10471-5111282"/>
            <p:cNvSpPr/>
            <p:nvPr/>
          </p:nvSpPr>
          <p:spPr>
            <a:xfrm>
              <a:off x="1943656" y="1958811"/>
              <a:ext cx="609685" cy="609685"/>
            </a:xfrm>
            <a:custGeom>
              <a:avLst/>
              <a:gdLst>
                <a:gd name="T0" fmla="*/ 2951 w 10478"/>
                <a:gd name="T1" fmla="*/ 7450 h 10478"/>
                <a:gd name="T2" fmla="*/ 3145 w 10478"/>
                <a:gd name="T3" fmla="*/ 7644 h 10478"/>
                <a:gd name="T4" fmla="*/ 4009 w 10478"/>
                <a:gd name="T5" fmla="*/ 7644 h 10478"/>
                <a:gd name="T6" fmla="*/ 2951 w 10478"/>
                <a:gd name="T7" fmla="*/ 6586 h 10478"/>
                <a:gd name="T8" fmla="*/ 2951 w 10478"/>
                <a:gd name="T9" fmla="*/ 7450 h 10478"/>
                <a:gd name="T10" fmla="*/ 4009 w 10478"/>
                <a:gd name="T11" fmla="*/ 7273 h 10478"/>
                <a:gd name="T12" fmla="*/ 4362 w 10478"/>
                <a:gd name="T13" fmla="*/ 7626 h 10478"/>
                <a:gd name="T14" fmla="*/ 7095 w 10478"/>
                <a:gd name="T15" fmla="*/ 4893 h 10478"/>
                <a:gd name="T16" fmla="*/ 6742 w 10478"/>
                <a:gd name="T17" fmla="*/ 4540 h 10478"/>
                <a:gd name="T18" fmla="*/ 4009 w 10478"/>
                <a:gd name="T19" fmla="*/ 7273 h 10478"/>
                <a:gd name="T20" fmla="*/ 6019 w 10478"/>
                <a:gd name="T21" fmla="*/ 3835 h 10478"/>
                <a:gd name="T22" fmla="*/ 5719 w 10478"/>
                <a:gd name="T23" fmla="*/ 3536 h 10478"/>
                <a:gd name="T24" fmla="*/ 2986 w 10478"/>
                <a:gd name="T25" fmla="*/ 6268 h 10478"/>
                <a:gd name="T26" fmla="*/ 3286 w 10478"/>
                <a:gd name="T27" fmla="*/ 6568 h 10478"/>
                <a:gd name="T28" fmla="*/ 6019 w 10478"/>
                <a:gd name="T29" fmla="*/ 3835 h 10478"/>
                <a:gd name="T30" fmla="*/ 6530 w 10478"/>
                <a:gd name="T31" fmla="*/ 4347 h 10478"/>
                <a:gd name="T32" fmla="*/ 6213 w 10478"/>
                <a:gd name="T33" fmla="*/ 4029 h 10478"/>
                <a:gd name="T34" fmla="*/ 3480 w 10478"/>
                <a:gd name="T35" fmla="*/ 6744 h 10478"/>
                <a:gd name="T36" fmla="*/ 3815 w 10478"/>
                <a:gd name="T37" fmla="*/ 7079 h 10478"/>
                <a:gd name="T38" fmla="*/ 6530 w 10478"/>
                <a:gd name="T39" fmla="*/ 4347 h 10478"/>
                <a:gd name="T40" fmla="*/ 6583 w 10478"/>
                <a:gd name="T41" fmla="*/ 2654 h 10478"/>
                <a:gd name="T42" fmla="*/ 6319 w 10478"/>
                <a:gd name="T43" fmla="*/ 2918 h 10478"/>
                <a:gd name="T44" fmla="*/ 7676 w 10478"/>
                <a:gd name="T45" fmla="*/ 4276 h 10478"/>
                <a:gd name="T46" fmla="*/ 7941 w 10478"/>
                <a:gd name="T47" fmla="*/ 4012 h 10478"/>
                <a:gd name="T48" fmla="*/ 6583 w 10478"/>
                <a:gd name="T49" fmla="*/ 2654 h 10478"/>
                <a:gd name="T50" fmla="*/ 5701 w 10478"/>
                <a:gd name="T51" fmla="*/ 3130 h 10478"/>
                <a:gd name="T52" fmla="*/ 7482 w 10478"/>
                <a:gd name="T53" fmla="*/ 4911 h 10478"/>
                <a:gd name="T54" fmla="*/ 7729 w 10478"/>
                <a:gd name="T55" fmla="*/ 4699 h 10478"/>
                <a:gd name="T56" fmla="*/ 5931 w 10478"/>
                <a:gd name="T57" fmla="*/ 2901 h 10478"/>
                <a:gd name="T58" fmla="*/ 5701 w 10478"/>
                <a:gd name="T59" fmla="*/ 3130 h 10478"/>
                <a:gd name="T60" fmla="*/ 5239 w 10478"/>
                <a:gd name="T61" fmla="*/ 0 h 10478"/>
                <a:gd name="T62" fmla="*/ 0 w 10478"/>
                <a:gd name="T63" fmla="*/ 5239 h 10478"/>
                <a:gd name="T64" fmla="*/ 5239 w 10478"/>
                <a:gd name="T65" fmla="*/ 10478 h 10478"/>
                <a:gd name="T66" fmla="*/ 10478 w 10478"/>
                <a:gd name="T67" fmla="*/ 5239 h 10478"/>
                <a:gd name="T68" fmla="*/ 5239 w 10478"/>
                <a:gd name="T69" fmla="*/ 0 h 10478"/>
                <a:gd name="T70" fmla="*/ 8099 w 10478"/>
                <a:gd name="T71" fmla="*/ 4699 h 10478"/>
                <a:gd name="T72" fmla="*/ 7482 w 10478"/>
                <a:gd name="T73" fmla="*/ 5299 h 10478"/>
                <a:gd name="T74" fmla="*/ 7271 w 10478"/>
                <a:gd name="T75" fmla="*/ 5087 h 10478"/>
                <a:gd name="T76" fmla="*/ 4432 w 10478"/>
                <a:gd name="T77" fmla="*/ 7926 h 10478"/>
                <a:gd name="T78" fmla="*/ 2687 w 10478"/>
                <a:gd name="T79" fmla="*/ 7926 h 10478"/>
                <a:gd name="T80" fmla="*/ 2687 w 10478"/>
                <a:gd name="T81" fmla="*/ 6180 h 10478"/>
                <a:gd name="T82" fmla="*/ 5508 w 10478"/>
                <a:gd name="T83" fmla="*/ 3359 h 10478"/>
                <a:gd name="T84" fmla="*/ 5297 w 10478"/>
                <a:gd name="T85" fmla="*/ 3147 h 10478"/>
                <a:gd name="T86" fmla="*/ 5914 w 10478"/>
                <a:gd name="T87" fmla="*/ 2530 h 10478"/>
                <a:gd name="T88" fmla="*/ 6125 w 10478"/>
                <a:gd name="T89" fmla="*/ 2742 h 10478"/>
                <a:gd name="T90" fmla="*/ 6584 w 10478"/>
                <a:gd name="T91" fmla="*/ 2283 h 10478"/>
                <a:gd name="T92" fmla="*/ 8329 w 10478"/>
                <a:gd name="T93" fmla="*/ 4029 h 10478"/>
                <a:gd name="T94" fmla="*/ 7888 w 10478"/>
                <a:gd name="T95" fmla="*/ 4487 h 10478"/>
                <a:gd name="T96" fmla="*/ 8099 w 10478"/>
                <a:gd name="T97" fmla="*/ 4699 h 10478"/>
                <a:gd name="T98" fmla="*/ 8099 w 10478"/>
                <a:gd name="T99" fmla="*/ 4699 h 10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478" h="10478">
                  <a:moveTo>
                    <a:pt x="2951" y="7450"/>
                  </a:moveTo>
                  <a:lnTo>
                    <a:pt x="3145" y="7644"/>
                  </a:lnTo>
                  <a:lnTo>
                    <a:pt x="4009" y="7644"/>
                  </a:lnTo>
                  <a:lnTo>
                    <a:pt x="2951" y="6586"/>
                  </a:lnTo>
                  <a:lnTo>
                    <a:pt x="2951" y="7450"/>
                  </a:lnTo>
                  <a:close/>
                  <a:moveTo>
                    <a:pt x="4009" y="7273"/>
                  </a:moveTo>
                  <a:lnTo>
                    <a:pt x="4362" y="7626"/>
                  </a:lnTo>
                  <a:lnTo>
                    <a:pt x="7095" y="4893"/>
                  </a:lnTo>
                  <a:lnTo>
                    <a:pt x="6742" y="4540"/>
                  </a:lnTo>
                  <a:lnTo>
                    <a:pt x="4009" y="7273"/>
                  </a:lnTo>
                  <a:close/>
                  <a:moveTo>
                    <a:pt x="6019" y="3835"/>
                  </a:moveTo>
                  <a:lnTo>
                    <a:pt x="5719" y="3536"/>
                  </a:lnTo>
                  <a:lnTo>
                    <a:pt x="2986" y="6268"/>
                  </a:lnTo>
                  <a:lnTo>
                    <a:pt x="3286" y="6568"/>
                  </a:lnTo>
                  <a:lnTo>
                    <a:pt x="6019" y="3835"/>
                  </a:lnTo>
                  <a:close/>
                  <a:moveTo>
                    <a:pt x="6530" y="4347"/>
                  </a:moveTo>
                  <a:lnTo>
                    <a:pt x="6213" y="4029"/>
                  </a:lnTo>
                  <a:lnTo>
                    <a:pt x="3480" y="6744"/>
                  </a:lnTo>
                  <a:lnTo>
                    <a:pt x="3815" y="7079"/>
                  </a:lnTo>
                  <a:lnTo>
                    <a:pt x="6530" y="4347"/>
                  </a:lnTo>
                  <a:close/>
                  <a:moveTo>
                    <a:pt x="6583" y="2654"/>
                  </a:moveTo>
                  <a:lnTo>
                    <a:pt x="6319" y="2918"/>
                  </a:lnTo>
                  <a:lnTo>
                    <a:pt x="7676" y="4276"/>
                  </a:lnTo>
                  <a:lnTo>
                    <a:pt x="7941" y="4012"/>
                  </a:lnTo>
                  <a:lnTo>
                    <a:pt x="6583" y="2654"/>
                  </a:lnTo>
                  <a:close/>
                  <a:moveTo>
                    <a:pt x="5701" y="3130"/>
                  </a:moveTo>
                  <a:lnTo>
                    <a:pt x="7482" y="4911"/>
                  </a:lnTo>
                  <a:lnTo>
                    <a:pt x="7729" y="4699"/>
                  </a:lnTo>
                  <a:lnTo>
                    <a:pt x="5931" y="2901"/>
                  </a:lnTo>
                  <a:lnTo>
                    <a:pt x="5701" y="3130"/>
                  </a:lnTo>
                  <a:close/>
                  <a:moveTo>
                    <a:pt x="5239" y="0"/>
                  </a:moveTo>
                  <a:cubicBezTo>
                    <a:pt x="2345" y="0"/>
                    <a:pt x="0" y="2345"/>
                    <a:pt x="0" y="5239"/>
                  </a:cubicBezTo>
                  <a:cubicBezTo>
                    <a:pt x="0" y="8133"/>
                    <a:pt x="2345" y="10478"/>
                    <a:pt x="5239" y="10478"/>
                  </a:cubicBezTo>
                  <a:cubicBezTo>
                    <a:pt x="8133" y="10478"/>
                    <a:pt x="10478" y="8133"/>
                    <a:pt x="10478" y="5239"/>
                  </a:cubicBezTo>
                  <a:cubicBezTo>
                    <a:pt x="10478" y="2345"/>
                    <a:pt x="8133" y="0"/>
                    <a:pt x="5239" y="0"/>
                  </a:cubicBezTo>
                  <a:close/>
                  <a:moveTo>
                    <a:pt x="8099" y="4699"/>
                  </a:moveTo>
                  <a:lnTo>
                    <a:pt x="7482" y="5299"/>
                  </a:lnTo>
                  <a:lnTo>
                    <a:pt x="7271" y="5087"/>
                  </a:lnTo>
                  <a:lnTo>
                    <a:pt x="4432" y="7926"/>
                  </a:lnTo>
                  <a:lnTo>
                    <a:pt x="2687" y="7926"/>
                  </a:lnTo>
                  <a:lnTo>
                    <a:pt x="2687" y="6180"/>
                  </a:lnTo>
                  <a:lnTo>
                    <a:pt x="5508" y="3359"/>
                  </a:lnTo>
                  <a:lnTo>
                    <a:pt x="5297" y="3147"/>
                  </a:lnTo>
                  <a:lnTo>
                    <a:pt x="5914" y="2530"/>
                  </a:lnTo>
                  <a:lnTo>
                    <a:pt x="6125" y="2742"/>
                  </a:lnTo>
                  <a:lnTo>
                    <a:pt x="6584" y="2283"/>
                  </a:lnTo>
                  <a:lnTo>
                    <a:pt x="8329" y="4029"/>
                  </a:lnTo>
                  <a:lnTo>
                    <a:pt x="7888" y="4487"/>
                  </a:lnTo>
                  <a:lnTo>
                    <a:pt x="8099" y="4699"/>
                  </a:lnTo>
                  <a:close/>
                  <a:moveTo>
                    <a:pt x="8099" y="4699"/>
                  </a:move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99" name="Group 74"/>
          <p:cNvGrpSpPr/>
          <p:nvPr/>
        </p:nvGrpSpPr>
        <p:grpSpPr>
          <a:xfrm>
            <a:off x="6243994" y="1568036"/>
            <a:ext cx="2327553" cy="3721928"/>
            <a:chOff x="1075936" y="1568035"/>
            <a:chExt cx="2327553" cy="3721928"/>
          </a:xfrm>
        </p:grpSpPr>
        <p:grpSp>
          <p:nvGrpSpPr>
            <p:cNvPr id="100" name="组合 99"/>
            <p:cNvGrpSpPr/>
            <p:nvPr/>
          </p:nvGrpSpPr>
          <p:grpSpPr>
            <a:xfrm>
              <a:off x="1075936" y="1568035"/>
              <a:ext cx="2327553" cy="3721928"/>
              <a:chOff x="2856431" y="1844047"/>
              <a:chExt cx="2327553" cy="3721928"/>
            </a:xfrm>
          </p:grpSpPr>
          <p:grpSp>
            <p:nvGrpSpPr>
              <p:cNvPr id="102" name="Group 7"/>
              <p:cNvGrpSpPr/>
              <p:nvPr/>
            </p:nvGrpSpPr>
            <p:grpSpPr>
              <a:xfrm>
                <a:off x="3117525" y="1844047"/>
                <a:ext cx="1804983" cy="2337335"/>
                <a:chOff x="2699494" y="1691970"/>
                <a:chExt cx="2073059" cy="2684320"/>
              </a:xfrm>
            </p:grpSpPr>
            <p:cxnSp>
              <p:nvCxnSpPr>
                <p:cNvPr id="104" name="Straight Connector 2"/>
                <p:cNvCxnSpPr/>
                <p:nvPr/>
              </p:nvCxnSpPr>
              <p:spPr>
                <a:xfrm rot="5400000">
                  <a:off x="3483172" y="3513476"/>
                  <a:ext cx="515165" cy="2405"/>
                </a:xfrm>
                <a:prstGeom prst="line">
                  <a:avLst/>
                </a:prstGeom>
                <a:ln>
                  <a:solidFill>
                    <a:srgbClr val="001B6C"/>
                  </a:solidFill>
                  <a:prstDash val="sysDot"/>
                  <a:tailEnd type="oval"/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105" name="Rectangle: Rounded Corners 4"/>
                <p:cNvSpPr/>
                <p:nvPr/>
              </p:nvSpPr>
              <p:spPr>
                <a:xfrm>
                  <a:off x="2801292" y="1691970"/>
                  <a:ext cx="1889639" cy="1606203"/>
                </a:xfrm>
                <a:prstGeom prst="roundRect">
                  <a:avLst/>
                </a:prstGeom>
                <a:solidFill>
                  <a:srgbClr val="001B6C"/>
                </a:solidFill>
                <a:ln>
                  <a:noFill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15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微软雅黑"/>
                  </a:endParaRPr>
                </a:p>
              </p:txBody>
            </p:sp>
            <p:sp>
              <p:nvSpPr>
                <p:cNvPr id="106" name="Rectangle: Rounded Corners 5"/>
                <p:cNvSpPr/>
                <p:nvPr/>
              </p:nvSpPr>
              <p:spPr>
                <a:xfrm rot="10800000" flipV="1">
                  <a:off x="2699494" y="3885914"/>
                  <a:ext cx="2073059" cy="49037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1B6C"/>
                </a:solidFill>
                <a:ln>
                  <a:noFill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wrap="none" anchor="ctr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cs typeface="+mn-ea"/>
                      <a:sym typeface="微软雅黑"/>
                    </a:rPr>
                    <a:t>打造优质产品</a:t>
                  </a:r>
                </a:p>
              </p:txBody>
            </p:sp>
          </p:grpSp>
          <p:sp>
            <p:nvSpPr>
              <p:cNvPr id="103" name="文本框 78"/>
              <p:cNvSpPr txBox="1"/>
              <p:nvPr/>
            </p:nvSpPr>
            <p:spPr>
              <a:xfrm>
                <a:off x="2856431" y="4365646"/>
                <a:ext cx="2327553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微软雅黑"/>
                  </a:rPr>
                  <a:t>打造优质产品，满足客户的需求，实现公司打造优质产品的目标。</a:t>
                </a:r>
              </a:p>
            </p:txBody>
          </p:sp>
        </p:grpSp>
        <p:sp>
          <p:nvSpPr>
            <p:cNvPr id="101" name="iconfont-10471-5111282"/>
            <p:cNvSpPr/>
            <p:nvPr/>
          </p:nvSpPr>
          <p:spPr>
            <a:xfrm>
              <a:off x="1943656" y="2041980"/>
              <a:ext cx="609685" cy="443347"/>
            </a:xfrm>
            <a:custGeom>
              <a:avLst/>
              <a:gdLst>
                <a:gd name="connsiteX0" fmla="*/ 0 w 454139"/>
                <a:gd name="connsiteY0" fmla="*/ 144535 h 330238"/>
                <a:gd name="connsiteX1" fmla="*/ 147062 w 454139"/>
                <a:gd name="connsiteY1" fmla="*/ 144535 h 330238"/>
                <a:gd name="connsiteX2" fmla="*/ 227070 w 454139"/>
                <a:gd name="connsiteY2" fmla="*/ 206420 h 330238"/>
                <a:gd name="connsiteX3" fmla="*/ 307077 w 454139"/>
                <a:gd name="connsiteY3" fmla="*/ 144535 h 330238"/>
                <a:gd name="connsiteX4" fmla="*/ 454139 w 454139"/>
                <a:gd name="connsiteY4" fmla="*/ 144535 h 330238"/>
                <a:gd name="connsiteX5" fmla="*/ 454139 w 454139"/>
                <a:gd name="connsiteY5" fmla="*/ 330238 h 330238"/>
                <a:gd name="connsiteX6" fmla="*/ 0 w 454139"/>
                <a:gd name="connsiteY6" fmla="*/ 330238 h 330238"/>
                <a:gd name="connsiteX7" fmla="*/ 81913 w 454139"/>
                <a:gd name="connsiteY7" fmla="*/ 0 h 330238"/>
                <a:gd name="connsiteX8" fmla="*/ 82580 w 454139"/>
                <a:gd name="connsiteY8" fmla="*/ 0 h 330238"/>
                <a:gd name="connsiteX9" fmla="*/ 82580 w 454139"/>
                <a:gd name="connsiteY9" fmla="*/ 103205 h 330238"/>
                <a:gd name="connsiteX10" fmla="*/ 103201 w 454139"/>
                <a:gd name="connsiteY10" fmla="*/ 103205 h 330238"/>
                <a:gd name="connsiteX11" fmla="*/ 103201 w 454139"/>
                <a:gd name="connsiteY11" fmla="*/ 0 h 330238"/>
                <a:gd name="connsiteX12" fmla="*/ 350939 w 454139"/>
                <a:gd name="connsiteY12" fmla="*/ 0 h 330238"/>
                <a:gd name="connsiteX13" fmla="*/ 350939 w 454139"/>
                <a:gd name="connsiteY13" fmla="*/ 103205 h 330238"/>
                <a:gd name="connsiteX14" fmla="*/ 371560 w 454139"/>
                <a:gd name="connsiteY14" fmla="*/ 103205 h 330238"/>
                <a:gd name="connsiteX15" fmla="*/ 371560 w 454139"/>
                <a:gd name="connsiteY15" fmla="*/ 0 h 330238"/>
                <a:gd name="connsiteX16" fmla="*/ 372227 w 454139"/>
                <a:gd name="connsiteY16" fmla="*/ 0 h 330238"/>
                <a:gd name="connsiteX17" fmla="*/ 454139 w 454139"/>
                <a:gd name="connsiteY17" fmla="*/ 123818 h 330238"/>
                <a:gd name="connsiteX18" fmla="*/ 288980 w 454139"/>
                <a:gd name="connsiteY18" fmla="*/ 123818 h 330238"/>
                <a:gd name="connsiteX19" fmla="*/ 227070 w 454139"/>
                <a:gd name="connsiteY19" fmla="*/ 185703 h 330238"/>
                <a:gd name="connsiteX20" fmla="*/ 165159 w 454139"/>
                <a:gd name="connsiteY20" fmla="*/ 123818 h 330238"/>
                <a:gd name="connsiteX21" fmla="*/ 82580 w 454139"/>
                <a:gd name="connsiteY21" fmla="*/ 123818 h 330238"/>
                <a:gd name="connsiteX22" fmla="*/ 0 w 454139"/>
                <a:gd name="connsiteY22" fmla="*/ 123818 h 33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4139" h="330238">
                  <a:moveTo>
                    <a:pt x="0" y="144535"/>
                  </a:moveTo>
                  <a:lnTo>
                    <a:pt x="147062" y="144535"/>
                  </a:lnTo>
                  <a:cubicBezTo>
                    <a:pt x="156253" y="180095"/>
                    <a:pt x="188637" y="206420"/>
                    <a:pt x="227070" y="206420"/>
                  </a:cubicBezTo>
                  <a:cubicBezTo>
                    <a:pt x="265502" y="206420"/>
                    <a:pt x="297886" y="180095"/>
                    <a:pt x="307077" y="144535"/>
                  </a:cubicBezTo>
                  <a:lnTo>
                    <a:pt x="454139" y="144535"/>
                  </a:lnTo>
                  <a:lnTo>
                    <a:pt x="454139" y="330238"/>
                  </a:lnTo>
                  <a:lnTo>
                    <a:pt x="0" y="330238"/>
                  </a:lnTo>
                  <a:close/>
                  <a:moveTo>
                    <a:pt x="81913" y="0"/>
                  </a:moveTo>
                  <a:lnTo>
                    <a:pt x="82580" y="0"/>
                  </a:lnTo>
                  <a:lnTo>
                    <a:pt x="82580" y="103205"/>
                  </a:lnTo>
                  <a:lnTo>
                    <a:pt x="103201" y="103205"/>
                  </a:lnTo>
                  <a:lnTo>
                    <a:pt x="103201" y="0"/>
                  </a:lnTo>
                  <a:lnTo>
                    <a:pt x="350939" y="0"/>
                  </a:lnTo>
                  <a:lnTo>
                    <a:pt x="350939" y="103205"/>
                  </a:lnTo>
                  <a:lnTo>
                    <a:pt x="371560" y="103205"/>
                  </a:lnTo>
                  <a:lnTo>
                    <a:pt x="371560" y="0"/>
                  </a:lnTo>
                  <a:lnTo>
                    <a:pt x="372227" y="0"/>
                  </a:lnTo>
                  <a:lnTo>
                    <a:pt x="454139" y="123818"/>
                  </a:lnTo>
                  <a:lnTo>
                    <a:pt x="288980" y="123818"/>
                  </a:lnTo>
                  <a:cubicBezTo>
                    <a:pt x="288980" y="157998"/>
                    <a:pt x="261264" y="185703"/>
                    <a:pt x="227070" y="185703"/>
                  </a:cubicBezTo>
                  <a:cubicBezTo>
                    <a:pt x="192876" y="185703"/>
                    <a:pt x="165159" y="157998"/>
                    <a:pt x="165159" y="123818"/>
                  </a:cubicBezTo>
                  <a:lnTo>
                    <a:pt x="82580" y="123818"/>
                  </a:lnTo>
                  <a:lnTo>
                    <a:pt x="0" y="1238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07" name="Group 82"/>
          <p:cNvGrpSpPr/>
          <p:nvPr/>
        </p:nvGrpSpPr>
        <p:grpSpPr>
          <a:xfrm>
            <a:off x="8852873" y="1568036"/>
            <a:ext cx="2327553" cy="3721928"/>
            <a:chOff x="1075936" y="1568035"/>
            <a:chExt cx="2327553" cy="3721928"/>
          </a:xfrm>
        </p:grpSpPr>
        <p:grpSp>
          <p:nvGrpSpPr>
            <p:cNvPr id="108" name="组合 107"/>
            <p:cNvGrpSpPr/>
            <p:nvPr/>
          </p:nvGrpSpPr>
          <p:grpSpPr>
            <a:xfrm>
              <a:off x="1075936" y="1568035"/>
              <a:ext cx="2327553" cy="3721928"/>
              <a:chOff x="2856431" y="1844047"/>
              <a:chExt cx="2327553" cy="3721928"/>
            </a:xfrm>
          </p:grpSpPr>
          <p:grpSp>
            <p:nvGrpSpPr>
              <p:cNvPr id="110" name="Group 7"/>
              <p:cNvGrpSpPr/>
              <p:nvPr/>
            </p:nvGrpSpPr>
            <p:grpSpPr>
              <a:xfrm>
                <a:off x="3117525" y="1844047"/>
                <a:ext cx="1804983" cy="2337335"/>
                <a:chOff x="2699494" y="1691970"/>
                <a:chExt cx="2073059" cy="2684320"/>
              </a:xfrm>
            </p:grpSpPr>
            <p:cxnSp>
              <p:nvCxnSpPr>
                <p:cNvPr id="112" name="Straight Connector 2"/>
                <p:cNvCxnSpPr/>
                <p:nvPr/>
              </p:nvCxnSpPr>
              <p:spPr>
                <a:xfrm rot="5400000">
                  <a:off x="3483172" y="3513476"/>
                  <a:ext cx="515165" cy="2405"/>
                </a:xfrm>
                <a:prstGeom prst="line">
                  <a:avLst/>
                </a:prstGeom>
                <a:ln>
                  <a:solidFill>
                    <a:srgbClr val="001B6C"/>
                  </a:solidFill>
                  <a:prstDash val="sysDot"/>
                  <a:tailEnd type="oval"/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113" name="Rectangle: Rounded Corners 4"/>
                <p:cNvSpPr/>
                <p:nvPr/>
              </p:nvSpPr>
              <p:spPr>
                <a:xfrm>
                  <a:off x="2801292" y="1691970"/>
                  <a:ext cx="1889639" cy="1606203"/>
                </a:xfrm>
                <a:prstGeom prst="roundRect">
                  <a:avLst/>
                </a:prstGeom>
                <a:solidFill>
                  <a:srgbClr val="001B6C"/>
                </a:solidFill>
                <a:ln>
                  <a:noFill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>
                          <a:hueOff val="0"/>
                          <a:satOff val="0"/>
                          <a:lumOff val="0"/>
                          <a:alphaOff val="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015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微软雅黑"/>
                  </a:endParaRPr>
                </a:p>
              </p:txBody>
            </p:sp>
            <p:sp>
              <p:nvSpPr>
                <p:cNvPr id="114" name="Rectangle: Rounded Corners 5"/>
                <p:cNvSpPr/>
                <p:nvPr/>
              </p:nvSpPr>
              <p:spPr>
                <a:xfrm rot="10800000" flipV="1">
                  <a:off x="2699494" y="3885914"/>
                  <a:ext cx="2073059" cy="49037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1B6C"/>
                </a:solidFill>
                <a:ln>
                  <a:noFill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wrap="none" anchor="ctr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微软雅黑"/>
                      <a:ea typeface="微软雅黑"/>
                      <a:cs typeface="+mn-ea"/>
                      <a:sym typeface="微软雅黑"/>
                    </a:rPr>
                    <a:t>实现市场占有</a:t>
                  </a:r>
                </a:p>
              </p:txBody>
            </p:sp>
          </p:grpSp>
          <p:sp>
            <p:nvSpPr>
              <p:cNvPr id="111" name="文本框 86"/>
              <p:cNvSpPr txBox="1"/>
              <p:nvPr/>
            </p:nvSpPr>
            <p:spPr>
              <a:xfrm>
                <a:off x="2856431" y="4365646"/>
                <a:ext cx="2327553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微软雅黑"/>
                    <a:ea typeface="微软雅黑"/>
                    <a:cs typeface="+mn-ea"/>
                    <a:sym typeface="微软雅黑"/>
                  </a:rPr>
                  <a:t>通过差异化产品的打造，彻底击败竞品，实现市场的占有率目标。</a:t>
                </a:r>
              </a:p>
            </p:txBody>
          </p:sp>
        </p:grpSp>
        <p:sp>
          <p:nvSpPr>
            <p:cNvPr id="109" name="iconfont-10471-5111282"/>
            <p:cNvSpPr/>
            <p:nvPr/>
          </p:nvSpPr>
          <p:spPr>
            <a:xfrm>
              <a:off x="1943656" y="1958811"/>
              <a:ext cx="609685" cy="609685"/>
            </a:xfrm>
            <a:custGeom>
              <a:avLst/>
              <a:gdLst>
                <a:gd name="T0" fmla="*/ 6400 w 12800"/>
                <a:gd name="T1" fmla="*/ 12800 h 12800"/>
                <a:gd name="T2" fmla="*/ 1875 w 12800"/>
                <a:gd name="T3" fmla="*/ 10925 h 12800"/>
                <a:gd name="T4" fmla="*/ 0 w 12800"/>
                <a:gd name="T5" fmla="*/ 6400 h 12800"/>
                <a:gd name="T6" fmla="*/ 1875 w 12800"/>
                <a:gd name="T7" fmla="*/ 1875 h 12800"/>
                <a:gd name="T8" fmla="*/ 6400 w 12800"/>
                <a:gd name="T9" fmla="*/ 0 h 12800"/>
                <a:gd name="T10" fmla="*/ 10925 w 12800"/>
                <a:gd name="T11" fmla="*/ 1875 h 12800"/>
                <a:gd name="T12" fmla="*/ 12800 w 12800"/>
                <a:gd name="T13" fmla="*/ 6400 h 12800"/>
                <a:gd name="T14" fmla="*/ 10925 w 12800"/>
                <a:gd name="T15" fmla="*/ 10925 h 12800"/>
                <a:gd name="T16" fmla="*/ 6400 w 12800"/>
                <a:gd name="T17" fmla="*/ 12800 h 12800"/>
                <a:gd name="T18" fmla="*/ 4000 w 12800"/>
                <a:gd name="T19" fmla="*/ 7200 h 12800"/>
                <a:gd name="T20" fmla="*/ 4800 w 12800"/>
                <a:gd name="T21" fmla="*/ 6400 h 12800"/>
                <a:gd name="T22" fmla="*/ 4000 w 12800"/>
                <a:gd name="T23" fmla="*/ 5600 h 12800"/>
                <a:gd name="T24" fmla="*/ 3200 w 12800"/>
                <a:gd name="T25" fmla="*/ 6400 h 12800"/>
                <a:gd name="T26" fmla="*/ 4000 w 12800"/>
                <a:gd name="T27" fmla="*/ 7200 h 12800"/>
                <a:gd name="T28" fmla="*/ 6400 w 12800"/>
                <a:gd name="T29" fmla="*/ 7200 h 12800"/>
                <a:gd name="T30" fmla="*/ 7200 w 12800"/>
                <a:gd name="T31" fmla="*/ 6400 h 12800"/>
                <a:gd name="T32" fmla="*/ 6400 w 12800"/>
                <a:gd name="T33" fmla="*/ 5600 h 12800"/>
                <a:gd name="T34" fmla="*/ 5600 w 12800"/>
                <a:gd name="T35" fmla="*/ 6400 h 12800"/>
                <a:gd name="T36" fmla="*/ 6400 w 12800"/>
                <a:gd name="T37" fmla="*/ 7200 h 12800"/>
                <a:gd name="T38" fmla="*/ 8800 w 12800"/>
                <a:gd name="T39" fmla="*/ 7200 h 12800"/>
                <a:gd name="T40" fmla="*/ 9600 w 12800"/>
                <a:gd name="T41" fmla="*/ 6400 h 12800"/>
                <a:gd name="T42" fmla="*/ 8800 w 12800"/>
                <a:gd name="T43" fmla="*/ 5600 h 12800"/>
                <a:gd name="T44" fmla="*/ 8000 w 12800"/>
                <a:gd name="T45" fmla="*/ 6400 h 12800"/>
                <a:gd name="T46" fmla="*/ 8800 w 12800"/>
                <a:gd name="T47" fmla="*/ 7200 h 1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800" h="12800">
                  <a:moveTo>
                    <a:pt x="6400" y="12800"/>
                  </a:moveTo>
                  <a:cubicBezTo>
                    <a:pt x="4703" y="12800"/>
                    <a:pt x="3075" y="12126"/>
                    <a:pt x="1875" y="10925"/>
                  </a:cubicBezTo>
                  <a:cubicBezTo>
                    <a:pt x="674" y="9725"/>
                    <a:pt x="0" y="8097"/>
                    <a:pt x="0" y="6400"/>
                  </a:cubicBezTo>
                  <a:cubicBezTo>
                    <a:pt x="0" y="4703"/>
                    <a:pt x="674" y="3075"/>
                    <a:pt x="1875" y="1875"/>
                  </a:cubicBezTo>
                  <a:cubicBezTo>
                    <a:pt x="3075" y="674"/>
                    <a:pt x="4703" y="0"/>
                    <a:pt x="6400" y="0"/>
                  </a:cubicBezTo>
                  <a:cubicBezTo>
                    <a:pt x="8097" y="0"/>
                    <a:pt x="9725" y="674"/>
                    <a:pt x="10925" y="1875"/>
                  </a:cubicBezTo>
                  <a:cubicBezTo>
                    <a:pt x="12126" y="3075"/>
                    <a:pt x="12800" y="4703"/>
                    <a:pt x="12800" y="6400"/>
                  </a:cubicBezTo>
                  <a:cubicBezTo>
                    <a:pt x="12800" y="8097"/>
                    <a:pt x="12126" y="9725"/>
                    <a:pt x="10925" y="10925"/>
                  </a:cubicBezTo>
                  <a:cubicBezTo>
                    <a:pt x="9725" y="12126"/>
                    <a:pt x="8097" y="12800"/>
                    <a:pt x="6400" y="12800"/>
                  </a:cubicBezTo>
                  <a:close/>
                  <a:moveTo>
                    <a:pt x="4000" y="7200"/>
                  </a:moveTo>
                  <a:cubicBezTo>
                    <a:pt x="4442" y="7200"/>
                    <a:pt x="4800" y="6842"/>
                    <a:pt x="4800" y="6400"/>
                  </a:cubicBezTo>
                  <a:cubicBezTo>
                    <a:pt x="4800" y="5958"/>
                    <a:pt x="4442" y="5600"/>
                    <a:pt x="4000" y="5600"/>
                  </a:cubicBezTo>
                  <a:cubicBezTo>
                    <a:pt x="3558" y="5600"/>
                    <a:pt x="3200" y="5958"/>
                    <a:pt x="3200" y="6400"/>
                  </a:cubicBezTo>
                  <a:cubicBezTo>
                    <a:pt x="3200" y="6842"/>
                    <a:pt x="3558" y="7200"/>
                    <a:pt x="4000" y="7200"/>
                  </a:cubicBezTo>
                  <a:close/>
                  <a:moveTo>
                    <a:pt x="6400" y="7200"/>
                  </a:moveTo>
                  <a:cubicBezTo>
                    <a:pt x="6842" y="7200"/>
                    <a:pt x="7200" y="6842"/>
                    <a:pt x="7200" y="6400"/>
                  </a:cubicBezTo>
                  <a:cubicBezTo>
                    <a:pt x="7200" y="5958"/>
                    <a:pt x="6842" y="5600"/>
                    <a:pt x="6400" y="5600"/>
                  </a:cubicBezTo>
                  <a:cubicBezTo>
                    <a:pt x="5958" y="5600"/>
                    <a:pt x="5600" y="5958"/>
                    <a:pt x="5600" y="6400"/>
                  </a:cubicBezTo>
                  <a:cubicBezTo>
                    <a:pt x="5600" y="6842"/>
                    <a:pt x="5958" y="7200"/>
                    <a:pt x="6400" y="7200"/>
                  </a:cubicBezTo>
                  <a:close/>
                  <a:moveTo>
                    <a:pt x="8800" y="7200"/>
                  </a:moveTo>
                  <a:cubicBezTo>
                    <a:pt x="9242" y="7200"/>
                    <a:pt x="9600" y="6842"/>
                    <a:pt x="9600" y="6400"/>
                  </a:cubicBezTo>
                  <a:cubicBezTo>
                    <a:pt x="9600" y="5958"/>
                    <a:pt x="9242" y="5600"/>
                    <a:pt x="8800" y="5600"/>
                  </a:cubicBezTo>
                  <a:cubicBezTo>
                    <a:pt x="8358" y="5600"/>
                    <a:pt x="8000" y="5958"/>
                    <a:pt x="8000" y="6400"/>
                  </a:cubicBezTo>
                  <a:cubicBezTo>
                    <a:pt x="8000" y="6842"/>
                    <a:pt x="8358" y="7200"/>
                    <a:pt x="8800" y="72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latin typeface="微软雅黑"/>
                <a:ea typeface="微软雅黑"/>
                <a:sym typeface="微软雅黑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阶段销售目标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646197" y="1709949"/>
            <a:ext cx="2911136" cy="1709531"/>
            <a:chOff x="4981582" y="3208189"/>
            <a:chExt cx="2911136" cy="1709531"/>
          </a:xfrm>
        </p:grpSpPr>
        <p:sp>
          <p:nvSpPr>
            <p:cNvPr id="18" name="文本框 2"/>
            <p:cNvSpPr txBox="1"/>
            <p:nvPr>
              <p:custDataLst>
                <p:tags r:id="rId5"/>
              </p:custDataLst>
            </p:nvPr>
          </p:nvSpPr>
          <p:spPr>
            <a:xfrm>
              <a:off x="4981582" y="3717391"/>
              <a:ext cx="2911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实现公司对产品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XXX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的销售任务目标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XXX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。完成公司整体销售业绩任务。</a:t>
              </a:r>
            </a:p>
          </p:txBody>
        </p:sp>
        <p:sp>
          <p:nvSpPr>
            <p:cNvPr id="19" name="矩形: 圆角 9"/>
            <p:cNvSpPr/>
            <p:nvPr/>
          </p:nvSpPr>
          <p:spPr>
            <a:xfrm>
              <a:off x="5605864" y="3208189"/>
              <a:ext cx="1662572" cy="441621"/>
            </a:xfrm>
            <a:prstGeom prst="homePlat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产品二销售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646197" y="3973092"/>
            <a:ext cx="2911136" cy="1709531"/>
            <a:chOff x="4981582" y="3208189"/>
            <a:chExt cx="2911136" cy="1709531"/>
          </a:xfrm>
        </p:grpSpPr>
        <p:sp>
          <p:nvSpPr>
            <p:cNvPr id="21" name="文本框 2"/>
            <p:cNvSpPr txBox="1"/>
            <p:nvPr>
              <p:custDataLst>
                <p:tags r:id="rId4"/>
              </p:custDataLst>
            </p:nvPr>
          </p:nvSpPr>
          <p:spPr>
            <a:xfrm>
              <a:off x="4981582" y="3717391"/>
              <a:ext cx="2911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实现公司对产品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XXX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的销售任务目标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XXX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。完成公司整体销售业绩任务。</a:t>
              </a:r>
            </a:p>
          </p:txBody>
        </p:sp>
        <p:sp>
          <p:nvSpPr>
            <p:cNvPr id="22" name="矩形: 圆角 15"/>
            <p:cNvSpPr/>
            <p:nvPr/>
          </p:nvSpPr>
          <p:spPr>
            <a:xfrm>
              <a:off x="5605864" y="3208189"/>
              <a:ext cx="1662572" cy="441621"/>
            </a:xfrm>
            <a:prstGeom prst="homePlat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产品四销售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215114" y="1709949"/>
            <a:ext cx="2911136" cy="1709531"/>
            <a:chOff x="4981582" y="3208189"/>
            <a:chExt cx="2911136" cy="1709531"/>
          </a:xfrm>
        </p:grpSpPr>
        <p:sp>
          <p:nvSpPr>
            <p:cNvPr id="24" name="文本框 2"/>
            <p:cNvSpPr txBox="1"/>
            <p:nvPr>
              <p:custDataLst>
                <p:tags r:id="rId3"/>
              </p:custDataLst>
            </p:nvPr>
          </p:nvSpPr>
          <p:spPr>
            <a:xfrm>
              <a:off x="4981582" y="3717391"/>
              <a:ext cx="2911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实现公司对产品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XXX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的销售任务目标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XXX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。完成公司整体销售业绩任务。</a:t>
              </a:r>
            </a:p>
          </p:txBody>
        </p:sp>
        <p:sp>
          <p:nvSpPr>
            <p:cNvPr id="25" name="矩形: 圆角 9"/>
            <p:cNvSpPr/>
            <p:nvPr/>
          </p:nvSpPr>
          <p:spPr>
            <a:xfrm>
              <a:off x="5605864" y="3208189"/>
              <a:ext cx="1662572" cy="441621"/>
            </a:xfrm>
            <a:prstGeom prst="homePlat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产品一销售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215114" y="3973092"/>
            <a:ext cx="2911136" cy="1709531"/>
            <a:chOff x="4981582" y="3208189"/>
            <a:chExt cx="2911136" cy="1709531"/>
          </a:xfrm>
        </p:grpSpPr>
        <p:sp>
          <p:nvSpPr>
            <p:cNvPr id="27" name="文本框 2"/>
            <p:cNvSpPr txBox="1"/>
            <p:nvPr>
              <p:custDataLst>
                <p:tags r:id="rId2"/>
              </p:custDataLst>
            </p:nvPr>
          </p:nvSpPr>
          <p:spPr>
            <a:xfrm>
              <a:off x="4981582" y="3717391"/>
              <a:ext cx="2911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实现公司对产品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XXX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的销售任务目标</a:t>
              </a: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XXX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。完成公司整体销售业绩任务。</a:t>
              </a:r>
            </a:p>
          </p:txBody>
        </p:sp>
        <p:sp>
          <p:nvSpPr>
            <p:cNvPr id="28" name="矩形: 圆角 15"/>
            <p:cNvSpPr/>
            <p:nvPr/>
          </p:nvSpPr>
          <p:spPr>
            <a:xfrm>
              <a:off x="5605864" y="3208189"/>
              <a:ext cx="1662572" cy="441621"/>
            </a:xfrm>
            <a:prstGeom prst="homePlat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产品三销售</a:t>
              </a: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663" y="1448982"/>
            <a:ext cx="2887588" cy="192715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343" y="3710579"/>
            <a:ext cx="2889908" cy="192869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67"/>
          <a:stretch>
            <a:fillRect/>
          </a:stretch>
        </p:blipFill>
        <p:spPr>
          <a:xfrm>
            <a:off x="0" y="-1"/>
            <a:ext cx="12192000" cy="3186425"/>
          </a:xfrm>
          <a:custGeom>
            <a:avLst/>
            <a:gdLst>
              <a:gd name="connsiteX0" fmla="*/ 0 w 12192000"/>
              <a:gd name="connsiteY0" fmla="*/ 0 h 3186425"/>
              <a:gd name="connsiteX1" fmla="*/ 12192000 w 12192000"/>
              <a:gd name="connsiteY1" fmla="*/ 0 h 3186425"/>
              <a:gd name="connsiteX2" fmla="*/ 12192000 w 12192000"/>
              <a:gd name="connsiteY2" fmla="*/ 2739659 h 3186425"/>
              <a:gd name="connsiteX3" fmla="*/ 11727571 w 12192000"/>
              <a:gd name="connsiteY3" fmla="*/ 2816405 h 3186425"/>
              <a:gd name="connsiteX4" fmla="*/ 6245838 w 12192000"/>
              <a:gd name="connsiteY4" fmla="*/ 3186425 h 3186425"/>
              <a:gd name="connsiteX5" fmla="*/ 9329 w 12192000"/>
              <a:gd name="connsiteY5" fmla="*/ 2691680 h 3186425"/>
              <a:gd name="connsiteX6" fmla="*/ 0 w 12192000"/>
              <a:gd name="connsiteY6" fmla="*/ 2689806 h 318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186425">
                <a:moveTo>
                  <a:pt x="0" y="0"/>
                </a:moveTo>
                <a:lnTo>
                  <a:pt x="12192000" y="0"/>
                </a:lnTo>
                <a:lnTo>
                  <a:pt x="12192000" y="2739659"/>
                </a:lnTo>
                <a:lnTo>
                  <a:pt x="11727571" y="2816405"/>
                </a:lnTo>
                <a:cubicBezTo>
                  <a:pt x="10162779" y="3050016"/>
                  <a:pt x="8276396" y="3186425"/>
                  <a:pt x="6245838" y="3186425"/>
                </a:cubicBezTo>
                <a:cubicBezTo>
                  <a:pt x="3876854" y="3186425"/>
                  <a:pt x="1704108" y="3000758"/>
                  <a:pt x="9329" y="2691680"/>
                </a:cubicBezTo>
                <a:lnTo>
                  <a:pt x="0" y="2689806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>
            <a:off x="4470192" y="1677740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第二部分</a:t>
            </a:r>
            <a:endParaRPr lang="en-US" altLang="zh-CN" sz="6000" b="1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462223" y="3634287"/>
            <a:ext cx="3262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sym typeface="微软雅黑"/>
              </a:rPr>
              <a:t>阶段营销策略</a:t>
            </a:r>
            <a:endParaRPr lang="en-US" alt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380821" y="4442703"/>
            <a:ext cx="34252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404040"/>
                </a:solidFill>
                <a:latin typeface="微软雅黑"/>
                <a:ea typeface="微软雅黑"/>
                <a:sym typeface="微软雅黑"/>
              </a:rPr>
              <a:t>Stage marketing strategy</a:t>
            </a:r>
            <a:endParaRPr lang="zh-CN" altLang="en-US" sz="1400" b="1" dirty="0">
              <a:solidFill>
                <a:srgbClr val="404040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9" name="矩形: 圆角 17"/>
          <p:cNvSpPr/>
          <p:nvPr/>
        </p:nvSpPr>
        <p:spPr>
          <a:xfrm>
            <a:off x="5178285" y="2952424"/>
            <a:ext cx="1844794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PART 02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/>
              <a:ea typeface="微软雅黑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6" grpId="0"/>
      <p:bldP spid="47" grpId="0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17"/>
          <p:cNvSpPr/>
          <p:nvPr/>
        </p:nvSpPr>
        <p:spPr>
          <a:xfrm>
            <a:off x="1000100" y="366557"/>
            <a:ext cx="2546369" cy="468000"/>
          </a:xfrm>
          <a:prstGeom prst="roundRect">
            <a:avLst>
              <a:gd name="adj" fmla="val 50000"/>
            </a:avLst>
          </a:prstGeom>
          <a:solidFill>
            <a:srgbClr val="001B6C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/>
                <a:ea typeface="微软雅黑"/>
                <a:sym typeface="微软雅黑"/>
              </a:rPr>
              <a:t>阶段营销策略</a:t>
            </a:r>
          </a:p>
        </p:txBody>
      </p:sp>
      <p:grpSp>
        <p:nvGrpSpPr>
          <p:cNvPr id="3" name="组合 2"/>
          <p:cNvGrpSpPr/>
          <p:nvPr/>
        </p:nvGrpSpPr>
        <p:grpSpPr>
          <a:xfrm rot="5400000" flipV="1">
            <a:off x="339275" y="307353"/>
            <a:ext cx="588825" cy="586408"/>
            <a:chOff x="633688" y="2027583"/>
            <a:chExt cx="588825" cy="586408"/>
          </a:xfrm>
        </p:grpSpPr>
        <p:sp>
          <p:nvSpPr>
            <p:cNvPr id="2" name="泪滴形 1"/>
            <p:cNvSpPr/>
            <p:nvPr/>
          </p:nvSpPr>
          <p:spPr>
            <a:xfrm>
              <a:off x="633688" y="2027583"/>
              <a:ext cx="588825" cy="586408"/>
            </a:xfrm>
            <a:prstGeom prst="teardrop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730100" y="2122787"/>
              <a:ext cx="396000" cy="3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802100" y="2194787"/>
              <a:ext cx="252000" cy="252000"/>
            </a:xfrm>
            <a:prstGeom prst="ellipse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/>
                <a:ea typeface="微软雅黑"/>
                <a:sym typeface="微软雅黑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728" y="1490867"/>
            <a:ext cx="2697069" cy="180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71" y="1490867"/>
            <a:ext cx="2697069" cy="180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513" y="1490867"/>
            <a:ext cx="2697069" cy="180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155" y="1490867"/>
            <a:ext cx="2700000" cy="180000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405871" y="3727740"/>
            <a:ext cx="2697069" cy="1709531"/>
            <a:chOff x="4981582" y="3208189"/>
            <a:chExt cx="2911136" cy="1709531"/>
          </a:xfrm>
        </p:grpSpPr>
        <p:sp>
          <p:nvSpPr>
            <p:cNvPr id="12" name="文本框 2"/>
            <p:cNvSpPr txBox="1"/>
            <p:nvPr>
              <p:custDataLst>
                <p:tags r:id="rId4"/>
              </p:custDataLst>
            </p:nvPr>
          </p:nvSpPr>
          <p:spPr>
            <a:xfrm>
              <a:off x="4981582" y="3717391"/>
              <a:ext cx="2911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单击此处输入文字内容加以解释说明，可适当地调整文字大小或颜色等属性。</a:t>
              </a:r>
            </a:p>
          </p:txBody>
        </p:sp>
        <p:sp>
          <p:nvSpPr>
            <p:cNvPr id="13" name="矩形: 圆角 9"/>
            <p:cNvSpPr/>
            <p:nvPr/>
          </p:nvSpPr>
          <p:spPr>
            <a:xfrm>
              <a:off x="5423501" y="3208189"/>
              <a:ext cx="2027298" cy="441621"/>
            </a:xfrm>
            <a:prstGeom prst="snip2DiagRect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塑造产品价值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302513" y="3727740"/>
            <a:ext cx="2697070" cy="1709531"/>
            <a:chOff x="4981582" y="3208189"/>
            <a:chExt cx="2911136" cy="1709531"/>
          </a:xfrm>
        </p:grpSpPr>
        <p:sp>
          <p:nvSpPr>
            <p:cNvPr id="15" name="文本框 2"/>
            <p:cNvSpPr txBox="1"/>
            <p:nvPr>
              <p:custDataLst>
                <p:tags r:id="rId3"/>
              </p:custDataLst>
            </p:nvPr>
          </p:nvSpPr>
          <p:spPr>
            <a:xfrm>
              <a:off x="4981582" y="3717391"/>
              <a:ext cx="2911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单击此处输入文字内容加以解释说明，可适当地调整文字大小或颜色等属性。</a:t>
              </a:r>
            </a:p>
          </p:txBody>
        </p:sp>
        <p:sp>
          <p:nvSpPr>
            <p:cNvPr id="16" name="矩形: 圆角 9"/>
            <p:cNvSpPr/>
            <p:nvPr/>
          </p:nvSpPr>
          <p:spPr>
            <a:xfrm>
              <a:off x="5422974" y="3208189"/>
              <a:ext cx="2028352" cy="441621"/>
            </a:xfrm>
            <a:prstGeom prst="snip2DiagRect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彰显投资前景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199155" y="3727740"/>
            <a:ext cx="2700000" cy="1709531"/>
            <a:chOff x="4981582" y="3208189"/>
            <a:chExt cx="2911136" cy="1709531"/>
          </a:xfrm>
        </p:grpSpPr>
        <p:sp>
          <p:nvSpPr>
            <p:cNvPr id="18" name="文本框 2"/>
            <p:cNvSpPr txBox="1"/>
            <p:nvPr>
              <p:custDataLst>
                <p:tags r:id="rId2"/>
              </p:custDataLst>
            </p:nvPr>
          </p:nvSpPr>
          <p:spPr>
            <a:xfrm>
              <a:off x="4981582" y="3717391"/>
              <a:ext cx="2911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单击此处输入文字内容加以解释说明，可适当地调整文字大小或颜色等属性。</a:t>
              </a:r>
            </a:p>
          </p:txBody>
        </p:sp>
        <p:sp>
          <p:nvSpPr>
            <p:cNvPr id="19" name="矩形: 圆角 9"/>
            <p:cNvSpPr/>
            <p:nvPr/>
          </p:nvSpPr>
          <p:spPr>
            <a:xfrm>
              <a:off x="5424075" y="3208189"/>
              <a:ext cx="2026151" cy="441621"/>
            </a:xfrm>
            <a:prstGeom prst="snip2DiagRect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树立客户信心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9098727" y="3727740"/>
            <a:ext cx="2697070" cy="1709531"/>
            <a:chOff x="4981582" y="3208189"/>
            <a:chExt cx="2911136" cy="1709531"/>
          </a:xfrm>
        </p:grpSpPr>
        <p:sp>
          <p:nvSpPr>
            <p:cNvPr id="21" name="文本框 2"/>
            <p:cNvSpPr txBox="1"/>
            <p:nvPr>
              <p:custDataLst>
                <p:tags r:id="rId1"/>
              </p:custDataLst>
            </p:nvPr>
          </p:nvSpPr>
          <p:spPr>
            <a:xfrm>
              <a:off x="4981582" y="3717391"/>
              <a:ext cx="2911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/>
                  <a:ea typeface="微软雅黑"/>
                  <a:sym typeface="微软雅黑"/>
                </a:rPr>
                <a:t>单击此处输入文字内容加以解释说明，可适当地调整文字大小或颜色等属性。</a:t>
              </a:r>
            </a:p>
          </p:txBody>
        </p:sp>
        <p:sp>
          <p:nvSpPr>
            <p:cNvPr id="22" name="矩形: 圆角 9"/>
            <p:cNvSpPr/>
            <p:nvPr/>
          </p:nvSpPr>
          <p:spPr>
            <a:xfrm>
              <a:off x="5422974" y="3208189"/>
              <a:ext cx="2028352" cy="441621"/>
            </a:xfrm>
            <a:prstGeom prst="snip2DiagRect">
              <a:avLst/>
            </a:prstGeom>
            <a:solidFill>
              <a:srgbClr val="001B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微软雅黑"/>
                  <a:ea typeface="微软雅黑"/>
                  <a:sym typeface="微软雅黑"/>
                </a:rPr>
                <a:t>竞品差异化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73487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83752;#373397;#52772;#117284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0345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400628;#400627;#40063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73487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73487;#373542;#373388;#373567;#400496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73487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1524</Words>
  <Application>Microsoft Office PowerPoint</Application>
  <PresentationFormat>宽屏</PresentationFormat>
  <Paragraphs>217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Meiryo</vt:lpstr>
      <vt:lpstr>等线</vt:lpstr>
      <vt:lpstr>等线 Light</vt:lpstr>
      <vt:lpstr>经典综艺体简</vt:lpstr>
      <vt:lpstr>宋体</vt:lpstr>
      <vt:lpstr>微软雅黑</vt:lpstr>
      <vt:lpstr>有爱魔兽圆体 CN Medium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110</cp:revision>
  <dcterms:created xsi:type="dcterms:W3CDTF">2022-08-06T07:26:00Z</dcterms:created>
  <dcterms:modified xsi:type="dcterms:W3CDTF">2024-08-16T09:53:31Z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E186A7A3CC0D42DF88C590DEFA056F6A_12</vt:lpwstr>
  </property>
  <property fmtid="{D5CDD505-2E9C-101B-9397-08002B2CF9AE}" pid="3" name="KSOProductBuildVer">
    <vt:lpwstr>2052-11.1.0.14309</vt:lpwstr>
  </property>
</Properties>
</file>