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6" r:id="rId2"/>
    <p:sldMasterId id="2147483750" r:id="rId3"/>
  </p:sldMasterIdLst>
  <p:notesMasterIdLst>
    <p:notesMasterId r:id="rId28"/>
  </p:notesMasterIdLst>
  <p:sldIdLst>
    <p:sldId id="256" r:id="rId4"/>
    <p:sldId id="293" r:id="rId5"/>
    <p:sldId id="294" r:id="rId6"/>
    <p:sldId id="298" r:id="rId7"/>
    <p:sldId id="299" r:id="rId8"/>
    <p:sldId id="295" r:id="rId9"/>
    <p:sldId id="300" r:id="rId10"/>
    <p:sldId id="297" r:id="rId11"/>
    <p:sldId id="301" r:id="rId12"/>
    <p:sldId id="303" r:id="rId13"/>
    <p:sldId id="304" r:id="rId14"/>
    <p:sldId id="305" r:id="rId15"/>
    <p:sldId id="307" r:id="rId16"/>
    <p:sldId id="306" r:id="rId17"/>
    <p:sldId id="308" r:id="rId18"/>
    <p:sldId id="309" r:id="rId19"/>
    <p:sldId id="296" r:id="rId20"/>
    <p:sldId id="302" r:id="rId21"/>
    <p:sldId id="311" r:id="rId22"/>
    <p:sldId id="310" r:id="rId23"/>
    <p:sldId id="312" r:id="rId24"/>
    <p:sldId id="313" r:id="rId25"/>
    <p:sldId id="314" r:id="rId26"/>
    <p:sldId id="31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1C7"/>
    <a:srgbClr val="9F3A2A"/>
    <a:srgbClr val="3E4042"/>
    <a:srgbClr val="5D4B33"/>
    <a:srgbClr val="D7C7AC"/>
    <a:srgbClr val="537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CF69-FDDA-4453-B5F1-B1A3F4CDEAF8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3412-7985-4F62-9462-62BFC2E80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20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458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1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0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4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1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9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9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4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2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43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39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3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29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750A-BD1C-4CF0-A1D5-BC93F85791FB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B38C-889F-431A-B7B5-1E77492046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45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4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" y="4803658"/>
            <a:ext cx="1724777" cy="20369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107423" y="1136991"/>
            <a:ext cx="6667500" cy="58151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638734" y="698500"/>
            <a:ext cx="3553266" cy="62406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8949" y="1925635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9F3A2A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11798" y="3118507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9F3A2A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69098" y="2519645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3E4042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故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792848" y="1975724"/>
            <a:ext cx="685800" cy="1024776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97348" y="3917628"/>
            <a:ext cx="425450" cy="635741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15298" y="3450669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3E4042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事</a:t>
            </a:r>
          </a:p>
        </p:txBody>
      </p:sp>
      <p:sp>
        <p:nvSpPr>
          <p:cNvPr id="20" name="矩形 19"/>
          <p:cNvSpPr/>
          <p:nvPr/>
        </p:nvSpPr>
        <p:spPr>
          <a:xfrm>
            <a:off x="2797175" y="1055872"/>
            <a:ext cx="3951723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535" kern="0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与经典为友为人生奠基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13677" y="5258765"/>
            <a:ext cx="377507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/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主讲</a:t>
            </a:r>
            <a:r>
              <a:rPr lang="zh-CN" altLang="en-US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：</a:t>
            </a:r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优品</a:t>
            </a:r>
            <a:r>
              <a:rPr lang="en-US" altLang="zh-CN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PPT</a:t>
            </a:r>
            <a:r>
              <a:rPr lang="zh-CN" altLang="en-US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    </a:t>
            </a:r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时间：</a:t>
            </a:r>
            <a:r>
              <a:rPr lang="en-US" altLang="zh-CN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20XX</a:t>
            </a:r>
            <a:endParaRPr lang="en-US" altLang="zh-CN" sz="2000" dirty="0">
              <a:solidFill>
                <a:srgbClr val="5D4B33"/>
              </a:solidFill>
              <a:latin typeface="Arial"/>
              <a:ea typeface="华文新魏"/>
              <a:sym typeface="Arial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7542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32" name="椭圆 31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民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1159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30" name="椭圆 29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间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24777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28" name="椭圆 27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故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18393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26" name="椭圆 25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事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20413952">
            <a:off x="5187352" y="2516979"/>
            <a:ext cx="673240" cy="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688380" y="1678779"/>
            <a:ext cx="8199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祝员外之女英台女扮男装去万松书院求学，途遇梁山伯，一见如故，结拜为兄弟。同窗三年山伯不知英台女儿身，英台因接到家信促其速归不便明言，将白玉扇坠请师母转交山伯，作爱情信物。山伯知情后，赶去祝家，英台已许配给马文才，她至死不从，山伯气急病亡。马家来娶亲，英台浑身缟素，经山伯墓前，坟墓爆裂，她跃入坟中，墓复合拢，梁祝化为蝴蝶。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8823397" y="5081249"/>
            <a:ext cx="28803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66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梁山伯与祝英台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280400" y="1466851"/>
            <a:ext cx="3594100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872932" y="1772127"/>
            <a:ext cx="7623333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传说吕洞宾等八位神仙途经东海去仙岛，只见巨浪汹涌。吕洞宾提议各自投一样东西到海里，然后各显神通过海。于是铁拐李把拐杖投到水里，自己立在水面过海；韩湘子以花蓝技水而渡；吕洞宾、蓝采和、张果老、汉钟离、曹国舅、何仙姑也分别把自己的萧、拍板、纸驴、鼓、玉版、竹罩投到海里，站在上面逐浪而过。八位神仙都靠自己的神通渡过了东海。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8767067" y="4923787"/>
            <a:ext cx="24962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八仙过海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28000" y="1724264"/>
            <a:ext cx="3340106" cy="3340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/>
        </p:nvSpPr>
        <p:spPr>
          <a:xfrm>
            <a:off x="1081954" y="3736454"/>
            <a:ext cx="24962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田螺姑娘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081954" y="2059640"/>
            <a:ext cx="2688299" cy="1241237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勤劳、善良、乐于助人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7409544" y="2431422"/>
            <a:ext cx="3552395" cy="1569660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梁山伯：一个不懂世故，敦厚多情，书生气较浓的人物。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7409544" y="4255624"/>
            <a:ext cx="3552395" cy="1077218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200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祝英台：机智、大胆、热情、坚贞。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3353776" y="2137974"/>
            <a:ext cx="3863746" cy="3863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/>
        </p:nvSpPr>
        <p:spPr>
          <a:xfrm>
            <a:off x="4699699" y="2170588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曹国舅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3498101" y="2724000"/>
            <a:ext cx="759439" cy="2278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八仙过海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1339326" y="2170588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吕洞宾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339326" y="3034684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蓝采和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1339326" y="3898780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何仙姑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1339326" y="4762876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韩湘子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4699699" y="3034684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铁拐李</a:t>
            </a:r>
          </a:p>
        </p:txBody>
      </p:sp>
      <p:sp>
        <p:nvSpPr>
          <p:cNvPr id="16" name="TextBox 25"/>
          <p:cNvSpPr txBox="1"/>
          <p:nvPr/>
        </p:nvSpPr>
        <p:spPr>
          <a:xfrm>
            <a:off x="4699699" y="3898780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钟离权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4699699" y="4762876"/>
            <a:ext cx="1824203" cy="666786"/>
          </a:xfrm>
          <a:prstGeom prst="rect">
            <a:avLst/>
          </a:prstGeom>
          <a:solidFill>
            <a:srgbClr val="D7C7AC"/>
          </a:solidFill>
          <a:ln w="28575">
            <a:solidFill>
              <a:srgbClr val="5D4B3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张果老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99337" y="1493200"/>
            <a:ext cx="4525098" cy="4525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云形标注 6"/>
          <p:cNvSpPr/>
          <p:nvPr/>
        </p:nvSpPr>
        <p:spPr>
          <a:xfrm>
            <a:off x="772802" y="2583802"/>
            <a:ext cx="4224469" cy="2165613"/>
          </a:xfrm>
          <a:prstGeom prst="cloudCallout">
            <a:avLst>
              <a:gd name="adj1" fmla="val 56504"/>
              <a:gd name="adj2" fmla="val 22249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水素女为什么帮助谢瑞？</a:t>
            </a:r>
          </a:p>
        </p:txBody>
      </p:sp>
      <p:sp>
        <p:nvSpPr>
          <p:cNvPr id="10" name="云形标注 7"/>
          <p:cNvSpPr/>
          <p:nvPr/>
        </p:nvSpPr>
        <p:spPr>
          <a:xfrm>
            <a:off x="7245530" y="1855660"/>
            <a:ext cx="4224469" cy="2165613"/>
          </a:xfrm>
          <a:prstGeom prst="cloudCallout">
            <a:avLst>
              <a:gd name="adj1" fmla="val -47437"/>
              <a:gd name="adj2" fmla="val 57806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梁山伯死后祝英台是怎么做的？为什么？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063965" y="2268907"/>
            <a:ext cx="4432300" cy="4333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云形标注 7"/>
          <p:cNvSpPr/>
          <p:nvPr/>
        </p:nvSpPr>
        <p:spPr>
          <a:xfrm>
            <a:off x="5567939" y="1664064"/>
            <a:ext cx="5856651" cy="4216805"/>
          </a:xfrm>
          <a:prstGeom prst="cloudCallout">
            <a:avLst>
              <a:gd name="adj1" fmla="val -69174"/>
              <a:gd name="adj2" fmla="val 15838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是呀，中国民间故事里有很多有趣的故事，每一个故事都扣人心弦。你知道“八仙”之中，他们都是用什么方法过海的吗？你能给大家再讲一讲其它故事吗？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25014" y="442851"/>
            <a:ext cx="6417967" cy="617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云形标注 5"/>
          <p:cNvSpPr/>
          <p:nvPr/>
        </p:nvSpPr>
        <p:spPr>
          <a:xfrm>
            <a:off x="919808" y="1970805"/>
            <a:ext cx="4128459" cy="2366079"/>
          </a:xfrm>
          <a:prstGeom prst="cloudCallout">
            <a:avLst>
              <a:gd name="adj1" fmla="val 40519"/>
              <a:gd name="adj2" fmla="val 57054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想一想，牛郎织女的结局是怎样的？孟姜女找到丈夫了吗？</a:t>
            </a:r>
          </a:p>
        </p:txBody>
      </p:sp>
      <p:sp>
        <p:nvSpPr>
          <p:cNvPr id="10" name="云形标注 8"/>
          <p:cNvSpPr/>
          <p:nvPr/>
        </p:nvSpPr>
        <p:spPr>
          <a:xfrm>
            <a:off x="8072603" y="2247392"/>
            <a:ext cx="3024336" cy="1572517"/>
          </a:xfrm>
          <a:prstGeom prst="cloudCallout">
            <a:avLst>
              <a:gd name="adj1" fmla="val -47437"/>
              <a:gd name="adj2" fmla="val 57806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除了这些，你还想知道什么？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06129" y="4938013"/>
            <a:ext cx="9330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 你们想知道的还真不少，只要你们翻开</a:t>
            </a:r>
            <a:r>
              <a:rPr lang="en-US" altLang="zh-CN" sz="2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《</a:t>
            </a:r>
            <a:r>
              <a:rPr lang="zh-CN" altLang="en-US" sz="2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中国民间故事</a:t>
            </a:r>
            <a:r>
              <a:rPr lang="en-US" altLang="zh-CN" sz="2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》</a:t>
            </a:r>
            <a:r>
              <a:rPr lang="zh-CN" altLang="en-US" sz="2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，老师相信你还会了解更多有意思的故事！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035622" y="1744551"/>
            <a:ext cx="3013295" cy="301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-126999"/>
            <a:ext cx="2616200" cy="26162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53786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3112641"/>
            <a:ext cx="12180546" cy="3783686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97546" y="-364223"/>
            <a:ext cx="3683000" cy="36830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7569200" y="1662977"/>
            <a:ext cx="4641655" cy="519502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22112" y="2201404"/>
            <a:ext cx="2488743" cy="248874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 flipH="1">
            <a:off x="6757571" y="40821"/>
            <a:ext cx="2616201" cy="2616201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52400" y="2828999"/>
            <a:ext cx="5920121" cy="1200000"/>
            <a:chOff x="2339752" y="2121750"/>
            <a:chExt cx="4440091" cy="900000"/>
          </a:xfrm>
        </p:grpSpPr>
        <p:sp>
          <p:nvSpPr>
            <p:cNvPr id="36" name="椭圆 35"/>
            <p:cNvSpPr/>
            <p:nvPr/>
          </p:nvSpPr>
          <p:spPr>
            <a:xfrm>
              <a:off x="2339752" y="2121750"/>
              <a:ext cx="900000" cy="900000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zh-CN" altLang="en-US" sz="48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肆</a:t>
              </a:r>
              <a:endParaRPr lang="en-US" altLang="zh-CN" sz="4800" dirty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395843" y="2248585"/>
              <a:ext cx="338400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4800" b="1" spc="800" dirty="0">
                  <a:solidFill>
                    <a:srgbClr val="5D4B33"/>
                  </a:solidFill>
                  <a:latin typeface="Arial"/>
                  <a:ea typeface="华文新魏"/>
                  <a:sym typeface="Arial"/>
                </a:rPr>
                <a:t>阅读成果展示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云形标注 6"/>
          <p:cNvSpPr/>
          <p:nvPr/>
        </p:nvSpPr>
        <p:spPr>
          <a:xfrm>
            <a:off x="7399109" y="3682752"/>
            <a:ext cx="3927433" cy="2052571"/>
          </a:xfrm>
          <a:prstGeom prst="cloudCallout">
            <a:avLst>
              <a:gd name="adj1" fmla="val -34852"/>
              <a:gd name="adj2" fmla="val -69018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3200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小朋友，故事读完了吗？老师来考考你！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103446" y="2136736"/>
            <a:ext cx="9985109" cy="325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1.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下面哪一个不属于中国民间故事？（    ）</a:t>
            </a:r>
            <a:endParaRPr lang="en-US" altLang="zh-CN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  <a:p>
            <a:pPr indent="482600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A.《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唐僧取经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  <a:p>
            <a:pPr indent="482600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B.《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梁山伯与祝英台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  <a:p>
            <a:pPr indent="482600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C.《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孟姜女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9139479" y="2084851"/>
            <a:ext cx="6720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42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C</a:t>
            </a:r>
            <a:endParaRPr lang="zh-CN" altLang="en-US" sz="2400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434870" y="1493200"/>
            <a:ext cx="11521280" cy="440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3695" indent="-353695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2.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五年级二班要举行“讲中国民间故事”比赛，轩轩同学找到下列故事，不符合本次主题的是（　　）</a:t>
            </a:r>
            <a:endParaRPr lang="en-US" altLang="zh-CN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  <a:p>
            <a:pPr indent="353695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A.《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梁祝十八相送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</a:p>
          <a:p>
            <a:pPr indent="353695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B.《“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丁曼之狮”松迪亚塔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</a:p>
          <a:p>
            <a:pPr indent="353695" defTabSz="1219200">
              <a:lnSpc>
                <a:spcPct val="15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C.《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田螺姑娘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735" dirty="0">
              <a:solidFill>
                <a:srgbClr val="3E4042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5847" y="2264722"/>
            <a:ext cx="672075" cy="98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42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B</a:t>
            </a:r>
            <a:endParaRPr lang="zh-CN" altLang="en-US" sz="4265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7277100" y="3006647"/>
            <a:ext cx="4679050" cy="4140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242757" y="2378674"/>
            <a:ext cx="769375" cy="769376"/>
            <a:chOff x="2002970" y="894174"/>
            <a:chExt cx="342665" cy="342665"/>
          </a:xfrm>
          <a:solidFill>
            <a:srgbClr val="5D4B33"/>
          </a:solidFill>
        </p:grpSpPr>
        <p:sp>
          <p:nvSpPr>
            <p:cNvPr id="19" name="椭圆 18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3735" b="1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30356" y="928428"/>
              <a:ext cx="287864" cy="260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3200" b="1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目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16246" y="3418448"/>
            <a:ext cx="769374" cy="769375"/>
            <a:chOff x="2002970" y="894174"/>
            <a:chExt cx="342665" cy="342665"/>
          </a:xfrm>
          <a:solidFill>
            <a:srgbClr val="5D4B33"/>
          </a:solidFill>
        </p:grpSpPr>
        <p:sp>
          <p:nvSpPr>
            <p:cNvPr id="22" name="椭圆 21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3735" b="1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36556" y="942420"/>
              <a:ext cx="287864" cy="260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3200" b="1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录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974038" y="2472722"/>
            <a:ext cx="553998" cy="24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 rtlCol="0">
            <a:spAutoFit/>
          </a:bodyPr>
          <a:lstStyle/>
          <a:p>
            <a:pPr algn="ctr" defTabSz="1219200"/>
            <a:r>
              <a:rPr lang="zh-CN" altLang="en-US" sz="2400" b="1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走近民间故事</a:t>
            </a:r>
          </a:p>
        </p:txBody>
      </p:sp>
      <p:sp>
        <p:nvSpPr>
          <p:cNvPr id="26" name="圆角矩形 1"/>
          <p:cNvSpPr/>
          <p:nvPr/>
        </p:nvSpPr>
        <p:spPr>
          <a:xfrm>
            <a:off x="5976948" y="2159624"/>
            <a:ext cx="579603" cy="274189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909467" y="1769072"/>
            <a:ext cx="727995" cy="727992"/>
          </a:xfrm>
          <a:prstGeom prst="ellipse">
            <a:avLst/>
          </a:prstGeom>
          <a:solidFill>
            <a:srgbClr val="5D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735" b="1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58446" y="1884108"/>
            <a:ext cx="546945" cy="482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/>
            <a:r>
              <a:rPr lang="en-US" altLang="zh-CN" sz="2535" b="1" dirty="0">
                <a:solidFill>
                  <a:prstClr val="white"/>
                </a:solidFill>
                <a:latin typeface="Arial"/>
                <a:ea typeface="华文新魏"/>
                <a:sym typeface="Arial"/>
              </a:rPr>
              <a:t>01</a:t>
            </a:r>
            <a:endParaRPr lang="zh-CN" altLang="en-US" sz="2535" b="1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26600" y="2472723"/>
            <a:ext cx="553998" cy="24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 rtlCol="0">
            <a:spAutoFit/>
          </a:bodyPr>
          <a:lstStyle/>
          <a:p>
            <a:pPr algn="ctr" defTabSz="1219200"/>
            <a:r>
              <a:rPr lang="zh-CN" altLang="en-US" sz="2400" b="1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中国民间故事</a:t>
            </a:r>
          </a:p>
        </p:txBody>
      </p:sp>
      <p:sp>
        <p:nvSpPr>
          <p:cNvPr id="30" name="圆角矩形 68"/>
          <p:cNvSpPr/>
          <p:nvPr/>
        </p:nvSpPr>
        <p:spPr>
          <a:xfrm>
            <a:off x="7128742" y="2159624"/>
            <a:ext cx="579602" cy="274189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000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061261" y="1769073"/>
            <a:ext cx="727994" cy="727992"/>
          </a:xfrm>
          <a:prstGeom prst="ellipse">
            <a:avLst/>
          </a:prstGeom>
          <a:solidFill>
            <a:srgbClr val="5D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735" b="1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10240" y="1884109"/>
            <a:ext cx="561372" cy="482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/>
            <a:r>
              <a:rPr lang="en-US" altLang="zh-CN" sz="2535" b="1" dirty="0">
                <a:solidFill>
                  <a:prstClr val="white"/>
                </a:solidFill>
                <a:latin typeface="Arial"/>
                <a:ea typeface="华文新魏"/>
                <a:sym typeface="Arial"/>
              </a:rPr>
              <a:t>02</a:t>
            </a:r>
            <a:endParaRPr lang="zh-CN" altLang="en-US" sz="2535" b="1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58823" y="2472722"/>
            <a:ext cx="553998" cy="24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 rtlCol="0">
            <a:spAutoFit/>
          </a:bodyPr>
          <a:lstStyle/>
          <a:p>
            <a:pPr algn="ctr" defTabSz="1219200"/>
            <a:r>
              <a:rPr lang="zh-CN" altLang="en-US" sz="2400" b="1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sp>
        <p:nvSpPr>
          <p:cNvPr id="34" name="圆角矩形 73"/>
          <p:cNvSpPr/>
          <p:nvPr/>
        </p:nvSpPr>
        <p:spPr>
          <a:xfrm>
            <a:off x="8266029" y="2159621"/>
            <a:ext cx="579603" cy="274189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198548" y="1769072"/>
            <a:ext cx="727995" cy="727992"/>
          </a:xfrm>
          <a:prstGeom prst="ellipse">
            <a:avLst/>
          </a:prstGeom>
          <a:solidFill>
            <a:srgbClr val="5D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735" b="1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47527" y="1884108"/>
            <a:ext cx="561372" cy="482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/>
            <a:r>
              <a:rPr lang="en-US" altLang="zh-CN" sz="2535" b="1" dirty="0">
                <a:solidFill>
                  <a:prstClr val="white"/>
                </a:solidFill>
                <a:latin typeface="Arial"/>
                <a:ea typeface="华文新魏"/>
                <a:sym typeface="Arial"/>
              </a:rPr>
              <a:t>03</a:t>
            </a:r>
            <a:endParaRPr lang="zh-CN" altLang="en-US" sz="2535" b="1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71042" y="2472722"/>
            <a:ext cx="553998" cy="249600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 rtlCol="0">
            <a:spAutoFit/>
          </a:bodyPr>
          <a:lstStyle/>
          <a:p>
            <a:pPr algn="ctr" defTabSz="1219200"/>
            <a:r>
              <a:rPr lang="zh-CN" altLang="en-US" sz="2400" b="1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sp>
        <p:nvSpPr>
          <p:cNvPr id="38" name="圆角矩形 78"/>
          <p:cNvSpPr/>
          <p:nvPr/>
        </p:nvSpPr>
        <p:spPr>
          <a:xfrm>
            <a:off x="9374284" y="2159621"/>
            <a:ext cx="579603" cy="274189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306803" y="1769072"/>
            <a:ext cx="727995" cy="727992"/>
          </a:xfrm>
          <a:prstGeom prst="ellipse">
            <a:avLst/>
          </a:prstGeom>
          <a:solidFill>
            <a:srgbClr val="5D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735" b="1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55782" y="1884108"/>
            <a:ext cx="561372" cy="482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1219200"/>
            <a:r>
              <a:rPr lang="en-US" altLang="zh-CN" sz="2535" b="1" dirty="0">
                <a:solidFill>
                  <a:prstClr val="white"/>
                </a:solidFill>
                <a:latin typeface="Arial"/>
                <a:ea typeface="华文新魏"/>
                <a:sym typeface="Arial"/>
              </a:rPr>
              <a:t>04</a:t>
            </a:r>
            <a:endParaRPr lang="zh-CN" altLang="en-US" sz="2535" b="1" dirty="0">
              <a:solidFill>
                <a:prstClr val="white"/>
              </a:solidFill>
              <a:latin typeface="Arial"/>
              <a:ea typeface="华文新魏"/>
              <a:sym typeface="Arial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 flipV="1">
            <a:off x="0" y="5951677"/>
            <a:ext cx="12192000" cy="903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80302" y="-11366"/>
            <a:ext cx="3311697" cy="33116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-11366"/>
            <a:ext cx="3995057" cy="68693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10002037" y="4610312"/>
            <a:ext cx="2189962" cy="205937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1186048" flipH="1">
            <a:off x="10736323" y="4590255"/>
            <a:ext cx="673240" cy="744430"/>
          </a:xfrm>
          <a:prstGeom prst="rect">
            <a:avLst/>
          </a:prstGeom>
        </p:spPr>
      </p:pic>
      <p:sp>
        <p:nvSpPr>
          <p:cNvPr id="4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04246" y="1155700"/>
            <a:ext cx="134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2E1C7"/>
                </a:solidFill>
              </a:rPr>
              <a:t>https://www.ypppt.com/</a:t>
            </a:r>
            <a:endParaRPr lang="zh-CN" altLang="en-US" sz="900" dirty="0">
              <a:solidFill>
                <a:srgbClr val="F2E1C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766731" y="1938209"/>
            <a:ext cx="11425269" cy="223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3695" indent="-353695" defTabSz="1219200">
              <a:lnSpc>
                <a:spcPct val="200000"/>
              </a:lnSpc>
            </a:pP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3.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中国四大民间故事为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_________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、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 ______________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、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 __________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、</a:t>
            </a:r>
            <a:r>
              <a:rPr lang="en-US" altLang="zh-CN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 ___________</a:t>
            </a:r>
            <a:r>
              <a:rPr lang="zh-CN" altLang="en-US" sz="3735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5693746" y="2924153"/>
            <a:ext cx="2880320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《</a:t>
            </a:r>
            <a:r>
              <a:rPr lang="zh-CN" altLang="en-US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白蛇传</a:t>
            </a: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465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3248" y="1898720"/>
            <a:ext cx="2592288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《</a:t>
            </a:r>
            <a:r>
              <a:rPr lang="zh-CN" altLang="en-US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孟姜女</a:t>
            </a: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465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4974" y="2900206"/>
            <a:ext cx="3936437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《</a:t>
            </a:r>
            <a:r>
              <a:rPr lang="zh-CN" altLang="en-US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梁山伯与祝英台</a:t>
            </a: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465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91779" y="2922486"/>
            <a:ext cx="3072341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《</a:t>
            </a:r>
            <a:r>
              <a:rPr lang="zh-CN" altLang="en-US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牛郎织女</a:t>
            </a:r>
            <a:r>
              <a:rPr lang="en-US" altLang="zh-CN" sz="3465" b="1" dirty="0">
                <a:solidFill>
                  <a:srgbClr val="9F3A2A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endParaRPr lang="zh-CN" altLang="en-US" sz="3465" b="1" dirty="0">
              <a:solidFill>
                <a:srgbClr val="9F3A2A"/>
              </a:solidFill>
              <a:latin typeface="Arial"/>
              <a:ea typeface="华文新魏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911424" y="2101467"/>
            <a:ext cx="103691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1.</a:t>
            </a:r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这么多民间故事，你最喜欢哪一个？说说理由。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166240" y="2991115"/>
            <a:ext cx="10498380" cy="267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3735" b="1" dirty="0">
                <a:solidFill>
                  <a:srgbClr val="9F3A2A"/>
                </a:solidFill>
                <a:latin typeface="Arial"/>
                <a:ea typeface="华文新魏"/>
                <a:sym typeface="Arial"/>
              </a:rPr>
              <a:t>    《猎人海力布》，海力布为了挽救乡亲们的生命而甘愿牺牲自己的生命，这种舍己为人的精神令我深深感动。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阅读成果展示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920349" y="1493200"/>
            <a:ext cx="9985109" cy="173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995" indent="-594995" defTabSz="1219200">
              <a:lnSpc>
                <a:spcPct val="150000"/>
              </a:lnSpc>
            </a:pPr>
            <a:r>
              <a:rPr lang="en-US" altLang="zh-CN" sz="3735" b="1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2.《</a:t>
            </a:r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白蛇传</a:t>
            </a:r>
            <a:r>
              <a:rPr lang="en-US" altLang="zh-CN" sz="3735" b="1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》</a:t>
            </a:r>
            <a:r>
              <a:rPr lang="zh-CN" altLang="en-US" sz="3735" b="1" dirty="0">
                <a:solidFill>
                  <a:srgbClr val="3E4042"/>
                </a:solidFill>
                <a:latin typeface="Arial"/>
                <a:ea typeface="华文新魏"/>
                <a:cs typeface="Times New Roman" panose="02020603050405020304" pitchFamily="18" charset="0"/>
                <a:sym typeface="Arial"/>
              </a:rPr>
              <a:t>中，法海“留”住许仙的目的是什么？可见法海是怎样的人？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370" y="3335907"/>
            <a:ext cx="10256797" cy="267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3735" b="1" dirty="0">
                <a:solidFill>
                  <a:srgbClr val="9F3A2A"/>
                </a:solidFill>
                <a:latin typeface="Arial"/>
                <a:ea typeface="华文新魏"/>
                <a:sym typeface="Arial"/>
              </a:rPr>
              <a:t>    逼迫白娘子离开许仙，让“保和堂”关闭，因为人们的病都被白娘子治好了，金山寺的香火不旺了。可见法海是个阴险奸诈的人。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" y="4803658"/>
            <a:ext cx="1724777" cy="20369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107423" y="1136991"/>
            <a:ext cx="6667500" cy="58151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638734" y="698500"/>
            <a:ext cx="3553266" cy="62406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8949" y="1925635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9F3A2A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11798" y="3118507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9F3A2A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69098" y="2519645"/>
            <a:ext cx="213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3E4042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故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792848" y="1975724"/>
            <a:ext cx="685800" cy="1024776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97348" y="3917628"/>
            <a:ext cx="425450" cy="635741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15298" y="3450669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3E4042"/>
                </a:solidFill>
                <a:latin typeface="汉仪大宋简" pitchFamily="49" charset="-122"/>
                <a:ea typeface="汉仪大宋简" pitchFamily="49" charset="-122"/>
                <a:sym typeface="Arial"/>
              </a:rPr>
              <a:t>事</a:t>
            </a:r>
          </a:p>
        </p:txBody>
      </p:sp>
      <p:sp>
        <p:nvSpPr>
          <p:cNvPr id="20" name="矩形 19"/>
          <p:cNvSpPr/>
          <p:nvPr/>
        </p:nvSpPr>
        <p:spPr>
          <a:xfrm>
            <a:off x="2797175" y="1055872"/>
            <a:ext cx="3951723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535" kern="0" spc="4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与经典为友为人生奠基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13677" y="5258765"/>
            <a:ext cx="377507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9200"/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主讲</a:t>
            </a:r>
            <a:r>
              <a:rPr lang="zh-CN" altLang="en-US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：</a:t>
            </a:r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优品</a:t>
            </a:r>
            <a:r>
              <a:rPr lang="en-US" altLang="zh-CN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PPT</a:t>
            </a:r>
            <a:r>
              <a:rPr lang="zh-CN" altLang="en-US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    </a:t>
            </a:r>
            <a:r>
              <a:rPr lang="zh-CN" altLang="en-US" sz="2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时间：</a:t>
            </a:r>
            <a:r>
              <a:rPr lang="en-US" altLang="zh-CN" sz="2000" dirty="0" smtClean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20XX</a:t>
            </a:r>
            <a:endParaRPr lang="en-US" altLang="zh-CN" sz="2000" dirty="0">
              <a:solidFill>
                <a:srgbClr val="5D4B33"/>
              </a:solidFill>
              <a:latin typeface="Arial"/>
              <a:ea typeface="华文新魏"/>
              <a:sym typeface="Arial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7542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32" name="椭圆 31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民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31159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30" name="椭圆 29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间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24777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28" name="椭圆 27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故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18393" y="1063355"/>
            <a:ext cx="510076" cy="456887"/>
            <a:chOff x="1991870" y="894174"/>
            <a:chExt cx="382557" cy="342665"/>
          </a:xfrm>
          <a:solidFill>
            <a:srgbClr val="5D4B33"/>
          </a:solidFill>
        </p:grpSpPr>
        <p:sp>
          <p:nvSpPr>
            <p:cNvPr id="26" name="椭圆 25"/>
            <p:cNvSpPr/>
            <p:nvPr/>
          </p:nvSpPr>
          <p:spPr>
            <a:xfrm>
              <a:off x="2002970" y="894174"/>
              <a:ext cx="342665" cy="34266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91870" y="901438"/>
              <a:ext cx="382557" cy="3154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135" kern="0" spc="4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事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20413952">
            <a:off x="5187352" y="2516979"/>
            <a:ext cx="673240" cy="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8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52400" y="2828999"/>
            <a:ext cx="5920121" cy="1200000"/>
            <a:chOff x="2339752" y="2121750"/>
            <a:chExt cx="4440091" cy="900000"/>
          </a:xfrm>
        </p:grpSpPr>
        <p:sp>
          <p:nvSpPr>
            <p:cNvPr id="36" name="椭圆 35"/>
            <p:cNvSpPr/>
            <p:nvPr/>
          </p:nvSpPr>
          <p:spPr>
            <a:xfrm>
              <a:off x="2339752" y="2121750"/>
              <a:ext cx="900000" cy="900000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zh-CN" altLang="en-US" sz="4800" b="1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壹</a:t>
              </a:r>
              <a:endParaRPr lang="en-US" altLang="zh-CN" sz="4800" b="1" dirty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395843" y="2248585"/>
              <a:ext cx="338400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4800" b="1" spc="800" dirty="0">
                  <a:solidFill>
                    <a:srgbClr val="5D4B33"/>
                  </a:solidFill>
                  <a:latin typeface="Arial"/>
                  <a:ea typeface="华文新魏"/>
                  <a:sym typeface="Arial"/>
                </a:rPr>
                <a:t>走近民间故事</a:t>
              </a:r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-126999"/>
            <a:ext cx="2616200" cy="26162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53786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3112641"/>
            <a:ext cx="12180546" cy="3783686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97546" y="-364223"/>
            <a:ext cx="3683000" cy="36830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7569200" y="1662977"/>
            <a:ext cx="4641655" cy="519502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22112" y="2201404"/>
            <a:ext cx="2488743" cy="248874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 flipH="1">
            <a:off x="6757571" y="40821"/>
            <a:ext cx="2616201" cy="2616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128672" y="1100800"/>
            <a:ext cx="2298065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200"/>
            <a:r>
              <a:rPr lang="zh-CN" altLang="en-US" sz="40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封面导读</a:t>
            </a:r>
          </a:p>
        </p:txBody>
      </p:sp>
      <p:sp>
        <p:nvSpPr>
          <p:cNvPr id="18" name="矩形 17"/>
          <p:cNvSpPr/>
          <p:nvPr/>
        </p:nvSpPr>
        <p:spPr>
          <a:xfrm>
            <a:off x="1140843" y="113527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3200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看看这本书的封面，你知道了什么？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974789" y="2057929"/>
            <a:ext cx="3072341" cy="3744416"/>
            <a:chOff x="683568" y="1275606"/>
            <a:chExt cx="2304256" cy="2808312"/>
          </a:xfrm>
        </p:grpSpPr>
        <p:grpSp>
          <p:nvGrpSpPr>
            <p:cNvPr id="20" name="组合 10"/>
            <p:cNvGrpSpPr/>
            <p:nvPr/>
          </p:nvGrpSpPr>
          <p:grpSpPr>
            <a:xfrm>
              <a:off x="683568" y="1275606"/>
              <a:ext cx="2160240" cy="2808312"/>
              <a:chOff x="467544" y="1347614"/>
              <a:chExt cx="2160240" cy="280831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67544" y="1347614"/>
                <a:ext cx="2160240" cy="2808312"/>
              </a:xfrm>
              <a:prstGeom prst="rect">
                <a:avLst/>
              </a:prstGeom>
              <a:solidFill>
                <a:srgbClr val="5D4B3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400" b="1">
                  <a:solidFill>
                    <a:srgbClr val="3E4042"/>
                  </a:solidFill>
                  <a:latin typeface="Arial"/>
                  <a:ea typeface="华文新魏"/>
                  <a:sym typeface="Arial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683568" y="1851670"/>
                <a:ext cx="1656184" cy="432048"/>
              </a:xfrm>
              <a:prstGeom prst="rect">
                <a:avLst/>
              </a:prstGeom>
              <a:solidFill>
                <a:srgbClr val="D7C7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r>
                  <a:rPr lang="zh-CN" altLang="en-US" sz="2400" b="1" dirty="0">
                    <a:solidFill>
                      <a:srgbClr val="5D4B33"/>
                    </a:solidFill>
                    <a:latin typeface="Arial"/>
                    <a:ea typeface="华文新魏"/>
                    <a:sym typeface="Arial"/>
                  </a:rPr>
                  <a:t>中国民间故事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83568" y="1491630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r>
                  <a:rPr lang="zh-CN" altLang="en-US" sz="1335" b="1" dirty="0">
                    <a:solidFill>
                      <a:schemeClr val="bg1"/>
                    </a:solidFill>
                    <a:latin typeface="Arial"/>
                    <a:ea typeface="华文新魏"/>
                    <a:sym typeface="Arial"/>
                  </a:rPr>
                  <a:t>新课标小学生必读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51893" y="2431713"/>
              <a:ext cx="1995128" cy="139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4"/>
            <p:cNvSpPr txBox="1"/>
            <p:nvPr/>
          </p:nvSpPr>
          <p:spPr>
            <a:xfrm>
              <a:off x="971600" y="2211710"/>
              <a:ext cx="2016224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1335" b="1" dirty="0">
                  <a:solidFill>
                    <a:schemeClr val="bg1"/>
                  </a:solidFill>
                  <a:latin typeface="Arial"/>
                  <a:ea typeface="华文新魏"/>
                  <a:sym typeface="Arial"/>
                </a:rPr>
                <a:t>引领少儿成长的经典阅读</a:t>
              </a:r>
            </a:p>
          </p:txBody>
        </p:sp>
      </p:grpSp>
      <p:sp>
        <p:nvSpPr>
          <p:cNvPr id="26" name="云形标注 8"/>
          <p:cNvSpPr/>
          <p:nvPr/>
        </p:nvSpPr>
        <p:spPr>
          <a:xfrm>
            <a:off x="1597160" y="1865909"/>
            <a:ext cx="4224469" cy="1672444"/>
          </a:xfrm>
          <a:prstGeom prst="cloudCallout">
            <a:avLst>
              <a:gd name="adj1" fmla="val 70470"/>
              <a:gd name="adj2" fmla="val 24466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   这本书里都是中国民间故事。</a:t>
            </a:r>
          </a:p>
        </p:txBody>
      </p:sp>
      <p:sp>
        <p:nvSpPr>
          <p:cNvPr id="27" name="云形标注 9"/>
          <p:cNvSpPr/>
          <p:nvPr/>
        </p:nvSpPr>
        <p:spPr>
          <a:xfrm>
            <a:off x="1117106" y="3498089"/>
            <a:ext cx="5856651" cy="2400267"/>
          </a:xfrm>
          <a:prstGeom prst="cloudCallout">
            <a:avLst>
              <a:gd name="adj1" fmla="val 62851"/>
              <a:gd name="adj2" fmla="val 37579"/>
            </a:avLst>
          </a:prstGeom>
          <a:solidFill>
            <a:srgbClr val="D7C7AC"/>
          </a:solidFill>
          <a:ln w="28575">
            <a:solidFill>
              <a:srgbClr val="5D4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/>
            <a:r>
              <a:rPr lang="zh-CN" altLang="en-US" sz="2665" b="1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   中国民间故事是我国的经典传统文化之一，阅读有益于我们成长。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44850" y="1781348"/>
            <a:ext cx="6167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8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民间故事，历来为人们所喜闻乐见，可谓家喻户晓，耳熟能详。断桥相会，流传千年；梁祝化蝶，爱情绝响</a:t>
            </a:r>
            <a:r>
              <a:rPr lang="en-US" altLang="zh-CN" sz="28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……《</a:t>
            </a:r>
            <a:r>
              <a:rPr lang="zh-CN" altLang="en-US" sz="28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中国民间故事</a:t>
            </a:r>
            <a:r>
              <a:rPr lang="en-US" altLang="zh-CN" sz="28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》</a:t>
            </a:r>
            <a:r>
              <a:rPr lang="zh-CN" altLang="en-US" sz="28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将这些传统故事提炼加工，让读者感受中华文明的源远流长。</a:t>
            </a:r>
          </a:p>
        </p:txBody>
      </p:sp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走近民间故事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7053238" y="1664826"/>
            <a:ext cx="4402161" cy="519317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52400" y="2828999"/>
            <a:ext cx="5920121" cy="1200000"/>
            <a:chOff x="2339752" y="2121750"/>
            <a:chExt cx="4440091" cy="900000"/>
          </a:xfrm>
        </p:grpSpPr>
        <p:sp>
          <p:nvSpPr>
            <p:cNvPr id="36" name="椭圆 35"/>
            <p:cNvSpPr/>
            <p:nvPr/>
          </p:nvSpPr>
          <p:spPr>
            <a:xfrm>
              <a:off x="2339752" y="2121750"/>
              <a:ext cx="900000" cy="900000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zh-CN" altLang="en-US" sz="48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贰</a:t>
              </a:r>
              <a:endParaRPr lang="en-US" altLang="zh-CN" sz="4800" dirty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395843" y="2248585"/>
              <a:ext cx="338400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4800" b="1" spc="800" dirty="0">
                  <a:solidFill>
                    <a:srgbClr val="5D4B33"/>
                  </a:solidFill>
                  <a:latin typeface="Arial"/>
                  <a:ea typeface="华文新魏"/>
                  <a:sym typeface="Arial"/>
                </a:rPr>
                <a:t>中国民间故事</a:t>
              </a:r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-126999"/>
            <a:ext cx="2616200" cy="26162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53786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3826053"/>
            <a:ext cx="12180546" cy="3070273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97546" y="-364223"/>
            <a:ext cx="3683000" cy="36830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7569200" y="1662977"/>
            <a:ext cx="4641655" cy="519502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22112" y="2201404"/>
            <a:ext cx="2488743" cy="248874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 flipH="1">
            <a:off x="6757571" y="40821"/>
            <a:ext cx="2616201" cy="2616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中国民间故事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/>
          <p:nvPr/>
        </p:nvSpPr>
        <p:spPr>
          <a:xfrm>
            <a:off x="1188278" y="4965171"/>
            <a:ext cx="24962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田螺姑娘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266471" y="4965171"/>
            <a:ext cx="3633502" cy="66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梁山伯与祝英台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8549834" y="4964587"/>
            <a:ext cx="24962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735" b="1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八仙过海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2972" y="1592561"/>
            <a:ext cx="3429000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66472" y="1592561"/>
            <a:ext cx="3429000" cy="3429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82168" y="1536170"/>
            <a:ext cx="3429000" cy="342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33507" y="2197100"/>
            <a:ext cx="2635254" cy="20307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4161437" y="2197100"/>
            <a:ext cx="2635254" cy="20307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7767860" y="2235313"/>
            <a:ext cx="2635254" cy="203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-126999"/>
            <a:ext cx="2616200" cy="26162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53786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0" y="3112641"/>
            <a:ext cx="12180546" cy="3783686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497546" y="-364223"/>
            <a:ext cx="3683000" cy="36830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>
            <a:off x="7569200" y="1662977"/>
            <a:ext cx="4641655" cy="519502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22112" y="2201404"/>
            <a:ext cx="2488743" cy="248874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 flipH="1">
            <a:off x="6757571" y="40821"/>
            <a:ext cx="2616201" cy="2616201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52400" y="2828999"/>
            <a:ext cx="5920121" cy="1200000"/>
            <a:chOff x="2339752" y="2121750"/>
            <a:chExt cx="4440091" cy="900000"/>
          </a:xfrm>
        </p:grpSpPr>
        <p:sp>
          <p:nvSpPr>
            <p:cNvPr id="36" name="椭圆 35"/>
            <p:cNvSpPr/>
            <p:nvPr/>
          </p:nvSpPr>
          <p:spPr>
            <a:xfrm>
              <a:off x="2339752" y="2121750"/>
              <a:ext cx="900000" cy="900000"/>
            </a:xfrm>
            <a:prstGeom prst="ellipse">
              <a:avLst/>
            </a:prstGeom>
            <a:solidFill>
              <a:srgbClr val="9F3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zh-CN" altLang="en-US" sz="4800" dirty="0">
                  <a:solidFill>
                    <a:prstClr val="white"/>
                  </a:solidFill>
                  <a:latin typeface="Arial"/>
                  <a:ea typeface="华文新魏"/>
                  <a:sym typeface="Arial"/>
                </a:rPr>
                <a:t>叁</a:t>
              </a:r>
              <a:endParaRPr lang="en-US" altLang="zh-CN" sz="4800" dirty="0">
                <a:solidFill>
                  <a:prstClr val="white"/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395843" y="2248585"/>
              <a:ext cx="338400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4800" b="1" spc="800" dirty="0">
                  <a:solidFill>
                    <a:srgbClr val="5D4B33"/>
                  </a:solidFill>
                  <a:latin typeface="Arial"/>
                  <a:ea typeface="华文新魏"/>
                  <a:sym typeface="Arial"/>
                </a:rPr>
                <a:t>了解民间故事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>
            <a:off x="3695732" y="675360"/>
            <a:ext cx="4800533" cy="528000"/>
          </a:xfrm>
          <a:custGeom>
            <a:avLst/>
            <a:gdLst>
              <a:gd name="connsiteX0" fmla="*/ 8562780 w 8562780"/>
              <a:gd name="connsiteY0" fmla="*/ 0 h 573372"/>
              <a:gd name="connsiteX1" fmla="*/ 5633878 w 8562780"/>
              <a:gd name="connsiteY1" fmla="*/ 0 h 573372"/>
              <a:gd name="connsiteX2" fmla="*/ 2928902 w 8562780"/>
              <a:gd name="connsiteY2" fmla="*/ 0 h 573372"/>
              <a:gd name="connsiteX3" fmla="*/ 0 w 8562780"/>
              <a:gd name="connsiteY3" fmla="*/ 0 h 573372"/>
              <a:gd name="connsiteX4" fmla="*/ 286686 w 8562780"/>
              <a:gd name="connsiteY4" fmla="*/ 286686 h 573372"/>
              <a:gd name="connsiteX5" fmla="*/ 0 w 8562780"/>
              <a:gd name="connsiteY5" fmla="*/ 573372 h 573372"/>
              <a:gd name="connsiteX6" fmla="*/ 2928902 w 8562780"/>
              <a:gd name="connsiteY6" fmla="*/ 573372 h 573372"/>
              <a:gd name="connsiteX7" fmla="*/ 5633878 w 8562780"/>
              <a:gd name="connsiteY7" fmla="*/ 573372 h 573372"/>
              <a:gd name="connsiteX8" fmla="*/ 8562780 w 8562780"/>
              <a:gd name="connsiteY8" fmla="*/ 573372 h 573372"/>
              <a:gd name="connsiteX9" fmla="*/ 8276094 w 8562780"/>
              <a:gd name="connsiteY9" fmla="*/ 286686 h 5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62780" h="573372">
                <a:moveTo>
                  <a:pt x="8562780" y="0"/>
                </a:moveTo>
                <a:lnTo>
                  <a:pt x="5633878" y="0"/>
                </a:lnTo>
                <a:lnTo>
                  <a:pt x="2928902" y="0"/>
                </a:lnTo>
                <a:lnTo>
                  <a:pt x="0" y="0"/>
                </a:lnTo>
                <a:lnTo>
                  <a:pt x="286686" y="286686"/>
                </a:lnTo>
                <a:lnTo>
                  <a:pt x="0" y="573372"/>
                </a:lnTo>
                <a:lnTo>
                  <a:pt x="2928902" y="573372"/>
                </a:lnTo>
                <a:lnTo>
                  <a:pt x="5633878" y="573372"/>
                </a:lnTo>
                <a:lnTo>
                  <a:pt x="8562780" y="573372"/>
                </a:lnTo>
                <a:lnTo>
                  <a:pt x="8276094" y="286686"/>
                </a:lnTo>
                <a:close/>
              </a:path>
            </a:pathLst>
          </a:cu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200"/>
            <a:r>
              <a:rPr lang="zh-CN" altLang="en-US" sz="32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了解民间故事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381500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9544" y="965200"/>
            <a:ext cx="406400" cy="0"/>
          </a:xfrm>
          <a:prstGeom prst="line">
            <a:avLst/>
          </a:prstGeom>
          <a:ln w="38100">
            <a:solidFill>
              <a:srgbClr val="5D4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1016000" y="2029047"/>
            <a:ext cx="758962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spc="300" dirty="0">
                <a:solidFill>
                  <a:srgbClr val="3E4042"/>
                </a:solidFill>
                <a:latin typeface="Arial"/>
                <a:ea typeface="华文新魏"/>
                <a:sym typeface="Arial"/>
              </a:rPr>
              <a:t>青年农民谢端“夜卧早起，躬耕力作，不舍昼夜”，但到头来穷困不堪，连老婆也娶不上，上天被他的艰苦奋斗的精神打动，派了白水素女来帮谢端过上好的生活，神女藏于田螺之中，每天在谢端出去以后，出来为他洗衣做饭，后来却被谢端发觉，只好离去，而她留下的螺壳却能倒出许多米来，改变了谢端贫困的生活。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8950626" y="4958500"/>
            <a:ext cx="249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spc="300" dirty="0">
                <a:solidFill>
                  <a:srgbClr val="5D4B33"/>
                </a:solidFill>
                <a:latin typeface="Arial"/>
                <a:ea typeface="华文新魏"/>
                <a:sym typeface="Arial"/>
              </a:rPr>
              <a:t>田螺姑娘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331200" y="1809749"/>
            <a:ext cx="32385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991</Words>
  <Application>Microsoft Office PowerPoint</Application>
  <PresentationFormat>宽屏</PresentationFormat>
  <Paragraphs>121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Meiryo</vt:lpstr>
      <vt:lpstr>等线</vt:lpstr>
      <vt:lpstr>等线 Light</vt:lpstr>
      <vt:lpstr>汉仪大宋简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131</cp:revision>
  <dcterms:created xsi:type="dcterms:W3CDTF">2021-08-28T11:42:00Z</dcterms:created>
  <dcterms:modified xsi:type="dcterms:W3CDTF">2024-08-08T05:35:24Z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AF7678D3796A425A850634438AA302B0_12</vt:lpwstr>
  </property>
  <property fmtid="{D5CDD505-2E9C-101B-9397-08002B2CF9AE}" pid="3" name="KSOProductBuildVer">
    <vt:lpwstr>2052-12.1.0.15120</vt:lpwstr>
  </property>
</Properties>
</file>