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2"/>
  </p:sldMasterIdLst>
  <p:notesMasterIdLst>
    <p:notesMasterId r:id="rId43"/>
  </p:notesMasterIdLst>
  <p:handoutMasterIdLst>
    <p:handoutMasterId r:id="rId44"/>
  </p:handoutMasterIdLst>
  <p:sldIdLst>
    <p:sldId id="581" r:id="rId3"/>
    <p:sldId id="582" r:id="rId4"/>
    <p:sldId id="583" r:id="rId5"/>
    <p:sldId id="584" r:id="rId6"/>
    <p:sldId id="585" r:id="rId7"/>
    <p:sldId id="587" r:id="rId8"/>
    <p:sldId id="586" r:id="rId9"/>
    <p:sldId id="588" r:id="rId10"/>
    <p:sldId id="590" r:id="rId11"/>
    <p:sldId id="589" r:id="rId12"/>
    <p:sldId id="591" r:id="rId13"/>
    <p:sldId id="592" r:id="rId14"/>
    <p:sldId id="593" r:id="rId15"/>
    <p:sldId id="596" r:id="rId16"/>
    <p:sldId id="594" r:id="rId17"/>
    <p:sldId id="595" r:id="rId18"/>
    <p:sldId id="598" r:id="rId19"/>
    <p:sldId id="599" r:id="rId20"/>
    <p:sldId id="597" r:id="rId21"/>
    <p:sldId id="600" r:id="rId22"/>
    <p:sldId id="601" r:id="rId23"/>
    <p:sldId id="603" r:id="rId24"/>
    <p:sldId id="602" r:id="rId25"/>
    <p:sldId id="605" r:id="rId26"/>
    <p:sldId id="604" r:id="rId27"/>
    <p:sldId id="606" r:id="rId28"/>
    <p:sldId id="609" r:id="rId29"/>
    <p:sldId id="608" r:id="rId30"/>
    <p:sldId id="610" r:id="rId31"/>
    <p:sldId id="611" r:id="rId32"/>
    <p:sldId id="614" r:id="rId33"/>
    <p:sldId id="612" r:id="rId34"/>
    <p:sldId id="613" r:id="rId35"/>
    <p:sldId id="617" r:id="rId36"/>
    <p:sldId id="618" r:id="rId37"/>
    <p:sldId id="615" r:id="rId38"/>
    <p:sldId id="619" r:id="rId39"/>
    <p:sldId id="621" r:id="rId40"/>
    <p:sldId id="622" r:id="rId41"/>
    <p:sldId id="623" r:id="rId42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5" autoAdjust="0"/>
    <p:restoredTop sz="96314" autoAdjust="0"/>
  </p:normalViewPr>
  <p:slideViewPr>
    <p:cSldViewPr showGuides="1">
      <p:cViewPr varScale="1">
        <p:scale>
          <a:sx n="143" d="100"/>
          <a:sy n="143" d="100"/>
        </p:scale>
        <p:origin x="57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91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8AADD754-F49E-4351-AAFE-19D83F43501C}" type="datetimeFigureOut">
              <a:rPr lang="en-US" smtClean="0"/>
              <a:pPr/>
              <a:t>7/26/2024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</a:defRPr>
            </a:lvl1pPr>
          </a:lstStyle>
          <a:p>
            <a:fld id="{B78F6036-E835-44CB-A25A-34C755DFD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8998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479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83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406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92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04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965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17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1418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514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2618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8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0450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975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748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617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93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677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128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30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16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810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82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310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597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506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288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7482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32930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627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2048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039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73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99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47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4432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827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192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655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762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8ABF0448-C2A9-4989-8E5C-58E8D06CC1AC}"/>
              </a:ext>
            </a:extLst>
          </p:cNvPr>
          <p:cNvSpPr txBox="1"/>
          <p:nvPr/>
        </p:nvSpPr>
        <p:spPr>
          <a:xfrm>
            <a:off x="7239000" y="363855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61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5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0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6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2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3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3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59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7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29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2" name="组合 1"/>
            <p:cNvGrpSpPr/>
            <p:nvPr userDrawn="1"/>
          </p:nvGrpSpPr>
          <p:grpSpPr>
            <a:xfrm>
              <a:off x="0" y="0"/>
              <a:ext cx="9144000" cy="5143500"/>
              <a:chOff x="0" y="0"/>
              <a:chExt cx="9144000" cy="51435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5143500"/>
              </a:xfrm>
              <a:prstGeom prst="rect">
                <a:avLst/>
              </a:prstGeom>
            </p:spPr>
          </p:pic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0" y="285749"/>
                <a:ext cx="5601363" cy="4857749"/>
              </a:xfrm>
              <a:prstGeom prst="rect">
                <a:avLst/>
              </a:prstGeom>
            </p:spPr>
          </p:pic>
        </p:grpSp>
        <p:sp>
          <p:nvSpPr>
            <p:cNvPr id="7" name="矩形 6"/>
            <p:cNvSpPr/>
            <p:nvPr userDrawn="1"/>
          </p:nvSpPr>
          <p:spPr>
            <a:xfrm>
              <a:off x="189914" y="590550"/>
              <a:ext cx="8769151" cy="4396447"/>
            </a:xfrm>
            <a:prstGeom prst="rect">
              <a:avLst/>
            </a:prstGeom>
            <a:solidFill>
              <a:schemeClr val="bg1">
                <a:alpha val="79000"/>
              </a:schemeClr>
            </a:solidFill>
            <a:ln>
              <a:solidFill>
                <a:srgbClr val="8152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6" cstate="screen">
              <a:alphaModFix amt="8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325" y="666750"/>
              <a:ext cx="760095" cy="2533652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:p159="http://schemas.microsoft.com/office/powerpoint/2015/09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0">
        <p:fade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Bold" panose="020B08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Bold" panose="020B08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Bold" panose="020B08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Bold" panose="020B08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Bold" panose="020B08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2024/7/26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7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21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218742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30" y="1687723"/>
            <a:ext cx="4272652" cy="3048428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558091" y="998118"/>
            <a:ext cx="615553" cy="1573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</a:t>
            </a:r>
            <a:r>
              <a:rPr lang="zh-CN" altLang="en-US" sz="1400" dirty="0" smtClean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1400" dirty="0" smtClean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srgbClr val="8152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400" dirty="0">
              <a:solidFill>
                <a:srgbClr val="8152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433189" y="984173"/>
            <a:ext cx="1386213" cy="2980039"/>
            <a:chOff x="2581698" y="1110006"/>
            <a:chExt cx="1524771" cy="1993930"/>
          </a:xfrm>
        </p:grpSpPr>
        <p:sp>
          <p:nvSpPr>
            <p:cNvPr id="56" name="文本框 55"/>
            <p:cNvSpPr txBox="1"/>
            <p:nvPr/>
          </p:nvSpPr>
          <p:spPr>
            <a:xfrm>
              <a:off x="2684600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2558567" y="641477"/>
            <a:ext cx="3200267" cy="3252782"/>
            <a:chOff x="2725003" y="667635"/>
            <a:chExt cx="3200267" cy="3252782"/>
          </a:xfrm>
        </p:grpSpPr>
        <p:grpSp>
          <p:nvGrpSpPr>
            <p:cNvPr id="62" name="组合 61"/>
            <p:cNvGrpSpPr/>
            <p:nvPr/>
          </p:nvGrpSpPr>
          <p:grpSpPr>
            <a:xfrm>
              <a:off x="2725003" y="667635"/>
              <a:ext cx="3200267" cy="3252782"/>
              <a:chOff x="2971131" y="548767"/>
              <a:chExt cx="2614645" cy="265755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4041575" y="1808379"/>
                <a:ext cx="1232134" cy="100923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86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笔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926166" y="548767"/>
                <a:ext cx="1659610" cy="137855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120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毛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971131" y="1251917"/>
                <a:ext cx="1357862" cy="1117931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96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书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3148472" y="2176132"/>
                <a:ext cx="1257280" cy="103018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88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法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717377" y="850493"/>
              <a:ext cx="1679520" cy="2381043"/>
              <a:chOff x="3717377" y="850493"/>
              <a:chExt cx="1679520" cy="2381043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4570" y="850493"/>
                <a:ext cx="306643" cy="614370"/>
              </a:xfrm>
              <a:prstGeom prst="rect">
                <a:avLst/>
              </a:prstGeom>
            </p:spPr>
          </p:pic>
          <p:sp>
            <p:nvSpPr>
              <p:cNvPr id="65" name="圆: 空心 64"/>
              <p:cNvSpPr/>
              <p:nvPr/>
            </p:nvSpPr>
            <p:spPr>
              <a:xfrm>
                <a:off x="3717377" y="2402927"/>
                <a:ext cx="245023" cy="245023"/>
              </a:xfrm>
              <a:prstGeom prst="donut">
                <a:avLst>
                  <a:gd name="adj" fmla="val 7257"/>
                </a:avLst>
              </a:prstGeom>
              <a:solidFill>
                <a:srgbClr val="FE0B0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" name="圆: 空心 65"/>
              <p:cNvSpPr/>
              <p:nvPr/>
            </p:nvSpPr>
            <p:spPr>
              <a:xfrm>
                <a:off x="5015899" y="2850538"/>
                <a:ext cx="380998" cy="380998"/>
              </a:xfrm>
              <a:prstGeom prst="donut">
                <a:avLst>
                  <a:gd name="adj" fmla="val 7257"/>
                </a:avLst>
              </a:prstGeom>
              <a:solidFill>
                <a:srgbClr val="FE0B0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764" y="3915742"/>
            <a:ext cx="1705270" cy="470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22727" y="1200150"/>
            <a:ext cx="7848600" cy="32085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魏碑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/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</a:b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是我国南北朝时期刻石的通称，大体可分为碑刻、墓志、造像题记和摩崖刻石四种。北魏书法是一种承前启后、继往开来的过渡性书法体系，对当时的隋和唐楷书体的形成产生了巨大影响。带有汉隶笔法，结体方严，笔画沉着，变化多端，美不胜收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“龙门二十品”龙门二十品是指选自龙门石窟中北魏时期的二十方造像题记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是魏碑书法的代表。魏碑上承汉隶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下开唐楷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兼有隶楷两体之神韵。</a:t>
            </a:r>
            <a:endParaRPr lang="zh-CN" altLang="en-US" sz="20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晋朝王羲之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兼善隶、草、楷、行各体，精研体势，心摹手追，广采众长，备精诸体，冶于一炉，摆脱了汉魏笔风，自成一家，其书法平和自然，笔势委婉含蓄，遒美健秀，后人评曰：“飘若游云，矫若惊龙”、“龙跳天门，虎卧凰阁”、“天质自然，丰神盖代”，被后人誉为“书圣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09" y="1504950"/>
            <a:ext cx="2858268" cy="28582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534791" y="1200150"/>
            <a:ext cx="5105400" cy="33009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《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兰亭集序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》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被称为“天下第一行书”</a:t>
            </a:r>
            <a:endParaRPr lang="en-US" altLang="zh-CN" sz="20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思源黑体 CN Light" panose="020B0300000000000000" pitchFamily="34" charset="-122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此帖共二十八行，三百二十四字，章法、结构、笔法都很完美。东晋穆帝永和九年（公元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353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年）三月三日，王羲之与谢安、孙绰等四十一人，在山阴（今浙江绍兴）兰亭“修禊”，王羲之为他们的诗写的序文手稿。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《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兰亭序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》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中记叙兰亭周围山水之美和聚会的欢乐之情，抒发作者好景不长，生死无常的感慨。</a:t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</a:b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    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《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兰亭序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》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每一字都被王羲之创造出一个生命的形象，有筋骨血肉完足的丰驱，且赋予各自的秉性、精神、风仪：或坐、或卧、或行、或走、或舞、或歌，虽尺幅之内，群贤毕至，众相毕现。不仅表现在异字异构，而且更突出地表现在重字的别构上。序中有二十多个“之”字，无一雷同，各具独特的风韵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35736" y="1200150"/>
            <a:ext cx="8272528" cy="3359151"/>
            <a:chOff x="2636517" y="1781222"/>
            <a:chExt cx="10637216" cy="4738713"/>
          </a:xfrm>
        </p:grpSpPr>
        <p:sp>
          <p:nvSpPr>
            <p:cNvPr id="3" name="矩形 2"/>
            <p:cNvSpPr/>
            <p:nvPr/>
          </p:nvSpPr>
          <p:spPr>
            <a:xfrm>
              <a:off x="2636517" y="1781222"/>
              <a:ext cx="10562992" cy="4738713"/>
            </a:xfrm>
            <a:prstGeom prst="rect">
              <a:avLst/>
            </a:prstGeom>
            <a:noFill/>
            <a:ln>
              <a:solidFill>
                <a:srgbClr val="81521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636517" y="2052728"/>
              <a:ext cx="10520209" cy="1269966"/>
              <a:chOff x="3992226" y="2299652"/>
              <a:chExt cx="10520209" cy="126996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3992226" y="2536331"/>
                <a:ext cx="1136034" cy="824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600" spc="3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+mn-lt"/>
                  </a:rPr>
                  <a:t>唐代书法</a:t>
                </a:r>
              </a:p>
            </p:txBody>
          </p:sp>
          <p:sp>
            <p:nvSpPr>
              <p:cNvPr id="17" name="文本框 16"/>
              <p:cNvSpPr txBox="1">
                <a:spLocks noChangeArrowheads="1"/>
              </p:cNvSpPr>
              <p:nvPr/>
            </p:nvSpPr>
            <p:spPr bwMode="auto">
              <a:xfrm>
                <a:off x="5290894" y="2299652"/>
                <a:ext cx="9221541" cy="12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在唐代，国力强盛，书道繁荣。唐代将楷书发展到极致，而篆、隶、行、草诸体皆有可观。中晚唐至五代狂草书家接踵而起，蔚为大观，盛极一时。成为草书发展史上非常重要的一环。僧人书风发生了很大的变化，书法家张旭生性放荡不羁，凭着其颠逸狂放的性格</a:t>
                </a:r>
                <a:endParaRPr lang="zh-CN" altLang="en-US" sz="12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5074920" y="2684007"/>
                <a:ext cx="106680" cy="641943"/>
              </a:xfrm>
              <a:prstGeom prst="rect">
                <a:avLst/>
              </a:prstGeom>
              <a:solidFill>
                <a:srgbClr val="8152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352680" y="3501432"/>
              <a:ext cx="9627108" cy="1269966"/>
              <a:chOff x="3554717" y="2299652"/>
              <a:chExt cx="9627108" cy="1269966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3554717" y="2536331"/>
                <a:ext cx="1136034" cy="82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600" spc="3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+mn-lt"/>
                  </a:rPr>
                  <a:t>唐代书法</a:t>
                </a:r>
              </a:p>
            </p:txBody>
          </p:sp>
          <p:sp>
            <p:nvSpPr>
              <p:cNvPr id="14" name="文本框 13"/>
              <p:cNvSpPr txBox="1">
                <a:spLocks noChangeArrowheads="1"/>
              </p:cNvSpPr>
              <p:nvPr/>
            </p:nvSpPr>
            <p:spPr bwMode="auto">
              <a:xfrm>
                <a:off x="4853385" y="2299652"/>
                <a:ext cx="8328440" cy="12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将草书推向了更加热情奔放、狂逸宏博的艺术境界，完全摆脱了实用表义的功能，使书法成为了具有强烈抒情性的艺术门类。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《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饮中八仙歌 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》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有“张旭三杯草圣传，脱帽露顶王公前，挥毫落纸如云烟。唐代书法家张旭，字伯高，与李白、贺知章等人共列饮中八仙之一。</a:t>
                </a:r>
                <a:endParaRPr lang="zh-CN" altLang="en-US" sz="1200" spc="3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4637412" y="2684006"/>
                <a:ext cx="106680" cy="641943"/>
              </a:xfrm>
              <a:prstGeom prst="rect">
                <a:avLst/>
              </a:prstGeom>
              <a:solidFill>
                <a:srgbClr val="8152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136533" y="5020481"/>
              <a:ext cx="9137200" cy="1269966"/>
              <a:chOff x="3184897" y="2369996"/>
              <a:chExt cx="9137200" cy="1269966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3184897" y="2613919"/>
                <a:ext cx="1136034" cy="824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1600" spc="3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+mn-lt"/>
                  </a:rPr>
                  <a:t>唐代书法</a:t>
                </a:r>
              </a:p>
            </p:txBody>
          </p:sp>
          <p:sp>
            <p:nvSpPr>
              <p:cNvPr id="11" name="文本框 10"/>
              <p:cNvSpPr txBox="1">
                <a:spLocks noChangeArrowheads="1"/>
              </p:cNvSpPr>
              <p:nvPr/>
            </p:nvSpPr>
            <p:spPr bwMode="auto">
              <a:xfrm>
                <a:off x="4483565" y="2369996"/>
                <a:ext cx="7838532" cy="1269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anchor="ctr"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思源黑体 CN Light" panose="020B0300000000000000" pitchFamily="34" charset="-122"/>
                    <a:sym typeface="+mn-lt"/>
                  </a:rPr>
                  <a:t>唐文宗曾下诏，以李白诗歌、裴旻剑舞、张旭草书为“三绝”。张旭是位极有个性的草书大家，他常喝得大醉，就呼叫狂走，然后落笔成书，甚至以头发蘸墨书写，故有“张颠”的雅称。后怀素继承和发展其笔法，并称“颠张醉素”。</a:t>
                </a: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4267590" y="2684007"/>
                <a:ext cx="106680" cy="641943"/>
              </a:xfrm>
              <a:prstGeom prst="rect">
                <a:avLst/>
              </a:prstGeom>
              <a:solidFill>
                <a:srgbClr val="8152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52544" y="1200150"/>
            <a:ext cx="4429056" cy="32085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李白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《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草书歌行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》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中描绘了怀素表演时其奔放的书写及狂放性格的场面</a:t>
            </a:r>
            <a:endParaRPr lang="en-US" altLang="zh-CN" sz="20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思源黑体 CN Light" panose="020B0300000000000000" pitchFamily="34" charset="-122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八月九月天气凉，酒徒词客满高堂。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笺麻素绢排数箱，宣州石砚墨色光。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吾师醉后倚绳床，须臾扫尽数千张。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飘风骤雨惊飒飒，落花飞雪何茫茫。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起来向壁不停手，一行数字大如斗。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怳怳如闻神鬼惊，时时只见龙蛇走。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左盘又蹙如惊电，状同楚汉相攻战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湖南七郡凡几家，家家屏障书题遍。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971550"/>
            <a:ext cx="3905740" cy="390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01" y="1173811"/>
            <a:ext cx="3281065" cy="3281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63386" y="1200150"/>
            <a:ext cx="3657600" cy="31239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窦冀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《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怀素上人草书歌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》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为我们描绘了怀素题壁的壮观景象</a:t>
            </a:r>
            <a:endParaRPr lang="en-US" altLang="zh-CN" sz="20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思源黑体 CN Light" panose="020B0300000000000000" pitchFamily="34" charset="-122"/>
              <a:sym typeface="+mn-lt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“鱼笺绢素岂不贵，尺缣局蹙儿童戏。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粉壁长廊数十间，兴来小豁胸襟气。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长幼集，贤豪至，枕糟藉曲犹半醉。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忽然绝叫三五声，满壁纵横千万字。</a:t>
            </a:r>
          </a:p>
          <a:p>
            <a:pPr fontAlgn="auto">
              <a:lnSpc>
                <a:spcPct val="20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吴兴张老尔莫颠，叶县公孙我何谓。”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占位符 70658"/>
          <p:cNvSpPr txBox="1">
            <a:spLocks noRot="1"/>
          </p:cNvSpPr>
          <p:nvPr/>
        </p:nvSpPr>
        <p:spPr>
          <a:xfrm>
            <a:off x="304092" y="971550"/>
            <a:ext cx="8458908" cy="3886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Light" panose="020B03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Light" panose="020B03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Light" panose="020B03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Light" panose="020B03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 CN Bold" panose="020B0800000000000000" pitchFamily="34" charset="-122"/>
                <a:ea typeface="思源黑体 CN Light" panose="020B03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2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唐柳公权：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擅长书法，为翰林院侍书学士。以楷书最著，与颜真卿齐名，人称颜柳。他上追魏、晋，下及初唐诸家笔法，又受到颜真卿的影响，创造了自己的柳派。其遒媚劲健的书体，可以与颜书的雄浑宽裕相媲美，后世有“颜筋柳骨”称誉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2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颜真卿：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唐代中期杰出书法家。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2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唐京兆万年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（今陕西西安）人，祖籍琅琊临沂。 他创立的“颜体”楷书与赵孟頫、柳公权、欧阳询并称“楷书四大家”。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祭侄文稿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为天下第二行书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唐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·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颜真卿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原迹现藏台湾故宫博物院。纵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28.2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厘米，横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72.3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厘米，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行，共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230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字。此帖本是颜真卿为自己的侄子写的一篇祭文草稿，他的侄子季明为叛军安禄山所残杀。这件作品原不是作为书法作品来写的，由于心情极度悲愤，情绪已难以平静，错桀之处增多，时有涂抹，但正因为如此，此幅字写得凝重峻涩而又神采飞动，笔势圆润雄奇，姿态横生，纯以神写，得自然之妙。所有的渴笔和牵带的地方都历历可见，能让人看出行笔的过程和笔锋变换之妙 。</a:t>
            </a:r>
          </a:p>
          <a:p>
            <a:pPr>
              <a:lnSpc>
                <a:spcPct val="160000"/>
              </a:lnSpc>
            </a:pPr>
            <a:r>
              <a:rPr lang="zh-CN" altLang="en-US" sz="12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米芾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/>
            </a:r>
            <a:b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北宋书法家，画家，书画理论家。 在书法上，他是“宋四书家” 之一，又首屈一指。其书体潇洒奔放，严于法度，他独创山水画中的“米家云山”之法，善以“模糊”的笔墨作云雾迷漫的江南景色，用大小错落的浓墨、焦墨、横点、点簇来再现层层山头，被世人称为“米点”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09600" y="1200150"/>
            <a:ext cx="7924800" cy="2818641"/>
            <a:chOff x="1521350" y="1200150"/>
            <a:chExt cx="7924800" cy="2818641"/>
          </a:xfrm>
        </p:grpSpPr>
        <p:sp>
          <p:nvSpPr>
            <p:cNvPr id="2" name="矩形: 圆角 1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近代书法家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521350" y="1733550"/>
              <a:ext cx="7924800" cy="22852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齐白石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(1864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－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1957)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出身贫寒，幼年辍学，牧牛读书。早年以雕花木工为生。直到二十七岁才有机会向文人名流学习书画，正式从艺。没有进过什么正规学堂，全靠超乎常人的勤奋，学文化，学绘画，终生不息。他一生作画不辍。画作达四万余幅，诗三千余首，印三千余方。其中，齐白石画过的乌就有三十多种；花卉八九十种；树木、虫鱼、蔬果、人物、走兽、器什、山水每项也达数十种。仅这笔数字就能让人望尘莫及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周恩来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(1898-1976) 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的书法被卓著的政绩所掩。他那沉着凝重、雄俊伟茂的行书与毛泽东潇洒险峻、奇逸开张的草书，堪称新中国第一代领导人书法艺术中的两枝奇葩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鲁迅（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881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～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1936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），中国现代伟大的文学家和翻译家和新文学运动的奠基人。书法上的造诣极高。 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毛泽东、启功等名人众多。</a:t>
              </a: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3699818"/>
            <a:ext cx="2667000" cy="14436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1558572"/>
            <a:ext cx="3014217" cy="301421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514600" y="1379360"/>
            <a:ext cx="6403630" cy="3372639"/>
            <a:chOff x="1521350" y="1200150"/>
            <a:chExt cx="6403630" cy="3372639"/>
          </a:xfrm>
        </p:grpSpPr>
        <p:sp>
          <p:nvSpPr>
            <p:cNvPr id="10" name="矩形: 圆角 9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近代书法家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21350" y="1733550"/>
              <a:ext cx="6403630" cy="28392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原名周树人，浙江绍兴人。鲁迅在书法上的造诣极高。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他早年抄写过很长时间的古碑，并热衷于搜寻碑帖拓片，对书法、美术有着很高的鉴赏力。他的书法古雅厚重，文人气十足。在一次拍卖会上，鲁迅的一页手稿曾被卖到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4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万元人民币。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鲁迅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(1881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－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1936)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中国现代伟大的文学家和翻译家和新文学运动的奠基人。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毛泽东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泽东的书法和诗意极为融洽，浑然一体，豪迈、苍凉、委婉、激越，风雨雷电、水流花开、天地肝胆、大泽龙蛇，博大的心胸、纯美的诗情，毛泽东凭手中的长锋狼毫笔，在尺幅间、时空中，留下了人间正道、男儿意气、云水襟怀和审美理想。 </a:t>
              </a:r>
            </a:p>
            <a:p>
              <a:pPr fontAlgn="auto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6485604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1" y="1398466"/>
            <a:ext cx="4176800" cy="2980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49732" y="832812"/>
            <a:ext cx="633337" cy="2585323"/>
            <a:chOff x="7462371" y="807625"/>
            <a:chExt cx="633337" cy="2585323"/>
          </a:xfrm>
        </p:grpSpPr>
        <p:sp>
          <p:nvSpPr>
            <p:cNvPr id="3" name="文本框 2"/>
            <p:cNvSpPr txBox="1"/>
            <p:nvPr/>
          </p:nvSpPr>
          <p:spPr>
            <a:xfrm>
              <a:off x="7462371" y="807625"/>
              <a:ext cx="6333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5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全字库正楷体" panose="02010604000101010101" pitchFamily="2" charset="-122"/>
                </a:rPr>
                <a:t>第三章</a:t>
              </a:r>
            </a:p>
          </p:txBody>
        </p:sp>
        <p:sp>
          <p:nvSpPr>
            <p:cNvPr id="12" name="圆: 空心 11"/>
            <p:cNvSpPr/>
            <p:nvPr/>
          </p:nvSpPr>
          <p:spPr>
            <a:xfrm>
              <a:off x="7468903" y="1253851"/>
              <a:ext cx="245023" cy="245023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7560113" y="2971527"/>
              <a:ext cx="187719" cy="187719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6203461" y="832812"/>
            <a:ext cx="861774" cy="36029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练习前的准备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23393" y="832812"/>
            <a:ext cx="1373536" cy="2980039"/>
            <a:chOff x="2581698" y="1110006"/>
            <a:chExt cx="1510827" cy="1993930"/>
          </a:xfrm>
        </p:grpSpPr>
        <p:sp>
          <p:nvSpPr>
            <p:cNvPr id="17" name="文本框 16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练习前的准备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914400" y="1733550"/>
            <a:ext cx="3688854" cy="2469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学写毛笔字之前，首先得准备必备工具，那就是 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思源黑体 CN Light" panose="020B0300000000000000" pitchFamily="34" charset="-122"/>
                <a:sym typeface="+mn-lt"/>
              </a:rPr>
              <a:t>“文房四宝”和碑贴。</a:t>
            </a:r>
            <a:endParaRPr lang="zh-CN" altLang="en-US" sz="12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湖笔（浙江省湖州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徽墨（安徽省徽州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宣纸（安徽省宣州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端砚（广东省肇庆，古称端州）。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楷书字贴（以颜体、柳体楷书或曹全碑、乙瑛碑等隶书为佳）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916" y="1047750"/>
            <a:ext cx="36576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21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218742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0255" y="1694587"/>
            <a:ext cx="633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en-US" sz="5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全字库正楷体" panose="02010604000101010101" pitchFamily="2" charset="-122"/>
              </a:rPr>
              <a:t>目</a:t>
            </a:r>
            <a:endParaRPr lang="en-US" altLang="zh-CN" sz="54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全字库正楷体" panose="02010604000101010101" pitchFamily="2" charset="-122"/>
            </a:endParaRPr>
          </a:p>
          <a:p>
            <a:pPr algn="ctr" defTabSz="685800">
              <a:defRPr/>
            </a:pPr>
            <a:r>
              <a:rPr lang="zh-CN" altLang="en-US" sz="5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全字库正楷体" panose="02010604000101010101" pitchFamily="2" charset="-122"/>
              </a:rPr>
              <a:t>录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739" y="4438106"/>
            <a:ext cx="1705270" cy="470262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 rot="5400000">
            <a:off x="1090826" y="2433251"/>
            <a:ext cx="1169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>
              <a:defRPr/>
            </a:pPr>
            <a:r>
              <a:rPr lang="en-US" altLang="zh-CN" sz="12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全字库正楷体" panose="02010604000101010101" pitchFamily="2" charset="-122"/>
              </a:rPr>
              <a:t>CONTENTS</a:t>
            </a:r>
            <a:endParaRPr lang="zh-CN" altLang="en-US" sz="12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全字库正楷体" panose="0201060400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819400" y="1200150"/>
            <a:ext cx="479651" cy="2362201"/>
            <a:chOff x="3272135" y="1276350"/>
            <a:chExt cx="479651" cy="2362201"/>
          </a:xfrm>
        </p:grpSpPr>
        <p:grpSp>
          <p:nvGrpSpPr>
            <p:cNvPr id="39" name="组合 38"/>
            <p:cNvGrpSpPr/>
            <p:nvPr/>
          </p:nvGrpSpPr>
          <p:grpSpPr>
            <a:xfrm>
              <a:off x="3272135" y="1276350"/>
              <a:ext cx="461665" cy="2362201"/>
              <a:chOff x="3910871" y="2002390"/>
              <a:chExt cx="461665" cy="2362201"/>
            </a:xfrm>
          </p:grpSpPr>
          <p:sp>
            <p:nvSpPr>
              <p:cNvPr id="41" name="TextBox 17"/>
              <p:cNvSpPr txBox="1"/>
              <p:nvPr/>
            </p:nvSpPr>
            <p:spPr>
              <a:xfrm>
                <a:off x="3910871" y="2481283"/>
                <a:ext cx="461665" cy="188330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rgbClr val="8152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中国书法内涵</a:t>
                </a: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41649" y="2002390"/>
                <a:ext cx="403412" cy="403412"/>
              </a:xfrm>
              <a:prstGeom prst="ellipse">
                <a:avLst/>
              </a:prstGeom>
              <a:noFill/>
              <a:ln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>
              <a:off x="3284992" y="12933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站酷快乐体2016修订版" panose="02010600030101010101" pitchFamily="2" charset="-122"/>
                </a:rPr>
                <a:t>01</a:t>
              </a:r>
              <a:endParaRPr lang="zh-CN" altLang="en-US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749846" y="1738921"/>
            <a:ext cx="479651" cy="2661629"/>
            <a:chOff x="3272135" y="1276350"/>
            <a:chExt cx="479651" cy="2661629"/>
          </a:xfrm>
        </p:grpSpPr>
        <p:grpSp>
          <p:nvGrpSpPr>
            <p:cNvPr id="52" name="组合 51"/>
            <p:cNvGrpSpPr/>
            <p:nvPr/>
          </p:nvGrpSpPr>
          <p:grpSpPr>
            <a:xfrm>
              <a:off x="3272135" y="1276350"/>
              <a:ext cx="461665" cy="2661629"/>
              <a:chOff x="3910871" y="2002390"/>
              <a:chExt cx="461665" cy="2661629"/>
            </a:xfrm>
          </p:grpSpPr>
          <p:sp>
            <p:nvSpPr>
              <p:cNvPr id="73" name="TextBox 17"/>
              <p:cNvSpPr txBox="1"/>
              <p:nvPr/>
            </p:nvSpPr>
            <p:spPr>
              <a:xfrm>
                <a:off x="3910871" y="2481283"/>
                <a:ext cx="461665" cy="218273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rgbClr val="8152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书法的渊源与发展</a:t>
                </a: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3941649" y="2002390"/>
                <a:ext cx="403412" cy="403412"/>
              </a:xfrm>
              <a:prstGeom prst="ellipse">
                <a:avLst/>
              </a:prstGeom>
              <a:noFill/>
              <a:ln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3284992" y="12933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站酷快乐体2016修订版" panose="02010600030101010101" pitchFamily="2" charset="-122"/>
                </a:rPr>
                <a:t>02</a:t>
              </a:r>
              <a:endParaRPr lang="zh-CN" altLang="en-US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680292" y="1200150"/>
            <a:ext cx="479651" cy="2362201"/>
            <a:chOff x="3272135" y="1276350"/>
            <a:chExt cx="479651" cy="2362201"/>
          </a:xfrm>
        </p:grpSpPr>
        <p:grpSp>
          <p:nvGrpSpPr>
            <p:cNvPr id="76" name="组合 75"/>
            <p:cNvGrpSpPr/>
            <p:nvPr/>
          </p:nvGrpSpPr>
          <p:grpSpPr>
            <a:xfrm>
              <a:off x="3272135" y="1276350"/>
              <a:ext cx="461665" cy="2362201"/>
              <a:chOff x="3910871" y="2002390"/>
              <a:chExt cx="461665" cy="2362201"/>
            </a:xfrm>
          </p:grpSpPr>
          <p:sp>
            <p:nvSpPr>
              <p:cNvPr id="78" name="TextBox 17"/>
              <p:cNvSpPr txBox="1"/>
              <p:nvPr/>
            </p:nvSpPr>
            <p:spPr>
              <a:xfrm>
                <a:off x="3910871" y="2481283"/>
                <a:ext cx="461665" cy="188330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rgbClr val="8152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练习前的准备</a:t>
                </a:r>
              </a:p>
            </p:txBody>
          </p:sp>
          <p:sp>
            <p:nvSpPr>
              <p:cNvPr id="79" name="椭圆 78"/>
              <p:cNvSpPr/>
              <p:nvPr/>
            </p:nvSpPr>
            <p:spPr>
              <a:xfrm>
                <a:off x="3941649" y="2002390"/>
                <a:ext cx="403412" cy="403412"/>
              </a:xfrm>
              <a:prstGeom prst="ellipse">
                <a:avLst/>
              </a:prstGeom>
              <a:noFill/>
              <a:ln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3284992" y="12933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站酷快乐体2016修订版" panose="02010600030101010101" pitchFamily="2" charset="-122"/>
                </a:rPr>
                <a:t>03</a:t>
              </a:r>
              <a:endParaRPr lang="zh-CN" altLang="en-US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5610738" y="1738921"/>
            <a:ext cx="479651" cy="2362201"/>
            <a:chOff x="3272135" y="1276350"/>
            <a:chExt cx="479651" cy="2362201"/>
          </a:xfrm>
        </p:grpSpPr>
        <p:grpSp>
          <p:nvGrpSpPr>
            <p:cNvPr id="81" name="组合 80"/>
            <p:cNvGrpSpPr/>
            <p:nvPr/>
          </p:nvGrpSpPr>
          <p:grpSpPr>
            <a:xfrm>
              <a:off x="3272135" y="1276350"/>
              <a:ext cx="461665" cy="2362201"/>
              <a:chOff x="3910871" y="2002390"/>
              <a:chExt cx="461665" cy="2362201"/>
            </a:xfrm>
          </p:grpSpPr>
          <p:sp>
            <p:nvSpPr>
              <p:cNvPr id="83" name="TextBox 17"/>
              <p:cNvSpPr txBox="1"/>
              <p:nvPr/>
            </p:nvSpPr>
            <p:spPr>
              <a:xfrm>
                <a:off x="3910871" y="2481283"/>
                <a:ext cx="461665" cy="188330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rgbClr val="8152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执笔的方法</a:t>
                </a:r>
              </a:p>
            </p:txBody>
          </p:sp>
          <p:sp>
            <p:nvSpPr>
              <p:cNvPr id="84" name="椭圆 83"/>
              <p:cNvSpPr/>
              <p:nvPr/>
            </p:nvSpPr>
            <p:spPr>
              <a:xfrm>
                <a:off x="3941649" y="2002390"/>
                <a:ext cx="403412" cy="403412"/>
              </a:xfrm>
              <a:prstGeom prst="ellipse">
                <a:avLst/>
              </a:prstGeom>
              <a:noFill/>
              <a:ln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2" name="文本框 81"/>
            <p:cNvSpPr txBox="1"/>
            <p:nvPr/>
          </p:nvSpPr>
          <p:spPr>
            <a:xfrm>
              <a:off x="3284992" y="12933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站酷快乐体2016修订版" panose="02010600030101010101" pitchFamily="2" charset="-122"/>
                </a:rPr>
                <a:t>04</a:t>
              </a:r>
              <a:endParaRPr lang="zh-CN" altLang="en-US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541184" y="1200150"/>
            <a:ext cx="479651" cy="2362201"/>
            <a:chOff x="3272135" y="1276350"/>
            <a:chExt cx="479651" cy="2362201"/>
          </a:xfrm>
        </p:grpSpPr>
        <p:grpSp>
          <p:nvGrpSpPr>
            <p:cNvPr id="86" name="组合 85"/>
            <p:cNvGrpSpPr/>
            <p:nvPr/>
          </p:nvGrpSpPr>
          <p:grpSpPr>
            <a:xfrm>
              <a:off x="3272135" y="1276350"/>
              <a:ext cx="461665" cy="2362201"/>
              <a:chOff x="3910871" y="2002390"/>
              <a:chExt cx="461665" cy="2362201"/>
            </a:xfrm>
          </p:grpSpPr>
          <p:sp>
            <p:nvSpPr>
              <p:cNvPr id="88" name="TextBox 17"/>
              <p:cNvSpPr txBox="1"/>
              <p:nvPr/>
            </p:nvSpPr>
            <p:spPr>
              <a:xfrm>
                <a:off x="3910871" y="2481283"/>
                <a:ext cx="461665" cy="188330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rgbClr val="8152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运笔基本方法</a:t>
                </a: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3941649" y="2002390"/>
                <a:ext cx="403412" cy="403412"/>
              </a:xfrm>
              <a:prstGeom prst="ellipse">
                <a:avLst/>
              </a:prstGeom>
              <a:noFill/>
              <a:ln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7" name="文本框 86"/>
            <p:cNvSpPr txBox="1"/>
            <p:nvPr/>
          </p:nvSpPr>
          <p:spPr>
            <a:xfrm>
              <a:off x="3284992" y="12933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站酷快乐体2016修订版" panose="02010600030101010101" pitchFamily="2" charset="-122"/>
                </a:rPr>
                <a:t>05</a:t>
              </a:r>
              <a:endParaRPr lang="zh-CN" altLang="en-US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471631" y="1738921"/>
            <a:ext cx="479651" cy="2362201"/>
            <a:chOff x="3272135" y="1276350"/>
            <a:chExt cx="479651" cy="2362201"/>
          </a:xfrm>
        </p:grpSpPr>
        <p:grpSp>
          <p:nvGrpSpPr>
            <p:cNvPr id="91" name="组合 90"/>
            <p:cNvGrpSpPr/>
            <p:nvPr/>
          </p:nvGrpSpPr>
          <p:grpSpPr>
            <a:xfrm>
              <a:off x="3272135" y="1276350"/>
              <a:ext cx="461665" cy="2362201"/>
              <a:chOff x="3910871" y="2002390"/>
              <a:chExt cx="461665" cy="2362201"/>
            </a:xfrm>
          </p:grpSpPr>
          <p:sp>
            <p:nvSpPr>
              <p:cNvPr id="93" name="TextBox 17"/>
              <p:cNvSpPr txBox="1"/>
              <p:nvPr/>
            </p:nvSpPr>
            <p:spPr>
              <a:xfrm>
                <a:off x="3910871" y="2481283"/>
                <a:ext cx="461665" cy="188330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dirty="0">
                    <a:solidFill>
                      <a:srgbClr val="81521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注意事项</a:t>
                </a: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3941649" y="2002390"/>
                <a:ext cx="403412" cy="403412"/>
              </a:xfrm>
              <a:prstGeom prst="ellipse">
                <a:avLst/>
              </a:prstGeom>
              <a:noFill/>
              <a:ln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2" name="文本框 91"/>
            <p:cNvSpPr txBox="1"/>
            <p:nvPr/>
          </p:nvSpPr>
          <p:spPr>
            <a:xfrm>
              <a:off x="3284992" y="129339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站酷快乐体2016修订版" panose="02010600030101010101" pitchFamily="2" charset="-122"/>
                </a:rPr>
                <a:t>06</a:t>
              </a:r>
              <a:endParaRPr lang="zh-CN" altLang="en-US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站酷快乐体2016修订版" panose="02010600030101010101" pitchFamily="2" charset="-122"/>
              </a:endParaRPr>
            </a:p>
          </p:txBody>
        </p:sp>
      </p:grpSp>
      <p:sp>
        <p:nvSpPr>
          <p:cNvPr id="53" name="TextBox 4">
            <a:extLst>
              <a:ext uri="{FF2B5EF4-FFF2-40B4-BE49-F238E27FC236}">
                <a16:creationId xmlns:a16="http://schemas.microsoft.com/office/drawing/2014/main" xmlns="" id="{4C85E48D-4D3B-4100-AF7D-8CB45AFD47C9}"/>
              </a:ext>
            </a:extLst>
          </p:cNvPr>
          <p:cNvSpPr txBox="1"/>
          <p:nvPr/>
        </p:nvSpPr>
        <p:spPr>
          <a:xfrm>
            <a:off x="0" y="5"/>
            <a:ext cx="453650" cy="9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2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练习前的准备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09600" y="1200150"/>
            <a:ext cx="6403630" cy="3372639"/>
            <a:chOff x="1521350" y="1200150"/>
            <a:chExt cx="6403630" cy="3372639"/>
          </a:xfrm>
        </p:grpSpPr>
        <p:sp>
          <p:nvSpPr>
            <p:cNvPr id="3" name="矩形: 圆角 2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（一）毛笔的选购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1350" y="1733550"/>
              <a:ext cx="6403630" cy="28392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毛笔的笔头都是用动物的毫毛加工所制。以笔毫弹性强弱的不同来进行分类。一般分为硬毫笔、软毫笔与兼毫笔三种。古人对毛笔有“尖”、 “齐”、“圆”、 “健” “四德”标准。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尖，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指笔头要尖，也就是笔毫凝聚在一起时要锋利。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齐，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指笔发开以后，笔毫的长度要内外一致。将发开的笔用手指把笔毫捏扁，使笔尖如油画笔似的呈扁平状，可清晰的看清笔毛的长度，好的笔应该齐平划一，书写时齐心合力，笔画圆满，起倒自如。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圆，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指笔的四周要圆壮饱满，成圆锥状，不可在某一弧面上有缺陷或凹槽，不然，写到这一面时笔画就会出现缺角，不够圆满。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思源黑体 CN Light" panose="020B0300000000000000" pitchFamily="34" charset="-122"/>
                  <a:sym typeface="+mn-lt"/>
                </a:rPr>
                <a:t>健，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指笔毫要有弹性，笔力挺健。笔按下去，笔毫铺开；笔提起来，笔毫自然回复到凝聚状。差的笔按下后就聚不起来，说明杂毛多，笔力不健。 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1830677"/>
            <a:ext cx="2644984" cy="26449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练习前的准备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85" y="1047750"/>
            <a:ext cx="3635726" cy="3635726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343400" y="1123950"/>
            <a:ext cx="4152900" cy="3563771"/>
            <a:chOff x="1282700" y="1867653"/>
            <a:chExt cx="4152900" cy="4265726"/>
          </a:xfrm>
        </p:grpSpPr>
        <p:sp>
          <p:nvSpPr>
            <p:cNvPr id="13" name="矩形 12"/>
            <p:cNvSpPr/>
            <p:nvPr/>
          </p:nvSpPr>
          <p:spPr>
            <a:xfrm>
              <a:off x="1282700" y="1867653"/>
              <a:ext cx="4152900" cy="4013200"/>
            </a:xfrm>
            <a:prstGeom prst="rect">
              <a:avLst/>
            </a:prstGeom>
            <a:noFill/>
            <a:ln w="57150" cmpd="thickThin">
              <a:solidFill>
                <a:srgbClr val="815213">
                  <a:alpha val="7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83363" y="2192150"/>
              <a:ext cx="2492990" cy="4789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20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（二）墨的种类选择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524276" y="2729857"/>
              <a:ext cx="1908006" cy="0"/>
            </a:xfrm>
            <a:prstGeom prst="line">
              <a:avLst/>
            </a:prstGeom>
            <a:ln>
              <a:solidFill>
                <a:srgbClr val="8152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1482548" y="2746332"/>
              <a:ext cx="3842033" cy="3387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墨是写毛笔字的颜料，古时候以矿物质氧化锰为墨。汉以后始用松烟造墨。宋代开始生产油烟墨。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松烟墨是用松树枝熏出来的烟灰掺以动物骨胶捣制而成。由于骨胶会腐，故配以麝香、冰片、猪胆等药材防腐，并能解胶而增强墨的渗透力。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油烟墨是用猪油、桐油（现在多用煤油）熏出来的烟制成的。油烟墨，色黑而有光泽；松烟墨，色黑而沉着无光。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墨的质量。好的墨要求质细、胶轻、色黑、声清。</a:t>
              </a:r>
            </a:p>
            <a:p>
              <a:pPr fontAlgn="auto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练习前的准备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85800" y="1200150"/>
            <a:ext cx="7441416" cy="1539242"/>
            <a:chOff x="-1672877" y="1778001"/>
            <a:chExt cx="7441416" cy="1539242"/>
          </a:xfrm>
        </p:grpSpPr>
        <p:sp>
          <p:nvSpPr>
            <p:cNvPr id="2" name="矩形 1"/>
            <p:cNvSpPr/>
            <p:nvPr/>
          </p:nvSpPr>
          <p:spPr>
            <a:xfrm>
              <a:off x="-1672877" y="1778001"/>
              <a:ext cx="6524863" cy="15392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纸张的选择</a:t>
              </a:r>
            </a:p>
            <a:p>
              <a:pPr fontAlgn="auto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光滑又白净的纸不宜用来练字，因纸面过于光滑，写的字容易飘浮，练不出笔力来。在元书纸上练字，笔在元书纸上稍一停留，墨即向外洇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[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yīn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]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出，要写好会有一定的难度。宣纸性能比元书纸更敏感，渗透力更强，难度也更大，宣纸最善于表现墨色的枯湿浓淡。初学毛笔字一般用元书纸、毛边纸、九宫格纸张等价格低廉的纸。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968320" y="2082801"/>
              <a:ext cx="800219" cy="830997"/>
            </a:xfrm>
            <a:prstGeom prst="rect">
              <a:avLst/>
            </a:prstGeom>
            <a:solidFill>
              <a:srgbClr val="815213"/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三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38941" y="2933617"/>
            <a:ext cx="7072084" cy="1386842"/>
            <a:chOff x="-1303545" y="1778001"/>
            <a:chExt cx="7072084" cy="1386842"/>
          </a:xfrm>
        </p:grpSpPr>
        <p:sp>
          <p:nvSpPr>
            <p:cNvPr id="9" name="矩形 8"/>
            <p:cNvSpPr/>
            <p:nvPr/>
          </p:nvSpPr>
          <p:spPr>
            <a:xfrm>
              <a:off x="-1303545" y="1778001"/>
              <a:ext cx="6155531" cy="138684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盛墨掭笔之砚台</a:t>
              </a:r>
            </a:p>
            <a:p>
              <a:pPr fontAlgn="auto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砚台是磨墨、盛墨用的必备工具。对于初学毛笔字的人来说，砚台无需考究，一般的砚台就可以了。不宜选雕龙刻凤的工艺砚，选普通的圆形带盖、壁薄池深的为好。</a:t>
              </a:r>
              <a:endPara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  <a:p>
              <a:pPr fontAlgn="auto">
                <a:lnSpc>
                  <a:spcPct val="20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如果用普通墨汁练字，选用了一个类似于小碟子的容器也行，只要能盛墨汁、能掭笔即可。 </a:t>
              </a:r>
            </a:p>
            <a:p>
              <a:pPr fontAlgn="auto">
                <a:lnSpc>
                  <a:spcPct val="20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68320" y="2012647"/>
              <a:ext cx="800219" cy="830997"/>
            </a:xfrm>
            <a:prstGeom prst="rect">
              <a:avLst/>
            </a:prstGeom>
            <a:solidFill>
              <a:srgbClr val="815213"/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四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练习前的准备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726702" y="1885950"/>
            <a:ext cx="2133600" cy="1987644"/>
            <a:chOff x="1521350" y="1200150"/>
            <a:chExt cx="2133600" cy="1987644"/>
          </a:xfrm>
        </p:grpSpPr>
        <p:sp>
          <p:nvSpPr>
            <p:cNvPr id="12" name="矩形: 圆角 11"/>
            <p:cNvSpPr/>
            <p:nvPr/>
          </p:nvSpPr>
          <p:spPr>
            <a:xfrm>
              <a:off x="1524000" y="1200150"/>
              <a:ext cx="213095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（五）选择字帖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521350" y="1733550"/>
              <a:ext cx="2130950" cy="14542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可以选择自己喜欢的书法字贴、碑帖，有欧体，颜体和柳体正楷字帖，最好选大字的，看的比较清楚。选最佳的字帖范本，即请到了良师 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17502" y="1885950"/>
            <a:ext cx="2133600" cy="1710645"/>
            <a:chOff x="1521350" y="1200150"/>
            <a:chExt cx="2133600" cy="1710645"/>
          </a:xfrm>
        </p:grpSpPr>
        <p:sp>
          <p:nvSpPr>
            <p:cNvPr id="15" name="矩形: 圆角 14"/>
            <p:cNvSpPr/>
            <p:nvPr/>
          </p:nvSpPr>
          <p:spPr>
            <a:xfrm>
              <a:off x="1524000" y="1200150"/>
              <a:ext cx="213095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 正确姿势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21350" y="1733550"/>
              <a:ext cx="2130950" cy="11772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两脚平放地，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两手据前案，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肩平、背直，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头正目注纸上。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52" y="1276350"/>
            <a:ext cx="3281065" cy="328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6485604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1" y="1398466"/>
            <a:ext cx="4176800" cy="2980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49732" y="1068157"/>
            <a:ext cx="633337" cy="2585323"/>
            <a:chOff x="7462371" y="807625"/>
            <a:chExt cx="633337" cy="2585323"/>
          </a:xfrm>
        </p:grpSpPr>
        <p:sp>
          <p:nvSpPr>
            <p:cNvPr id="3" name="文本框 2"/>
            <p:cNvSpPr txBox="1"/>
            <p:nvPr/>
          </p:nvSpPr>
          <p:spPr>
            <a:xfrm>
              <a:off x="7462371" y="807625"/>
              <a:ext cx="6333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5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全字库正楷体" panose="02010604000101010101" pitchFamily="2" charset="-122"/>
                </a:rPr>
                <a:t>第四章</a:t>
              </a:r>
            </a:p>
          </p:txBody>
        </p:sp>
        <p:sp>
          <p:nvSpPr>
            <p:cNvPr id="12" name="圆: 空心 11"/>
            <p:cNvSpPr/>
            <p:nvPr/>
          </p:nvSpPr>
          <p:spPr>
            <a:xfrm>
              <a:off x="7468903" y="1253851"/>
              <a:ext cx="245023" cy="245023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7560113" y="2971527"/>
              <a:ext cx="187719" cy="187719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6203461" y="1068157"/>
            <a:ext cx="861774" cy="30178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执笔的方法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23393" y="1068157"/>
            <a:ext cx="1373536" cy="2980039"/>
            <a:chOff x="2581698" y="1110006"/>
            <a:chExt cx="1510827" cy="1993930"/>
          </a:xfrm>
        </p:grpSpPr>
        <p:sp>
          <p:nvSpPr>
            <p:cNvPr id="17" name="文本框 16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执笔的方法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455785" y="1504950"/>
            <a:ext cx="4598252" cy="2833251"/>
            <a:chOff x="5920872" y="1677865"/>
            <a:chExt cx="4598252" cy="2833251"/>
          </a:xfrm>
        </p:grpSpPr>
        <p:sp>
          <p:nvSpPr>
            <p:cNvPr id="3" name="文本框 79"/>
            <p:cNvSpPr txBox="1"/>
            <p:nvPr/>
          </p:nvSpPr>
          <p:spPr>
            <a:xfrm>
              <a:off x="5920872" y="2449013"/>
              <a:ext cx="4598252" cy="206210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marL="171450" indent="-171450" algn="just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执笔在做到指实掌虚。指实，是强调五指执管，把笔执稳。掌虚，是掌心空虚，以便于指腕灵活运动。执笔的要领说到底就是稳与活二字</a:t>
              </a:r>
              <a:endPara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171450" indent="-171450" algn="just">
                <a:lnSpc>
                  <a:spcPct val="150000"/>
                </a:lnSpc>
                <a:spcAft>
                  <a:spcPts val="600"/>
                </a:spcAft>
                <a:buFont typeface="Wingdings" panose="05000000000000000000" pitchFamily="2" charset="2"/>
                <a:buChar char="Ø"/>
              </a:pPr>
              <a:r>
                <a:rPr lang="zh-CN" altLang="en-US" sz="1200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如何正确执笔是能否正确用笔的前提，是能否把字写好的一个重要环节，因此，它被历代书法家和书法理论家所重视。一个初学者应该选用什么样的执笔方法呢？最为普遍的是五指执笔法。唐朝陆希声所阐明的：擫、押、钩、格、抵五字法。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411444" y="1677865"/>
              <a:ext cx="32767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  <a:sym typeface="+mn-lt"/>
                </a:rPr>
                <a:t>执笔的方法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5996766" y="2278397"/>
              <a:ext cx="4522358" cy="0"/>
            </a:xfrm>
            <a:prstGeom prst="line">
              <a:avLst/>
            </a:prstGeom>
            <a:noFill/>
            <a:ln w="6350" cap="flat" cmpd="sng" algn="ctr">
              <a:solidFill>
                <a:srgbClr val="815213"/>
              </a:solidFill>
              <a:prstDash val="dashDot"/>
              <a:miter lim="800000"/>
            </a:ln>
            <a:effectLst/>
          </p:spPr>
        </p:cxnSp>
        <p:sp>
          <p:nvSpPr>
            <p:cNvPr id="9" name="等腰三角形 5"/>
            <p:cNvSpPr/>
            <p:nvPr/>
          </p:nvSpPr>
          <p:spPr>
            <a:xfrm rot="5400000">
              <a:off x="5978502" y="1731600"/>
              <a:ext cx="371966" cy="320782"/>
            </a:xfrm>
            <a:prstGeom prst="triangle">
              <a:avLst/>
            </a:prstGeom>
            <a:solidFill>
              <a:srgbClr val="8152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3765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334000" y="1515926"/>
            <a:ext cx="3238651" cy="2925215"/>
            <a:chOff x="5448150" y="1581150"/>
            <a:chExt cx="3238651" cy="2925215"/>
          </a:xfrm>
        </p:grpSpPr>
        <p:grpSp>
          <p:nvGrpSpPr>
            <p:cNvPr id="10" name="组合 9"/>
            <p:cNvGrpSpPr/>
            <p:nvPr/>
          </p:nvGrpSpPr>
          <p:grpSpPr>
            <a:xfrm>
              <a:off x="5448150" y="1581150"/>
              <a:ext cx="3238651" cy="600532"/>
              <a:chOff x="5996766" y="1677865"/>
              <a:chExt cx="3238651" cy="60053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6411445" y="1677865"/>
                <a:ext cx="2823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  <a:cs typeface="+mn-ea"/>
                    <a:sym typeface="+mn-lt"/>
                  </a:rPr>
                  <a:t>五指执笔法歌诀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5996766" y="2278397"/>
                <a:ext cx="323865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815213"/>
                </a:solidFill>
                <a:prstDash val="dashDot"/>
                <a:miter lim="800000"/>
              </a:ln>
              <a:effectLst/>
            </p:spPr>
          </p:cxnSp>
          <p:sp>
            <p:nvSpPr>
              <p:cNvPr id="14" name="等腰三角形 5"/>
              <p:cNvSpPr/>
              <p:nvPr/>
            </p:nvSpPr>
            <p:spPr>
              <a:xfrm rot="5400000">
                <a:off x="5978502" y="1731600"/>
                <a:ext cx="371966" cy="320782"/>
              </a:xfrm>
              <a:prstGeom prst="triangle">
                <a:avLst/>
              </a:prstGeom>
              <a:solidFill>
                <a:srgbClr val="81521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3765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5" name="标题 90113"/>
            <p:cNvSpPr txBox="1">
              <a:spLocks noRot="1"/>
            </p:cNvSpPr>
            <p:nvPr/>
          </p:nvSpPr>
          <p:spPr>
            <a:xfrm>
              <a:off x="5486400" y="2408767"/>
              <a:ext cx="2279561" cy="162983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思源黑体 CN Bold" panose="020B0800000000000000" pitchFamily="34" charset="-122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大指二指上节捏，</a:t>
              </a:r>
            </a:p>
          </p:txBody>
        </p:sp>
        <p:sp>
          <p:nvSpPr>
            <p:cNvPr id="16" name="矩形 15"/>
            <p:cNvSpPr>
              <a:spLocks noRot="1"/>
            </p:cNvSpPr>
            <p:nvPr/>
          </p:nvSpPr>
          <p:spPr>
            <a:xfrm>
              <a:off x="5486400" y="2763093"/>
              <a:ext cx="1700011" cy="1862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中指紧钩贴，</a:t>
              </a:r>
            </a:p>
          </p:txBody>
        </p:sp>
        <p:sp>
          <p:nvSpPr>
            <p:cNvPr id="17" name="矩形 16"/>
            <p:cNvSpPr>
              <a:spLocks noRot="1"/>
            </p:cNvSpPr>
            <p:nvPr/>
          </p:nvSpPr>
          <p:spPr>
            <a:xfrm>
              <a:off x="5486400" y="3140703"/>
              <a:ext cx="2202287" cy="16298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无名指头向外抵，</a:t>
              </a:r>
            </a:p>
          </p:txBody>
        </p:sp>
        <p:sp>
          <p:nvSpPr>
            <p:cNvPr id="18" name="矩形 17"/>
            <p:cNvSpPr>
              <a:spLocks noRot="1"/>
            </p:cNvSpPr>
            <p:nvPr/>
          </p:nvSpPr>
          <p:spPr>
            <a:xfrm>
              <a:off x="5486400" y="3495029"/>
              <a:ext cx="2202287" cy="23283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小指帮忙不要歇，</a:t>
              </a:r>
            </a:p>
          </p:txBody>
        </p:sp>
        <p:sp>
          <p:nvSpPr>
            <p:cNvPr id="19" name="矩形 18"/>
            <p:cNvSpPr>
              <a:spLocks noRot="1"/>
            </p:cNvSpPr>
            <p:nvPr/>
          </p:nvSpPr>
          <p:spPr>
            <a:xfrm>
              <a:off x="5486400" y="3919205"/>
              <a:ext cx="2009104" cy="18626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掌要空好运笔，</a:t>
              </a:r>
            </a:p>
          </p:txBody>
        </p:sp>
        <p:sp>
          <p:nvSpPr>
            <p:cNvPr id="20" name="矩形 19"/>
            <p:cNvSpPr>
              <a:spLocks noRot="1"/>
            </p:cNvSpPr>
            <p:nvPr/>
          </p:nvSpPr>
          <p:spPr>
            <a:xfrm>
              <a:off x="5486400" y="4296815"/>
              <a:ext cx="2743200" cy="2095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>
              <a:lvl1pPr marL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4400" u="none" kern="1200" baseline="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</a:lstStyle>
            <a:p>
              <a:pPr lvl="0" algn="l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挥笔如神点、横、撇！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执笔的方法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47700" y="1504950"/>
            <a:ext cx="7848600" cy="2469907"/>
          </a:xfrm>
          <a:prstGeom prst="rect">
            <a:avLst/>
          </a:prstGeom>
          <a:noFill/>
          <a:ln>
            <a:solidFill>
              <a:srgbClr val="815213"/>
            </a:solidFill>
          </a:ln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五指执笔法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五字执笔法是用擫、押、钩、格、抵五字来概括说明五个手指的作用，它强调五指各司其职，又通力配合，执笔稳健，使笔能上下左右灵活运动。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擫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[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yè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]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，是用手指按的意思，是用拇指指肚前端在笔管左侧按住笔管。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押，通压，是从上而下用力的意思，是指食指第一节在笔管右侧从上而下用力与拇指相对夹住笔管。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钩，是弯曲，钩住的意思，是指中指弯曲如钩，用第一节指肚前端钩住笔管前面。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格，是抗拒的意思，是指无名指用甲肉相连之处从后向前推挡笔管。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抵即推，抵抗的意思，是指小指紧靠无名指辅助它向前推挡笔管。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6485604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1" y="1398466"/>
            <a:ext cx="4176800" cy="2980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49732" y="895722"/>
            <a:ext cx="633337" cy="2585323"/>
            <a:chOff x="7462371" y="807625"/>
            <a:chExt cx="633337" cy="2585323"/>
          </a:xfrm>
        </p:grpSpPr>
        <p:sp>
          <p:nvSpPr>
            <p:cNvPr id="3" name="文本框 2"/>
            <p:cNvSpPr txBox="1"/>
            <p:nvPr/>
          </p:nvSpPr>
          <p:spPr>
            <a:xfrm>
              <a:off x="7462371" y="807625"/>
              <a:ext cx="6333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5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全字库正楷体" panose="02010604000101010101" pitchFamily="2" charset="-122"/>
                </a:rPr>
                <a:t>第五章</a:t>
              </a:r>
            </a:p>
          </p:txBody>
        </p:sp>
        <p:sp>
          <p:nvSpPr>
            <p:cNvPr id="12" name="圆: 空心 11"/>
            <p:cNvSpPr/>
            <p:nvPr/>
          </p:nvSpPr>
          <p:spPr>
            <a:xfrm>
              <a:off x="7468903" y="1253851"/>
              <a:ext cx="245023" cy="245023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7560113" y="2971527"/>
              <a:ext cx="187719" cy="187719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6203461" y="895722"/>
            <a:ext cx="861774" cy="36029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运笔基本方法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23393" y="895722"/>
            <a:ext cx="1373536" cy="2980039"/>
            <a:chOff x="2581698" y="1110006"/>
            <a:chExt cx="1510827" cy="1993930"/>
          </a:xfrm>
        </p:grpSpPr>
        <p:sp>
          <p:nvSpPr>
            <p:cNvPr id="17" name="文本框 16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59170" y="1276350"/>
            <a:ext cx="4495800" cy="30239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运笔基本方法</a:t>
            </a:r>
            <a:endParaRPr lang="en-US" altLang="zh-CN" sz="2000" dirty="0">
              <a:solidFill>
                <a:srgbClr val="815213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即永字八法：侧、勒、努、趯、策、掠、啄、磔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点为侧，侧锋峻落，铺毫行笔，势足收锋；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横为勒，逆锋落纸，缓去急回，不可顺锋平过；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3.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直笔为努，不宜过直 ，太挺直则木僵无力，而须直中见曲势；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4.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钩为趯（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tì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），驻锋提笔，使力集于笔尖；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5.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仰横为策，起笔同直划，得力在划末；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6.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长撇为掠。起笔同直划，出锋稍肥，力要送到；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7.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短撇为啄，落笔左出，快而峻利；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8.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捺为磔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[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zhé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]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，逆锋轻落，折锋铺毫缓行，收锋重在含蓄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52" y="1276350"/>
            <a:ext cx="3281065" cy="3281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504950"/>
            <a:ext cx="2858268" cy="285826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62400" y="1200150"/>
            <a:ext cx="4495800" cy="33009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永字八法：侧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点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侧为点，如鸟之翻然侧下。侧是倾斜不正之意，点应取倾斜之势，如巨石侧立，险劲而雄踞。如点成平卧或正立，则呆痴失势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点的写法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方点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起笔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-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逆向左上轻后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折向右重按。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收笔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--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折向右下铺毫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然后转折回锋向上提收。方点的左边要直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成斜势。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圆点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顺锋向右下重按。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转向左上提收。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6485604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1" y="1398466"/>
            <a:ext cx="4176800" cy="2980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49732" y="829729"/>
            <a:ext cx="633337" cy="2585323"/>
            <a:chOff x="7462371" y="807625"/>
            <a:chExt cx="633337" cy="2585323"/>
          </a:xfrm>
        </p:grpSpPr>
        <p:sp>
          <p:nvSpPr>
            <p:cNvPr id="3" name="文本框 2"/>
            <p:cNvSpPr txBox="1"/>
            <p:nvPr/>
          </p:nvSpPr>
          <p:spPr>
            <a:xfrm>
              <a:off x="7462371" y="807625"/>
              <a:ext cx="6333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5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全字库正楷体" panose="02010604000101010101" pitchFamily="2" charset="-122"/>
                </a:rPr>
                <a:t>第一章</a:t>
              </a:r>
            </a:p>
          </p:txBody>
        </p:sp>
        <p:sp>
          <p:nvSpPr>
            <p:cNvPr id="12" name="圆: 空心 11"/>
            <p:cNvSpPr/>
            <p:nvPr/>
          </p:nvSpPr>
          <p:spPr>
            <a:xfrm>
              <a:off x="7468903" y="1253851"/>
              <a:ext cx="245023" cy="245023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7560113" y="2971527"/>
              <a:ext cx="187719" cy="187719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6203461" y="829729"/>
            <a:ext cx="861774" cy="36029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中国书法内涵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23393" y="829729"/>
            <a:ext cx="1373536" cy="2980039"/>
            <a:chOff x="2581698" y="1110006"/>
            <a:chExt cx="1510827" cy="1993930"/>
          </a:xfrm>
        </p:grpSpPr>
        <p:sp>
          <p:nvSpPr>
            <p:cNvPr id="17" name="文本框 16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752544" y="1581150"/>
            <a:ext cx="2517430" cy="2469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永字八法：勒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横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勒为横，如勒马之用缰。横取上斜之势，如骑手紧勒马缰，力量内向直贯于弩（竖）。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如卧笔横拖或下斜则疲沓无力。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逆锋落笔，缓去急回，保持“逆入平出，有往必收”之势，不宜顺锋滑过，以免轻飘板滞。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505200" y="1561437"/>
            <a:ext cx="2517430" cy="2469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横的写法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长横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短横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起笔一一逆锋向左轻起后折向下轻顿。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行笔一一折向右铺毫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用中锋缓行。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3.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收笔一一微向上昂后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,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折向右下重按作 顿，然后回锋向左提收。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1025071"/>
            <a:ext cx="3582063" cy="3582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79" y="1825348"/>
            <a:ext cx="3073563" cy="219290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5038" y="1581150"/>
            <a:ext cx="2517430" cy="2192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永字八法：努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坚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3.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竖为弩（同努），努是有力的意思，竖画取内直外曲之势，如弓弩直立，虽形曲而质含无穷之力。所以竖画不宜过直，须配合字体之全局，于曲中见直，方有挺进之势。过直如枯木立地，虽挺直而无力。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137694" y="1561437"/>
            <a:ext cx="2517430" cy="24699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竖的写法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垂露竖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悬针竖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起笔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逆锋向上轻起后折向右重按作。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行笔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转向下铺毫，中锋缓行。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3.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收笔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稍驻后，回锋向上提收。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364" y="1399095"/>
            <a:ext cx="3014217" cy="30142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5800" y="1809750"/>
            <a:ext cx="2517430" cy="2192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永字八法：趯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钩</a:t>
            </a:r>
            <a:r>
              <a:rPr lang="en-US" altLang="zh-CN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4.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钩为趯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[</a:t>
            </a:r>
            <a:r>
              <a:rPr lang="en-US" altLang="zh-CN" sz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tì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]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：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跃的样子，同跃，谓作钩时，先蹲锋蓄势，再快速提笔，然后绞锋环扭，顺势出锋，力聚尖端。如人要跳跃，需先蹲蓄力，然后猛然一跃而起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58141" y="1809750"/>
            <a:ext cx="3038544" cy="219290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  <a:sym typeface="+mn-lt"/>
              </a:rPr>
              <a:t>钩的写法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竖钩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弯钩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1.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起笔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同竖。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2.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行笔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竖钩同竖，竖弯钩的中段微弯。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3.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收笔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——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首先斜向左下作顿，然后回锋转向左，平向左出锋，钩尖较短。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09600" y="1047750"/>
            <a:ext cx="6403630" cy="1156648"/>
            <a:chOff x="1521350" y="1200150"/>
            <a:chExt cx="6403630" cy="1156648"/>
          </a:xfrm>
        </p:grpSpPr>
        <p:sp>
          <p:nvSpPr>
            <p:cNvPr id="3" name="矩形: 圆角 2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永字八法：策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1350" y="1733550"/>
              <a:ext cx="6403630" cy="623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5.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提为策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如策马之用鞭。策本义是马鞭，这里其引申义策应之意。挑画多用在字的左边，其势向右上斜出，与右边的点画相策应，形成相背拱揖的形势。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" y="2419350"/>
            <a:ext cx="7848600" cy="2264643"/>
            <a:chOff x="1521350" y="1200150"/>
            <a:chExt cx="7848600" cy="2264643"/>
          </a:xfrm>
        </p:grpSpPr>
        <p:sp>
          <p:nvSpPr>
            <p:cNvPr id="9" name="矩形: 圆角 8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永字八法：掠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(</a:t>
              </a: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长撇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)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21350" y="1733550"/>
              <a:ext cx="7848600" cy="17312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6.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撇为掠，掠是拂掠之意。如篦之掠发，状似燕掠檐下。谓写掠画应如以手拂物之表，虽然行笔渐渐加速，出锋轻捷爽利，取其潇洒利落之姿，但力要送到末端，否则就会飘浮无力 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撇的写法：长撇，短撇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起笔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——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写法同竖的起笔。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行笔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——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折向左下铺毫后中锋行笔，形微弯。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3.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收笔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——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顺势出锋收笔，宜尖。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287338"/>
            <a:ext cx="3429000" cy="1856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9400" cy="457804"/>
            <a:chOff x="25179" y="178168"/>
            <a:chExt cx="28194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92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运笔基本方法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09600" y="895350"/>
            <a:ext cx="6403630" cy="1156648"/>
            <a:chOff x="1521350" y="1200150"/>
            <a:chExt cx="6403630" cy="1156648"/>
          </a:xfrm>
        </p:grpSpPr>
        <p:sp>
          <p:nvSpPr>
            <p:cNvPr id="3" name="矩形: 圆角 2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永字八法：啄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1350" y="1733550"/>
              <a:ext cx="6403630" cy="6232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7.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短撇为啄，如鸟之啄物。谓写横撇应如鸟之啄食。行笔快速，笔锋峻利。落笔左出，锐而斜下，以轻捷健劲为胜 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09600" y="2266950"/>
            <a:ext cx="7848600" cy="2541642"/>
            <a:chOff x="1521350" y="1200150"/>
            <a:chExt cx="7848600" cy="2541642"/>
          </a:xfrm>
        </p:grpSpPr>
        <p:sp>
          <p:nvSpPr>
            <p:cNvPr id="9" name="矩形: 圆角 8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永字八法：磔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(</a:t>
              </a:r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捺</a:t>
              </a:r>
              <a:r>
                <a:rPr lang="en-US" altLang="zh-CN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)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21350" y="1733550"/>
              <a:ext cx="7848600" cy="20082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8.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捺为磔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[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zhé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]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，笔锋开张之意。这里有两层意思：其一指磔画在字体结构中的作用而言，楷书中的捺画承隶书的波磔而来，而隶书的波磔正是为了解散小篆屈曲裹束的形式，使字体向外开放；其二是说这一笔直要写得刚劲、利刹、有气势。</a:t>
              </a:r>
            </a:p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捺的写法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1.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起笔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--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向左逆锋轻落笔，再折向右轻顿。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行笔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--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铺毫向右下中锋行笔，（边行边按，由轻到重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)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。</a:t>
              </a: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3.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收笔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--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行至末端，折向右，转锋，平向右边提边收，收笔部分不可太长。 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3466788"/>
            <a:ext cx="2514600" cy="136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6485604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1" y="1398466"/>
            <a:ext cx="4176800" cy="2980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49732" y="895722"/>
            <a:ext cx="633337" cy="2585323"/>
            <a:chOff x="7462371" y="807625"/>
            <a:chExt cx="633337" cy="2585323"/>
          </a:xfrm>
        </p:grpSpPr>
        <p:sp>
          <p:nvSpPr>
            <p:cNvPr id="3" name="文本框 2"/>
            <p:cNvSpPr txBox="1"/>
            <p:nvPr/>
          </p:nvSpPr>
          <p:spPr>
            <a:xfrm>
              <a:off x="7462371" y="807625"/>
              <a:ext cx="6333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5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全字库正楷体" panose="02010604000101010101" pitchFamily="2" charset="-122"/>
                </a:rPr>
                <a:t>第六章</a:t>
              </a:r>
            </a:p>
          </p:txBody>
        </p:sp>
        <p:sp>
          <p:nvSpPr>
            <p:cNvPr id="12" name="圆: 空心 11"/>
            <p:cNvSpPr/>
            <p:nvPr/>
          </p:nvSpPr>
          <p:spPr>
            <a:xfrm>
              <a:off x="7468903" y="1253851"/>
              <a:ext cx="245023" cy="245023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7560113" y="2971527"/>
              <a:ext cx="187719" cy="187719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6049572" y="895722"/>
            <a:ext cx="1015663" cy="29649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5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注意事项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713805" y="895722"/>
            <a:ext cx="1373536" cy="2980039"/>
            <a:chOff x="2581698" y="1110006"/>
            <a:chExt cx="1510827" cy="1993930"/>
          </a:xfrm>
        </p:grpSpPr>
        <p:sp>
          <p:nvSpPr>
            <p:cNvPr id="17" name="文本框 16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286000" cy="457804"/>
            <a:chOff x="25179" y="178168"/>
            <a:chExt cx="2286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1685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注意事项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57222" y="1428750"/>
            <a:ext cx="24765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选定临摹字帖，最好不要换，一直坚持临摹一家的字帖，最好坚持练习几个月到几年。同时每次练字，不要贪多，每次练习几个字就可以，并不一定需要每次时间很长，要求临摹力尽和原帖相同到位 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学写毛笔字一定要有恒心与毅力，要持之以恒，戒骄戒躁，不能一曝十寒。常说：“只要工夫深，铁杵磨成针”。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3840" y="1352550"/>
            <a:ext cx="3281065" cy="32810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15022" y="1428750"/>
            <a:ext cx="309038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只要按学习规律坚持临池不辍，必然学有所成。 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临帖时不要看一眼写一笔，先要读帖，吃透要领，先要把各种偏旁部首练好，以后再组成各种字就容易了，然后把一个字一气写成。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提按。笔按下去写，笔划就粗，提起来就细。就像人走路的两只脚，一只落下，一只提起，不停地交替一样，笔在写字的过程中也在不停地提按。惟其如此，才能产生出粗细绝不相同的线条来。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dur="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286000" cy="457804"/>
            <a:chOff x="25179" y="178168"/>
            <a:chExt cx="2286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1685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注意事项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609600" y="1047750"/>
            <a:ext cx="6403630" cy="3372639"/>
            <a:chOff x="1521350" y="1200150"/>
            <a:chExt cx="6403630" cy="3372639"/>
          </a:xfrm>
        </p:grpSpPr>
        <p:sp>
          <p:nvSpPr>
            <p:cNvPr id="3" name="矩形: 圆角 2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注意事项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521350" y="1733550"/>
              <a:ext cx="6403630" cy="28392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每写一个笔画，都有入笔、行笔、收笔三个过程。有“露锋”法，顺笔而入，使笔画开端呈尖形或方形；有“藏锋法”，逆锋入笔，横画欲右先左，竖画欲下先上，使笔锋藏在笔画中，笔画开端基本呈圆形。行笔要学会“中锋用笔”，使锋尖常在点划中间运行。为使笔画有力度，还要学会涩势用笔，行中留，留中行，避免浮华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结字又叫结体或间架结构。写毛笔字一要把握间架结构，二要练好笔画特点。间架结构比点画特点重要。间架好的字，笔画特点不突出，也还顺眼；反过来就不行了。因此，认真研究并把握好字的结体规律十分重要。“初学分布，但求平正”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学写字应先从楷书或隶书入手。掌握各种笔法后再学其它书体就有了基础。临帖是练好字的必需手段。不临帖，全凭自己想法随意写，是上不了路子的。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疏可跑马与密不透风意思是字的布局要疏密有致，以达到最佳视觉效果。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1733550"/>
            <a:ext cx="3014217" cy="301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286000" cy="457804"/>
            <a:chOff x="25179" y="178168"/>
            <a:chExt cx="2286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1685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注意事项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19" y="1452226"/>
            <a:ext cx="2463381" cy="289373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895600" y="918826"/>
            <a:ext cx="5791200" cy="4203636"/>
            <a:chOff x="1521350" y="1200150"/>
            <a:chExt cx="5791200" cy="4203636"/>
          </a:xfrm>
        </p:grpSpPr>
        <p:sp>
          <p:nvSpPr>
            <p:cNvPr id="10" name="矩形: 圆角 9"/>
            <p:cNvSpPr/>
            <p:nvPr/>
          </p:nvSpPr>
          <p:spPr>
            <a:xfrm>
              <a:off x="1524000" y="1200150"/>
              <a:ext cx="2743200" cy="381000"/>
            </a:xfrm>
            <a:prstGeom prst="roundRect">
              <a:avLst>
                <a:gd name="adj" fmla="val 50000"/>
              </a:avLst>
            </a:prstGeom>
            <a:solidFill>
              <a:srgbClr val="8152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注意事项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521350" y="1733550"/>
              <a:ext cx="5791200" cy="36702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为使摹临达到准、像，少走弯路，要多读帖，做到胸有成竹。临写时读范字的光阴比写的时间要多，磨刀不误砍柴工。因此，要对范字进行全面观察，其顺序为 ：从整体到局部，从外到内，从上到下，从左到右，不留下一点空缺、盲点。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观察时可借助练习纸张上的垂直线、斜线和各种连接线，都很有效。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再是细化观察内容：看字形特性，笔画起止长短，粗细、正斜、曲直、方向、距离、上下、交接点、大小、疏密、穿插、呼应等，做到胸有成竹，在临写之前明白于心。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书法的结体有“避就”、“穿插”、“向背”、“偏侧”等多种方法；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境界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】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初学分布，但求平正；既知平正，务追险绝；既能险绝，复归平正。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章法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】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指安排布置整幅作品中，字与字、行与行之间呼应、照顾等关系的方法。亦即整幅作品的“布白”。</a:t>
              </a:r>
            </a:p>
            <a:p>
              <a:pPr marL="171450" indent="-1714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学贵自学，持之一恒，锲而不舍，乃克有成！</a:t>
              </a:r>
            </a:p>
            <a:p>
              <a:pPr fontAlgn="auto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21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218742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30" y="1687723"/>
            <a:ext cx="4272652" cy="3048428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558091" y="998118"/>
            <a:ext cx="615553" cy="15736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主讲</a:t>
            </a:r>
            <a:r>
              <a:rPr lang="zh-CN" altLang="en-US" sz="1400" dirty="0" smtClean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1400" dirty="0" smtClean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1400" dirty="0">
              <a:solidFill>
                <a:srgbClr val="8152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zh-CN" altLang="en-US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时间：</a:t>
            </a:r>
            <a:r>
              <a:rPr lang="en-US" altLang="zh-CN" sz="1400" dirty="0">
                <a:solidFill>
                  <a:srgbClr val="8152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zh-CN" altLang="en-US" sz="1400" dirty="0">
              <a:solidFill>
                <a:srgbClr val="81521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433189" y="984173"/>
            <a:ext cx="1373536" cy="2980039"/>
            <a:chOff x="2581698" y="1110006"/>
            <a:chExt cx="1510827" cy="1993930"/>
          </a:xfrm>
        </p:grpSpPr>
        <p:sp>
          <p:nvSpPr>
            <p:cNvPr id="56" name="文本框 55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57" name="直接连接符 56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2558567" y="641477"/>
            <a:ext cx="3200267" cy="3252782"/>
            <a:chOff x="2725003" y="667635"/>
            <a:chExt cx="3200267" cy="3252782"/>
          </a:xfrm>
        </p:grpSpPr>
        <p:grpSp>
          <p:nvGrpSpPr>
            <p:cNvPr id="62" name="组合 61"/>
            <p:cNvGrpSpPr/>
            <p:nvPr/>
          </p:nvGrpSpPr>
          <p:grpSpPr>
            <a:xfrm>
              <a:off x="2725003" y="667635"/>
              <a:ext cx="3200267" cy="3252782"/>
              <a:chOff x="2971131" y="548767"/>
              <a:chExt cx="2614645" cy="265755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4041575" y="1808379"/>
                <a:ext cx="1232134" cy="1009230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86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谢</a:t>
                </a: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3926166" y="548767"/>
                <a:ext cx="1659610" cy="137855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120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感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2971131" y="1251917"/>
                <a:ext cx="1357862" cy="1117931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96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欣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3148472" y="2176132"/>
                <a:ext cx="1257280" cy="1030185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r>
                  <a:rPr lang="zh-CN" altLang="en-US" sz="88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赏</a:t>
                </a: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717377" y="850493"/>
              <a:ext cx="1679520" cy="2381043"/>
              <a:chOff x="3717377" y="850493"/>
              <a:chExt cx="1679520" cy="2381043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44570" y="850493"/>
                <a:ext cx="306643" cy="614370"/>
              </a:xfrm>
              <a:prstGeom prst="rect">
                <a:avLst/>
              </a:prstGeom>
            </p:spPr>
          </p:pic>
          <p:sp>
            <p:nvSpPr>
              <p:cNvPr id="65" name="圆: 空心 64"/>
              <p:cNvSpPr/>
              <p:nvPr/>
            </p:nvSpPr>
            <p:spPr>
              <a:xfrm>
                <a:off x="3717377" y="2402927"/>
                <a:ext cx="245023" cy="245023"/>
              </a:xfrm>
              <a:prstGeom prst="donut">
                <a:avLst>
                  <a:gd name="adj" fmla="val 7257"/>
                </a:avLst>
              </a:prstGeom>
              <a:solidFill>
                <a:srgbClr val="FE0B0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" name="圆: 空心 65"/>
              <p:cNvSpPr/>
              <p:nvPr/>
            </p:nvSpPr>
            <p:spPr>
              <a:xfrm>
                <a:off x="5015899" y="2850538"/>
                <a:ext cx="380998" cy="380998"/>
              </a:xfrm>
              <a:prstGeom prst="donut">
                <a:avLst>
                  <a:gd name="adj" fmla="val 7257"/>
                </a:avLst>
              </a:prstGeom>
              <a:solidFill>
                <a:srgbClr val="FE0B0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</a:endParaRPr>
              </a:p>
            </p:txBody>
          </p:sp>
        </p:grpSp>
      </p:grpSp>
      <p:pic>
        <p:nvPicPr>
          <p:cNvPr id="71" name="图片 7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764" y="3915742"/>
            <a:ext cx="1705270" cy="470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2209" cy="457804"/>
            <a:chOff x="25179" y="178168"/>
            <a:chExt cx="2812209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2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中国书法内涵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610876" y="1428750"/>
            <a:ext cx="2353733" cy="2819400"/>
          </a:xfrm>
          <a:prstGeom prst="rect">
            <a:avLst/>
          </a:prstGeom>
          <a:solidFill>
            <a:srgbClr val="F9F7F4"/>
          </a:solidFill>
          <a:ln>
            <a:solidFill>
              <a:srgbClr val="815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中国书法是人类社会的艺术瑰宝，它曾作为必不可少的交流工具，乃至视觉艺术，经历了几千年的发展演变。是中华民族聪慧和创造力的集中体现，由简而繁，由甲骨而小篆，再由小篆而隶，进而楷、行、草，汉字的点画已挣脱了仅仅为符号的束缚，创立了自身赋有无穷魅力的美，它蕴含感情、良知、道德。</a:t>
            </a:r>
          </a:p>
        </p:txBody>
      </p:sp>
      <p:sp>
        <p:nvSpPr>
          <p:cNvPr id="23" name="矩形 22"/>
          <p:cNvSpPr/>
          <p:nvPr/>
        </p:nvSpPr>
        <p:spPr>
          <a:xfrm>
            <a:off x="3201676" y="1428750"/>
            <a:ext cx="2353733" cy="2819400"/>
          </a:xfrm>
          <a:prstGeom prst="rect">
            <a:avLst/>
          </a:prstGeom>
          <a:solidFill>
            <a:srgbClr val="F9F7F4"/>
          </a:solidFill>
          <a:ln>
            <a:solidFill>
              <a:srgbClr val="815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展现出浑厚肃穆、轻灵飘渺、沉着稳健、闲雅舒展的意境 ，仿佛备齐了人类至善至美的一切条件，标志着华夏文明在古典文化艺术领域的最高水准。并以其特殊的书写工具和独特的精神气韵，在世界艺术史上独领风骚。</a:t>
            </a:r>
            <a:endParaRPr lang="en-US" altLang="zh-CN" sz="1200" kern="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书法是我们的国粹，也是最能体现我们民族的精神。多抽出时间学习书法，这是一件很好的事。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4272" y="1389882"/>
            <a:ext cx="2858268" cy="28582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43200" y="971550"/>
            <a:ext cx="9906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rgbClr val="FAF8F5"/>
                </a:solidFill>
              </a:rPr>
              <a:t>https://www.ypppt.com/</a:t>
            </a:r>
            <a:endParaRPr lang="zh-CN" altLang="en-US" sz="600" dirty="0">
              <a:solidFill>
                <a:srgbClr val="FAF8F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212399"/>
            <a:ext cx="9143999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9143999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86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2812209" cy="457804"/>
            <a:chOff x="25179" y="178168"/>
            <a:chExt cx="2812209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21206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中国书法内涵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3581400" y="1200150"/>
            <a:ext cx="5029200" cy="339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书法定义：以汉字为载体，运用书写工具去表现内心思想情感的艺术。中国书法与汉文字有着密不可分的血肉联系。可以这样认为，书法艺术是伴随着文字的产生而产生的。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仓颉奉黄帝之命仰观日月星辰，俯察鸟兽山川，运用“象形、指事、会意、形声、转注、假借”六种方法创造出了文字。是最初整理创造汉字的人，被后人尊为中华文字始祖，我们可以了解到最早的汉字来源于物象。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  <a:p>
            <a:pPr marL="171450" indent="-1714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古人云：“书为心声”、“书画同源”， 由内而外，“内”就是学问修养，要长期积累而成；而“外”既是你的艺术手段所表现出来的作品，两者缺一不可。</a:t>
            </a:r>
            <a:endParaRPr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728" y="1132085"/>
            <a:ext cx="2919046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749"/>
            <a:ext cx="5601363" cy="4857749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76200" y="121335"/>
            <a:ext cx="1096466" cy="436911"/>
            <a:chOff x="64303" y="121335"/>
            <a:chExt cx="1267641" cy="505119"/>
          </a:xfrm>
        </p:grpSpPr>
        <p:sp>
          <p:nvSpPr>
            <p:cNvPr id="43" name="íṩḻíḓé"/>
            <p:cNvSpPr/>
            <p:nvPr/>
          </p:nvSpPr>
          <p:spPr>
            <a:xfrm>
              <a:off x="152400" y="121335"/>
              <a:ext cx="938049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zh-CN" altLang="en-US" sz="11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毛笔书法</a:t>
              </a:r>
            </a:p>
          </p:txBody>
        </p:sp>
        <p:sp>
          <p:nvSpPr>
            <p:cNvPr id="44" name="íṩḻíḓé"/>
            <p:cNvSpPr/>
            <p:nvPr/>
          </p:nvSpPr>
          <p:spPr>
            <a:xfrm>
              <a:off x="64303" y="345289"/>
              <a:ext cx="1267641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dist" fontAlgn="auto"/>
              <a:r>
                <a:rPr lang="en-US" altLang="zh-CN" sz="8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【MAO BI SHU FA】</a:t>
              </a:r>
              <a:endParaRPr lang="zh-CN" altLang="en-US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292580" y="133350"/>
            <a:ext cx="699020" cy="353104"/>
            <a:chOff x="8285546" y="176227"/>
            <a:chExt cx="676453" cy="408228"/>
          </a:xfrm>
        </p:grpSpPr>
        <p:sp>
          <p:nvSpPr>
            <p:cNvPr id="48" name="íṩḻíḓé"/>
            <p:cNvSpPr/>
            <p:nvPr/>
          </p:nvSpPr>
          <p:spPr>
            <a:xfrm>
              <a:off x="8319084" y="204706"/>
              <a:ext cx="579547" cy="281165"/>
            </a:xfrm>
            <a:prstGeom prst="rect">
              <a:avLst/>
            </a:prstGeom>
          </p:spPr>
          <p:txBody>
            <a:bodyPr wrap="square" lIns="68580" tIns="34290" rIns="68580" bIns="3429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fontAlgn="auto"/>
              <a:r>
                <a:rPr lang="en-US" altLang="zh-CN" sz="1200" kern="0" dirty="0">
                  <a:solidFill>
                    <a:srgbClr val="AB78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202X</a:t>
              </a:r>
              <a:endParaRPr lang="zh-CN" altLang="en-US" sz="12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285546" y="176227"/>
              <a:ext cx="672516" cy="309644"/>
            </a:xfrm>
            <a:prstGeom prst="ellipse">
              <a:avLst/>
            </a:prstGeom>
            <a:noFill/>
            <a:ln>
              <a:solidFill>
                <a:srgbClr val="AB783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8289483" y="274811"/>
              <a:ext cx="672516" cy="309644"/>
            </a:xfrm>
            <a:prstGeom prst="ellipse">
              <a:avLst/>
            </a:prstGeom>
            <a:noFill/>
            <a:ln>
              <a:solidFill>
                <a:srgbClr val="AB7832">
                  <a:alpha val="45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AB783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42" name="íṩḻíḓé"/>
          <p:cNvSpPr/>
          <p:nvPr/>
        </p:nvSpPr>
        <p:spPr>
          <a:xfrm>
            <a:off x="6485604" y="4736151"/>
            <a:ext cx="2524457" cy="243198"/>
          </a:xfrm>
          <a:prstGeom prst="rect">
            <a:avLst/>
          </a:prstGeom>
        </p:spPr>
        <p:txBody>
          <a:bodyPr wrap="square" lIns="68580" tIns="34290" rIns="68580" bIns="3429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 fontAlgn="auto"/>
            <a:r>
              <a:rPr lang="en-US" altLang="zh-CN" sz="800" kern="0" dirty="0">
                <a:solidFill>
                  <a:srgbClr val="AB783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BRUSH CALLIGRAPHY</a:t>
            </a:r>
            <a:endParaRPr lang="zh-CN" altLang="en-US" sz="800" kern="0" dirty="0">
              <a:solidFill>
                <a:srgbClr val="AB783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思源黑体 CN Light" panose="020B0300000000000000" pitchFamily="34" charset="-122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61" y="1398466"/>
            <a:ext cx="4176800" cy="298004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7249732" y="590237"/>
            <a:ext cx="633337" cy="2585323"/>
            <a:chOff x="7462371" y="807625"/>
            <a:chExt cx="633337" cy="2585323"/>
          </a:xfrm>
        </p:grpSpPr>
        <p:sp>
          <p:nvSpPr>
            <p:cNvPr id="3" name="文本框 2"/>
            <p:cNvSpPr txBox="1"/>
            <p:nvPr/>
          </p:nvSpPr>
          <p:spPr>
            <a:xfrm>
              <a:off x="7462371" y="807625"/>
              <a:ext cx="63333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54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全字库正楷体" panose="02010604000101010101" pitchFamily="2" charset="-122"/>
                </a:rPr>
                <a:t>第二章</a:t>
              </a:r>
            </a:p>
          </p:txBody>
        </p:sp>
        <p:sp>
          <p:nvSpPr>
            <p:cNvPr id="12" name="圆: 空心 11"/>
            <p:cNvSpPr/>
            <p:nvPr/>
          </p:nvSpPr>
          <p:spPr>
            <a:xfrm>
              <a:off x="7468903" y="1253851"/>
              <a:ext cx="245023" cy="245023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  <p:sp>
          <p:nvSpPr>
            <p:cNvPr id="13" name="圆: 空心 12"/>
            <p:cNvSpPr/>
            <p:nvPr/>
          </p:nvSpPr>
          <p:spPr>
            <a:xfrm>
              <a:off x="7560113" y="2971527"/>
              <a:ext cx="187719" cy="187719"/>
            </a:xfrm>
            <a:prstGeom prst="donut">
              <a:avLst>
                <a:gd name="adj" fmla="val 7257"/>
              </a:avLst>
            </a:prstGeom>
            <a:solidFill>
              <a:srgbClr val="FE0B0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</a:endParaRPr>
            </a:p>
          </p:txBody>
        </p:sp>
      </p:grpSp>
      <p:sp>
        <p:nvSpPr>
          <p:cNvPr id="15" name="TextBox 17"/>
          <p:cNvSpPr txBox="1"/>
          <p:nvPr/>
        </p:nvSpPr>
        <p:spPr>
          <a:xfrm>
            <a:off x="6203461" y="590237"/>
            <a:ext cx="861774" cy="41880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400" dirty="0">
                <a:solidFill>
                  <a:srgbClr val="815213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书法的渊源发展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4823393" y="590237"/>
            <a:ext cx="1373536" cy="2980039"/>
            <a:chOff x="2581698" y="1110006"/>
            <a:chExt cx="1510827" cy="1993930"/>
          </a:xfrm>
        </p:grpSpPr>
        <p:sp>
          <p:nvSpPr>
            <p:cNvPr id="17" name="文本框 16"/>
            <p:cNvSpPr txBox="1"/>
            <p:nvPr/>
          </p:nvSpPr>
          <p:spPr>
            <a:xfrm>
              <a:off x="2670656" y="1110006"/>
              <a:ext cx="1421869" cy="199393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zh-CN" altLang="en-US" sz="1200" dirty="0">
                  <a:solidFill>
                    <a:srgbClr val="81521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中国书法是人类社会的艺术瑰宝，它曾作为必不可少的交流工具，乃至视觉艺术，经历了几千年的发展演变。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2581698" y="1163896"/>
              <a:ext cx="0" cy="1238578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30134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4452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3877098" y="1163896"/>
              <a:ext cx="0" cy="1833805"/>
            </a:xfrm>
            <a:prstGeom prst="line">
              <a:avLst/>
            </a:prstGeom>
            <a:ln>
              <a:solidFill>
                <a:srgbClr val="AB78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dur="5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dur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066800" y="1428750"/>
            <a:ext cx="3429000" cy="2895600"/>
          </a:xfrm>
          <a:prstGeom prst="rect">
            <a:avLst/>
          </a:prstGeom>
          <a:solidFill>
            <a:srgbClr val="F9F7F4"/>
          </a:solidFill>
          <a:ln>
            <a:solidFill>
              <a:srgbClr val="815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殷商时期：甲骨文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周代：钟鼎文、石鼓文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秦代：</a:t>
            </a:r>
            <a:r>
              <a:rPr lang="en-US" altLang="zh-CN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(</a:t>
            </a: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大、小篆）隶书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汉代：隶、楷、行、草书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晋代：行书空前繁荣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唐代：楷书法度谨严，草书流行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宋元明清：风格多样</a:t>
            </a:r>
          </a:p>
          <a:p>
            <a:pPr>
              <a:lnSpc>
                <a:spcPct val="200000"/>
              </a:lnSpc>
            </a:pPr>
            <a:r>
              <a:rPr lang="zh-CN" altLang="en-US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思源黑体 CN Light" panose="020B0300000000000000" pitchFamily="34" charset="-122"/>
                <a:sym typeface="+mn-lt"/>
              </a:rPr>
              <a:t>近代：书法百花齐放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123950"/>
            <a:ext cx="3433090" cy="3433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07157" y="1276350"/>
            <a:ext cx="7929686" cy="900246"/>
            <a:chOff x="680914" y="1848409"/>
            <a:chExt cx="7929686" cy="900246"/>
          </a:xfrm>
        </p:grpSpPr>
        <p:sp>
          <p:nvSpPr>
            <p:cNvPr id="3" name="文本框 2"/>
            <p:cNvSpPr txBox="1"/>
            <p:nvPr/>
          </p:nvSpPr>
          <p:spPr>
            <a:xfrm>
              <a:off x="1828800" y="1848409"/>
              <a:ext cx="67818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甲骨文主要指殷墟甲骨文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是中国已发现的古代文字中时代最早、体系较为完整的文字。卜辞契于龟骨，其契之精而字之美，令后人千载神往。字多雄浑，文咸秀丽。而行之疏密，字之结构，回环照应，井井有条，实一代法书。</a:t>
              </a: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80914" y="1882168"/>
              <a:ext cx="1219200" cy="832729"/>
              <a:chOff x="680914" y="1968297"/>
              <a:chExt cx="1219200" cy="832729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874150" y="1968297"/>
                <a:ext cx="832729" cy="832729"/>
              </a:xfrm>
              <a:prstGeom prst="ellipse">
                <a:avLst/>
              </a:prstGeom>
              <a:noFill/>
              <a:ln w="44450" cmpd="thickThin"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680914" y="221157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甲骨文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07157" y="2355138"/>
            <a:ext cx="7929686" cy="1177245"/>
            <a:chOff x="680914" y="1848409"/>
            <a:chExt cx="7929686" cy="1177245"/>
          </a:xfrm>
        </p:grpSpPr>
        <p:sp>
          <p:nvSpPr>
            <p:cNvPr id="11" name="文本框 10"/>
            <p:cNvSpPr txBox="1"/>
            <p:nvPr/>
          </p:nvSpPr>
          <p:spPr>
            <a:xfrm>
              <a:off x="1828800" y="1848409"/>
              <a:ext cx="678180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金文又叫钟鼎文，是指铸刻在殷周青铜器上的铭文。商周是青铜器的时代，礼器以鼎为代表，乐器以钟为代表。 钟鼎文起于商代末期，盛于西周，多为有关祀典、赐命、征伐、契约等的记录。钟鼎文由甲骨文演变而来，在结构上与甲骨文没有多大的区别，形体上笔划粗壮，肥笔较多；转弯处向圆转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680914" y="1882168"/>
              <a:ext cx="1219200" cy="832729"/>
              <a:chOff x="680914" y="1968297"/>
              <a:chExt cx="1219200" cy="832729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74150" y="1968297"/>
                <a:ext cx="832729" cy="832729"/>
              </a:xfrm>
              <a:prstGeom prst="ellipse">
                <a:avLst/>
              </a:prstGeom>
              <a:noFill/>
              <a:ln w="44450" cmpd="thickThin"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80914" y="221157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金文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07157" y="3566179"/>
            <a:ext cx="7929686" cy="832729"/>
            <a:chOff x="680914" y="1882168"/>
            <a:chExt cx="7929686" cy="832729"/>
          </a:xfrm>
        </p:grpSpPr>
        <p:sp>
          <p:nvSpPr>
            <p:cNvPr id="16" name="文本框 15"/>
            <p:cNvSpPr txBox="1"/>
            <p:nvPr/>
          </p:nvSpPr>
          <p:spPr>
            <a:xfrm>
              <a:off x="1828800" y="1926771"/>
              <a:ext cx="678180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大篆西周后期，秦国使用的文字，大篆，也称籀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(</a:t>
              </a:r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zhòu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)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文。因其着录于字书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《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史籀篇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》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而得名 。</a:t>
              </a:r>
              <a:b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</a:b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小篆：由宰相李斯负责，在秦国原来使用的大篆籀文的基础上，进行简化而成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80914" y="1882168"/>
              <a:ext cx="1219200" cy="832729"/>
              <a:chOff x="680914" y="1968297"/>
              <a:chExt cx="1219200" cy="832729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874150" y="1968297"/>
                <a:ext cx="832729" cy="832729"/>
              </a:xfrm>
              <a:prstGeom prst="ellipse">
                <a:avLst/>
              </a:prstGeom>
              <a:noFill/>
              <a:ln w="44450" cmpd="thickThin">
                <a:solidFill>
                  <a:srgbClr val="8152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latin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80914" y="2211574"/>
                <a:ext cx="1219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rgbClr val="815213"/>
                    </a:solidFill>
                    <a:latin typeface="华文新魏" panose="02010800040101010101" pitchFamily="2" charset="-122"/>
                    <a:ea typeface="华文新魏" panose="02010800040101010101" pitchFamily="2" charset="-122"/>
                  </a:rPr>
                  <a:t>大篆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2400" y="101968"/>
            <a:ext cx="3429000" cy="457804"/>
            <a:chOff x="25179" y="178168"/>
            <a:chExt cx="3429000" cy="457804"/>
          </a:xfrm>
        </p:grpSpPr>
        <p:sp>
          <p:nvSpPr>
            <p:cNvPr id="5" name="文本框 4"/>
            <p:cNvSpPr txBox="1"/>
            <p:nvPr/>
          </p:nvSpPr>
          <p:spPr>
            <a:xfrm>
              <a:off x="625323" y="205085"/>
              <a:ext cx="28288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书法的渊源与发展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79" y="178168"/>
              <a:ext cx="606770" cy="432915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1140667" y="1066204"/>
            <a:ext cx="1903945" cy="3448234"/>
            <a:chOff x="619968" y="1790700"/>
            <a:chExt cx="3554188" cy="6436991"/>
          </a:xfrm>
        </p:grpSpPr>
        <p:sp>
          <p:nvSpPr>
            <p:cNvPr id="2" name="椭圆 1"/>
            <p:cNvSpPr/>
            <p:nvPr/>
          </p:nvSpPr>
          <p:spPr>
            <a:xfrm>
              <a:off x="1353820" y="1790700"/>
              <a:ext cx="2273300" cy="22733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815213"/>
                  </a:gs>
                  <a:gs pos="100000">
                    <a:srgbClr val="F9F7F4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599905" y="2230812"/>
              <a:ext cx="1781078" cy="74690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石鼓文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619968" y="4478805"/>
              <a:ext cx="3554188" cy="3748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是我国最早的石刻文字，世称“石刻之祖”。石鼓文处于承前启后的时期，承秦国书风，为小篆先声。石鼓文刻于十座花岗岩石上，因石墩形似鼓，故称为“石鼓文”</a:t>
              </a: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149" y="2835828"/>
              <a:ext cx="1781078" cy="1781077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3604006" y="1290207"/>
            <a:ext cx="1902243" cy="3448234"/>
            <a:chOff x="680703" y="1790700"/>
            <a:chExt cx="3551010" cy="6436991"/>
          </a:xfrm>
        </p:grpSpPr>
        <p:sp>
          <p:nvSpPr>
            <p:cNvPr id="11" name="椭圆 10"/>
            <p:cNvSpPr/>
            <p:nvPr/>
          </p:nvSpPr>
          <p:spPr>
            <a:xfrm>
              <a:off x="1353820" y="1790700"/>
              <a:ext cx="2273300" cy="22733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815213"/>
                  </a:gs>
                  <a:gs pos="100000">
                    <a:srgbClr val="F9F7F4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60512" y="2230812"/>
              <a:ext cx="2259866" cy="74690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秦代篆书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80703" y="4478805"/>
              <a:ext cx="3551010" cy="3748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小篆也称“秦篆”，是秦国的通用文字，大篆的简化字体，其特点是形体匀逼齐整、字体较籀文容易书写。在汉文字发展史上，它是大篆由隶、楷之间的过渡。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149" y="2835828"/>
              <a:ext cx="1781078" cy="178107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5896150" y="1066204"/>
            <a:ext cx="2268389" cy="3448234"/>
            <a:chOff x="371429" y="1790700"/>
            <a:chExt cx="4234513" cy="6436991"/>
          </a:xfrm>
        </p:grpSpPr>
        <p:sp>
          <p:nvSpPr>
            <p:cNvPr id="16" name="椭圆 15"/>
            <p:cNvSpPr/>
            <p:nvPr/>
          </p:nvSpPr>
          <p:spPr>
            <a:xfrm>
              <a:off x="1353820" y="1790700"/>
              <a:ext cx="2273300" cy="2273300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815213"/>
                  </a:gs>
                  <a:gs pos="100000">
                    <a:srgbClr val="F9F7F4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839295" y="2230812"/>
              <a:ext cx="1302295" cy="746905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815213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隶书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371429" y="4478805"/>
              <a:ext cx="4234513" cy="3748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思源黑体 CN Light" panose="020B0300000000000000" pitchFamily="34" charset="-122"/>
                  <a:sym typeface="+mn-lt"/>
                </a:rPr>
                <a:t>隶书，亦称汉隶是汉字中常见的一种庄重的字体，书写效果略微宽扁，横画长而竖画短，呈长方形状，讲究“蚕头雁尾”、“一波三折”。隶书起源于秦朝，由程邈整理而成，在东汉时期达到顶峰</a:t>
              </a: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8149" y="2835828"/>
              <a:ext cx="1781078" cy="178107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NjBhNDhiMGZkNGQzYTdiNDU4OTZkMTE3YjBiODQ2YzgifQ==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a="http://schemas.openxmlformats.org/drawingml/2006/main" name="第一PPT，www.1ppt.com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271"/>
      </a:accent1>
      <a:accent2>
        <a:srgbClr val="61B1B3"/>
      </a:accent2>
      <a:accent3>
        <a:srgbClr val="336271"/>
      </a:accent3>
      <a:accent4>
        <a:srgbClr val="61B1B3"/>
      </a:accent4>
      <a:accent5>
        <a:srgbClr val="336271"/>
      </a:accent5>
      <a:accent6>
        <a:srgbClr val="61B1B3"/>
      </a:accent6>
      <a:hlink>
        <a:srgbClr val="336271"/>
      </a:hlink>
      <a:folHlink>
        <a:srgbClr val="61B1B3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5324</Words>
  <Application>Microsoft Office PowerPoint</Application>
  <PresentationFormat>全屏显示(16:9)</PresentationFormat>
  <Paragraphs>322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Meiryo</vt:lpstr>
      <vt:lpstr>华文新魏</vt:lpstr>
      <vt:lpstr>全字库正楷体</vt:lpstr>
      <vt:lpstr>思源黑体 CN Bold</vt:lpstr>
      <vt:lpstr>思源黑体 CN Light</vt:lpstr>
      <vt:lpstr>思源黑体 CN Regular</vt:lpstr>
      <vt:lpstr>宋体</vt:lpstr>
      <vt:lpstr>微软雅黑</vt:lpstr>
      <vt:lpstr>站酷快乐体2016修订版</vt:lpstr>
      <vt:lpstr>Arial</vt:lpstr>
      <vt:lpstr>Calibri</vt:lpstr>
      <vt:lpstr>Calibri Light</vt:lpstr>
      <vt:lpstr>Wingdings</vt:lpstr>
      <vt:lpstr>第一PPT，www.1ppt.com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/>
  <cp:keywords/>
  <dc:description/>
  <cp:lastModifiedBy/>
  <cp:revision>5</cp:revision>
  <dcterms:created xsi:type="dcterms:W3CDTF">2019-05-13T21:35:00Z</dcterms:created>
  <dcterms:modified xsi:type="dcterms:W3CDTF">2024-07-26T07:34:15Z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0B569E0932BB4E248D7005AB729094AC_12</vt:lpwstr>
  </property>
  <property fmtid="{D5CDD505-2E9C-101B-9397-08002B2CF9AE}" pid="3" name="KSOProductBuildVer">
    <vt:lpwstr>2052-12.1.0.17133</vt:lpwstr>
  </property>
</Properties>
</file>