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  <p:sldMasterId id="2147483660" r:id="rId3"/>
  </p:sldMasterIdLst>
  <p:notesMasterIdLst>
    <p:notesMasterId r:id="rId25"/>
  </p:notesMasterIdLst>
  <p:sldIdLst>
    <p:sldId id="256" r:id="rId4"/>
    <p:sldId id="257" r:id="rId5"/>
    <p:sldId id="259" r:id="rId6"/>
    <p:sldId id="263" r:id="rId7"/>
    <p:sldId id="262" r:id="rId8"/>
    <p:sldId id="268" r:id="rId9"/>
    <p:sldId id="279" r:id="rId10"/>
    <p:sldId id="261" r:id="rId11"/>
    <p:sldId id="265" r:id="rId12"/>
    <p:sldId id="264" r:id="rId13"/>
    <p:sldId id="280" r:id="rId14"/>
    <p:sldId id="267" r:id="rId15"/>
    <p:sldId id="270" r:id="rId16"/>
    <p:sldId id="269" r:id="rId17"/>
    <p:sldId id="273" r:id="rId18"/>
    <p:sldId id="281" r:id="rId19"/>
    <p:sldId id="266" r:id="rId20"/>
    <p:sldId id="271" r:id="rId21"/>
    <p:sldId id="272" r:id="rId22"/>
    <p:sldId id="282" r:id="rId23"/>
    <p:sldId id="28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08C4F"/>
    <a:srgbClr val="558E4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30" y="114"/>
      </p:cViewPr>
      <p:guideLst>
        <p:guide orient="horz" pos="2183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6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46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1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27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24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9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7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98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99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872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6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4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70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71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hyperlink" Target="http://www.1ppt.com/jieri/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59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9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1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1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49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174904" y="6725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8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94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71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1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25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0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D5C42A5-B500-4378-9885-0038825F11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F19857C-55AD-47A9-AFB9-7CC95681374E}"/>
              </a:ext>
            </a:extLst>
          </p:cNvPr>
          <p:cNvSpPr/>
          <p:nvPr userDrawn="1"/>
        </p:nvSpPr>
        <p:spPr>
          <a:xfrm>
            <a:off x="380365" y="308610"/>
            <a:ext cx="11431270" cy="6362700"/>
          </a:xfrm>
          <a:prstGeom prst="rect">
            <a:avLst/>
          </a:prstGeom>
          <a:solidFill>
            <a:schemeClr val="bg1"/>
          </a:solidFill>
          <a:ln>
            <a:solidFill>
              <a:srgbClr val="508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326F641-75ED-4CC9-B681-5F9A465B2FB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2900"/>
            <a:ext cx="1066800" cy="800100"/>
          </a:xfrm>
          <a:prstGeom prst="rect">
            <a:avLst/>
          </a:prstGeom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8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5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A2F329F-D0B6-4E8B-B36C-3A4A6C00F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夏至气候特点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8570" y="20916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 文本框 4627"/>
          <p:cNvSpPr txBox="1"/>
          <p:nvPr>
            <p:custDataLst>
              <p:tags r:id="rId2"/>
            </p:custDataLst>
          </p:nvPr>
        </p:nvSpPr>
        <p:spPr>
          <a:xfrm>
            <a:off x="1258570" y="15697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rgbClr val="046125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15615" y="3075940"/>
            <a:ext cx="7811135" cy="149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8570" y="37426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3"/>
            </p:custDataLst>
          </p:nvPr>
        </p:nvSpPr>
        <p:spPr>
          <a:xfrm>
            <a:off x="1258570" y="32207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rgbClr val="04612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8570" y="53936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 文本框 4627"/>
          <p:cNvSpPr txBox="1"/>
          <p:nvPr>
            <p:custDataLst>
              <p:tags r:id="rId4"/>
            </p:custDataLst>
          </p:nvPr>
        </p:nvSpPr>
        <p:spPr>
          <a:xfrm>
            <a:off x="1258570" y="48717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rgbClr val="046125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060" y="1676401"/>
            <a:ext cx="3201700" cy="44380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6" grpId="0" animBg="1"/>
      <p:bldP spid="16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1A3C3D6-E0AE-4C9C-B452-F4A0B9A1E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58C1931E-6FF0-4F44-96CA-22D74CB0F927}"/>
              </a:ext>
            </a:extLst>
          </p:cNvPr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8F15D68-D60D-4911-BCBB-D20C8F602399}"/>
              </a:ext>
            </a:extLst>
          </p:cNvPr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 dirty="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F65F7FA-18D1-43C9-9178-01EF2795A38C}"/>
              </a:ext>
            </a:extLst>
          </p:cNvPr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 dirty="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240155" y="1588770"/>
            <a:ext cx="9712325" cy="1604010"/>
          </a:xfrm>
          <a:prstGeom prst="rect">
            <a:avLst/>
          </a:prstGeom>
          <a:solidFill>
            <a:srgbClr val="508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61635" y="4321175"/>
            <a:ext cx="5604510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9235" y="1806575"/>
            <a:ext cx="91935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夏至日，妇女们即互相赠送折扇、脂粉等什物。《酉阳杂俎·礼异》：“夏至日，进扇及粉脂囊，皆有辞。”“扇”，借以生风;“粉脂”，以之涂抹，散体热所生浊气，防生痱子。在朝廷，“夏至”之后，皇家则拿出“冬藏夏用”的冰“消夏避伏”，而且从周代始，历朝沿用，竟而成为制度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14365" y="4477385"/>
            <a:ext cx="5099685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solidFill>
                  <a:schemeClr val="tx1"/>
                </a:solidFill>
                <a:cs typeface="+mn-ea"/>
                <a:sym typeface="+mn-lt"/>
              </a:rPr>
              <a:t>夏至时值麦收，自古以来有在此时庆祝丰收、祭祀祖先之俗，以祈求消灾年丰。因此，夏至作为节日，纳入了古代祭神礼典。《周礼·春官》载：“以夏日至，致地方物魈。”周代夏至祭神，意为清除荒年、饥饿和死亡。夏至日正是麦收之后，农人既感谢天赐丰收，又祈求获得“秋报”。</a:t>
            </a:r>
          </a:p>
        </p:txBody>
      </p:sp>
      <p:sp>
        <p:nvSpPr>
          <p:cNvPr id="9" name="文本 文本框 4627"/>
          <p:cNvSpPr txBox="1"/>
          <p:nvPr>
            <p:custDataLst>
              <p:tags r:id="rId2"/>
            </p:custDataLst>
          </p:nvPr>
        </p:nvSpPr>
        <p:spPr>
          <a:xfrm>
            <a:off x="5522595" y="3582670"/>
            <a:ext cx="36391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86D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3200" noProof="1">
                <a:solidFill>
                  <a:srgbClr val="046125"/>
                </a:solidFill>
                <a:cs typeface="+mn-ea"/>
                <a:sym typeface="+mn-lt"/>
              </a:rPr>
              <a:t>祭神祀祖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090" y="3585322"/>
            <a:ext cx="3748405" cy="249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17104" y="640130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8" grpId="0"/>
      <p:bldP spid="8" grpId="1"/>
      <p:bldP spid="4" grpId="0"/>
      <p:bldP spid="4" grpId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06900" y="3042285"/>
            <a:ext cx="3638550" cy="21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cs typeface="+mn-ea"/>
                <a:sym typeface="+mn-lt"/>
              </a:rPr>
              <a:t>而在南方，此日秤人以验肥瘦。农家擀面为薄饼，烤熟，夹以青菜、豆荚、豆腐及腊肉，祭祖后食用或赠送亲友。在某些地区，夏至多有未成年的外甥和外甥女到娘家吃饭的习俗。舅家必备苋菜和葫芦做菜，俗话说吃了苋菜，不会发痧，吃了葫芦，腿里就有力气，也有的到外婆家吃腌腊肉，说是吃了就会疰夏。夏至食个荔，一年都无弊。</a:t>
            </a:r>
          </a:p>
        </p:txBody>
      </p:sp>
      <p:sp>
        <p:nvSpPr>
          <p:cNvPr id="9" name="文本 文本框 4627"/>
          <p:cNvSpPr txBox="1"/>
          <p:nvPr>
            <p:custDataLst>
              <p:tags r:id="rId2"/>
            </p:custDataLst>
          </p:nvPr>
        </p:nvSpPr>
        <p:spPr>
          <a:xfrm>
            <a:off x="4406900" y="2163445"/>
            <a:ext cx="3639185" cy="583564"/>
          </a:xfrm>
          <a:prstGeom prst="homePlate">
            <a:avLst/>
          </a:prstGeom>
          <a:solidFill>
            <a:srgbClr val="508C4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3200" noProof="1">
                <a:solidFill>
                  <a:schemeClr val="bg1"/>
                </a:solidFill>
                <a:cs typeface="+mn-ea"/>
                <a:sym typeface="+mn-lt"/>
              </a:rPr>
              <a:t>食俗地域差异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6600" y="3042285"/>
            <a:ext cx="3638550" cy="21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sz="1400">
                <a:cs typeface="+mn-ea"/>
                <a:sym typeface="+mn-lt"/>
              </a:rPr>
              <a:t>自古以来，中国民间就有“冬至饺子夏至面”的说法，夏至吃面是很多地区的重要习俗。因夏至新麦已经登场，所以夏至吃面也有尝新的意思。夏至日是中国最早的节日，清代之前的夏至日全国放假一天，回家与亲人团聚畅饮。如今在中国不同地区夏至有不同习俗。比如在中国西北地区如陕西，夏至食粽，并取菊为灰用来防止小麦受虫害。</a:t>
            </a:r>
          </a:p>
        </p:txBody>
      </p:sp>
      <p:sp>
        <p:nvSpPr>
          <p:cNvPr id="6" name="文本 文本框 4627"/>
          <p:cNvSpPr txBox="1"/>
          <p:nvPr>
            <p:custDataLst>
              <p:tags r:id="rId3"/>
            </p:custDataLst>
          </p:nvPr>
        </p:nvSpPr>
        <p:spPr>
          <a:xfrm flipH="1">
            <a:off x="736600" y="2163445"/>
            <a:ext cx="3639185" cy="58356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algn="r">
              <a:buNone/>
            </a:pPr>
            <a:r>
              <a:rPr lang="zh-CN" altLang="en-US" sz="3200" noProof="1">
                <a:solidFill>
                  <a:srgbClr val="508C4F"/>
                </a:solidFill>
                <a:cs typeface="+mn-ea"/>
                <a:sym typeface="+mn-lt"/>
              </a:rPr>
              <a:t>夏至南北要吃面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740" y="1988503"/>
            <a:ext cx="5763260" cy="43224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 animBg="1"/>
      <p:bldP spid="9" grpId="1" animBg="1"/>
      <p:bldP spid="5" grpId="0"/>
      <p:bldP spid="5" grpId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33245" y="2610485"/>
            <a:ext cx="5099685" cy="24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Clr>
                <a:srgbClr val="508C4F"/>
              </a:buClr>
              <a:buSzPct val="110000"/>
              <a:buFont typeface="+mj-lt"/>
              <a:buAutoNum type="arabicPeriod"/>
            </a:pPr>
            <a:r>
              <a:rPr sz="1400" dirty="0" err="1">
                <a:cs typeface="+mn-ea"/>
                <a:sym typeface="+mn-lt"/>
              </a:rPr>
              <a:t>夏至日，妇女们即互相赠送折扇、脂粉等什物</a:t>
            </a:r>
            <a:r>
              <a:rPr sz="1400" dirty="0">
                <a:cs typeface="+mn-ea"/>
                <a:sym typeface="+mn-lt"/>
              </a:rPr>
              <a:t>。《</a:t>
            </a:r>
            <a:r>
              <a:rPr sz="1400" dirty="0" err="1">
                <a:cs typeface="+mn-ea"/>
                <a:sym typeface="+mn-lt"/>
              </a:rPr>
              <a:t>酉阳杂俎·礼异</a:t>
            </a:r>
            <a:r>
              <a:rPr sz="1400" dirty="0">
                <a:cs typeface="+mn-ea"/>
                <a:sym typeface="+mn-lt"/>
              </a:rPr>
              <a:t>》：“夏至日，进扇及粉脂囊，皆有辞。”“扇”，借以生风;“粉脂”，以之涂抹，散体热所生浊气，防生痱子。在朝廷，“夏至”之后，皇家则拿出“冬藏夏用”的冰“消夏避伏”，而且从周代始，历朝沿用，竟而成为制度。</a:t>
            </a:r>
          </a:p>
          <a:p>
            <a:pPr marL="342900" indent="-342900" algn="l">
              <a:lnSpc>
                <a:spcPct val="120000"/>
              </a:lnSpc>
              <a:buClr>
                <a:srgbClr val="508C4F"/>
              </a:buClr>
              <a:buSzPct val="110000"/>
              <a:buFont typeface="+mj-lt"/>
              <a:buAutoNum type="arabicPeriod"/>
            </a:pPr>
            <a:r>
              <a:rPr sz="1400" dirty="0">
                <a:cs typeface="+mn-ea"/>
                <a:sym typeface="+mn-lt"/>
              </a:rPr>
              <a:t>夏至和冬至一样，属于中国民间重要的节日，古时称“夏节”、“夏至节”。清代之前的夏至日曾全国放假，回家与亲人团聚畅饮，以避夏日酷暑，名曰歇夏。宋代《文昌杂录》里记载：“夏至之日始，百官放假三天。”</a:t>
            </a:r>
          </a:p>
        </p:txBody>
      </p:sp>
      <p:sp>
        <p:nvSpPr>
          <p:cNvPr id="9" name="文本 文本框 4627"/>
          <p:cNvSpPr txBox="1"/>
          <p:nvPr>
            <p:custDataLst>
              <p:tags r:id="rId2"/>
            </p:custDataLst>
          </p:nvPr>
        </p:nvSpPr>
        <p:spPr>
          <a:xfrm>
            <a:off x="1833245" y="1731645"/>
            <a:ext cx="36391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86D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3200" noProof="1">
                <a:solidFill>
                  <a:srgbClr val="508C4F"/>
                </a:solidFill>
                <a:cs typeface="+mn-ea"/>
                <a:sym typeface="+mn-lt"/>
              </a:rPr>
              <a:t>消夏避伏</a:t>
            </a:r>
          </a:p>
        </p:txBody>
      </p:sp>
      <p:sp>
        <p:nvSpPr>
          <p:cNvPr id="6" name="矩形 5"/>
          <p:cNvSpPr/>
          <p:nvPr/>
        </p:nvSpPr>
        <p:spPr>
          <a:xfrm>
            <a:off x="1343660" y="2473325"/>
            <a:ext cx="8700135" cy="3095625"/>
          </a:xfrm>
          <a:prstGeom prst="rect">
            <a:avLst/>
          </a:prstGeom>
          <a:noFill/>
          <a:ln w="31750">
            <a:solidFill>
              <a:srgbClr val="508C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285" y="1676400"/>
            <a:ext cx="3666940" cy="405574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9" grpId="0" animBg="1"/>
      <p:bldP spid="9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1125221" y="4750435"/>
            <a:ext cx="6224364" cy="123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400">
                <a:cs typeface="+mn-ea"/>
                <a:sym typeface="+mn-lt"/>
              </a:rPr>
              <a:t>炎热季节饮食应清淡为宜，早晚喝点粥，可以生津止渴，补养身体。同时，苹果、葡萄、木瓜、枇杷这类平和的水果适合各种体质的人享用；除了饮食清淡，因苦味食物具有除燥祛湿、清凉解暑、促进食欲等作用，还可多吃苦菜类蔬菜，如苦瓜、香菜等。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1125220" y="4138295"/>
            <a:ext cx="3074670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饮食清淡多吃点“苦”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1125220" y="2315845"/>
            <a:ext cx="6224364" cy="123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起居调养，以顺应自然界阳盛阴衰的变化，宜晚睡早起。合理安排午休时间，一为避免炎热之势，二可恢复疲劳之感。每日温水洗澡也是值得提倡的健身措施，不仅可以洗掉汗水、污垢，使皮肤清洁凉爽消暑防病，而且能起到锻炼身体的目的。另外，夏日炎热，腠理开泄，易受风寒湿邪侵袭，睡眠时不宜扇类送风，有空调的房间，室内外温差不宜过大，更不宜夜晚露宿。</a:t>
            </a:r>
          </a:p>
          <a:p>
            <a:pPr marL="0" algn="l" eaLnBrk="1">
              <a:lnSpc>
                <a:spcPct val="120000"/>
              </a:lnSpc>
            </a:pPr>
            <a:endParaRPr lang="en-US" altLang="zh-CN" sz="1400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1125220" y="1703705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生活起居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B5744AD-1763-4CBB-9309-221AADD07F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1790700"/>
            <a:ext cx="4914900" cy="491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3C56C6A-8EF2-4203-B7E8-BFAE6390A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793E7DD-065F-42A8-B0EF-A17296A85D7F}"/>
              </a:ext>
            </a:extLst>
          </p:cNvPr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27F175BB-6ADB-4471-BD9C-C1E9E4AA484C}"/>
              </a:ext>
            </a:extLst>
          </p:cNvPr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 dirty="0">
                <a:cs typeface="+mn-ea"/>
                <a:sym typeface="+mn-lt"/>
              </a:rPr>
              <a:t>夏至相关诗词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F550B8F-DB1F-4141-A490-35F8F51086BF}"/>
              </a:ext>
            </a:extLst>
          </p:cNvPr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 dirty="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夏至相关诗词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05510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rgbClr val="508C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69030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33185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rgbClr val="508C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7340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5510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夜半惊岚偃旗旌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朝闻远鸦方初醒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狸奴几下偷翻书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何时听得螗蜩鸣</a:t>
            </a:r>
          </a:p>
        </p:txBody>
      </p:sp>
      <p:sp>
        <p:nvSpPr>
          <p:cNvPr id="11" name="文本 文本框 4627"/>
          <p:cNvSpPr txBox="1"/>
          <p:nvPr>
            <p:custDataLst>
              <p:tags r:id="rId2"/>
            </p:custDataLst>
          </p:nvPr>
        </p:nvSpPr>
        <p:spPr>
          <a:xfrm>
            <a:off x="90551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《夏至》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69665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璿枢无停运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四序相错行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寄言赫曦景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今日一阴生</a:t>
            </a:r>
          </a:p>
        </p:txBody>
      </p:sp>
      <p:sp>
        <p:nvSpPr>
          <p:cNvPr id="13" name="文本 文本框 4627"/>
          <p:cNvSpPr txBox="1"/>
          <p:nvPr>
            <p:custDataLst>
              <p:tags r:id="rId3"/>
            </p:custDataLst>
          </p:nvPr>
        </p:nvSpPr>
        <p:spPr>
          <a:xfrm>
            <a:off x="366903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《夏至日作》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32550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杨柳青青江水平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闻郎岸上踏歌声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东边日出西边雨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道是无晴却有晴</a:t>
            </a:r>
          </a:p>
        </p:txBody>
      </p:sp>
      <p:sp>
        <p:nvSpPr>
          <p:cNvPr id="15" name="文本 文本框 4627"/>
          <p:cNvSpPr txBox="1"/>
          <p:nvPr>
            <p:custDataLst>
              <p:tags r:id="rId4"/>
            </p:custDataLst>
          </p:nvPr>
        </p:nvSpPr>
        <p:spPr>
          <a:xfrm>
            <a:off x="643255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《竹枝词》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98610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石鼎声中朝暮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纸窗影下寒温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逾年不与庙祭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敢云孝子慈孙</a:t>
            </a:r>
          </a:p>
        </p:txBody>
      </p:sp>
      <p:sp>
        <p:nvSpPr>
          <p:cNvPr id="17" name="文本 文本框 4627"/>
          <p:cNvSpPr txBox="1"/>
          <p:nvPr>
            <p:custDataLst>
              <p:tags r:id="rId5"/>
            </p:custDataLst>
          </p:nvPr>
        </p:nvSpPr>
        <p:spPr>
          <a:xfrm>
            <a:off x="919861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《夏至》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30E41B1-768A-4CD3-9734-BD21F6B0E4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333500"/>
            <a:ext cx="1752600" cy="17526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D0FDF35-748B-43F9-AB62-93D10A37B9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50" y="1333500"/>
            <a:ext cx="1752600" cy="17526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0610D93-7D19-477D-8765-2E52D39A5E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50" y="1333500"/>
            <a:ext cx="1752600" cy="17526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F1D1795F-BEDD-4D04-967B-E9290C2A26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1333500"/>
            <a:ext cx="1752600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夏至相关诗词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893" y="2476501"/>
            <a:ext cx="4657090" cy="46570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7730" y="2450465"/>
            <a:ext cx="35020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2"/>
            </p:custDataLst>
          </p:nvPr>
        </p:nvSpPr>
        <p:spPr>
          <a:xfrm>
            <a:off x="1680210" y="1896745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115" y="4593590"/>
            <a:ext cx="35020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</a:t>
            </a: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 文本框 4627"/>
          <p:cNvSpPr txBox="1"/>
          <p:nvPr>
            <p:custDataLst>
              <p:tags r:id="rId3"/>
            </p:custDataLst>
          </p:nvPr>
        </p:nvSpPr>
        <p:spPr>
          <a:xfrm>
            <a:off x="1331595" y="4039870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4470" y="2450465"/>
            <a:ext cx="351853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 文本框 4627"/>
          <p:cNvSpPr txBox="1"/>
          <p:nvPr>
            <p:custDataLst>
              <p:tags r:id="rId4"/>
            </p:custDataLst>
          </p:nvPr>
        </p:nvSpPr>
        <p:spPr>
          <a:xfrm>
            <a:off x="7825105" y="1896745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89595" y="4593590"/>
            <a:ext cx="351853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 文本框 4627"/>
          <p:cNvSpPr txBox="1"/>
          <p:nvPr>
            <p:custDataLst>
              <p:tags r:id="rId5"/>
            </p:custDataLst>
          </p:nvPr>
        </p:nvSpPr>
        <p:spPr>
          <a:xfrm>
            <a:off x="8189595" y="4039870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 animBg="1"/>
      <p:bldP spid="13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夏至相关诗词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5050" y="2531745"/>
            <a:ext cx="337375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2"/>
            </p:custDataLst>
          </p:nvPr>
        </p:nvSpPr>
        <p:spPr>
          <a:xfrm>
            <a:off x="5146675" y="1909445"/>
            <a:ext cx="277050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5050" y="4669155"/>
            <a:ext cx="337375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 文本框 4627"/>
          <p:cNvSpPr txBox="1"/>
          <p:nvPr>
            <p:custDataLst>
              <p:tags r:id="rId3"/>
            </p:custDataLst>
          </p:nvPr>
        </p:nvSpPr>
        <p:spPr>
          <a:xfrm>
            <a:off x="5146675" y="4046855"/>
            <a:ext cx="277050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295" y="2788285"/>
            <a:ext cx="359981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请在此处添加详细描述文本，尽量与标题文本语言风格相符合，语言描述尽量简洁生动。语言描述尽量简洁生动。请在此处添加详细描述文本，尽量与标题文本语言风格相符合</a:t>
            </a: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请在此处添加详细描述文本，尽量与标题文本语言风格相符合，语言描述尽量简洁生动尽量与标题文本语言风格相符合</a:t>
            </a: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en-US" altLang="zh-CN" sz="1400">
                <a:cs typeface="+mn-ea"/>
                <a:sym typeface="+mn-lt"/>
              </a:rPr>
              <a:t>请在此处添加详细描述文本，尽量与标题文本语言风格相符合，语言描述尽量简洁生动。语言描述尽量简洁生动。请在此处添加详细描述文本，尽量与标题文本语言风格相符合</a:t>
            </a:r>
            <a:r>
              <a:rPr lang="zh-CN" altLang="en-US" sz="1400">
                <a:cs typeface="+mn-ea"/>
                <a:sym typeface="+mn-lt"/>
              </a:rPr>
              <a:t>，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 文本框 4627"/>
          <p:cNvSpPr txBox="1"/>
          <p:nvPr>
            <p:custDataLst>
              <p:tags r:id="rId4"/>
            </p:custDataLst>
          </p:nvPr>
        </p:nvSpPr>
        <p:spPr>
          <a:xfrm>
            <a:off x="963295" y="1909445"/>
            <a:ext cx="3456940" cy="603755"/>
          </a:xfrm>
          <a:prstGeom prst="rect">
            <a:avLst/>
          </a:prstGeom>
          <a:solidFill>
            <a:srgbClr val="508C4F"/>
          </a:solidFill>
          <a:effectLst/>
        </p:spPr>
        <p:txBody>
          <a:bodyPr wrap="square" rtlCol="0">
            <a:spAutoFit/>
          </a:bodyPr>
          <a:lstStyle/>
          <a:p>
            <a:pPr indent="0" algn="l">
              <a:lnSpc>
                <a:spcPct val="110000"/>
              </a:lnSpc>
              <a:buNone/>
            </a:pPr>
            <a:r>
              <a:rPr lang="zh-CN" altLang="en-US" sz="32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32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5141F2-E0E3-467D-8A62-334E7D4D5B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358" y="1909444"/>
            <a:ext cx="3625691" cy="4834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4" grpId="0"/>
      <p:bldP spid="4" grpId="1"/>
      <p:bldP spid="5" grpId="0"/>
      <p:bldP spid="5" grpId="1"/>
      <p:bldP spid="6" grpId="0"/>
      <p:bldP spid="6" grpId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3388196-C9CB-402B-BADE-E465CD151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文本框 27" descr="7b0a20202020227461726765744d6f64756c65223a20226b6f6e6c696e65666f6e7473220a7d0a"/>
          <p:cNvSpPr txBox="1"/>
          <p:nvPr/>
        </p:nvSpPr>
        <p:spPr>
          <a:xfrm>
            <a:off x="709204" y="463913"/>
            <a:ext cx="2270760" cy="1322070"/>
          </a:xfrm>
          <a:prstGeom prst="rect">
            <a:avLst/>
          </a:prstGeom>
          <a:noFill/>
          <a:effectLst>
            <a:outerShdw dist="50800" dir="2700000" algn="tl" rotWithShape="0">
              <a:schemeClr val="bg1">
                <a:alpha val="100000"/>
              </a:schemeClr>
            </a:outerShdw>
          </a:effectLst>
        </p:spPr>
        <p:txBody>
          <a:bodyPr vert="horz" wrap="square" rtlCol="0">
            <a:spAutoFit/>
          </a:bodyPr>
          <a:lstStyle/>
          <a:p>
            <a:pPr indent="0" algn="di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rgbClr val="046125"/>
                </a:solidFill>
                <a:effectLst/>
                <a:cs typeface="+mn-ea"/>
                <a:sym typeface="+mn-lt"/>
              </a:rPr>
              <a:t>目录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63069" y="2146300"/>
            <a:ext cx="323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夏至传统习俗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63069" y="3144157"/>
            <a:ext cx="3338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夏至相关诗词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70899" y="2157730"/>
            <a:ext cx="323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夏至气节起源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70899" y="3155587"/>
            <a:ext cx="3338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夏至气候特点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09204" y="2053590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101374" y="3051447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04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09204" y="3051447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02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101374" y="2047875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08520" y="463913"/>
            <a:ext cx="12961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FFFFF"/>
                </a:solidFill>
              </a:rPr>
              <a:t>https://www.ypppt.com/</a:t>
            </a:r>
            <a:endParaRPr lang="zh-CN" altLang="en-US" sz="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919E919-C869-4ED8-9E98-A962530AD2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4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DB796EE-A751-4283-AEF6-58959A03E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>
                <a:solidFill>
                  <a:schemeClr val="tx1"/>
                </a:solidFill>
                <a:effectLst/>
                <a:cs typeface="+mn-ea"/>
                <a:sym typeface="+mn-lt"/>
              </a:rPr>
              <a:t>夏至气节起源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tx1"/>
                </a:solidFill>
                <a:cs typeface="+mn-ea"/>
                <a:sym typeface="+mn-lt"/>
              </a:rPr>
              <a:t>夏至气节起源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3895" y="3989070"/>
            <a:ext cx="259651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夏至以后地面受热强烈，空气对流旺盛，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02665" y="2256790"/>
            <a:ext cx="6087745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>
                <a:solidFill>
                  <a:schemeClr val="tx1"/>
                </a:solidFill>
                <a:cs typeface="+mn-ea"/>
                <a:sym typeface="+mn-lt"/>
              </a:rPr>
              <a:t>夏至是二十四节气之一，每年公历6月21日或22日视太阳运行至黄经90度为夏至，此时太阳直射地面的位置到达一年的最北端，几乎直射北回归线，北半球的日照时间最长。夏至之后，阴气始生，阳气开始衰退。“不过夏至不热”，“夏至三庚数头伏”。</a:t>
            </a:r>
          </a:p>
        </p:txBody>
      </p:sp>
      <p:sp>
        <p:nvSpPr>
          <p:cNvPr id="10" name="文本 文本框 4627"/>
          <p:cNvSpPr txBox="1"/>
          <p:nvPr>
            <p:custDataLst>
              <p:tags r:id="rId2"/>
            </p:custDataLst>
          </p:nvPr>
        </p:nvSpPr>
        <p:spPr>
          <a:xfrm>
            <a:off x="1002665" y="1561465"/>
            <a:ext cx="410527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3200" noProof="1">
                <a:solidFill>
                  <a:srgbClr val="508C4F"/>
                </a:solidFill>
                <a:cs typeface="+mn-ea"/>
                <a:sym typeface="+mn-lt"/>
              </a:rPr>
              <a:t>中国二十四节气之一</a:t>
            </a:r>
          </a:p>
        </p:txBody>
      </p:sp>
      <p:sp>
        <p:nvSpPr>
          <p:cNvPr id="20" name="文本框 1"/>
          <p:cNvSpPr txBox="1"/>
          <p:nvPr/>
        </p:nvSpPr>
        <p:spPr>
          <a:xfrm>
            <a:off x="1155700" y="3989070"/>
            <a:ext cx="255714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夏至这天虽然白昼最长，太阳角度最高，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93895" y="5036820"/>
            <a:ext cx="259651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北回归线地区就会出现短暂的“立竿无影”现象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1155700" y="5036820"/>
            <a:ext cx="255714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日照充足，作物生长很快，生理和生态需水均较多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572" y="1238250"/>
            <a:ext cx="5082736" cy="5345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/>
      <p:bldP spid="9" grpId="0"/>
      <p:bldP spid="9" grpId="1"/>
      <p:bldP spid="10" grpId="0"/>
      <p:bldP spid="10" grpId="1"/>
      <p:bldP spid="20" grpId="0" bldLvl="0" animBg="1"/>
      <p:bldP spid="20" grpId="1"/>
      <p:bldP spid="5" grpId="0" bldLvl="0" animBg="1"/>
      <p:bldP spid="5" grpId="1"/>
      <p:bldP spid="7" grpId="0" bldLvl="0" animBg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夏至气节起源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1561465" y="2798445"/>
            <a:ext cx="255714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鹿的角朝前生，所以属阳。夏至日阴气生而阳气始衰，所以阳性的鹿角便开始脱落。</a:t>
            </a:r>
          </a:p>
        </p:txBody>
      </p:sp>
      <p:sp>
        <p:nvSpPr>
          <p:cNvPr id="21" name="文本框 2"/>
          <p:cNvSpPr txBox="1"/>
          <p:nvPr/>
        </p:nvSpPr>
        <p:spPr>
          <a:xfrm>
            <a:off x="1446530" y="217043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一候鹿角解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4875530" y="2798445"/>
            <a:ext cx="255714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雄性的知了在夏至后因感阴气之生便鼓翼而鸣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4760595" y="217043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二候蝉始鸣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8188960" y="2782570"/>
            <a:ext cx="255714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在炎热的仲夏，一些喜阴的生物开始出现，而阳性的生物却开始衰退了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8074660" y="217043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三候半夏生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335" y="3952725"/>
            <a:ext cx="2858770" cy="1902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210" y="3951922"/>
            <a:ext cx="2851785" cy="1901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100" y="3950335"/>
            <a:ext cx="2860675" cy="1904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0" grpId="1"/>
      <p:bldP spid="21" grpId="0"/>
      <p:bldP spid="21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夏至气节起源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2920" y="193167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夏至，古时又称“夏节”、“夏至节”。公元前七世纪，先人采用土圭测日影，就确定了夏至</a:t>
            </a: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。</a:t>
            </a: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文本 文本框 4627"/>
          <p:cNvSpPr txBox="1"/>
          <p:nvPr>
            <p:custDataLst>
              <p:tags r:id="rId2"/>
            </p:custDataLst>
          </p:nvPr>
        </p:nvSpPr>
        <p:spPr>
          <a:xfrm>
            <a:off x="5582920" y="140970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古时名称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82920" y="355473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cs typeface="+mn-ea"/>
                <a:sym typeface="+mn-lt"/>
              </a:rPr>
              <a:t>夏至是二十四节气中最早被确定的一个节气。每年的夏至从6月21日（或22日）开始，至7月7日（或8日）结束。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3"/>
            </p:custDataLst>
          </p:nvPr>
        </p:nvSpPr>
        <p:spPr>
          <a:xfrm>
            <a:off x="5582920" y="303276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最早气节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82920" y="51777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据《恪遵宪度抄本》：“日北至，日长之至，日影短至，故曰夏至。至者，极也。”夏至之名由此而来。</a:t>
            </a:r>
          </a:p>
        </p:txBody>
      </p:sp>
      <p:sp>
        <p:nvSpPr>
          <p:cNvPr id="15" name="文本 文本框 4627"/>
          <p:cNvSpPr txBox="1"/>
          <p:nvPr>
            <p:custDataLst>
              <p:tags r:id="rId4"/>
            </p:custDataLst>
          </p:nvPr>
        </p:nvSpPr>
        <p:spPr>
          <a:xfrm>
            <a:off x="5582920" y="46558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历史渊源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D767147-21EC-4348-AE7F-908F952F43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581150"/>
            <a:ext cx="5334000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CEFE1DB-01E4-4D58-8401-F405E38A9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C67194C2-6E33-467F-B00E-A1D1450B3DEC}"/>
              </a:ext>
            </a:extLst>
          </p:cNvPr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9449375-F41D-4E5B-AF5A-8C9A8C47DF66}"/>
              </a:ext>
            </a:extLst>
          </p:cNvPr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 dirty="0">
                <a:cs typeface="+mn-ea"/>
                <a:sym typeface="+mn-lt"/>
              </a:rPr>
              <a:t>夏至气候特点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A4928A9-5ED3-415E-84A4-A0117D7A120B}"/>
              </a:ext>
            </a:extLst>
          </p:cNvPr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 dirty="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tx1"/>
                </a:solidFill>
                <a:cs typeface="+mn-ea"/>
                <a:sym typeface="+mn-lt"/>
              </a:rPr>
              <a:t>夏至气候特点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728345" y="2379345"/>
            <a:ext cx="3264535" cy="2317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400">
                <a:cs typeface="+mn-ea"/>
                <a:sym typeface="+mn-lt"/>
              </a:rPr>
              <a:t>夏至前后，淮河以南早稻抽穗扬花，田间水分管理上要足水抽穗，湿润灌浆，干干湿湿，既满足水稻结实对水分的需要，又能透气养根，保证活熟到老，提高籽粒重。俗话说："夏种不让晌"，夏播工作要抓紧扫尾，已播的要加强管理，力争全苗。出苗后应及时间苗定苗，移栽补缺。</a:t>
            </a:r>
            <a:endParaRPr lang="en-US" altLang="zh-CN" sz="1400" kern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728345" y="1767205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10000"/>
              </a:lnSpc>
            </a:pPr>
            <a:r>
              <a:rPr lang="zh-CN" altLang="en-US" sz="2400" kern="1200">
                <a:solidFill>
                  <a:srgbClr val="508C4F"/>
                </a:solidFill>
                <a:cs typeface="+mn-ea"/>
                <a:sym typeface="+mn-lt"/>
              </a:rPr>
              <a:t>农事夏至活动</a:t>
            </a:r>
          </a:p>
        </p:txBody>
      </p:sp>
      <p:sp>
        <p:nvSpPr>
          <p:cNvPr id="22" name="文本框 1"/>
          <p:cNvSpPr txBox="1"/>
          <p:nvPr/>
        </p:nvSpPr>
        <p:spPr>
          <a:xfrm>
            <a:off x="8126730" y="3134360"/>
            <a:ext cx="3373755" cy="2237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r" eaLnBrk="1">
              <a:lnSpc>
                <a:spcPct val="120000"/>
              </a:lnSpc>
            </a:pPr>
            <a:r>
              <a:rPr lang="en-US" altLang="zh-CN" sz="1400">
                <a:cs typeface="+mn-ea"/>
                <a:sym typeface="+mn-lt"/>
              </a:rPr>
              <a:t>夏至时节各种农田杂草和庄稼一样生长很快，不仅与作物争水争肥争阳光，而且是多种病菌和害虫的寄主，因此农谚说："夏至不锄根边草，如同养下毒蛇咬。"抓紧中耕锄地是夏至时节极重要的增产措施之一。棉花一般已经现蕾，营养生长和生殖生长两旺，要注意及时整技打杈，中耕培土</a:t>
            </a:r>
            <a:r>
              <a:rPr lang="zh-CN" altLang="en-US" sz="1400">
                <a:cs typeface="+mn-ea"/>
                <a:sym typeface="+mn-lt"/>
              </a:rPr>
              <a:t>。</a:t>
            </a:r>
            <a:endParaRPr lang="zh-CN" altLang="en-US" sz="1400" kern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8713470" y="252222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r" eaLnBrk="1">
              <a:lnSpc>
                <a:spcPct val="110000"/>
              </a:lnSpc>
            </a:pPr>
            <a:r>
              <a:rPr lang="zh-CN" altLang="en-US" sz="2400" kern="1200">
                <a:solidFill>
                  <a:srgbClr val="508C4F"/>
                </a:solidFill>
                <a:cs typeface="+mn-ea"/>
                <a:sym typeface="+mn-lt"/>
              </a:rPr>
              <a:t>农事注意事项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970" y="1583690"/>
            <a:ext cx="1651635" cy="353187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070" y="2522220"/>
            <a:ext cx="1724660" cy="373761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夏至气候特点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9430" y="4054475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zh-CN" altLang="en-US" sz="2400" kern="1200">
                <a:solidFill>
                  <a:srgbClr val="000000"/>
                </a:solidFill>
                <a:cs typeface="+mn-ea"/>
                <a:sym typeface="+mn-lt"/>
              </a:rPr>
              <a:t>多暴雨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89430" y="4469130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正值长江中下游、江淮流域梅雨，频频出现暴雨天气.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89430" y="2887980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en-US" altLang="zh-CN" sz="2400" kern="1200">
                <a:solidFill>
                  <a:srgbClr val="000000"/>
                </a:solidFill>
                <a:cs typeface="+mn-ea"/>
                <a:sym typeface="+mn-lt"/>
              </a:rPr>
              <a:t>热在三伏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89430" y="3302635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300" kern="1200">
                <a:solidFill>
                  <a:schemeClr val="tx1"/>
                </a:solidFill>
                <a:cs typeface="+mn-ea"/>
                <a:sym typeface="+mn-lt"/>
              </a:rPr>
              <a:t>夏至为五月中。夏为大，至为极，万物到此壮大繁茂到极点</a:t>
            </a:r>
            <a:r>
              <a:rPr lang="zh-CN" altLang="en-US" sz="1300" kern="1200">
                <a:solidFill>
                  <a:schemeClr val="tx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89430" y="1722120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en-US" altLang="zh-CN" sz="2400" kern="1200">
                <a:solidFill>
                  <a:srgbClr val="000000"/>
                </a:solidFill>
                <a:cs typeface="+mn-ea"/>
                <a:sym typeface="+mn-lt"/>
              </a:rPr>
              <a:t>立竿无影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9430" y="2136775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北回归线地区就会出现短暂的“立竿无影”现象</a:t>
            </a:r>
            <a:r>
              <a:rPr lang="zh-CN" altLang="en-US" sz="1400" kern="1200">
                <a:solidFill>
                  <a:schemeClr val="tx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89430" y="5220970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en-US" altLang="zh-CN" sz="2400" kern="1200">
                <a:solidFill>
                  <a:srgbClr val="000000"/>
                </a:solidFill>
                <a:cs typeface="+mn-ea"/>
                <a:sym typeface="+mn-lt"/>
              </a:rPr>
              <a:t>高温桑拿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89430" y="5635625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rmAutofit fontScale="9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中国各地的气温均为最高，有些地区的最高气温可达40℃左右。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965" y="1658620"/>
            <a:ext cx="4111625" cy="4413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cover dir="d"/>
      </p:transition>
    </mc:Choice>
    <mc:Fallback xmlns="">
      <p:transition advTm="3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rcujtp3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宽屏</PresentationFormat>
  <Paragraphs>130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2021-06-11T08:09:58Z</dcterms:created>
  <dcterms:modified xsi:type="dcterms:W3CDTF">2023-06-26T06:43:08Z</dcterms:modified>
</cp:coreProperties>
</file>