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5"/>
  </p:notesMasterIdLst>
  <p:sldIdLst>
    <p:sldId id="256" r:id="rId4"/>
    <p:sldId id="257" r:id="rId5"/>
    <p:sldId id="258" r:id="rId6"/>
    <p:sldId id="311" r:id="rId7"/>
    <p:sldId id="312" r:id="rId8"/>
    <p:sldId id="313" r:id="rId9"/>
    <p:sldId id="307" r:id="rId10"/>
    <p:sldId id="314" r:id="rId11"/>
    <p:sldId id="315" r:id="rId12"/>
    <p:sldId id="316" r:id="rId13"/>
    <p:sldId id="308" r:id="rId14"/>
    <p:sldId id="317" r:id="rId15"/>
    <p:sldId id="318" r:id="rId16"/>
    <p:sldId id="319" r:id="rId17"/>
    <p:sldId id="309" r:id="rId18"/>
    <p:sldId id="259" r:id="rId19"/>
    <p:sldId id="260" r:id="rId20"/>
    <p:sldId id="261" r:id="rId21"/>
    <p:sldId id="310" r:id="rId22"/>
    <p:sldId id="321" r:id="rId23"/>
    <p:sldId id="32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1F19"/>
    <a:srgbClr val="3A8565"/>
    <a:srgbClr val="F8CCDD"/>
    <a:srgbClr val="F095B8"/>
    <a:srgbClr val="F5A947"/>
    <a:srgbClr val="F7BA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32918-256C-4902-9EF6-AAF70CED70BF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39FDA-0C36-4792-B3BE-08E088DF4B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15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926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75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949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347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875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909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16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149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873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65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1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707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286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02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1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2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42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66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18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919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39FDA-0C36-4792-B3BE-08E088DF4B6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36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614514C-3DC5-4A12-AD0B-EE11DD3C0E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7B5EF87C-53E9-4366-8D49-B7FE5BFD8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95E196A-13C9-48F3-905C-AE254B782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92B3118-7DBA-4600-B3DD-8617BB8B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84245AF-8199-4EF7-98D0-E75F0446F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4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E7E2C9C-0874-49B4-803B-A695DA727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6B975B3A-A901-463A-93A8-8D5A6C904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16B1C1C-7772-40B6-8947-8BEB0BDA8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54A40744-0117-473F-89F7-74958C59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A48E06A8-DF0E-490F-8321-6D604EBC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4F86987-7C05-411D-8E11-A12C522B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6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754346F-BFFA-4DE1-B95D-CEBDD12F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7D718042-B3BD-4D0F-9E12-70E70EF3D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DDEEAA3-AF45-487B-8A5F-644403071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92EA0BC-5B20-495F-B337-01E2EA17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2E0D6E6-C66E-4702-AF7D-CD394B7A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3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3FC51D1A-AB17-480D-B756-B4EA1D77E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8C95F1EA-1781-40C4-9138-D3A120BD7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E28BCF5-2568-4385-AD71-898466A7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57D0F44-08C5-4E32-BA44-5C798C3E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A04F4456-5EDF-43D7-B6EB-B5CEE1D45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2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86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31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92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86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73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3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2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C364D4C-B36B-4549-9A0A-61907DD5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0906FFA-73A0-4733-A7E0-4602810B8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DED41B-FDE1-4962-A9AA-B335FD306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7D24DBF-3B7B-4A86-8FD9-C88DB80A2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E05449-22A5-4C23-B0E7-E6AF8461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57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589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3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93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08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29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66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6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07F78AA-35FE-4524-B633-E6E622D3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EEA4AF34-F976-4F43-93D3-E4199BC08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5C0D9AB9-830F-4FEA-9892-41C3984C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2D9D460-86B0-4324-9CBF-5EEDF91E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37C7A315-9D8A-47EC-8572-CB14EB890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03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7BAE29A-68BC-4C41-AABC-62D19394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E08259D7-5579-4AB7-91D1-3837F52F2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F6682800-2747-4F12-BF39-3B4FE1C4A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3A4CE66-0D54-4165-A0EB-1AAAECD1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09B9B93-83DF-4809-AFBA-34A965CD8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19FCE83-8CAB-4B9A-ABD7-E54F84DD4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3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65F9A3-7EB3-4B0D-9A0C-8CA1D06C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80EF0C8-3E4A-4D00-ACEB-217206619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F4C15A4-43DE-40E6-A85E-49CA2555A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D1C3C7B1-D22A-4B2D-8BB2-1B6B419F0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AD718B3-984D-4DD2-9E26-883A3267C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9BF5A3F-FEAC-43A6-88FC-2BE7991A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92E7E4C-2FC9-4B2F-969F-63FB7491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90ABD60-8BDD-4810-AB0F-43D65A22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4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65F9A3-7EB3-4B0D-9A0C-8CA1D06C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80EF0C8-3E4A-4D00-ACEB-217206619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DF4C15A4-43DE-40E6-A85E-49CA2555A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D1C3C7B1-D22A-4B2D-8BB2-1B6B419F0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2AD718B3-984D-4DD2-9E26-883A3267C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19BF5A3F-FEAC-43A6-88FC-2BE7991A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492E7E4C-2FC9-4B2F-969F-63FB7491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790ABD60-8BDD-4810-AB0F-43D65A22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93454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198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0D34D48-1D47-4864-A976-9C71561A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C9894A71-437C-42B6-9DCA-F057F803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456239F4-684B-4155-BB05-7EA57C730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4E345C5B-CEEE-4157-BBF4-614B8CC2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7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2761A6EF-2ED8-437D-BCFB-0927F909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0D4FA88D-47F0-4FAD-B118-515D02BE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300462B8-DA93-427A-80C7-8A710FBE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7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700F111-E295-4FC9-9BED-A801224B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A0F5BB42-48EE-422B-93A6-5C0C3DCA7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EAB420F-6C86-404E-ABA9-1A5D7CB2E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494E6FB-1087-43AC-A4C4-8DFD014A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96C12-F798-4DA1-B2B5-22071CBB9A5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B6ECAA59-FD15-4FE3-9508-D445C0E2C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26E06B6-8F0A-4146-983B-E1261B8D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8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0CF3ED9C-C4E8-41C9-9681-06E9DBC8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82F3BA9-FC69-4960-9253-9C32BC16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BAFAFC0-292B-4254-8A14-A5F88873F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6C12-F798-4DA1-B2B5-22071CBB9A54}" type="datetimeFigureOut">
              <a:rPr lang="zh-CN" altLang="en-US" smtClean="0"/>
              <a:t>2023/6/25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9F11E85-811D-4EA7-8228-1E6C7D9EF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147A39E-D981-4CAB-8193-3B9FA63BB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D3CDD-1DDB-4FC4-948C-D74EB07693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65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27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9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>
            <a:extLst>
              <a:ext uri="{FF2B5EF4-FFF2-40B4-BE49-F238E27FC236}">
                <a16:creationId xmlns="" xmlns:a16="http://schemas.microsoft.com/office/drawing/2014/main" id="{B3D7DC01-DB93-4ADC-BF31-36AE2EFD0C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EF3B8F10-621F-4843-A725-3939C81CB631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7F98DEC-C6A2-44A7-8E7E-FC51AEB4C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03439" y="3637935"/>
            <a:ext cx="7724301" cy="286246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E9626B68-B08C-4BE2-A83B-C6EA67170129}"/>
              </a:ext>
            </a:extLst>
          </p:cNvPr>
          <p:cNvSpPr txBox="1"/>
          <p:nvPr/>
        </p:nvSpPr>
        <p:spPr>
          <a:xfrm>
            <a:off x="9062873" y="1543664"/>
            <a:ext cx="1569660" cy="39661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二十四节气，是干支历中表示自然节律变化以及确立“十二月建”的特定节令。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77ED43D1-CC6F-4567-AD38-B8F72F4CB1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339" y="520700"/>
            <a:ext cx="4828509" cy="48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62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8FE7D7A8-1309-4E37-8AA8-B4488EF3AC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D1C6B120-2AC1-489A-A341-2B628C7EB2FF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35E3F17-A7F8-4002-9F59-6A050082FA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879" y="1703666"/>
            <a:ext cx="3816427" cy="3816427"/>
          </a:xfrm>
          <a:prstGeom prst="rect">
            <a:avLst/>
          </a:prstGeom>
          <a:effectLst>
            <a:outerShdw blurRad="25400" dist="254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6A8B3373-5670-49A0-8E8E-58FFE0C82C4C}"/>
              </a:ext>
            </a:extLst>
          </p:cNvPr>
          <p:cNvSpPr/>
          <p:nvPr/>
        </p:nvSpPr>
        <p:spPr>
          <a:xfrm>
            <a:off x="4670170" y="1642701"/>
            <a:ext cx="3109263" cy="801858"/>
          </a:xfrm>
          <a:prstGeom prst="roundRect">
            <a:avLst>
              <a:gd name="adj" fmla="val 35965"/>
            </a:avLst>
          </a:prstGeom>
          <a:solidFill>
            <a:srgbClr val="F8CCDD"/>
          </a:solidFill>
          <a:ln>
            <a:noFill/>
          </a:ln>
          <a:effectLst>
            <a:outerShdw blurRad="254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000" dirty="0">
                <a:solidFill>
                  <a:schemeClr val="tx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季风气候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7D0676C3-4F83-4824-A561-DC1F3B538E9A}"/>
              </a:ext>
            </a:extLst>
          </p:cNvPr>
          <p:cNvSpPr txBox="1"/>
          <p:nvPr/>
        </p:nvSpPr>
        <p:spPr>
          <a:xfrm>
            <a:off x="4670170" y="2746207"/>
            <a:ext cx="648551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季风气候是我国气候的主要特点。季风气候是大陆性气候与海洋性气候的混合型。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083D674B-7625-4F79-ABB6-BF7E35CDCEFC}"/>
              </a:ext>
            </a:extLst>
          </p:cNvPr>
          <p:cNvSpPr txBox="1"/>
          <p:nvPr/>
        </p:nvSpPr>
        <p:spPr>
          <a:xfrm>
            <a:off x="4670170" y="3751873"/>
            <a:ext cx="6485510" cy="1389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夏季受来自海洋的暖湿气流的影响，高温潮湿多雨，气候具有海洋性。冬季受来自大陆的干冷气流的影响，气候寒冷，干燥少雨，气候具有大陆性。</a:t>
            </a:r>
          </a:p>
        </p:txBody>
      </p:sp>
    </p:spTree>
    <p:extLst>
      <p:ext uri="{BB962C8B-B14F-4D97-AF65-F5344CB8AC3E}">
        <p14:creationId xmlns:p14="http://schemas.microsoft.com/office/powerpoint/2010/main" val="1142232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64F0FAAD-57E4-4114-9DA6-8868898287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B2E9AE0D-7366-4235-89AC-CFC008ECF59D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27AB2D9A-C28D-41BF-8F74-FE28BFF2CFBB}"/>
              </a:ext>
            </a:extLst>
          </p:cNvPr>
          <p:cNvSpPr txBox="1"/>
          <p:nvPr/>
        </p:nvSpPr>
        <p:spPr>
          <a:xfrm>
            <a:off x="5197980" y="1250161"/>
            <a:ext cx="1785104" cy="43576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节令习俗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87CF9FB-86F5-47AF-84E3-A802C3445600}"/>
              </a:ext>
            </a:extLst>
          </p:cNvPr>
          <p:cNvSpPr txBox="1"/>
          <p:nvPr/>
        </p:nvSpPr>
        <p:spPr>
          <a:xfrm>
            <a:off x="2049614" y="3237942"/>
            <a:ext cx="2985433" cy="2357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cs typeface="+mn-ea"/>
                <a:sym typeface="+mn-lt"/>
              </a:rPr>
              <a:t>二十四节气，是干支历中表示自然节律变化以及确立“十二月建”的特定节令。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="" xmlns:a16="http://schemas.microsoft.com/office/drawing/2014/main" id="{6B1BE4EA-E22E-4B31-B705-A871ED4DDA04}"/>
              </a:ext>
            </a:extLst>
          </p:cNvPr>
          <p:cNvSpPr/>
          <p:nvPr/>
        </p:nvSpPr>
        <p:spPr>
          <a:xfrm>
            <a:off x="1687749" y="2126151"/>
            <a:ext cx="3049621" cy="859809"/>
          </a:xfrm>
          <a:prstGeom prst="roundRect">
            <a:avLst>
              <a:gd name="adj" fmla="val 34127"/>
            </a:avLst>
          </a:prstGeom>
          <a:solidFill>
            <a:srgbClr val="F095B8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第三章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B608473-210B-4DB1-BBAF-D2869E2305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1597" y="1506893"/>
            <a:ext cx="4053546" cy="40055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5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D2273BDC-4E9C-4F6D-8E6E-CF5F508F68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7C155B-1751-4462-BFC2-5FEBE3D1BEA3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2529F107-771F-4E0C-8138-C3D1FCFD0BB2}"/>
              </a:ext>
            </a:extLst>
          </p:cNvPr>
          <p:cNvSpPr/>
          <p:nvPr/>
        </p:nvSpPr>
        <p:spPr>
          <a:xfrm>
            <a:off x="10172799" y="1983545"/>
            <a:ext cx="936921" cy="3334043"/>
          </a:xfrm>
          <a:prstGeom prst="roundRect">
            <a:avLst>
              <a:gd name="adj" fmla="val 33105"/>
            </a:avLst>
          </a:prstGeom>
          <a:solidFill>
            <a:schemeClr val="bg1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食新</a:t>
            </a:r>
            <a:r>
              <a:rPr lang="en-US" altLang="zh-CN" sz="4000" dirty="0">
                <a:solidFill>
                  <a:srgbClr val="C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-</a:t>
            </a:r>
            <a:r>
              <a:rPr lang="zh-CN" altLang="en-US" sz="4000" dirty="0">
                <a:solidFill>
                  <a:srgbClr val="C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小暑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B7FB8C35-C665-4278-9CD8-43B9A7545479}"/>
              </a:ext>
            </a:extLst>
          </p:cNvPr>
          <p:cNvSpPr txBox="1"/>
          <p:nvPr/>
        </p:nvSpPr>
        <p:spPr>
          <a:xfrm>
            <a:off x="7597422" y="1927274"/>
            <a:ext cx="2400657" cy="36998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“食新”是将新打的米、麦等磨成粉，制成各种面饼、面条，邻居乡亲分享来吃，表达对丰收的祈愿。同时，这些新货也要准备一份祭祀祖先。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DBA0A622-38C4-4192-95C1-FF0590485F69}"/>
              </a:ext>
            </a:extLst>
          </p:cNvPr>
          <p:cNvSpPr/>
          <p:nvPr/>
        </p:nvSpPr>
        <p:spPr>
          <a:xfrm>
            <a:off x="3657657" y="1983545"/>
            <a:ext cx="936921" cy="3334043"/>
          </a:xfrm>
          <a:prstGeom prst="roundRect">
            <a:avLst>
              <a:gd name="adj" fmla="val 33105"/>
            </a:avLst>
          </a:prstGeom>
          <a:solidFill>
            <a:schemeClr val="bg1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吃饺子</a:t>
            </a:r>
            <a:r>
              <a:rPr lang="en-US" altLang="zh-CN" sz="4000" dirty="0">
                <a:solidFill>
                  <a:srgbClr val="C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-</a:t>
            </a:r>
            <a:r>
              <a:rPr lang="zh-CN" altLang="en-US" sz="4000" dirty="0">
                <a:solidFill>
                  <a:srgbClr val="C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小暑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1E29383-389E-4717-82E5-D02E377EFD3F}"/>
              </a:ext>
            </a:extLst>
          </p:cNvPr>
          <p:cNvSpPr txBox="1"/>
          <p:nvPr/>
        </p:nvSpPr>
        <p:spPr>
          <a:xfrm>
            <a:off x="1082280" y="1927274"/>
            <a:ext cx="2400657" cy="36998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头伏吃饺子是我国北方的习俗，伏日人们食欲不振，往往比常日消瘦，俗谓之苦夏，而饺子在传统习俗里正是开胃解馋的食物。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46C5B29-D6B9-4A04-AE4F-F80C905722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122" y="1776743"/>
            <a:ext cx="4124922" cy="40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79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312C5BD7-D376-4D4A-B0C2-D3C0009738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2C92AED5-C6EC-4BC0-981D-84E82676386E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空心弧 3">
            <a:extLst>
              <a:ext uri="{FF2B5EF4-FFF2-40B4-BE49-F238E27FC236}">
                <a16:creationId xmlns="" xmlns:a16="http://schemas.microsoft.com/office/drawing/2014/main" id="{476C03FF-615B-47B3-B5BE-D287FA8EA1D1}"/>
              </a:ext>
            </a:extLst>
          </p:cNvPr>
          <p:cNvSpPr/>
          <p:nvPr/>
        </p:nvSpPr>
        <p:spPr>
          <a:xfrm>
            <a:off x="3901440" y="3066757"/>
            <a:ext cx="4389120" cy="4389120"/>
          </a:xfrm>
          <a:prstGeom prst="blockArc">
            <a:avLst>
              <a:gd name="adj1" fmla="val 10800000"/>
              <a:gd name="adj2" fmla="val 30971"/>
              <a:gd name="adj3" fmla="val 1442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54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59AD009-5CD0-4533-B367-4E539F0F9F59}"/>
              </a:ext>
            </a:extLst>
          </p:cNvPr>
          <p:cNvSpPr txBox="1"/>
          <p:nvPr/>
        </p:nvSpPr>
        <p:spPr>
          <a:xfrm>
            <a:off x="4541521" y="4431323"/>
            <a:ext cx="310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大暑习俗</a:t>
            </a:r>
          </a:p>
        </p:txBody>
      </p:sp>
      <p:sp>
        <p:nvSpPr>
          <p:cNvPr id="6" name="椭圆 5">
            <a:extLst>
              <a:ext uri="{FF2B5EF4-FFF2-40B4-BE49-F238E27FC236}">
                <a16:creationId xmlns="" xmlns:a16="http://schemas.microsoft.com/office/drawing/2014/main" id="{1B212BD9-95A2-4658-BA42-956063E8DDD4}"/>
              </a:ext>
            </a:extLst>
          </p:cNvPr>
          <p:cNvSpPr/>
          <p:nvPr/>
        </p:nvSpPr>
        <p:spPr>
          <a:xfrm>
            <a:off x="5948624" y="3208967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="" xmlns:a16="http://schemas.microsoft.com/office/drawing/2014/main" id="{542DAD4D-0739-41A5-ADBB-12B660C79827}"/>
              </a:ext>
            </a:extLst>
          </p:cNvPr>
          <p:cNvSpPr/>
          <p:nvPr/>
        </p:nvSpPr>
        <p:spPr>
          <a:xfrm>
            <a:off x="4121095" y="4699445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="" xmlns:a16="http://schemas.microsoft.com/office/drawing/2014/main" id="{0D505A1A-53AE-4B09-891A-370748DEA9D0}"/>
              </a:ext>
            </a:extLst>
          </p:cNvPr>
          <p:cNvSpPr/>
          <p:nvPr/>
        </p:nvSpPr>
        <p:spPr>
          <a:xfrm>
            <a:off x="7777725" y="4699445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="" xmlns:a16="http://schemas.microsoft.com/office/drawing/2014/main" id="{1F8AD1F3-E533-4817-8187-B9342CC9A102}"/>
              </a:ext>
            </a:extLst>
          </p:cNvPr>
          <p:cNvSpPr/>
          <p:nvPr/>
        </p:nvSpPr>
        <p:spPr>
          <a:xfrm>
            <a:off x="4355592" y="4141107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F49321A7-E6B7-4D58-9F44-6C5555B13BB0}"/>
              </a:ext>
            </a:extLst>
          </p:cNvPr>
          <p:cNvSpPr/>
          <p:nvPr/>
        </p:nvSpPr>
        <p:spPr>
          <a:xfrm>
            <a:off x="4737588" y="3684814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E8B127EF-3B1F-40C2-A239-0AAF0D8EF326}"/>
              </a:ext>
            </a:extLst>
          </p:cNvPr>
          <p:cNvSpPr/>
          <p:nvPr/>
        </p:nvSpPr>
        <p:spPr>
          <a:xfrm>
            <a:off x="5273640" y="3384814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="" xmlns:a16="http://schemas.microsoft.com/office/drawing/2014/main" id="{542AB3CA-625D-4942-9BC1-D0CD15007A6C}"/>
              </a:ext>
            </a:extLst>
          </p:cNvPr>
          <p:cNvSpPr/>
          <p:nvPr/>
        </p:nvSpPr>
        <p:spPr>
          <a:xfrm>
            <a:off x="6623608" y="3379984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="" xmlns:a16="http://schemas.microsoft.com/office/drawing/2014/main" id="{630A4C75-E58E-4B75-BC71-4A9633C35AA2}"/>
              </a:ext>
            </a:extLst>
          </p:cNvPr>
          <p:cNvSpPr/>
          <p:nvPr/>
        </p:nvSpPr>
        <p:spPr>
          <a:xfrm>
            <a:off x="7163469" y="3684814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="" xmlns:a16="http://schemas.microsoft.com/office/drawing/2014/main" id="{FA283642-1908-4CD5-AA3D-4B55449987FA}"/>
              </a:ext>
            </a:extLst>
          </p:cNvPr>
          <p:cNvSpPr/>
          <p:nvPr/>
        </p:nvSpPr>
        <p:spPr>
          <a:xfrm>
            <a:off x="7541657" y="4141107"/>
            <a:ext cx="294752" cy="294752"/>
          </a:xfrm>
          <a:prstGeom prst="ellipse">
            <a:avLst/>
          </a:prstGeom>
          <a:solidFill>
            <a:srgbClr val="3A8565"/>
          </a:solidFill>
          <a:ln>
            <a:noFill/>
          </a:ln>
          <a:effectLst>
            <a:outerShdw blurRad="25400" algn="ctr" rotWithShape="0">
              <a:prstClr val="black">
                <a:alpha val="7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658C9CA3-A596-4FD8-B974-DAFF04F7613B}"/>
              </a:ext>
            </a:extLst>
          </p:cNvPr>
          <p:cNvSpPr txBox="1"/>
          <p:nvPr/>
        </p:nvSpPr>
        <p:spPr>
          <a:xfrm>
            <a:off x="5726668" y="707433"/>
            <a:ext cx="738664" cy="21503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zh-CN" altLang="en-US" sz="3600" dirty="0">
                <a:cs typeface="+mn-ea"/>
                <a:sym typeface="+mn-lt"/>
              </a:rPr>
              <a:t>送大暑船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7CB9B194-5A3D-4342-B361-5F7E8F559222}"/>
              </a:ext>
            </a:extLst>
          </p:cNvPr>
          <p:cNvSpPr txBox="1"/>
          <p:nvPr/>
        </p:nvSpPr>
        <p:spPr>
          <a:xfrm>
            <a:off x="1076426" y="4557172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cs typeface="+mn-ea"/>
                <a:sym typeface="+mn-lt"/>
              </a:rPr>
              <a:t>竹筒冷面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15E37E0F-866D-48FB-82B2-657651D610DC}"/>
              </a:ext>
            </a:extLst>
          </p:cNvPr>
          <p:cNvSpPr txBox="1"/>
          <p:nvPr/>
        </p:nvSpPr>
        <p:spPr>
          <a:xfrm rot="532639">
            <a:off x="1495708" y="3545716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cs typeface="+mn-ea"/>
                <a:sym typeface="+mn-lt"/>
              </a:rPr>
              <a:t>晒伏姜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39A88175-B066-4303-9A94-37091EA1B9F4}"/>
              </a:ext>
            </a:extLst>
          </p:cNvPr>
          <p:cNvSpPr txBox="1"/>
          <p:nvPr/>
        </p:nvSpPr>
        <p:spPr>
          <a:xfrm rot="2084488">
            <a:off x="2119625" y="2414695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cs typeface="+mn-ea"/>
                <a:sym typeface="+mn-lt"/>
              </a:rPr>
              <a:t>饮伏茶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6ACEB386-FEF5-4821-A5A7-5153F529B8CE}"/>
              </a:ext>
            </a:extLst>
          </p:cNvPr>
          <p:cNvSpPr txBox="1"/>
          <p:nvPr/>
        </p:nvSpPr>
        <p:spPr>
          <a:xfrm rot="3021868">
            <a:off x="3168825" y="1799706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cs typeface="+mn-ea"/>
                <a:sym typeface="+mn-lt"/>
              </a:rPr>
              <a:t>烧伏香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3AFE0D3A-7DE4-4BF9-9BA1-67A576CDEFB9}"/>
              </a:ext>
            </a:extLst>
          </p:cNvPr>
          <p:cNvSpPr txBox="1"/>
          <p:nvPr/>
        </p:nvSpPr>
        <p:spPr>
          <a:xfrm>
            <a:off x="8611096" y="4559061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喝暑羊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AAC55617-3677-4DEC-AA09-643F072E8B90}"/>
              </a:ext>
            </a:extLst>
          </p:cNvPr>
          <p:cNvSpPr txBox="1"/>
          <p:nvPr/>
        </p:nvSpPr>
        <p:spPr>
          <a:xfrm rot="20581327">
            <a:off x="8192466" y="3435643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吃凤梨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A98B68CF-A67C-44AB-A9A5-975FBD46A2A4}"/>
              </a:ext>
            </a:extLst>
          </p:cNvPr>
          <p:cNvSpPr txBox="1"/>
          <p:nvPr/>
        </p:nvSpPr>
        <p:spPr>
          <a:xfrm rot="19564332">
            <a:off x="7573747" y="2485338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吃仙草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79BEB5EB-4053-44ED-8648-5D0F8EE2DE67}"/>
              </a:ext>
            </a:extLst>
          </p:cNvPr>
          <p:cNvSpPr txBox="1"/>
          <p:nvPr/>
        </p:nvSpPr>
        <p:spPr>
          <a:xfrm rot="19034092">
            <a:off x="6708125" y="1882711"/>
            <a:ext cx="2504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斗蟋蟀</a:t>
            </a:r>
          </a:p>
        </p:txBody>
      </p:sp>
    </p:spTree>
    <p:extLst>
      <p:ext uri="{BB962C8B-B14F-4D97-AF65-F5344CB8AC3E}">
        <p14:creationId xmlns:p14="http://schemas.microsoft.com/office/powerpoint/2010/main" val="2958827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8FE7D7A8-1309-4E37-8AA8-B4488EF3AC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D1C6B120-2AC1-489A-A341-2B628C7EB2FF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4B03C44-1130-4EF3-96F8-84F3AE8250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612" y="1793836"/>
            <a:ext cx="4633486" cy="3712229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255F79FD-E70F-4EFC-9C8D-8D271BCE7867}"/>
              </a:ext>
            </a:extLst>
          </p:cNvPr>
          <p:cNvSpPr/>
          <p:nvPr/>
        </p:nvSpPr>
        <p:spPr>
          <a:xfrm>
            <a:off x="5425070" y="1773045"/>
            <a:ext cx="2723089" cy="716119"/>
          </a:xfrm>
          <a:prstGeom prst="roundRect">
            <a:avLst>
              <a:gd name="adj" fmla="val 35965"/>
            </a:avLst>
          </a:prstGeom>
          <a:solidFill>
            <a:srgbClr val="F8CCDD"/>
          </a:solidFill>
          <a:ln>
            <a:noFill/>
          </a:ln>
          <a:effectLst>
            <a:outerShdw blurRad="254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000" dirty="0">
                <a:solidFill>
                  <a:schemeClr val="tx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节气农事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1468D3FC-0A80-4F02-966F-429050975D8C}"/>
              </a:ext>
            </a:extLst>
          </p:cNvPr>
          <p:cNvSpPr txBox="1"/>
          <p:nvPr/>
        </p:nvSpPr>
        <p:spPr>
          <a:xfrm>
            <a:off x="5503127" y="2668151"/>
            <a:ext cx="5620214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洪涝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7DBCEBD3-C112-4753-8CA6-2D2D597ABBA5}"/>
              </a:ext>
            </a:extLst>
          </p:cNvPr>
          <p:cNvSpPr txBox="1"/>
          <p:nvPr/>
        </p:nvSpPr>
        <p:spPr>
          <a:xfrm>
            <a:off x="5464098" y="3211353"/>
            <a:ext cx="562021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水热充足，利于农作物的生长但因降水集中，容易造成洪涝灾害，造成农业减产。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E5E8335F-FDD2-46F5-B2F4-9F452EDDFC48}"/>
              </a:ext>
            </a:extLst>
          </p:cNvPr>
          <p:cNvSpPr txBox="1"/>
          <p:nvPr/>
        </p:nvSpPr>
        <p:spPr>
          <a:xfrm>
            <a:off x="5464098" y="3989070"/>
            <a:ext cx="5620214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伏旱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FFDAA67-6538-4006-B46C-FCB50D8C0CF6}"/>
              </a:ext>
            </a:extLst>
          </p:cNvPr>
          <p:cNvSpPr txBox="1"/>
          <p:nvPr/>
        </p:nvSpPr>
        <p:spPr>
          <a:xfrm>
            <a:off x="5464098" y="4532272"/>
            <a:ext cx="56202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cs typeface="+mn-ea"/>
                <a:sym typeface="+mn-lt"/>
              </a:rPr>
              <a:t>农作物生长也快，农田需水量很大。但由于气团单一，除局部地区的雷阵雨外，无大片雨区，普遍出现干旱酷暑天气，故叫“伏旱”</a:t>
            </a:r>
          </a:p>
        </p:txBody>
      </p:sp>
    </p:spTree>
    <p:extLst>
      <p:ext uri="{BB962C8B-B14F-4D97-AF65-F5344CB8AC3E}">
        <p14:creationId xmlns:p14="http://schemas.microsoft.com/office/powerpoint/2010/main" val="1626842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64F0FAAD-57E4-4114-9DA6-8868898287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B2E9AE0D-7366-4235-89AC-CFC008ECF59D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27AB2D9A-C28D-41BF-8F74-FE28BFF2CFBB}"/>
              </a:ext>
            </a:extLst>
          </p:cNvPr>
          <p:cNvSpPr txBox="1"/>
          <p:nvPr/>
        </p:nvSpPr>
        <p:spPr>
          <a:xfrm>
            <a:off x="5197980" y="1250161"/>
            <a:ext cx="1785104" cy="43576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节气文化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87CF9FB-86F5-47AF-84E3-A802C3445600}"/>
              </a:ext>
            </a:extLst>
          </p:cNvPr>
          <p:cNvSpPr txBox="1"/>
          <p:nvPr/>
        </p:nvSpPr>
        <p:spPr>
          <a:xfrm>
            <a:off x="2049614" y="3237942"/>
            <a:ext cx="2985433" cy="2357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cs typeface="+mn-ea"/>
                <a:sym typeface="+mn-lt"/>
              </a:rPr>
              <a:t>二十四节气，是干支历中表示自然节律变化以及确立“十二月建”的特定节令。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="" xmlns:a16="http://schemas.microsoft.com/office/drawing/2014/main" id="{6B1BE4EA-E22E-4B31-B705-A871ED4DDA04}"/>
              </a:ext>
            </a:extLst>
          </p:cNvPr>
          <p:cNvSpPr/>
          <p:nvPr/>
        </p:nvSpPr>
        <p:spPr>
          <a:xfrm>
            <a:off x="1687749" y="2126151"/>
            <a:ext cx="3049621" cy="859809"/>
          </a:xfrm>
          <a:prstGeom prst="roundRect">
            <a:avLst>
              <a:gd name="adj" fmla="val 34127"/>
            </a:avLst>
          </a:prstGeom>
          <a:solidFill>
            <a:srgbClr val="F095B8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第四章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90654A8-775F-40D6-9BEC-8EBE22B8ED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1597" y="1506893"/>
            <a:ext cx="4053546" cy="40055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811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D2273BDC-4E9C-4F6D-8E6E-CF5F508F68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7C155B-1751-4462-BFC2-5FEBE3D1BEA3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6EA0B74-239D-41F5-A1BF-F60A52BA55EE}"/>
              </a:ext>
            </a:extLst>
          </p:cNvPr>
          <p:cNvSpPr txBox="1"/>
          <p:nvPr/>
        </p:nvSpPr>
        <p:spPr>
          <a:xfrm>
            <a:off x="1070517" y="2723903"/>
            <a:ext cx="4616605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小暑温暾大暑热。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627FB912-C806-4046-983B-AC0EEECC840B}"/>
              </a:ext>
            </a:extLst>
          </p:cNvPr>
          <p:cNvSpPr txBox="1"/>
          <p:nvPr/>
        </p:nvSpPr>
        <p:spPr>
          <a:xfrm>
            <a:off x="1070517" y="3466023"/>
            <a:ext cx="4616605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小暑打雷，大暑破圩。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31699C83-CBEE-496B-8367-0A4F70D57236}"/>
              </a:ext>
            </a:extLst>
          </p:cNvPr>
          <p:cNvSpPr txBox="1"/>
          <p:nvPr/>
        </p:nvSpPr>
        <p:spPr>
          <a:xfrm>
            <a:off x="1070517" y="4208143"/>
            <a:ext cx="4616605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小暑惊东风，大暑惊红霞。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EB642966-FB9D-4D87-9DA7-C0E4B1A58692}"/>
              </a:ext>
            </a:extLst>
          </p:cNvPr>
          <p:cNvSpPr txBox="1"/>
          <p:nvPr/>
        </p:nvSpPr>
        <p:spPr>
          <a:xfrm>
            <a:off x="1070517" y="4950263"/>
            <a:ext cx="4616605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小暑大暑，灌死老鼠。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1FB5C70-84F3-4A29-BE8B-6EF201D14B7F}"/>
              </a:ext>
            </a:extLst>
          </p:cNvPr>
          <p:cNvSpPr txBox="1"/>
          <p:nvPr/>
        </p:nvSpPr>
        <p:spPr>
          <a:xfrm>
            <a:off x="5971633" y="944265"/>
            <a:ext cx="5025483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大暑热不透，大热在秋后。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2528AF97-4338-4EDB-97F9-981028823BC4}"/>
              </a:ext>
            </a:extLst>
          </p:cNvPr>
          <p:cNvSpPr txBox="1"/>
          <p:nvPr/>
        </p:nvSpPr>
        <p:spPr>
          <a:xfrm>
            <a:off x="5971633" y="1686385"/>
            <a:ext cx="5025483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大暑连天阴，遍地出黄金。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4FC8056E-E9DC-49AC-833B-7426E7AB15EA}"/>
              </a:ext>
            </a:extLst>
          </p:cNvPr>
          <p:cNvSpPr txBox="1"/>
          <p:nvPr/>
        </p:nvSpPr>
        <p:spPr>
          <a:xfrm>
            <a:off x="5971633" y="2428505"/>
            <a:ext cx="5025483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小暑吃黍，大暑吃谷。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A76221FB-FEBC-4356-98AD-9D3B90196952}"/>
              </a:ext>
            </a:extLst>
          </p:cNvPr>
          <p:cNvSpPr txBox="1"/>
          <p:nvPr/>
        </p:nvSpPr>
        <p:spPr>
          <a:xfrm>
            <a:off x="5971633" y="3170625"/>
            <a:ext cx="5389756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cs typeface="+mn-ea"/>
                <a:sym typeface="+mn-lt"/>
              </a:rPr>
              <a:t>小暑不见日头，大暑晒开石头。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5179BCBE-A300-48A9-AD3A-70BE60D67F6C}"/>
              </a:ext>
            </a:extLst>
          </p:cNvPr>
          <p:cNvSpPr/>
          <p:nvPr/>
        </p:nvSpPr>
        <p:spPr>
          <a:xfrm>
            <a:off x="1248937" y="1747434"/>
            <a:ext cx="1951463" cy="694683"/>
          </a:xfrm>
          <a:prstGeom prst="roundRect">
            <a:avLst>
              <a:gd name="adj" fmla="val 35965"/>
            </a:avLst>
          </a:prstGeom>
          <a:solidFill>
            <a:srgbClr val="F8CCDD"/>
          </a:solidFill>
          <a:ln>
            <a:noFill/>
          </a:ln>
          <a:effectLst>
            <a:outerShdw blurRad="254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000" dirty="0">
                <a:solidFill>
                  <a:schemeClr val="tx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农  谚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2DF472F8-F94B-4777-A904-AEA49206B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27" y="3370396"/>
            <a:ext cx="3602438" cy="360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6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312C5BD7-D376-4D4A-B0C2-D3C0009738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2C92AED5-C6EC-4BC0-981D-84E82676386E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42786D63-65C2-4533-BC20-7C40741CC2DB}"/>
              </a:ext>
            </a:extLst>
          </p:cNvPr>
          <p:cNvGrpSpPr/>
          <p:nvPr/>
        </p:nvGrpSpPr>
        <p:grpSpPr>
          <a:xfrm>
            <a:off x="802886" y="1742601"/>
            <a:ext cx="10326032" cy="3833009"/>
            <a:chOff x="802886" y="1742601"/>
            <a:chExt cx="10326032" cy="3833009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2ED1EAB7-CE4F-4070-BEA5-7003B6345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2886" y="1951464"/>
              <a:ext cx="3624146" cy="3624146"/>
            </a:xfrm>
            <a:prstGeom prst="rect">
              <a:avLst/>
            </a:prstGeom>
            <a:effectLst>
              <a:outerShdw blurRad="25400" dist="254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文本框 5">
              <a:extLst>
                <a:ext uri="{FF2B5EF4-FFF2-40B4-BE49-F238E27FC236}">
                  <a16:creationId xmlns="" xmlns:a16="http://schemas.microsoft.com/office/drawing/2014/main" id="{9F4DF11A-D116-4C5C-84FD-A85031A16B31}"/>
                </a:ext>
              </a:extLst>
            </p:cNvPr>
            <p:cNvSpPr txBox="1"/>
            <p:nvPr/>
          </p:nvSpPr>
          <p:spPr>
            <a:xfrm>
              <a:off x="5181605" y="1742601"/>
              <a:ext cx="5389753" cy="640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cs typeface="+mn-ea"/>
                  <a:sym typeface="+mn-lt"/>
                </a:rPr>
                <a:t>《</a:t>
              </a:r>
              <a:r>
                <a:rPr lang="zh-CN" altLang="en-US" sz="3200" dirty="0">
                  <a:cs typeface="+mn-ea"/>
                  <a:sym typeface="+mn-lt"/>
                </a:rPr>
                <a:t>咏廿四气诗</a:t>
              </a:r>
              <a:r>
                <a:rPr lang="en-US" altLang="zh-CN" sz="3200" dirty="0">
                  <a:cs typeface="+mn-ea"/>
                  <a:sym typeface="+mn-lt"/>
                </a:rPr>
                <a:t>·</a:t>
              </a:r>
              <a:r>
                <a:rPr lang="zh-CN" altLang="en-US" sz="3200" dirty="0">
                  <a:cs typeface="+mn-ea"/>
                  <a:sym typeface="+mn-lt"/>
                </a:rPr>
                <a:t>小暑六月节</a:t>
              </a:r>
              <a:r>
                <a:rPr lang="en-US" altLang="zh-CN" sz="3200" dirty="0">
                  <a:cs typeface="+mn-ea"/>
                  <a:sym typeface="+mn-lt"/>
                </a:rPr>
                <a:t>》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6="http://schemas.microsoft.com/office/drawing/2014/main" id="{C648155F-9907-4792-9E94-265F326028FE}"/>
                </a:ext>
              </a:extLst>
            </p:cNvPr>
            <p:cNvSpPr txBox="1"/>
            <p:nvPr/>
          </p:nvSpPr>
          <p:spPr>
            <a:xfrm>
              <a:off x="5337719" y="3219527"/>
              <a:ext cx="5389753" cy="57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处处闻蝉响，须知五月中。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35586049-B937-46A6-97F6-C47A840EB053}"/>
                </a:ext>
              </a:extLst>
            </p:cNvPr>
            <p:cNvSpPr txBox="1"/>
            <p:nvPr/>
          </p:nvSpPr>
          <p:spPr>
            <a:xfrm>
              <a:off x="5337719" y="3805422"/>
              <a:ext cx="5389753" cy="57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龙潜渌水坑，火助太阳宫。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="" xmlns:a16="http://schemas.microsoft.com/office/drawing/2014/main" id="{E6B85F73-74C0-4AE7-AAC5-DB442729182B}"/>
                </a:ext>
              </a:extLst>
            </p:cNvPr>
            <p:cNvSpPr txBox="1"/>
            <p:nvPr/>
          </p:nvSpPr>
          <p:spPr>
            <a:xfrm>
              <a:off x="5337719" y="4391317"/>
              <a:ext cx="5389753" cy="57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过雨频飞电，行云屡带虹。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BAA79B5-9C80-4BD4-BB06-F969B70BCD63}"/>
                </a:ext>
              </a:extLst>
            </p:cNvPr>
            <p:cNvSpPr txBox="1"/>
            <p:nvPr/>
          </p:nvSpPr>
          <p:spPr>
            <a:xfrm>
              <a:off x="5337719" y="4977213"/>
              <a:ext cx="5389753" cy="57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>
                <a:lnSpc>
                  <a:spcPct val="120000"/>
                </a:lnSpc>
              </a:pPr>
              <a:r>
                <a:rPr lang="zh-CN" altLang="en-US" sz="2800" dirty="0">
                  <a:cs typeface="+mn-ea"/>
                  <a:sym typeface="+mn-lt"/>
                </a:rPr>
                <a:t>蕤宾移去后，二气各西东。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15983ECD-68DD-4E19-A4B9-5AF04369027A}"/>
                </a:ext>
              </a:extLst>
            </p:cNvPr>
            <p:cNvSpPr txBox="1"/>
            <p:nvPr/>
          </p:nvSpPr>
          <p:spPr>
            <a:xfrm>
              <a:off x="7504772" y="2542963"/>
              <a:ext cx="3624146" cy="572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800" dirty="0">
                  <a:cs typeface="+mn-ea"/>
                  <a:sym typeface="+mn-lt"/>
                </a:rPr>
                <a:t>--</a:t>
              </a:r>
              <a:r>
                <a:rPr lang="zh-CN" altLang="en-US" sz="2800" dirty="0">
                  <a:cs typeface="+mn-ea"/>
                  <a:sym typeface="+mn-lt"/>
                </a:rPr>
                <a:t>摘自</a:t>
              </a:r>
              <a:r>
                <a:rPr lang="en-US" altLang="zh-CN" sz="2800" dirty="0">
                  <a:cs typeface="+mn-ea"/>
                  <a:sym typeface="+mn-lt"/>
                </a:rPr>
                <a:t>《</a:t>
              </a:r>
              <a:r>
                <a:rPr lang="zh-CN" altLang="en-US" sz="2800" dirty="0">
                  <a:cs typeface="+mn-ea"/>
                  <a:sym typeface="+mn-lt"/>
                </a:rPr>
                <a:t>全唐诗补编</a:t>
              </a:r>
              <a:r>
                <a:rPr lang="en-US" altLang="zh-CN" sz="2800" dirty="0">
                  <a:cs typeface="+mn-ea"/>
                  <a:sym typeface="+mn-lt"/>
                </a:rPr>
                <a:t>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52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8FE7D7A8-1309-4E37-8AA8-B4488EF3AC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D1C6B120-2AC1-489A-A341-2B628C7EB2FF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21EE5DD1-AB72-4A0A-84CD-2EB74B81D6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197" y="1501111"/>
            <a:ext cx="4162270" cy="416227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61115BEE-C515-4324-8643-9C9FC4944E58}"/>
              </a:ext>
            </a:extLst>
          </p:cNvPr>
          <p:cNvSpPr txBox="1"/>
          <p:nvPr/>
        </p:nvSpPr>
        <p:spPr>
          <a:xfrm>
            <a:off x="5326568" y="2620054"/>
            <a:ext cx="5806066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cs typeface="+mn-ea"/>
                <a:sym typeface="+mn-lt"/>
              </a:rPr>
              <a:t>细草摇头忽报侬，披襟拦得一西风。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166983B1-AA5B-4B9E-BA5B-D535423CB785}"/>
              </a:ext>
            </a:extLst>
          </p:cNvPr>
          <p:cNvSpPr txBox="1"/>
          <p:nvPr/>
        </p:nvSpPr>
        <p:spPr>
          <a:xfrm>
            <a:off x="5326568" y="3208376"/>
            <a:ext cx="5806066" cy="572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cs typeface="+mn-ea"/>
                <a:sym typeface="+mn-lt"/>
              </a:rPr>
              <a:t>荷花入暮犹愁热，低面深藏碧伞中。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AC8606C4-9BAF-45B7-9522-5AF05413205C}"/>
              </a:ext>
            </a:extLst>
          </p:cNvPr>
          <p:cNvSpPr txBox="1"/>
          <p:nvPr/>
        </p:nvSpPr>
        <p:spPr>
          <a:xfrm>
            <a:off x="4959971" y="1749495"/>
            <a:ext cx="6070754" cy="64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cs typeface="+mn-ea"/>
                <a:sym typeface="+mn-lt"/>
              </a:rPr>
              <a:t>杨万里在</a:t>
            </a:r>
            <a:r>
              <a:rPr lang="en-US" altLang="zh-CN" sz="3200" dirty="0">
                <a:cs typeface="+mn-ea"/>
                <a:sym typeface="+mn-lt"/>
              </a:rPr>
              <a:t>《</a:t>
            </a:r>
            <a:r>
              <a:rPr lang="zh-CN" altLang="en-US" sz="3200" dirty="0">
                <a:cs typeface="+mn-ea"/>
                <a:sym typeface="+mn-lt"/>
              </a:rPr>
              <a:t>暮热游荷花池上</a:t>
            </a:r>
            <a:r>
              <a:rPr lang="en-US" altLang="zh-CN" sz="3200" dirty="0">
                <a:cs typeface="+mn-ea"/>
                <a:sym typeface="+mn-lt"/>
              </a:rPr>
              <a:t>》</a:t>
            </a:r>
            <a:r>
              <a:rPr lang="zh-CN" altLang="en-US" sz="3200" dirty="0">
                <a:cs typeface="+mn-ea"/>
                <a:sym typeface="+mn-lt"/>
              </a:rPr>
              <a:t>写：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4AE827CA-4CE4-4E73-BEA9-945D76ECF2E6}"/>
              </a:ext>
            </a:extLst>
          </p:cNvPr>
          <p:cNvSpPr txBox="1"/>
          <p:nvPr/>
        </p:nvSpPr>
        <p:spPr>
          <a:xfrm>
            <a:off x="5326567" y="3917562"/>
            <a:ext cx="580606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cs typeface="+mn-ea"/>
                <a:sym typeface="+mn-lt"/>
              </a:rPr>
              <a:t>把盛夏的炎热与乘凉的快意写得意趣盎然，可以说是描写傍晚在荷花池畔纳凉的绝妙之作。</a:t>
            </a:r>
          </a:p>
        </p:txBody>
      </p:sp>
    </p:spTree>
    <p:extLst>
      <p:ext uri="{BB962C8B-B14F-4D97-AF65-F5344CB8AC3E}">
        <p14:creationId xmlns:p14="http://schemas.microsoft.com/office/powerpoint/2010/main" val="209187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8FE7D7A8-1309-4E37-8AA8-B4488EF3AC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D1C6B120-2AC1-489A-A341-2B628C7EB2FF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94BFE3F8-E518-4AEA-A935-5BB2252EE161}"/>
              </a:ext>
            </a:extLst>
          </p:cNvPr>
          <p:cNvSpPr/>
          <p:nvPr/>
        </p:nvSpPr>
        <p:spPr>
          <a:xfrm>
            <a:off x="1092878" y="1761979"/>
            <a:ext cx="791680" cy="3334043"/>
          </a:xfrm>
          <a:prstGeom prst="roundRect">
            <a:avLst>
              <a:gd name="adj" fmla="val 33105"/>
            </a:avLst>
          </a:prstGeom>
          <a:solidFill>
            <a:srgbClr val="F8CCDD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4000" dirty="0">
                <a:solidFill>
                  <a:schemeClr val="tx1"/>
                </a:solidFill>
                <a:cs typeface="+mn-ea"/>
                <a:sym typeface="+mn-lt"/>
              </a:rPr>
              <a:t>盛夏饮食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27269DD-35EB-4802-B724-A089713C437F}"/>
              </a:ext>
            </a:extLst>
          </p:cNvPr>
          <p:cNvSpPr txBox="1"/>
          <p:nvPr/>
        </p:nvSpPr>
        <p:spPr>
          <a:xfrm>
            <a:off x="2315738" y="1761979"/>
            <a:ext cx="5806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夏季的饮食调养是以暑天的气候特点为基础，由于夏令气候炎热，易伤津耗气，因此常可选用药粥滋补身体。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BA93B9CA-09CB-410F-A592-42915818D19F}"/>
              </a:ext>
            </a:extLst>
          </p:cNvPr>
          <p:cNvSpPr txBox="1"/>
          <p:nvPr/>
        </p:nvSpPr>
        <p:spPr>
          <a:xfrm>
            <a:off x="2315738" y="3969732"/>
            <a:ext cx="5806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cs typeface="+mn-ea"/>
                <a:sym typeface="+mn-lt"/>
              </a:rPr>
              <a:t>这个时节，肠胃的消化功能较为薄弱，饮食以清淡为主，不可多吃肥腻、辛辣、煎炸食物。可适当多食用些清热、健脾、利湿、益气等食物。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CE5C3C6D-A541-4E01-988C-F9B5B12FE5FF}"/>
              </a:ext>
            </a:extLst>
          </p:cNvPr>
          <p:cNvSpPr txBox="1"/>
          <p:nvPr/>
        </p:nvSpPr>
        <p:spPr>
          <a:xfrm>
            <a:off x="2315738" y="3050522"/>
            <a:ext cx="5806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黄帝内经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有“药以去之，食以随之”，“谷肉果菜，食养尽之”的论点。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C65C5DA-60A2-45BD-9D20-C17DA7F540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11855" y="1745251"/>
            <a:ext cx="3334043" cy="3334043"/>
          </a:xfrm>
          <a:prstGeom prst="rect">
            <a:avLst/>
          </a:prstGeom>
          <a:effectLst>
            <a:outerShdw blurRad="25400" dist="127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7856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FC2347A0-A217-40EB-81A3-6699E23CE7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18AC7338-B66B-4C62-82F6-80A9E8B7DAB0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A5BAE9D2-A8E7-40CC-933D-E97774D4B859}"/>
              </a:ext>
            </a:extLst>
          </p:cNvPr>
          <p:cNvSpPr txBox="1"/>
          <p:nvPr/>
        </p:nvSpPr>
        <p:spPr>
          <a:xfrm>
            <a:off x="3345976" y="723327"/>
            <a:ext cx="5500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dirty="0"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目 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E842BA42-8AE5-40B5-A49A-63E4492A3CE9}"/>
              </a:ext>
            </a:extLst>
          </p:cNvPr>
          <p:cNvSpPr txBox="1"/>
          <p:nvPr/>
        </p:nvSpPr>
        <p:spPr>
          <a:xfrm>
            <a:off x="2297421" y="2833308"/>
            <a:ext cx="3680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节气介绍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="" xmlns:a16="http://schemas.microsoft.com/office/drawing/2014/main" id="{2DF023C4-060D-4EEE-9B21-FC8928CD3F51}"/>
              </a:ext>
            </a:extLst>
          </p:cNvPr>
          <p:cNvSpPr/>
          <p:nvPr/>
        </p:nvSpPr>
        <p:spPr>
          <a:xfrm>
            <a:off x="1191858" y="2986300"/>
            <a:ext cx="832514" cy="832512"/>
          </a:xfrm>
          <a:prstGeom prst="ellipse">
            <a:avLst/>
          </a:prstGeom>
          <a:solidFill>
            <a:srgbClr val="F095B8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1</a:t>
            </a:r>
            <a:endParaRPr lang="zh-CN" altLang="en-US" sz="4000" b="1" dirty="0"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FD1136F-62D1-400F-8FC9-4A7C7E5C7412}"/>
              </a:ext>
            </a:extLst>
          </p:cNvPr>
          <p:cNvSpPr txBox="1"/>
          <p:nvPr/>
        </p:nvSpPr>
        <p:spPr>
          <a:xfrm>
            <a:off x="7319797" y="2833308"/>
            <a:ext cx="3680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气候特点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="" xmlns:a16="http://schemas.microsoft.com/office/drawing/2014/main" id="{371D19C3-3672-45DA-BB1E-4C907B8E67A8}"/>
              </a:ext>
            </a:extLst>
          </p:cNvPr>
          <p:cNvSpPr/>
          <p:nvPr/>
        </p:nvSpPr>
        <p:spPr>
          <a:xfrm>
            <a:off x="6214234" y="2986300"/>
            <a:ext cx="832514" cy="832512"/>
          </a:xfrm>
          <a:prstGeom prst="ellipse">
            <a:avLst/>
          </a:prstGeom>
          <a:solidFill>
            <a:srgbClr val="F095B8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2</a:t>
            </a:r>
            <a:endParaRPr lang="zh-CN" altLang="en-US" sz="4000" b="1" dirty="0"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="" xmlns:a16="http://schemas.microsoft.com/office/drawing/2014/main" id="{D7871A09-21D3-4D54-93A7-93F26FECE6DE}"/>
              </a:ext>
            </a:extLst>
          </p:cNvPr>
          <p:cNvSpPr txBox="1"/>
          <p:nvPr/>
        </p:nvSpPr>
        <p:spPr>
          <a:xfrm>
            <a:off x="2297421" y="4293618"/>
            <a:ext cx="3680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节令习俗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="" xmlns:a16="http://schemas.microsoft.com/office/drawing/2014/main" id="{71BE7319-9163-470A-B575-1AFA08747DA0}"/>
              </a:ext>
            </a:extLst>
          </p:cNvPr>
          <p:cNvSpPr/>
          <p:nvPr/>
        </p:nvSpPr>
        <p:spPr>
          <a:xfrm>
            <a:off x="1191858" y="4446610"/>
            <a:ext cx="832514" cy="832512"/>
          </a:xfrm>
          <a:prstGeom prst="ellipse">
            <a:avLst/>
          </a:prstGeom>
          <a:solidFill>
            <a:srgbClr val="F095B8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3</a:t>
            </a:r>
            <a:endParaRPr lang="zh-CN" altLang="en-US" sz="4000" b="1" dirty="0"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D09725B3-BD69-4273-99DE-7D85A7D02460}"/>
              </a:ext>
            </a:extLst>
          </p:cNvPr>
          <p:cNvSpPr txBox="1"/>
          <p:nvPr/>
        </p:nvSpPr>
        <p:spPr>
          <a:xfrm>
            <a:off x="7319797" y="4293618"/>
            <a:ext cx="3680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节气文化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="" xmlns:a16="http://schemas.microsoft.com/office/drawing/2014/main" id="{3A86BE23-1E3E-473A-A52E-193F1EF4467D}"/>
              </a:ext>
            </a:extLst>
          </p:cNvPr>
          <p:cNvSpPr/>
          <p:nvPr/>
        </p:nvSpPr>
        <p:spPr>
          <a:xfrm>
            <a:off x="6214234" y="4446610"/>
            <a:ext cx="832514" cy="832512"/>
          </a:xfrm>
          <a:prstGeom prst="ellipse">
            <a:avLst/>
          </a:prstGeom>
          <a:solidFill>
            <a:srgbClr val="F095B8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25400" dist="254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4</a:t>
            </a:r>
            <a:endParaRPr lang="zh-CN" altLang="en-US" sz="4000" b="1" dirty="0">
              <a:effectLst>
                <a:outerShdw blurRad="25400" dist="254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97421" y="1287262"/>
            <a:ext cx="12891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00">
                <a:solidFill>
                  <a:srgbClr val="FFFFFF"/>
                </a:solidFill>
              </a:rPr>
              <a:t>https://www.ypppt.com/</a:t>
            </a:r>
            <a:endParaRPr lang="zh-CN" altLang="en-US" sz="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96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8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D9FFE96-9FD0-4F7D-ABDB-BDA3C0C95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="" xmlns:a16="http://schemas.microsoft.com/office/drawing/2014/main" id="{B3D7DC01-DB93-4ADC-BF31-36AE2EFD0C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EF3B8F10-621F-4843-A725-3939C81CB631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27F98DEC-C6A2-44A7-8E7E-FC51AEB4C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403439" y="3637935"/>
            <a:ext cx="7724301" cy="286246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E9626B68-B08C-4BE2-A83B-C6EA67170129}"/>
              </a:ext>
            </a:extLst>
          </p:cNvPr>
          <p:cNvSpPr txBox="1"/>
          <p:nvPr/>
        </p:nvSpPr>
        <p:spPr>
          <a:xfrm>
            <a:off x="9295279" y="1543664"/>
            <a:ext cx="1569660" cy="39661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二十四节气，是干支历中表示自然节律变化以及确立“十二月建”的特定节令。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C532BFF2-2FC5-44FB-95D5-9ADD34465267}"/>
              </a:ext>
            </a:extLst>
          </p:cNvPr>
          <p:cNvSpPr/>
          <p:nvPr/>
        </p:nvSpPr>
        <p:spPr>
          <a:xfrm>
            <a:off x="1416214" y="2068275"/>
            <a:ext cx="78454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+mn-ea"/>
                <a:sym typeface="+mn-lt"/>
              </a:rPr>
              <a:t>谢谢您的观看！</a:t>
            </a:r>
          </a:p>
        </p:txBody>
      </p:sp>
    </p:spTree>
    <p:extLst>
      <p:ext uri="{BB962C8B-B14F-4D97-AF65-F5344CB8AC3E}">
        <p14:creationId xmlns:p14="http://schemas.microsoft.com/office/powerpoint/2010/main" val="134188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72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64F0FAAD-57E4-4114-9DA6-8868898287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B2E9AE0D-7366-4235-89AC-CFC008ECF59D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286C6A0-F279-4835-88FD-518BAACDE3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1597" y="1506893"/>
            <a:ext cx="4053546" cy="40055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27AB2D9A-C28D-41BF-8F74-FE28BFF2CFBB}"/>
              </a:ext>
            </a:extLst>
          </p:cNvPr>
          <p:cNvSpPr txBox="1"/>
          <p:nvPr/>
        </p:nvSpPr>
        <p:spPr>
          <a:xfrm>
            <a:off x="5197980" y="1250161"/>
            <a:ext cx="1785104" cy="43576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节气介绍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87CF9FB-86F5-47AF-84E3-A802C3445600}"/>
              </a:ext>
            </a:extLst>
          </p:cNvPr>
          <p:cNvSpPr txBox="1"/>
          <p:nvPr/>
        </p:nvSpPr>
        <p:spPr>
          <a:xfrm>
            <a:off x="2049614" y="3237942"/>
            <a:ext cx="2985433" cy="2357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cs typeface="+mn-ea"/>
                <a:sym typeface="+mn-lt"/>
              </a:rPr>
              <a:t>二十四节气，是干支历中表示自然节律变化以及确立“十二月建”的特定节令。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="" xmlns:a16="http://schemas.microsoft.com/office/drawing/2014/main" id="{6B1BE4EA-E22E-4B31-B705-A871ED4DDA04}"/>
              </a:ext>
            </a:extLst>
          </p:cNvPr>
          <p:cNvSpPr/>
          <p:nvPr/>
        </p:nvSpPr>
        <p:spPr>
          <a:xfrm>
            <a:off x="1687749" y="2126151"/>
            <a:ext cx="3049621" cy="859809"/>
          </a:xfrm>
          <a:prstGeom prst="roundRect">
            <a:avLst>
              <a:gd name="adj" fmla="val 34127"/>
            </a:avLst>
          </a:prstGeom>
          <a:solidFill>
            <a:srgbClr val="F095B8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第一章</a:t>
            </a:r>
          </a:p>
        </p:txBody>
      </p:sp>
    </p:spTree>
    <p:extLst>
      <p:ext uri="{BB962C8B-B14F-4D97-AF65-F5344CB8AC3E}">
        <p14:creationId xmlns:p14="http://schemas.microsoft.com/office/powerpoint/2010/main" val="2321453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D2273BDC-4E9C-4F6D-8E6E-CF5F508F68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7C155B-1751-4462-BFC2-5FEBE3D1BEA3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FE8EC604-7005-428F-B2FC-86D53895111C}"/>
              </a:ext>
            </a:extLst>
          </p:cNvPr>
          <p:cNvGrpSpPr/>
          <p:nvPr/>
        </p:nvGrpSpPr>
        <p:grpSpPr>
          <a:xfrm>
            <a:off x="996470" y="851694"/>
            <a:ext cx="10556433" cy="5702494"/>
            <a:chOff x="996470" y="851694"/>
            <a:chExt cx="10556433" cy="5702494"/>
          </a:xfrm>
        </p:grpSpPr>
        <p:sp>
          <p:nvSpPr>
            <p:cNvPr id="4" name="文本框 3">
              <a:extLst>
                <a:ext uri="{FF2B5EF4-FFF2-40B4-BE49-F238E27FC236}">
                  <a16:creationId xmlns="" xmlns:a16="http://schemas.microsoft.com/office/drawing/2014/main" id="{814C08EC-E498-4560-A983-6B1437F4C0B5}"/>
                </a:ext>
              </a:extLst>
            </p:cNvPr>
            <p:cNvSpPr txBox="1"/>
            <p:nvPr/>
          </p:nvSpPr>
          <p:spPr>
            <a:xfrm>
              <a:off x="1240309" y="2106018"/>
              <a:ext cx="433284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000" dirty="0">
                  <a:cs typeface="+mn-ea"/>
                  <a:sym typeface="+mn-lt"/>
                </a:rPr>
                <a:t>春雨惊春清谷天，</a:t>
              </a:r>
              <a:endParaRPr lang="en-US" altLang="zh-CN" sz="40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4000" dirty="0">
                  <a:cs typeface="+mn-ea"/>
                  <a:sym typeface="+mn-lt"/>
                </a:rPr>
                <a:t>夏满芒夏暑相连，</a:t>
              </a:r>
              <a:endParaRPr lang="en-US" altLang="zh-CN" sz="40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4000" dirty="0">
                  <a:cs typeface="+mn-ea"/>
                  <a:sym typeface="+mn-lt"/>
                </a:rPr>
                <a:t>秋处露秋寒霜降，</a:t>
              </a:r>
              <a:endParaRPr lang="en-US" altLang="zh-CN" sz="40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4000" dirty="0">
                  <a:cs typeface="+mn-ea"/>
                  <a:sym typeface="+mn-lt"/>
                </a:rPr>
                <a:t>冬雪雪冬小大寒。</a:t>
              </a:r>
            </a:p>
          </p:txBody>
        </p:sp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C65067DB-A62D-489E-891A-8B8522444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16998" y="963562"/>
              <a:ext cx="5735905" cy="5590626"/>
            </a:xfrm>
            <a:prstGeom prst="rect">
              <a:avLst/>
            </a:prstGeom>
            <a:effectLst>
              <a:outerShdw blurRad="12700" dist="12700" dir="18900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03AA89CD-F217-4070-8AFF-156E23C6BEA4}"/>
                </a:ext>
              </a:extLst>
            </p:cNvPr>
            <p:cNvSpPr txBox="1"/>
            <p:nvPr/>
          </p:nvSpPr>
          <p:spPr>
            <a:xfrm>
              <a:off x="996470" y="851694"/>
              <a:ext cx="4820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5400" dirty="0">
                  <a:solidFill>
                    <a:srgbClr val="3A8565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二十四节气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8064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312C5BD7-D376-4D4A-B0C2-D3C0009738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2C92AED5-C6EC-4BC0-981D-84E82676386E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B113415B-C519-4EF3-8322-96DDD59D4D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6467" y="926842"/>
            <a:ext cx="6499274" cy="582971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9F660A1-BC5B-484D-A2F7-FB19B8CE4A62}"/>
              </a:ext>
            </a:extLst>
          </p:cNvPr>
          <p:cNvSpPr txBox="1"/>
          <p:nvPr/>
        </p:nvSpPr>
        <p:spPr>
          <a:xfrm>
            <a:off x="4656406" y="1702192"/>
            <a:ext cx="6499274" cy="101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小暑，二十四节气之第十一个节气，是干支历午月的结束以及未月的起始。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1388917-56AB-46FB-ADFD-C4BD213AA296}"/>
              </a:ext>
            </a:extLst>
          </p:cNvPr>
          <p:cNvSpPr txBox="1"/>
          <p:nvPr/>
        </p:nvSpPr>
        <p:spPr>
          <a:xfrm>
            <a:off x="4656406" y="2935843"/>
            <a:ext cx="649927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	</a:t>
            </a:r>
            <a:r>
              <a:rPr lang="zh-CN" altLang="en-US" sz="2400" dirty="0">
                <a:cs typeface="+mn-ea"/>
                <a:sym typeface="+mn-lt"/>
              </a:rPr>
              <a:t>斗指辛，太阳到达黄经</a:t>
            </a:r>
            <a:r>
              <a:rPr lang="en-US" altLang="zh-CN" sz="2400" dirty="0">
                <a:cs typeface="+mn-ea"/>
                <a:sym typeface="+mn-lt"/>
              </a:rPr>
              <a:t>105</a:t>
            </a:r>
            <a:r>
              <a:rPr lang="zh-CN" altLang="en-US" sz="2400" dirty="0">
                <a:cs typeface="+mn-ea"/>
                <a:sym typeface="+mn-lt"/>
              </a:rPr>
              <a:t>度，于每年公历</a:t>
            </a:r>
            <a:r>
              <a:rPr lang="en-US" altLang="zh-CN" sz="2400" dirty="0">
                <a:cs typeface="+mn-ea"/>
                <a:sym typeface="+mn-lt"/>
              </a:rPr>
              <a:t>7</a:t>
            </a:r>
            <a:r>
              <a:rPr lang="zh-CN" altLang="en-US" sz="2400" dirty="0">
                <a:cs typeface="+mn-ea"/>
                <a:sym typeface="+mn-lt"/>
              </a:rPr>
              <a:t>月</a:t>
            </a:r>
            <a:r>
              <a:rPr lang="en-US" altLang="zh-CN" sz="2400" dirty="0">
                <a:cs typeface="+mn-ea"/>
                <a:sym typeface="+mn-lt"/>
              </a:rPr>
              <a:t>6—8</a:t>
            </a:r>
            <a:r>
              <a:rPr lang="zh-CN" altLang="en-US" sz="2400" dirty="0">
                <a:cs typeface="+mn-ea"/>
                <a:sym typeface="+mn-lt"/>
              </a:rPr>
              <a:t>日交节。暑，是炎热的意思，小暑为小热，还不十分热。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A26445E-9F00-4FF2-8366-7E38795D973B}"/>
              </a:ext>
            </a:extLst>
          </p:cNvPr>
          <p:cNvSpPr txBox="1"/>
          <p:nvPr/>
        </p:nvSpPr>
        <p:spPr>
          <a:xfrm>
            <a:off x="4656406" y="4584810"/>
            <a:ext cx="6499274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小暑开始进入伏天，所谓“热在三伏，冷在三九”。</a:t>
            </a:r>
          </a:p>
        </p:txBody>
      </p:sp>
    </p:spTree>
    <p:extLst>
      <p:ext uri="{BB962C8B-B14F-4D97-AF65-F5344CB8AC3E}">
        <p14:creationId xmlns:p14="http://schemas.microsoft.com/office/powerpoint/2010/main" val="3102951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8FE7D7A8-1309-4E37-8AA8-B4488EF3AC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D1C6B120-2AC1-489A-A341-2B628C7EB2FF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0E80EDF-F375-415C-BEB6-2243337AAFEF}"/>
              </a:ext>
            </a:extLst>
          </p:cNvPr>
          <p:cNvSpPr txBox="1"/>
          <p:nvPr/>
        </p:nvSpPr>
        <p:spPr>
          <a:xfrm>
            <a:off x="4670474" y="2036031"/>
            <a:ext cx="6453721" cy="89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>
                <a:cs typeface="+mn-ea"/>
                <a:sym typeface="+mn-lt"/>
              </a:rPr>
              <a:t>是夏季最后一个节气。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1540E7B5-CE53-4ECA-9408-321055D415C4}"/>
              </a:ext>
            </a:extLst>
          </p:cNvPr>
          <p:cNvSpPr txBox="1"/>
          <p:nvPr/>
        </p:nvSpPr>
        <p:spPr>
          <a:xfrm>
            <a:off x="1067805" y="3261049"/>
            <a:ext cx="1005639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斗指丙；太阳黄经为</a:t>
            </a:r>
            <a:r>
              <a:rPr lang="en-US" altLang="zh-CN" sz="2400" dirty="0">
                <a:cs typeface="+mn-ea"/>
                <a:sym typeface="+mn-lt"/>
              </a:rPr>
              <a:t>120°</a:t>
            </a:r>
            <a:r>
              <a:rPr lang="zh-CN" altLang="en-US" sz="2400" dirty="0">
                <a:cs typeface="+mn-ea"/>
                <a:sym typeface="+mn-lt"/>
              </a:rPr>
              <a:t>；公历</a:t>
            </a:r>
            <a:r>
              <a:rPr lang="en-US" altLang="zh-CN" sz="2400" dirty="0">
                <a:cs typeface="+mn-ea"/>
                <a:sym typeface="+mn-lt"/>
              </a:rPr>
              <a:t>7</a:t>
            </a:r>
            <a:r>
              <a:rPr lang="zh-CN" altLang="en-US" sz="2400" dirty="0">
                <a:cs typeface="+mn-ea"/>
                <a:sym typeface="+mn-lt"/>
              </a:rPr>
              <a:t>月</a:t>
            </a:r>
            <a:r>
              <a:rPr lang="en-US" altLang="zh-CN" sz="2400" dirty="0">
                <a:cs typeface="+mn-ea"/>
                <a:sym typeface="+mn-lt"/>
              </a:rPr>
              <a:t>22—24</a:t>
            </a:r>
            <a:r>
              <a:rPr lang="zh-CN" altLang="en-US" sz="2400" dirty="0">
                <a:cs typeface="+mn-ea"/>
                <a:sym typeface="+mn-lt"/>
              </a:rPr>
              <a:t>日交节。“暑”是炎热的意思，大暑，指炎热之极。大暑相对小暑，更加炎热，是一年中最热的节气，“湿热交蒸”在此时到达顶点。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C91C975E-861F-41F4-B9E1-A5D419143049}"/>
              </a:ext>
            </a:extLst>
          </p:cNvPr>
          <p:cNvSpPr txBox="1"/>
          <p:nvPr/>
        </p:nvSpPr>
        <p:spPr>
          <a:xfrm>
            <a:off x="1067805" y="4888509"/>
            <a:ext cx="10056390" cy="53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cs typeface="+mn-ea"/>
                <a:sym typeface="+mn-lt"/>
              </a:rPr>
              <a:t>大暑节气正值“三伏天”里的“中伏”前后，是一年中最热的时段。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C4E61BD-CEAF-4479-8B1D-6B910FE214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805" y="474597"/>
            <a:ext cx="4532071" cy="31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27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64F0FAAD-57E4-4114-9DA6-8868898287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B2E9AE0D-7366-4235-89AC-CFC008ECF59D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27AB2D9A-C28D-41BF-8F74-FE28BFF2CFBB}"/>
              </a:ext>
            </a:extLst>
          </p:cNvPr>
          <p:cNvSpPr txBox="1"/>
          <p:nvPr/>
        </p:nvSpPr>
        <p:spPr>
          <a:xfrm>
            <a:off x="5197980" y="1250161"/>
            <a:ext cx="1785104" cy="43576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80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气候特点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487CF9FB-86F5-47AF-84E3-A802C3445600}"/>
              </a:ext>
            </a:extLst>
          </p:cNvPr>
          <p:cNvSpPr txBox="1"/>
          <p:nvPr/>
        </p:nvSpPr>
        <p:spPr>
          <a:xfrm>
            <a:off x="2049614" y="3237942"/>
            <a:ext cx="2985433" cy="2357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cs typeface="+mn-ea"/>
                <a:sym typeface="+mn-lt"/>
              </a:rPr>
              <a:t>二十四节气，是干支历中表示自然节律变化以及确立“十二月建”的特定节令。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="" xmlns:a16="http://schemas.microsoft.com/office/drawing/2014/main" id="{6B1BE4EA-E22E-4B31-B705-A871ED4DDA04}"/>
              </a:ext>
            </a:extLst>
          </p:cNvPr>
          <p:cNvSpPr/>
          <p:nvPr/>
        </p:nvSpPr>
        <p:spPr>
          <a:xfrm>
            <a:off x="1687749" y="2126151"/>
            <a:ext cx="3049621" cy="859809"/>
          </a:xfrm>
          <a:prstGeom prst="roundRect">
            <a:avLst>
              <a:gd name="adj" fmla="val 34127"/>
            </a:avLst>
          </a:prstGeom>
          <a:solidFill>
            <a:srgbClr val="F095B8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第二章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371FB96-EFCD-463B-B5FB-37EC649F4F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1597" y="1506893"/>
            <a:ext cx="4053546" cy="40055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544984" y="72440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890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D2273BDC-4E9C-4F6D-8E6E-CF5F508F68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CF7C155B-1751-4462-BFC2-5FEBE3D1BEA3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E1A8C66-744E-4A5B-A07B-249806753C96}"/>
              </a:ext>
            </a:extLst>
          </p:cNvPr>
          <p:cNvSpPr txBox="1"/>
          <p:nvPr/>
        </p:nvSpPr>
        <p:spPr>
          <a:xfrm>
            <a:off x="963119" y="1546977"/>
            <a:ext cx="501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小暑气候特点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9F6FCF8-037B-4B04-811C-5C283E4F41D5}"/>
              </a:ext>
            </a:extLst>
          </p:cNvPr>
          <p:cNvSpPr txBox="1"/>
          <p:nvPr/>
        </p:nvSpPr>
        <p:spPr>
          <a:xfrm>
            <a:off x="963119" y="2713722"/>
            <a:ext cx="64992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暑前后，中国南方大部分地区各地进入雷暴最多的季节。雷暴是一种剧烈的天气现象，常与大风、暴雨相伴出现，有时还有冰雹，容易造成灾害。华南东部，小暑以后因常受副热带高压控制，多连晴高温天气，开始进入伏旱期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59C86124-54A4-4BE1-9993-A9772E3A5A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5443" y="2218144"/>
            <a:ext cx="3529890" cy="3529890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204ECCE-79C2-46C6-880D-67886BE17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9367" y="1658747"/>
            <a:ext cx="1914310" cy="1487553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6320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>
            <a:extLst>
              <a:ext uri="{FF2B5EF4-FFF2-40B4-BE49-F238E27FC236}">
                <a16:creationId xmlns="" xmlns:a16="http://schemas.microsoft.com/office/drawing/2014/main" id="{312C5BD7-D376-4D4A-B0C2-D3C0009738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triangle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2C92AED5-C6EC-4BC0-981D-84E82676386E}"/>
              </a:ext>
            </a:extLst>
          </p:cNvPr>
          <p:cNvSpPr/>
          <p:nvPr/>
        </p:nvSpPr>
        <p:spPr>
          <a:xfrm>
            <a:off x="546100" y="520700"/>
            <a:ext cx="11099800" cy="5816600"/>
          </a:xfrm>
          <a:prstGeom prst="roundRect">
            <a:avLst>
              <a:gd name="adj" fmla="val 13829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0A47A57D-372E-4DFA-9FA6-38BA4BED0F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775" y="1308293"/>
            <a:ext cx="4318780" cy="4318780"/>
          </a:xfrm>
          <a:prstGeom prst="rect">
            <a:avLst/>
          </a:prstGeom>
          <a:effectLst>
            <a:outerShdw blurRad="25400" dist="25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5E8D7C5B-4C07-46D2-8291-D67035C07B90}"/>
              </a:ext>
            </a:extLst>
          </p:cNvPr>
          <p:cNvSpPr txBox="1"/>
          <p:nvPr/>
        </p:nvSpPr>
        <p:spPr>
          <a:xfrm>
            <a:off x="6775064" y="1062108"/>
            <a:ext cx="501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3A8565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大暑气候特点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="" xmlns:a16="http://schemas.microsoft.com/office/drawing/2014/main" id="{E8A51EC6-ECC0-4BFD-890D-9658D55E795D}"/>
              </a:ext>
            </a:extLst>
          </p:cNvPr>
          <p:cNvSpPr/>
          <p:nvPr/>
        </p:nvSpPr>
        <p:spPr>
          <a:xfrm>
            <a:off x="1056445" y="1986356"/>
            <a:ext cx="2616591" cy="801858"/>
          </a:xfrm>
          <a:prstGeom prst="roundRect">
            <a:avLst/>
          </a:prstGeom>
          <a:solidFill>
            <a:srgbClr val="F8CCDD"/>
          </a:solidFill>
          <a:ln>
            <a:noFill/>
          </a:ln>
          <a:effectLst>
            <a:outerShdw blurRad="254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000" dirty="0">
                <a:solidFill>
                  <a:schemeClr val="tx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高温湿热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="" xmlns:a16="http://schemas.microsoft.com/office/drawing/2014/main" id="{34B16997-FE34-4230-A2FA-18501EF90462}"/>
              </a:ext>
            </a:extLst>
          </p:cNvPr>
          <p:cNvSpPr/>
          <p:nvPr/>
        </p:nvSpPr>
        <p:spPr>
          <a:xfrm>
            <a:off x="3940323" y="1986356"/>
            <a:ext cx="2616591" cy="801858"/>
          </a:xfrm>
          <a:prstGeom prst="roundRect">
            <a:avLst/>
          </a:prstGeom>
          <a:solidFill>
            <a:srgbClr val="F8CCDD"/>
          </a:solidFill>
          <a:ln>
            <a:noFill/>
          </a:ln>
          <a:effectLst>
            <a:outerShdw blurRad="25400" algn="ctr" rotWithShape="0">
              <a:prstClr val="black">
                <a:alpha val="7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4000" dirty="0">
                <a:solidFill>
                  <a:schemeClr val="tx1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雷暴频繁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793AE310-1B4F-4EE0-86E1-1FC8F30BA37C}"/>
              </a:ext>
            </a:extLst>
          </p:cNvPr>
          <p:cNvSpPr txBox="1"/>
          <p:nvPr/>
        </p:nvSpPr>
        <p:spPr>
          <a:xfrm>
            <a:off x="1069144" y="3308914"/>
            <a:ext cx="6189785" cy="1833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逸周书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曰：“土润溽暑（溽暑，指潮湿而闷热）。又五日，大雨时行”；又曰：“大雨不时行，国无恩泽”。大暑是一年中日照最多、气温最高、雨水最丰沛的时期，是雷雨天气横行的节气。</a:t>
            </a:r>
          </a:p>
        </p:txBody>
      </p:sp>
    </p:spTree>
    <p:extLst>
      <p:ext uri="{BB962C8B-B14F-4D97-AF65-F5344CB8AC3E}">
        <p14:creationId xmlns:p14="http://schemas.microsoft.com/office/powerpoint/2010/main" val="2062195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7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2zpyys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2738</TotalTime>
  <Words>1062</Words>
  <Application>Microsoft Office PowerPoint</Application>
  <PresentationFormat>宽屏</PresentationFormat>
  <Paragraphs>118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Meiryo</vt:lpstr>
      <vt:lpstr>等线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49</cp:revision>
  <dcterms:created xsi:type="dcterms:W3CDTF">2020-06-01T09:34:45Z</dcterms:created>
  <dcterms:modified xsi:type="dcterms:W3CDTF">2023-06-25T08:46:59Z</dcterms:modified>
</cp:coreProperties>
</file>