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65"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6" r:id="rId22"/>
    <p:sldId id="274" r:id="rId23"/>
    <p:sldId id="27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EFF"/>
    <a:srgbClr val="AAD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6314" autoAdjust="0"/>
  </p:normalViewPr>
  <p:slideViewPr>
    <p:cSldViewPr snapToGrid="0">
      <p:cViewPr varScale="1">
        <p:scale>
          <a:sx n="108" d="100"/>
          <a:sy n="108" d="100"/>
        </p:scale>
        <p:origin x="582"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14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C0AE2-542C-4C92-9DF1-353A8037E0D5}" type="datetimeFigureOut">
              <a:rPr lang="zh-CN" altLang="en-US" smtClean="0"/>
              <a:t>2023/6/25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CF520-1034-41F0-B55A-769A21CE3521}" type="slidenum">
              <a:rPr lang="zh-CN" altLang="en-US" smtClean="0"/>
              <a:t>‹#›</a:t>
            </a:fld>
            <a:endParaRPr lang="zh-CN" altLang="en-US"/>
          </a:p>
        </p:txBody>
      </p:sp>
    </p:spTree>
    <p:extLst>
      <p:ext uri="{BB962C8B-B14F-4D97-AF65-F5344CB8AC3E}">
        <p14:creationId xmlns:p14="http://schemas.microsoft.com/office/powerpoint/2010/main" val="347589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a:t>
            </a:fld>
            <a:endParaRPr lang="zh-CN" altLang="en-US"/>
          </a:p>
        </p:txBody>
      </p:sp>
    </p:spTree>
    <p:extLst>
      <p:ext uri="{BB962C8B-B14F-4D97-AF65-F5344CB8AC3E}">
        <p14:creationId xmlns:p14="http://schemas.microsoft.com/office/powerpoint/2010/main" val="30920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17BCF520-1034-41F0-B55A-769A21CE3521}" type="slidenum">
              <a:rPr lang="zh-CN" altLang="en-US" smtClean="0"/>
              <a:t>10</a:t>
            </a:fld>
            <a:endParaRPr lang="zh-CN" altLang="en-US"/>
          </a:p>
        </p:txBody>
      </p:sp>
    </p:spTree>
    <p:extLst>
      <p:ext uri="{BB962C8B-B14F-4D97-AF65-F5344CB8AC3E}">
        <p14:creationId xmlns:p14="http://schemas.microsoft.com/office/powerpoint/2010/main" val="283493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11</a:t>
            </a:fld>
            <a:endParaRPr lang="zh-CN" altLang="en-US"/>
          </a:p>
        </p:txBody>
      </p:sp>
    </p:spTree>
    <p:extLst>
      <p:ext uri="{BB962C8B-B14F-4D97-AF65-F5344CB8AC3E}">
        <p14:creationId xmlns:p14="http://schemas.microsoft.com/office/powerpoint/2010/main" val="78218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12</a:t>
            </a:fld>
            <a:endParaRPr lang="zh-CN" altLang="en-US"/>
          </a:p>
        </p:txBody>
      </p:sp>
    </p:spTree>
    <p:extLst>
      <p:ext uri="{BB962C8B-B14F-4D97-AF65-F5344CB8AC3E}">
        <p14:creationId xmlns:p14="http://schemas.microsoft.com/office/powerpoint/2010/main" val="116746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13</a:t>
            </a:fld>
            <a:endParaRPr lang="zh-CN" altLang="en-US"/>
          </a:p>
        </p:txBody>
      </p:sp>
    </p:spTree>
    <p:extLst>
      <p:ext uri="{BB962C8B-B14F-4D97-AF65-F5344CB8AC3E}">
        <p14:creationId xmlns:p14="http://schemas.microsoft.com/office/powerpoint/2010/main" val="424556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14</a:t>
            </a:fld>
            <a:endParaRPr lang="zh-CN" altLang="en-US"/>
          </a:p>
        </p:txBody>
      </p:sp>
    </p:spTree>
    <p:extLst>
      <p:ext uri="{BB962C8B-B14F-4D97-AF65-F5344CB8AC3E}">
        <p14:creationId xmlns:p14="http://schemas.microsoft.com/office/powerpoint/2010/main" val="282857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15</a:t>
            </a:fld>
            <a:endParaRPr lang="zh-CN" altLang="en-US"/>
          </a:p>
        </p:txBody>
      </p:sp>
    </p:spTree>
    <p:extLst>
      <p:ext uri="{BB962C8B-B14F-4D97-AF65-F5344CB8AC3E}">
        <p14:creationId xmlns:p14="http://schemas.microsoft.com/office/powerpoint/2010/main" val="28479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16</a:t>
            </a:fld>
            <a:endParaRPr lang="zh-CN" altLang="en-US"/>
          </a:p>
        </p:txBody>
      </p:sp>
    </p:spTree>
    <p:extLst>
      <p:ext uri="{BB962C8B-B14F-4D97-AF65-F5344CB8AC3E}">
        <p14:creationId xmlns:p14="http://schemas.microsoft.com/office/powerpoint/2010/main" val="474463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17</a:t>
            </a:fld>
            <a:endParaRPr lang="zh-CN" altLang="en-US"/>
          </a:p>
        </p:txBody>
      </p:sp>
    </p:spTree>
    <p:extLst>
      <p:ext uri="{BB962C8B-B14F-4D97-AF65-F5344CB8AC3E}">
        <p14:creationId xmlns:p14="http://schemas.microsoft.com/office/powerpoint/2010/main" val="231314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18</a:t>
            </a:fld>
            <a:endParaRPr lang="zh-CN" altLang="en-US"/>
          </a:p>
        </p:txBody>
      </p:sp>
    </p:spTree>
    <p:extLst>
      <p:ext uri="{BB962C8B-B14F-4D97-AF65-F5344CB8AC3E}">
        <p14:creationId xmlns:p14="http://schemas.microsoft.com/office/powerpoint/2010/main" val="157685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19</a:t>
            </a:fld>
            <a:endParaRPr lang="zh-CN" altLang="en-US"/>
          </a:p>
        </p:txBody>
      </p:sp>
    </p:spTree>
    <p:extLst>
      <p:ext uri="{BB962C8B-B14F-4D97-AF65-F5344CB8AC3E}">
        <p14:creationId xmlns:p14="http://schemas.microsoft.com/office/powerpoint/2010/main" val="69596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2</a:t>
            </a:fld>
            <a:endParaRPr lang="zh-CN" altLang="en-US"/>
          </a:p>
        </p:txBody>
      </p:sp>
    </p:spTree>
    <p:extLst>
      <p:ext uri="{BB962C8B-B14F-4D97-AF65-F5344CB8AC3E}">
        <p14:creationId xmlns:p14="http://schemas.microsoft.com/office/powerpoint/2010/main" val="3642078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20</a:t>
            </a:fld>
            <a:endParaRPr lang="zh-CN" altLang="en-US"/>
          </a:p>
        </p:txBody>
      </p:sp>
    </p:spTree>
    <p:extLst>
      <p:ext uri="{BB962C8B-B14F-4D97-AF65-F5344CB8AC3E}">
        <p14:creationId xmlns:p14="http://schemas.microsoft.com/office/powerpoint/2010/main" val="1446773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47390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3</a:t>
            </a:fld>
            <a:endParaRPr lang="zh-CN" altLang="en-US"/>
          </a:p>
        </p:txBody>
      </p:sp>
    </p:spTree>
    <p:extLst>
      <p:ext uri="{BB962C8B-B14F-4D97-AF65-F5344CB8AC3E}">
        <p14:creationId xmlns:p14="http://schemas.microsoft.com/office/powerpoint/2010/main" val="136994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4</a:t>
            </a:fld>
            <a:endParaRPr lang="zh-CN" altLang="en-US"/>
          </a:p>
        </p:txBody>
      </p:sp>
    </p:spTree>
    <p:extLst>
      <p:ext uri="{BB962C8B-B14F-4D97-AF65-F5344CB8AC3E}">
        <p14:creationId xmlns:p14="http://schemas.microsoft.com/office/powerpoint/2010/main" val="136523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5</a:t>
            </a:fld>
            <a:endParaRPr lang="zh-CN" altLang="en-US"/>
          </a:p>
        </p:txBody>
      </p:sp>
    </p:spTree>
    <p:extLst>
      <p:ext uri="{BB962C8B-B14F-4D97-AF65-F5344CB8AC3E}">
        <p14:creationId xmlns:p14="http://schemas.microsoft.com/office/powerpoint/2010/main" val="239434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6</a:t>
            </a:fld>
            <a:endParaRPr lang="zh-CN" altLang="en-US"/>
          </a:p>
        </p:txBody>
      </p:sp>
    </p:spTree>
    <p:extLst>
      <p:ext uri="{BB962C8B-B14F-4D97-AF65-F5344CB8AC3E}">
        <p14:creationId xmlns:p14="http://schemas.microsoft.com/office/powerpoint/2010/main" val="115721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7</a:t>
            </a:fld>
            <a:endParaRPr lang="zh-CN" altLang="en-US"/>
          </a:p>
        </p:txBody>
      </p:sp>
    </p:spTree>
    <p:extLst>
      <p:ext uri="{BB962C8B-B14F-4D97-AF65-F5344CB8AC3E}">
        <p14:creationId xmlns:p14="http://schemas.microsoft.com/office/powerpoint/2010/main" val="269702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8</a:t>
            </a:fld>
            <a:endParaRPr lang="zh-CN" altLang="en-US"/>
          </a:p>
        </p:txBody>
      </p:sp>
    </p:spTree>
    <p:extLst>
      <p:ext uri="{BB962C8B-B14F-4D97-AF65-F5344CB8AC3E}">
        <p14:creationId xmlns:p14="http://schemas.microsoft.com/office/powerpoint/2010/main" val="265051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BCF520-1034-41F0-B55A-769A21CE3521}" type="slidenum">
              <a:rPr lang="zh-CN" altLang="en-US" smtClean="0"/>
              <a:t>9</a:t>
            </a:fld>
            <a:endParaRPr lang="zh-CN" altLang="en-US"/>
          </a:p>
        </p:txBody>
      </p:sp>
    </p:spTree>
    <p:extLst>
      <p:ext uri="{BB962C8B-B14F-4D97-AF65-F5344CB8AC3E}">
        <p14:creationId xmlns:p14="http://schemas.microsoft.com/office/powerpoint/2010/main" val="218058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362802733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23934369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2312048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26697253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7624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5200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999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446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80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6467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77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10214849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073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821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4525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8868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1673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4833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931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37640780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25525491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20890732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45D5F-9AB6-4E5F-8AEF-96B15814F64D}" type="slidenum">
              <a:rPr lang="zh-CN" altLang="en-US" smtClean="0"/>
              <a:t>‹#›</a:t>
            </a:fld>
            <a:endParaRPr lang="zh-CN" altLang="en-US"/>
          </a:p>
        </p:txBody>
      </p:sp>
      <p:sp>
        <p:nvSpPr>
          <p:cNvPr id="11" name="TextBox 10"/>
          <p:cNvSpPr txBox="1"/>
          <p:nvPr userDrawn="1"/>
        </p:nvSpPr>
        <p:spPr>
          <a:xfrm>
            <a:off x="1044104" y="6721029"/>
            <a:ext cx="1440159" cy="123111"/>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a:t>
            </a:r>
            <a:r>
              <a:rPr lang="zh-CN" altLang="en-US" sz="100" dirty="0" smtClean="0">
                <a:solidFill>
                  <a:prstClr val="black"/>
                </a:solidFill>
                <a:ea typeface="微软雅黑" panose="020B0503020204020204" pitchFamily="34" charset="-122"/>
                <a:hlinkClick r:id="rId2"/>
              </a:rPr>
              <a:t>日</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www.ypppt.com/jieri</a:t>
            </a:r>
            <a:r>
              <a:rPr lang="en-US" altLang="zh-CN" sz="100" dirty="0">
                <a:solidFill>
                  <a:prstClr val="black"/>
                </a:solidFill>
                <a:ea typeface="微软雅黑" panose="020B0503020204020204" pitchFamily="34" charset="-122"/>
              </a:rPr>
              <a:t>/</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82523876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18029522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413884938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A22D8DB-965A-46E5-8944-C9FB0648A162}" type="datetimeFigureOut">
              <a:rPr lang="zh-CN" altLang="en-US" smtClean="0"/>
              <a:t>2023/6/25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45D5F-9AB6-4E5F-8AEF-96B15814F64D}" type="slidenum">
              <a:rPr lang="zh-CN" altLang="en-US" smtClean="0"/>
              <a:t>‹#›</a:t>
            </a:fld>
            <a:endParaRPr lang="zh-CN" altLang="en-US"/>
          </a:p>
        </p:txBody>
      </p:sp>
    </p:spTree>
    <p:extLst>
      <p:ext uri="{BB962C8B-B14F-4D97-AF65-F5344CB8AC3E}">
        <p14:creationId xmlns:p14="http://schemas.microsoft.com/office/powerpoint/2010/main" val="33530429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2D8DB-965A-46E5-8944-C9FB0648A162}" type="datetimeFigureOut">
              <a:rPr lang="zh-CN" altLang="en-US" smtClean="0"/>
              <a:t>2023/6/25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45D5F-9AB6-4E5F-8AEF-96B15814F64D}" type="slidenum">
              <a:rPr lang="zh-CN" altLang="en-US" smtClean="0"/>
              <a:t>‹#›</a:t>
            </a:fld>
            <a:endParaRPr lang="zh-CN" altLang="en-US"/>
          </a:p>
        </p:txBody>
      </p:sp>
      <p:pic>
        <p:nvPicPr>
          <p:cNvPr id="7" name="图片 6"/>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2" y="2"/>
            <a:ext cx="12191998" cy="6857998"/>
          </a:xfrm>
          <a:prstGeom prst="rect">
            <a:avLst/>
          </a:prstGeom>
        </p:spPr>
      </p:pic>
    </p:spTree>
    <p:extLst>
      <p:ext uri="{BB962C8B-B14F-4D97-AF65-F5344CB8AC3E}">
        <p14:creationId xmlns:p14="http://schemas.microsoft.com/office/powerpoint/2010/main" val="2608940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997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87698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15648"/>
          </a:xfrm>
          <a:prstGeom prst="rect">
            <a:avLst/>
          </a:prstGeom>
        </p:spPr>
      </p:pic>
      <p:sp>
        <p:nvSpPr>
          <p:cNvPr id="2" name="文本框 1"/>
          <p:cNvSpPr txBox="1"/>
          <p:nvPr/>
        </p:nvSpPr>
        <p:spPr>
          <a:xfrm>
            <a:off x="3332812" y="304832"/>
            <a:ext cx="5526376" cy="307777"/>
          </a:xfrm>
          <a:prstGeom prst="rect">
            <a:avLst/>
          </a:prstGeom>
          <a:noFill/>
        </p:spPr>
        <p:txBody>
          <a:bodyPr wrap="square" rtlCol="0">
            <a:spAutoFit/>
          </a:bodyPr>
          <a:lstStyle/>
          <a:p>
            <a:pPr algn="dist"/>
            <a:r>
              <a:rPr lang="zh-CN" altLang="en-US" sz="1400" dirty="0">
                <a:cs typeface="+mn-ea"/>
                <a:sym typeface="+mn-lt"/>
              </a:rPr>
              <a:t>中</a:t>
            </a:r>
            <a:r>
              <a:rPr lang="en-US" altLang="zh-CN" sz="1400" dirty="0">
                <a:cs typeface="+mn-ea"/>
                <a:sym typeface="+mn-lt"/>
              </a:rPr>
              <a:t>|</a:t>
            </a:r>
            <a:r>
              <a:rPr lang="zh-CN" altLang="en-US" sz="1400" dirty="0">
                <a:cs typeface="+mn-ea"/>
                <a:sym typeface="+mn-lt"/>
              </a:rPr>
              <a:t>国</a:t>
            </a:r>
            <a:r>
              <a:rPr lang="en-US" altLang="zh-CN" sz="1400" dirty="0">
                <a:cs typeface="+mn-ea"/>
                <a:sym typeface="+mn-lt"/>
              </a:rPr>
              <a:t>|</a:t>
            </a:r>
            <a:r>
              <a:rPr lang="zh-CN" altLang="en-US" sz="1400" dirty="0">
                <a:cs typeface="+mn-ea"/>
                <a:sym typeface="+mn-lt"/>
              </a:rPr>
              <a:t>传</a:t>
            </a:r>
            <a:r>
              <a:rPr lang="en-US" altLang="zh-CN" sz="1400" dirty="0">
                <a:cs typeface="+mn-ea"/>
                <a:sym typeface="+mn-lt"/>
              </a:rPr>
              <a:t>|</a:t>
            </a:r>
            <a:r>
              <a:rPr lang="zh-CN" altLang="en-US" sz="1400" dirty="0">
                <a:cs typeface="+mn-ea"/>
                <a:sym typeface="+mn-lt"/>
              </a:rPr>
              <a:t>统</a:t>
            </a:r>
            <a:r>
              <a:rPr lang="en-US" altLang="zh-CN" sz="1400" dirty="0">
                <a:cs typeface="+mn-ea"/>
                <a:sym typeface="+mn-lt"/>
              </a:rPr>
              <a:t>|</a:t>
            </a:r>
            <a:r>
              <a:rPr lang="zh-CN" altLang="en-US" sz="1400" dirty="0">
                <a:cs typeface="+mn-ea"/>
                <a:sym typeface="+mn-lt"/>
              </a:rPr>
              <a:t>二</a:t>
            </a:r>
            <a:r>
              <a:rPr lang="en-US" altLang="zh-CN" sz="1400" dirty="0">
                <a:cs typeface="+mn-ea"/>
                <a:sym typeface="+mn-lt"/>
              </a:rPr>
              <a:t>|</a:t>
            </a:r>
            <a:r>
              <a:rPr lang="zh-CN" altLang="en-US" sz="1400" dirty="0">
                <a:cs typeface="+mn-ea"/>
                <a:sym typeface="+mn-lt"/>
              </a:rPr>
              <a:t>十</a:t>
            </a:r>
            <a:r>
              <a:rPr lang="en-US" altLang="zh-CN" sz="1400" dirty="0">
                <a:cs typeface="+mn-ea"/>
                <a:sym typeface="+mn-lt"/>
              </a:rPr>
              <a:t>|</a:t>
            </a:r>
            <a:r>
              <a:rPr lang="zh-CN" altLang="en-US" sz="1400" dirty="0">
                <a:cs typeface="+mn-ea"/>
                <a:sym typeface="+mn-lt"/>
              </a:rPr>
              <a:t>四</a:t>
            </a:r>
            <a:r>
              <a:rPr lang="en-US" altLang="zh-CN" sz="1400" dirty="0">
                <a:cs typeface="+mn-ea"/>
                <a:sym typeface="+mn-lt"/>
              </a:rPr>
              <a:t>|</a:t>
            </a:r>
            <a:r>
              <a:rPr lang="zh-CN" altLang="en-US" sz="1400" dirty="0">
                <a:cs typeface="+mn-ea"/>
                <a:sym typeface="+mn-lt"/>
              </a:rPr>
              <a:t>节</a:t>
            </a:r>
            <a:r>
              <a:rPr lang="en-US" altLang="zh-CN" sz="1400" dirty="0">
                <a:cs typeface="+mn-ea"/>
                <a:sym typeface="+mn-lt"/>
              </a:rPr>
              <a:t>|</a:t>
            </a:r>
            <a:r>
              <a:rPr lang="zh-CN" altLang="en-US" sz="1400" dirty="0">
                <a:cs typeface="+mn-ea"/>
                <a:sym typeface="+mn-lt"/>
              </a:rPr>
              <a:t>气</a:t>
            </a:r>
          </a:p>
        </p:txBody>
      </p:sp>
    </p:spTree>
    <p:extLst>
      <p:ext uri="{BB962C8B-B14F-4D97-AF65-F5344CB8AC3E}">
        <p14:creationId xmlns:p14="http://schemas.microsoft.com/office/powerpoint/2010/main" val="42776083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二、气候特点</a:t>
            </a:r>
          </a:p>
        </p:txBody>
      </p:sp>
      <p:sp>
        <p:nvSpPr>
          <p:cNvPr id="17" name="矩形 16"/>
          <p:cNvSpPr/>
          <p:nvPr/>
        </p:nvSpPr>
        <p:spPr>
          <a:xfrm>
            <a:off x="5707697" y="2556510"/>
            <a:ext cx="2634615" cy="3049270"/>
          </a:xfrm>
          <a:prstGeom prst="rect">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18" name="矩形 17"/>
          <p:cNvSpPr/>
          <p:nvPr/>
        </p:nvSpPr>
        <p:spPr>
          <a:xfrm>
            <a:off x="8522335" y="2556510"/>
            <a:ext cx="2634615" cy="3049270"/>
          </a:xfrm>
          <a:prstGeom prst="rect">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a:cs typeface="+mn-ea"/>
              <a:sym typeface="+mn-lt"/>
            </a:endParaRPr>
          </a:p>
        </p:txBody>
      </p:sp>
      <p:sp>
        <p:nvSpPr>
          <p:cNvPr id="19" name="文本框 18"/>
          <p:cNvSpPr txBox="1"/>
          <p:nvPr/>
        </p:nvSpPr>
        <p:spPr>
          <a:xfrm>
            <a:off x="925195" y="1430387"/>
            <a:ext cx="10118725" cy="791242"/>
          </a:xfrm>
          <a:prstGeom prst="rect">
            <a:avLst/>
          </a:prstGeom>
          <a:noFill/>
        </p:spPr>
        <p:txBody>
          <a:bodyPr wrap="square" rtlCol="0">
            <a:spAutoFit/>
          </a:bodyPr>
          <a:lstStyle/>
          <a:p>
            <a:pPr>
              <a:lnSpc>
                <a:spcPct val="150000"/>
              </a:lnSpc>
            </a:pPr>
            <a:r>
              <a:rPr lang="zh-CN" altLang="en-US" sz="1600" spc="300" dirty="0">
                <a:cs typeface="+mn-ea"/>
                <a:sym typeface="+mn-lt"/>
              </a:rPr>
              <a:t>小暑，二十四节气之第十一个节气，是干支历午月的结束以及未月的起始。斗指辛，太阳到达黄经105度，于每年公历7月6—8日交节。</a:t>
            </a:r>
          </a:p>
        </p:txBody>
      </p:sp>
      <p:sp>
        <p:nvSpPr>
          <p:cNvPr id="28" name="文本框 27"/>
          <p:cNvSpPr txBox="1"/>
          <p:nvPr/>
        </p:nvSpPr>
        <p:spPr>
          <a:xfrm>
            <a:off x="5579086" y="2799080"/>
            <a:ext cx="2622256" cy="2677160"/>
          </a:xfrm>
          <a:prstGeom prst="rect">
            <a:avLst/>
          </a:prstGeom>
          <a:noFill/>
        </p:spPr>
        <p:txBody>
          <a:bodyPr vert="eaVert" wrap="square" rtlCol="0">
            <a:spAutoFit/>
          </a:bodyPr>
          <a:lstStyle/>
          <a:p>
            <a:pPr>
              <a:lnSpc>
                <a:spcPct val="150000"/>
              </a:lnSpc>
            </a:pPr>
            <a:r>
              <a:rPr lang="zh-CN" altLang="en-US" sz="1600" spc="300" dirty="0">
                <a:cs typeface="+mn-ea"/>
                <a:sym typeface="+mn-lt"/>
              </a:rPr>
              <a:t>小暑，二十四节气之第十一个节气，是干支历午月的结束以及未月的起始。斗指辛，太阳到达黄经105度，于每年公历7月6—8日交节。</a:t>
            </a:r>
          </a:p>
        </p:txBody>
      </p:sp>
      <p:sp>
        <p:nvSpPr>
          <p:cNvPr id="29" name="文本框 28"/>
          <p:cNvSpPr txBox="1"/>
          <p:nvPr/>
        </p:nvSpPr>
        <p:spPr>
          <a:xfrm>
            <a:off x="8393724" y="2800350"/>
            <a:ext cx="2622256" cy="2677160"/>
          </a:xfrm>
          <a:prstGeom prst="rect">
            <a:avLst/>
          </a:prstGeom>
          <a:noFill/>
        </p:spPr>
        <p:txBody>
          <a:bodyPr vert="eaVert" wrap="square" rtlCol="0">
            <a:spAutoFit/>
          </a:bodyPr>
          <a:lstStyle/>
          <a:p>
            <a:pPr>
              <a:lnSpc>
                <a:spcPct val="150000"/>
              </a:lnSpc>
            </a:pPr>
            <a:r>
              <a:rPr lang="zh-CN" altLang="en-US" sz="1600" spc="300">
                <a:cs typeface="+mn-ea"/>
                <a:sym typeface="+mn-lt"/>
              </a:rPr>
              <a:t>小暑，二十四节气之第十一个节气，是干支历午月的结束以及未月的起始。斗指辛，太阳到达黄经105度，于每年公历7月6—8日交节。</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8244" y="2217910"/>
            <a:ext cx="4626292" cy="4626292"/>
          </a:xfrm>
          <a:prstGeom prst="rect">
            <a:avLst/>
          </a:prstGeom>
        </p:spPr>
      </p:pic>
    </p:spTree>
    <p:extLst>
      <p:ext uri="{BB962C8B-B14F-4D97-AF65-F5344CB8AC3E}">
        <p14:creationId xmlns:p14="http://schemas.microsoft.com/office/powerpoint/2010/main" val="312066912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3"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anim calcmode="lin" valueType="num">
                                      <p:cBhvr>
                                        <p:cTn id="13" dur="400" fill="hold"/>
                                        <p:tgtEl>
                                          <p:spTgt spid="17"/>
                                        </p:tgtEl>
                                        <p:attrNameLst>
                                          <p:attrName>ppt_x</p:attrName>
                                        </p:attrNameLst>
                                      </p:cBhvr>
                                      <p:tavLst>
                                        <p:tav tm="0">
                                          <p:val>
                                            <p:strVal val="#ppt_x"/>
                                          </p:val>
                                        </p:tav>
                                        <p:tav tm="100000">
                                          <p:val>
                                            <p:strVal val="#ppt_x"/>
                                          </p:val>
                                        </p:tav>
                                      </p:tavLst>
                                    </p:anim>
                                    <p:anim calcmode="lin" valueType="num">
                                      <p:cBhvr>
                                        <p:cTn id="14" dur="400" fill="hold"/>
                                        <p:tgtEl>
                                          <p:spTgt spid="1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3"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
                                        <p:tgtEl>
                                          <p:spTgt spid="18"/>
                                        </p:tgtEl>
                                      </p:cBhvr>
                                    </p:animEffect>
                                    <p:anim calcmode="lin" valueType="num">
                                      <p:cBhvr>
                                        <p:cTn id="20" dur="400" fill="hold"/>
                                        <p:tgtEl>
                                          <p:spTgt spid="18"/>
                                        </p:tgtEl>
                                        <p:attrNameLst>
                                          <p:attrName>ppt_x</p:attrName>
                                        </p:attrNameLst>
                                      </p:cBhvr>
                                      <p:tavLst>
                                        <p:tav tm="0">
                                          <p:val>
                                            <p:strVal val="#ppt_x"/>
                                          </p:val>
                                        </p:tav>
                                        <p:tav tm="100000">
                                          <p:val>
                                            <p:strVal val="#ppt_x"/>
                                          </p:val>
                                        </p:tav>
                                      </p:tavLst>
                                    </p:anim>
                                    <p:anim calcmode="lin" valueType="num">
                                      <p:cBhvr>
                                        <p:cTn id="21" dur="400" fill="hold"/>
                                        <p:tgtEl>
                                          <p:spTgt spid="18"/>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
                                        <p:tgtEl>
                                          <p:spTgt spid="19"/>
                                        </p:tgtEl>
                                      </p:cBhvr>
                                    </p:animEffect>
                                    <p:anim calcmode="lin" valueType="num">
                                      <p:cBhvr>
                                        <p:cTn id="27" dur="400" fill="hold"/>
                                        <p:tgtEl>
                                          <p:spTgt spid="19"/>
                                        </p:tgtEl>
                                        <p:attrNameLst>
                                          <p:attrName>ppt_x</p:attrName>
                                        </p:attrNameLst>
                                      </p:cBhvr>
                                      <p:tavLst>
                                        <p:tav tm="0">
                                          <p:val>
                                            <p:strVal val="#ppt_x"/>
                                          </p:val>
                                        </p:tav>
                                        <p:tav tm="100000">
                                          <p:val>
                                            <p:strVal val="#ppt_x"/>
                                          </p:val>
                                        </p:tav>
                                      </p:tavLst>
                                    </p:anim>
                                    <p:anim calcmode="lin" valueType="num">
                                      <p:cBhvr>
                                        <p:cTn id="28" dur="400" fill="hold"/>
                                        <p:tgtEl>
                                          <p:spTgt spid="1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
                                        <p:tgtEl>
                                          <p:spTgt spid="28"/>
                                        </p:tgtEl>
                                      </p:cBhvr>
                                    </p:animEffect>
                                    <p:anim calcmode="lin" valueType="num">
                                      <p:cBhvr>
                                        <p:cTn id="34" dur="400" fill="hold"/>
                                        <p:tgtEl>
                                          <p:spTgt spid="28"/>
                                        </p:tgtEl>
                                        <p:attrNameLst>
                                          <p:attrName>ppt_x</p:attrName>
                                        </p:attrNameLst>
                                      </p:cBhvr>
                                      <p:tavLst>
                                        <p:tav tm="0">
                                          <p:val>
                                            <p:strVal val="#ppt_x"/>
                                          </p:val>
                                        </p:tav>
                                        <p:tav tm="100000">
                                          <p:val>
                                            <p:strVal val="#ppt_x"/>
                                          </p:val>
                                        </p:tav>
                                      </p:tavLst>
                                    </p:anim>
                                    <p:anim calcmode="lin" valueType="num">
                                      <p:cBhvr>
                                        <p:cTn id="35" dur="400" fill="hold"/>
                                        <p:tgtEl>
                                          <p:spTgt spid="28"/>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
                                        <p:tgtEl>
                                          <p:spTgt spid="29"/>
                                        </p:tgtEl>
                                      </p:cBhvr>
                                    </p:animEffect>
                                    <p:anim calcmode="lin" valueType="num">
                                      <p:cBhvr>
                                        <p:cTn id="41" dur="400" fill="hold"/>
                                        <p:tgtEl>
                                          <p:spTgt spid="29"/>
                                        </p:tgtEl>
                                        <p:attrNameLst>
                                          <p:attrName>ppt_x</p:attrName>
                                        </p:attrNameLst>
                                      </p:cBhvr>
                                      <p:tavLst>
                                        <p:tav tm="0">
                                          <p:val>
                                            <p:strVal val="#ppt_x"/>
                                          </p:val>
                                        </p:tav>
                                        <p:tav tm="100000">
                                          <p:val>
                                            <p:strVal val="#ppt_x"/>
                                          </p:val>
                                        </p:tav>
                                      </p:tavLst>
                                    </p:anim>
                                    <p:anim calcmode="lin" valueType="num">
                                      <p:cBhvr>
                                        <p:cTn id="42" dur="400" fill="hold"/>
                                        <p:tgtEl>
                                          <p:spTgt spid="29"/>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8" grpId="0" animBg="1"/>
      <p:bldP spid="19"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 xmlns:a16="http://schemas.microsoft.com/office/drawing/2014/main" id="{C9783086-C2A0-42F3-BDC9-28187D6B7F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4" cy="6858002"/>
          </a:xfrm>
          <a:prstGeom prst="rect">
            <a:avLst/>
          </a:prstGeom>
        </p:spPr>
      </p:pic>
      <p:sp>
        <p:nvSpPr>
          <p:cNvPr id="14" name="文本框 13">
            <a:extLst>
              <a:ext uri="{FF2B5EF4-FFF2-40B4-BE49-F238E27FC236}">
                <a16:creationId xmlns="" xmlns:a16="http://schemas.microsoft.com/office/drawing/2014/main" id="{889DBE80-4868-41A6-9A29-1004A480C551}"/>
              </a:ext>
            </a:extLst>
          </p:cNvPr>
          <p:cNvSpPr txBox="1"/>
          <p:nvPr/>
        </p:nvSpPr>
        <p:spPr>
          <a:xfrm>
            <a:off x="8134884" y="1231166"/>
            <a:ext cx="2018030" cy="4524315"/>
          </a:xfrm>
          <a:prstGeom prst="rect">
            <a:avLst/>
          </a:prstGeom>
          <a:noFill/>
        </p:spPr>
        <p:txBody>
          <a:bodyPr wrap="square" rtlCol="0">
            <a:spAutoFit/>
          </a:bodyPr>
          <a:lstStyle/>
          <a:p>
            <a:r>
              <a:rPr lang="zh-CN" altLang="en-US" sz="7200" spc="300" dirty="0">
                <a:cs typeface="+mn-ea"/>
                <a:sym typeface="+mn-lt"/>
              </a:rPr>
              <a:t>节气习俗</a:t>
            </a:r>
          </a:p>
        </p:txBody>
      </p:sp>
      <p:sp>
        <p:nvSpPr>
          <p:cNvPr id="15" name="文本框 14">
            <a:extLst>
              <a:ext uri="{FF2B5EF4-FFF2-40B4-BE49-F238E27FC236}">
                <a16:creationId xmlns="" xmlns:a16="http://schemas.microsoft.com/office/drawing/2014/main" id="{351E6737-C7B0-4A9C-BDED-B8FF225703B0}"/>
              </a:ext>
            </a:extLst>
          </p:cNvPr>
          <p:cNvSpPr txBox="1"/>
          <p:nvPr/>
        </p:nvSpPr>
        <p:spPr>
          <a:xfrm>
            <a:off x="9843195" y="896587"/>
            <a:ext cx="830997" cy="5193475"/>
          </a:xfrm>
          <a:prstGeom prst="rect">
            <a:avLst/>
          </a:prstGeom>
          <a:noFill/>
        </p:spPr>
        <p:txBody>
          <a:bodyPr vert="eaVert" wrap="square" rtlCol="0">
            <a:spAutoFit/>
          </a:bodyPr>
          <a:lstStyle/>
          <a:p>
            <a:pPr>
              <a:lnSpc>
                <a:spcPct val="150000"/>
              </a:lnSpc>
            </a:pPr>
            <a:r>
              <a:rPr lang="zh-CN" altLang="en-US" sz="1400" spc="300" dirty="0">
                <a:cs typeface="+mn-ea"/>
                <a:sym typeface="+mn-lt"/>
              </a:rPr>
              <a:t>小暑，二十四节气之第十一个节气，是干支历午月的结束以及未月的起始。斗指辛，太阳到达黄经105度。</a:t>
            </a:r>
          </a:p>
        </p:txBody>
      </p:sp>
      <p:sp>
        <p:nvSpPr>
          <p:cNvPr id="17" name="矩形 16">
            <a:extLst>
              <a:ext uri="{FF2B5EF4-FFF2-40B4-BE49-F238E27FC236}">
                <a16:creationId xmlns="" xmlns:a16="http://schemas.microsoft.com/office/drawing/2014/main" id="{362529BA-8630-4E57-8C85-981F072F1E59}"/>
              </a:ext>
            </a:extLst>
          </p:cNvPr>
          <p:cNvSpPr/>
          <p:nvPr/>
        </p:nvSpPr>
        <p:spPr>
          <a:xfrm>
            <a:off x="6769056" y="3308985"/>
            <a:ext cx="841375" cy="77089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lumMod val="25000"/>
                </a:schemeClr>
              </a:solidFill>
              <a:cs typeface="+mn-ea"/>
              <a:sym typeface="+mn-lt"/>
            </a:endParaRPr>
          </a:p>
        </p:txBody>
      </p:sp>
      <p:sp>
        <p:nvSpPr>
          <p:cNvPr id="18" name="文本框 17">
            <a:extLst>
              <a:ext uri="{FF2B5EF4-FFF2-40B4-BE49-F238E27FC236}">
                <a16:creationId xmlns="" xmlns:a16="http://schemas.microsoft.com/office/drawing/2014/main" id="{ABFBED53-A3A0-43FE-BFD0-C2EF92CC3F0A}"/>
              </a:ext>
            </a:extLst>
          </p:cNvPr>
          <p:cNvSpPr txBox="1"/>
          <p:nvPr/>
        </p:nvSpPr>
        <p:spPr>
          <a:xfrm>
            <a:off x="6918281" y="3429000"/>
            <a:ext cx="695325" cy="523220"/>
          </a:xfrm>
          <a:prstGeom prst="rect">
            <a:avLst/>
          </a:prstGeom>
          <a:noFill/>
        </p:spPr>
        <p:txBody>
          <a:bodyPr wrap="square" rtlCol="0">
            <a:spAutoFit/>
          </a:bodyPr>
          <a:lstStyle/>
          <a:p>
            <a:r>
              <a:rPr lang="zh-CN" altLang="en-US" sz="2800" dirty="0">
                <a:solidFill>
                  <a:schemeClr val="bg2">
                    <a:lumMod val="25000"/>
                  </a:schemeClr>
                </a:solidFill>
                <a:cs typeface="+mn-ea"/>
                <a:sym typeface="+mn-lt"/>
              </a:rPr>
              <a:t>叁</a:t>
            </a:r>
          </a:p>
        </p:txBody>
      </p:sp>
      <p:pic>
        <p:nvPicPr>
          <p:cNvPr id="19" name="图片 18">
            <a:extLst>
              <a:ext uri="{FF2B5EF4-FFF2-40B4-BE49-F238E27FC236}">
                <a16:creationId xmlns="" xmlns:a16="http://schemas.microsoft.com/office/drawing/2014/main" id="{5B80871C-A2F7-4A60-805E-DC27CEDEC3C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0488" y="1131125"/>
            <a:ext cx="7057570" cy="4686300"/>
          </a:xfrm>
          <a:prstGeom prst="rect">
            <a:avLst/>
          </a:prstGeom>
        </p:spPr>
      </p:pic>
    </p:spTree>
    <p:extLst>
      <p:ext uri="{BB962C8B-B14F-4D97-AF65-F5344CB8AC3E}">
        <p14:creationId xmlns:p14="http://schemas.microsoft.com/office/powerpoint/2010/main" val="156080808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三、节气习俗</a:t>
            </a:r>
          </a:p>
        </p:txBody>
      </p:sp>
      <p:sp>
        <p:nvSpPr>
          <p:cNvPr id="12" name="文本框 11"/>
          <p:cNvSpPr txBox="1"/>
          <p:nvPr/>
        </p:nvSpPr>
        <p:spPr>
          <a:xfrm>
            <a:off x="1310270" y="2152650"/>
            <a:ext cx="5586145" cy="3615690"/>
          </a:xfrm>
          <a:prstGeom prst="rect">
            <a:avLst/>
          </a:prstGeom>
          <a:noFill/>
        </p:spPr>
        <p:txBody>
          <a:bodyPr vert="eaVert" wrap="square" rtlCol="0">
            <a:spAutoFit/>
          </a:bodyPr>
          <a:lstStyle/>
          <a:p>
            <a:pPr>
              <a:lnSpc>
                <a:spcPct val="150000"/>
              </a:lnSpc>
            </a:pPr>
            <a:r>
              <a:rPr lang="zh-CN" altLang="en-US" spc="300" dirty="0">
                <a:cs typeface="+mn-ea"/>
                <a:sym typeface="+mn-lt"/>
              </a:rPr>
              <a:t>小暑，二十四节气之第十一个节气，是干支历午月的结束以及未月的起始。斗指辛，太阳到达黄经105度，于每年公历7月6—8日交节小暑，二十四节气之第十一个节气，是干支历午月的结束以及未月的起始。斗指辛，太阳到达黄经105度，于每年公历7月6—8日交节小暑，二十四节气之第十一个节气，是干支历午月的结束以及未月的起始。斗指辛，太阳到达黄经105度，于每年公历7月6—8日交节</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96415" y="2286752"/>
            <a:ext cx="4642116" cy="3481588"/>
          </a:xfrm>
          <a:prstGeom prst="rect">
            <a:avLst/>
          </a:prstGeom>
        </p:spPr>
      </p:pic>
      <p:sp>
        <p:nvSpPr>
          <p:cNvPr id="7" name="TextBox 6"/>
          <p:cNvSpPr txBox="1"/>
          <p:nvPr/>
        </p:nvSpPr>
        <p:spPr>
          <a:xfrm>
            <a:off x="7777314" y="496002"/>
            <a:ext cx="1440159" cy="123111"/>
          </a:xfrm>
          <a:prstGeom prst="rect">
            <a:avLst/>
          </a:prstGeom>
          <a:noFill/>
        </p:spPr>
        <p:txBody>
          <a:bodyPr wrap="square" rtlCol="0">
            <a:spAutoFit/>
          </a:bodyPr>
          <a:lstStyle/>
          <a:p>
            <a:pPr>
              <a:lnSpc>
                <a:spcPct val="200000"/>
              </a:lnSpc>
            </a:pPr>
            <a:r>
              <a:rPr lang="zh-CN" altLang="en-US" sz="100" dirty="0">
                <a:solidFill>
                  <a:schemeClr val="bg1"/>
                </a:solidFill>
                <a:ea typeface="微软雅黑" panose="020B0503020204020204" pitchFamily="34" charset="-122"/>
              </a:rPr>
              <a:t>节</a:t>
            </a:r>
            <a:r>
              <a:rPr lang="zh-CN" altLang="en-US" sz="100" dirty="0" smtClean="0">
                <a:solidFill>
                  <a:schemeClr val="bg1"/>
                </a:solidFill>
                <a:ea typeface="微软雅黑" panose="020B0503020204020204" pitchFamily="34" charset="-122"/>
              </a:rPr>
              <a:t>日</a:t>
            </a: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a:t>
            </a:r>
            <a:r>
              <a:rPr lang="en-US" altLang="zh-CN" sz="100" dirty="0" smtClean="0">
                <a:solidFill>
                  <a:schemeClr val="bg1"/>
                </a:solidFill>
                <a:ea typeface="微软雅黑" panose="020B0503020204020204" pitchFamily="34" charset="-122"/>
              </a:rPr>
              <a:t>www.ypppt.com/jieri</a:t>
            </a:r>
            <a:r>
              <a:rPr lang="en-US" altLang="zh-CN" sz="100" dirty="0">
                <a:solidFill>
                  <a:schemeClr val="bg1"/>
                </a:solidFill>
                <a:ea typeface="微软雅黑" panose="020B0503020204020204" pitchFamily="34" charset="-122"/>
              </a:rPr>
              <a:t>/</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3952654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7" presetClass="entr" presetSubtype="1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三、节气习俗</a:t>
            </a:r>
          </a:p>
        </p:txBody>
      </p:sp>
      <p:sp>
        <p:nvSpPr>
          <p:cNvPr id="8" name="文本框 7"/>
          <p:cNvSpPr txBox="1"/>
          <p:nvPr/>
        </p:nvSpPr>
        <p:spPr>
          <a:xfrm>
            <a:off x="1315402" y="2368549"/>
            <a:ext cx="3094144" cy="2169825"/>
          </a:xfrm>
          <a:prstGeom prst="rect">
            <a:avLst/>
          </a:prstGeom>
          <a:noFill/>
        </p:spPr>
        <p:txBody>
          <a:bodyPr vert="horz" wrap="square" rtlCol="0">
            <a:spAutoFit/>
          </a:bodyPr>
          <a:lstStyle/>
          <a:p>
            <a:pPr algn="ctr">
              <a:lnSpc>
                <a:spcPct val="150000"/>
              </a:lnSpc>
            </a:pPr>
            <a:r>
              <a:rPr lang="zh-CN" altLang="en-US" spc="300" dirty="0">
                <a:cs typeface="+mn-ea"/>
                <a:sym typeface="+mn-lt"/>
              </a:rPr>
              <a:t>小暑二十四节气之第十一个节气是干支历午月的结束以及未月的起始斗指辛，太阳到达黄经105度于。</a:t>
            </a:r>
          </a:p>
        </p:txBody>
      </p:sp>
      <p:sp>
        <p:nvSpPr>
          <p:cNvPr id="9" name="文本框 8"/>
          <p:cNvSpPr txBox="1"/>
          <p:nvPr/>
        </p:nvSpPr>
        <p:spPr>
          <a:xfrm>
            <a:off x="8042079" y="2425779"/>
            <a:ext cx="3094144" cy="2169825"/>
          </a:xfrm>
          <a:prstGeom prst="rect">
            <a:avLst/>
          </a:prstGeom>
          <a:noFill/>
        </p:spPr>
        <p:txBody>
          <a:bodyPr vert="horz" wrap="square" rtlCol="0">
            <a:spAutoFit/>
          </a:bodyPr>
          <a:lstStyle/>
          <a:p>
            <a:pPr algn="r">
              <a:lnSpc>
                <a:spcPct val="150000"/>
              </a:lnSpc>
            </a:pPr>
            <a:r>
              <a:rPr lang="zh-CN" altLang="en-US" spc="300" dirty="0">
                <a:cs typeface="+mn-ea"/>
                <a:sym typeface="+mn-lt"/>
              </a:rPr>
              <a:t>小暑二十四节气之第十一个节气是干支历午月的结束以及未月的起始斗指辛，太阳到达黄经105度于。</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92083" y="1657350"/>
            <a:ext cx="4467460" cy="4467460"/>
          </a:xfrm>
          <a:prstGeom prst="rect">
            <a:avLst/>
          </a:prstGeom>
        </p:spPr>
      </p:pic>
    </p:spTree>
    <p:extLst>
      <p:ext uri="{BB962C8B-B14F-4D97-AF65-F5344CB8AC3E}">
        <p14:creationId xmlns:p14="http://schemas.microsoft.com/office/powerpoint/2010/main" val="315281293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三、节气习俗</a:t>
            </a:r>
          </a:p>
        </p:txBody>
      </p:sp>
      <p:sp>
        <p:nvSpPr>
          <p:cNvPr id="10" name="圆角矩形 9"/>
          <p:cNvSpPr/>
          <p:nvPr/>
        </p:nvSpPr>
        <p:spPr>
          <a:xfrm>
            <a:off x="1134110" y="1986712"/>
            <a:ext cx="5073015" cy="1442720"/>
          </a:xfrm>
          <a:prstGeom prst="roundRect">
            <a:avLst>
              <a:gd name="adj" fmla="val 30545"/>
            </a:avLst>
          </a:prstGeom>
          <a:noFill/>
          <a:ln w="79375" cmpd="dbl">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角矩形 10"/>
          <p:cNvSpPr/>
          <p:nvPr/>
        </p:nvSpPr>
        <p:spPr>
          <a:xfrm>
            <a:off x="6066155" y="3955839"/>
            <a:ext cx="5073015" cy="1442720"/>
          </a:xfrm>
          <a:prstGeom prst="roundRect">
            <a:avLst>
              <a:gd name="adj" fmla="val 30545"/>
            </a:avLst>
          </a:prstGeom>
          <a:noFill/>
          <a:ln w="79375" cmpd="dbl">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1436370" y="2205787"/>
            <a:ext cx="4468495" cy="1004570"/>
          </a:xfrm>
          <a:prstGeom prst="rect">
            <a:avLst/>
          </a:prstGeom>
          <a:noFill/>
        </p:spPr>
        <p:txBody>
          <a:bodyPr vert="horz" wrap="square" rtlCol="0">
            <a:spAutoFit/>
          </a:bodyPr>
          <a:lstStyle/>
          <a:p>
            <a:pPr algn="l">
              <a:lnSpc>
                <a:spcPct val="110000"/>
              </a:lnSpc>
            </a:pPr>
            <a:r>
              <a:rPr lang="zh-CN" altLang="en-US" dirty="0">
                <a:cs typeface="+mn-ea"/>
                <a:sym typeface="+mn-lt"/>
              </a:rPr>
              <a:t>小暑二十四节气之第十一个节气是干支历午月的结束以及未月的起始斗指辛，太阳到达黄经105度于。</a:t>
            </a:r>
          </a:p>
        </p:txBody>
      </p:sp>
      <p:sp>
        <p:nvSpPr>
          <p:cNvPr id="13" name="文本框 12"/>
          <p:cNvSpPr txBox="1"/>
          <p:nvPr/>
        </p:nvSpPr>
        <p:spPr>
          <a:xfrm>
            <a:off x="6368415" y="4174914"/>
            <a:ext cx="4468495" cy="1004570"/>
          </a:xfrm>
          <a:prstGeom prst="rect">
            <a:avLst/>
          </a:prstGeom>
          <a:noFill/>
        </p:spPr>
        <p:txBody>
          <a:bodyPr vert="horz" wrap="square" rtlCol="0">
            <a:spAutoFit/>
          </a:bodyPr>
          <a:lstStyle/>
          <a:p>
            <a:pPr algn="r">
              <a:lnSpc>
                <a:spcPct val="110000"/>
              </a:lnSpc>
            </a:pPr>
            <a:r>
              <a:rPr lang="zh-CN" altLang="en-US">
                <a:cs typeface="+mn-ea"/>
                <a:sym typeface="+mn-lt"/>
              </a:rPr>
              <a:t>小暑二十四节气之第十一个节气是干支历午月的结束以及未月的起始斗指辛，太阳到达黄经105度于。</a:t>
            </a:r>
          </a:p>
        </p:txBody>
      </p:sp>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75664" y="2762250"/>
            <a:ext cx="1240672" cy="930504"/>
          </a:xfrm>
          <a:prstGeom prst="rect">
            <a:avLst/>
          </a:prstGeom>
        </p:spPr>
      </p:pic>
      <p:pic>
        <p:nvPicPr>
          <p:cNvPr id="15" name="图片 14"/>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5475664" y="4577593"/>
            <a:ext cx="1240672" cy="930504"/>
          </a:xfrm>
          <a:prstGeom prst="rect">
            <a:avLst/>
          </a:prstGeom>
        </p:spPr>
      </p:pic>
    </p:spTree>
    <p:extLst>
      <p:ext uri="{BB962C8B-B14F-4D97-AF65-F5344CB8AC3E}">
        <p14:creationId xmlns:p14="http://schemas.microsoft.com/office/powerpoint/2010/main" val="24149286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 presetClass="entr" presetSubtype="1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2200B14-1103-4CB8-9A0A-C948E3D1A60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4" cy="6858002"/>
          </a:xfrm>
          <a:prstGeom prst="rect">
            <a:avLst/>
          </a:prstGeom>
        </p:spPr>
      </p:pic>
      <p:sp>
        <p:nvSpPr>
          <p:cNvPr id="11" name="文本框 10">
            <a:extLst>
              <a:ext uri="{FF2B5EF4-FFF2-40B4-BE49-F238E27FC236}">
                <a16:creationId xmlns="" xmlns:a16="http://schemas.microsoft.com/office/drawing/2014/main" id="{2D45ED8B-0AA4-4D03-96DA-21F3CCDA2095}"/>
              </a:ext>
            </a:extLst>
          </p:cNvPr>
          <p:cNvSpPr txBox="1"/>
          <p:nvPr/>
        </p:nvSpPr>
        <p:spPr>
          <a:xfrm>
            <a:off x="8134884" y="1231166"/>
            <a:ext cx="2018030" cy="4524315"/>
          </a:xfrm>
          <a:prstGeom prst="rect">
            <a:avLst/>
          </a:prstGeom>
          <a:noFill/>
        </p:spPr>
        <p:txBody>
          <a:bodyPr wrap="square" rtlCol="0">
            <a:spAutoFit/>
          </a:bodyPr>
          <a:lstStyle/>
          <a:p>
            <a:r>
              <a:rPr lang="zh-CN" altLang="en-US" sz="7200" spc="300" dirty="0">
                <a:cs typeface="+mn-ea"/>
                <a:sym typeface="+mn-lt"/>
              </a:rPr>
              <a:t>节气养生</a:t>
            </a:r>
          </a:p>
        </p:txBody>
      </p:sp>
      <p:sp>
        <p:nvSpPr>
          <p:cNvPr id="15" name="文本框 14">
            <a:extLst>
              <a:ext uri="{FF2B5EF4-FFF2-40B4-BE49-F238E27FC236}">
                <a16:creationId xmlns="" xmlns:a16="http://schemas.microsoft.com/office/drawing/2014/main" id="{E42229A5-BD4A-42BB-A13F-1EAC0F6D8460}"/>
              </a:ext>
            </a:extLst>
          </p:cNvPr>
          <p:cNvSpPr txBox="1"/>
          <p:nvPr/>
        </p:nvSpPr>
        <p:spPr>
          <a:xfrm>
            <a:off x="9843195" y="896587"/>
            <a:ext cx="830997" cy="5193475"/>
          </a:xfrm>
          <a:prstGeom prst="rect">
            <a:avLst/>
          </a:prstGeom>
          <a:noFill/>
        </p:spPr>
        <p:txBody>
          <a:bodyPr vert="eaVert" wrap="square" rtlCol="0">
            <a:spAutoFit/>
          </a:bodyPr>
          <a:lstStyle/>
          <a:p>
            <a:pPr>
              <a:lnSpc>
                <a:spcPct val="150000"/>
              </a:lnSpc>
            </a:pPr>
            <a:r>
              <a:rPr lang="zh-CN" altLang="en-US" sz="1400" spc="300" dirty="0">
                <a:cs typeface="+mn-ea"/>
                <a:sym typeface="+mn-lt"/>
              </a:rPr>
              <a:t>小暑，二十四节气之第十一个节气，是干支历午月的结束以及未月的起始。斗指辛，太阳到达黄经105度。</a:t>
            </a:r>
          </a:p>
        </p:txBody>
      </p:sp>
      <p:sp>
        <p:nvSpPr>
          <p:cNvPr id="17" name="矩形 16">
            <a:extLst>
              <a:ext uri="{FF2B5EF4-FFF2-40B4-BE49-F238E27FC236}">
                <a16:creationId xmlns="" xmlns:a16="http://schemas.microsoft.com/office/drawing/2014/main" id="{9F0DC734-770C-45C7-A653-27221E048868}"/>
              </a:ext>
            </a:extLst>
          </p:cNvPr>
          <p:cNvSpPr/>
          <p:nvPr/>
        </p:nvSpPr>
        <p:spPr>
          <a:xfrm>
            <a:off x="6769056" y="3308985"/>
            <a:ext cx="841375" cy="77089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lumMod val="25000"/>
                </a:schemeClr>
              </a:solidFill>
              <a:cs typeface="+mn-ea"/>
              <a:sym typeface="+mn-lt"/>
            </a:endParaRPr>
          </a:p>
        </p:txBody>
      </p:sp>
      <p:sp>
        <p:nvSpPr>
          <p:cNvPr id="18" name="文本框 17">
            <a:extLst>
              <a:ext uri="{FF2B5EF4-FFF2-40B4-BE49-F238E27FC236}">
                <a16:creationId xmlns="" xmlns:a16="http://schemas.microsoft.com/office/drawing/2014/main" id="{B58A5F75-42F3-4C17-A454-13C303278459}"/>
              </a:ext>
            </a:extLst>
          </p:cNvPr>
          <p:cNvSpPr txBox="1"/>
          <p:nvPr/>
        </p:nvSpPr>
        <p:spPr>
          <a:xfrm>
            <a:off x="6918281" y="3429000"/>
            <a:ext cx="695325" cy="523220"/>
          </a:xfrm>
          <a:prstGeom prst="rect">
            <a:avLst/>
          </a:prstGeom>
          <a:noFill/>
        </p:spPr>
        <p:txBody>
          <a:bodyPr wrap="square" rtlCol="0">
            <a:spAutoFit/>
          </a:bodyPr>
          <a:lstStyle/>
          <a:p>
            <a:r>
              <a:rPr lang="zh-CN" altLang="en-US" sz="2800" dirty="0">
                <a:solidFill>
                  <a:schemeClr val="bg2">
                    <a:lumMod val="25000"/>
                  </a:schemeClr>
                </a:solidFill>
                <a:cs typeface="+mn-ea"/>
                <a:sym typeface="+mn-lt"/>
              </a:rPr>
              <a:t>肆</a:t>
            </a:r>
          </a:p>
        </p:txBody>
      </p:sp>
      <p:pic>
        <p:nvPicPr>
          <p:cNvPr id="19" name="图片 18">
            <a:extLst>
              <a:ext uri="{FF2B5EF4-FFF2-40B4-BE49-F238E27FC236}">
                <a16:creationId xmlns="" xmlns:a16="http://schemas.microsoft.com/office/drawing/2014/main" id="{1BB1DE28-A771-4A39-B923-13D0EDA079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0488" y="1131125"/>
            <a:ext cx="7057570" cy="4686300"/>
          </a:xfrm>
          <a:prstGeom prst="rect">
            <a:avLst/>
          </a:prstGeom>
        </p:spPr>
      </p:pic>
    </p:spTree>
    <p:extLst>
      <p:ext uri="{BB962C8B-B14F-4D97-AF65-F5344CB8AC3E}">
        <p14:creationId xmlns:p14="http://schemas.microsoft.com/office/powerpoint/2010/main" val="22753436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四、节气养生</a:t>
            </a:r>
          </a:p>
        </p:txBody>
      </p:sp>
      <p:sp>
        <p:nvSpPr>
          <p:cNvPr id="16" name="文本框 15"/>
          <p:cNvSpPr txBox="1"/>
          <p:nvPr/>
        </p:nvSpPr>
        <p:spPr>
          <a:xfrm>
            <a:off x="1050045" y="1909440"/>
            <a:ext cx="7730394" cy="791242"/>
          </a:xfrm>
          <a:prstGeom prst="rect">
            <a:avLst/>
          </a:prstGeom>
          <a:noFill/>
        </p:spPr>
        <p:txBody>
          <a:bodyPr wrap="square" rtlCol="0">
            <a:spAutoFit/>
          </a:bodyPr>
          <a:lstStyle/>
          <a:p>
            <a:pPr>
              <a:lnSpc>
                <a:spcPct val="150000"/>
              </a:lnSpc>
            </a:pPr>
            <a:r>
              <a:rPr lang="zh-CN" altLang="en-US" sz="1600" spc="300" dirty="0">
                <a:cs typeface="+mn-ea"/>
                <a:sym typeface="+mn-lt"/>
              </a:rPr>
              <a:t>小暑二十四节气之第十一个节气是干支历午月的结束以及未月的起始太阳到达黄经105度于每年公历7月6—8日交节。</a:t>
            </a:r>
          </a:p>
        </p:txBody>
      </p:sp>
      <p:sp>
        <p:nvSpPr>
          <p:cNvPr id="17" name="文本框 16"/>
          <p:cNvSpPr txBox="1"/>
          <p:nvPr/>
        </p:nvSpPr>
        <p:spPr>
          <a:xfrm>
            <a:off x="1050045" y="3268207"/>
            <a:ext cx="6798555" cy="791242"/>
          </a:xfrm>
          <a:prstGeom prst="rect">
            <a:avLst/>
          </a:prstGeom>
          <a:noFill/>
        </p:spPr>
        <p:txBody>
          <a:bodyPr wrap="square" rtlCol="0">
            <a:spAutoFit/>
          </a:bodyPr>
          <a:lstStyle/>
          <a:p>
            <a:pPr>
              <a:lnSpc>
                <a:spcPct val="150000"/>
              </a:lnSpc>
            </a:pPr>
            <a:r>
              <a:rPr lang="zh-CN" altLang="en-US" sz="1600" spc="300">
                <a:cs typeface="+mn-ea"/>
                <a:sym typeface="+mn-lt"/>
              </a:rPr>
              <a:t>小暑二十四节气之第十一个节气是干支历午月的结束以及未月的起始太阳到达黄经105度于每年公历7月6—8日交节。</a:t>
            </a:r>
          </a:p>
        </p:txBody>
      </p:sp>
      <p:sp>
        <p:nvSpPr>
          <p:cNvPr id="18" name="文本框 17"/>
          <p:cNvSpPr txBox="1"/>
          <p:nvPr/>
        </p:nvSpPr>
        <p:spPr>
          <a:xfrm>
            <a:off x="1050045" y="4608057"/>
            <a:ext cx="6798555" cy="791242"/>
          </a:xfrm>
          <a:prstGeom prst="rect">
            <a:avLst/>
          </a:prstGeom>
          <a:noFill/>
        </p:spPr>
        <p:txBody>
          <a:bodyPr wrap="square" rtlCol="0">
            <a:spAutoFit/>
          </a:bodyPr>
          <a:lstStyle/>
          <a:p>
            <a:pPr>
              <a:lnSpc>
                <a:spcPct val="150000"/>
              </a:lnSpc>
            </a:pPr>
            <a:r>
              <a:rPr lang="zh-CN" altLang="en-US" sz="1600" spc="300">
                <a:cs typeface="+mn-ea"/>
                <a:sym typeface="+mn-lt"/>
              </a:rPr>
              <a:t>小暑二十四节气之第十一个节气是干支历午月的结束以及未月的起始太阳到达黄经105度于每年公历7月6—8日交节。</a:t>
            </a:r>
          </a:p>
        </p:txBody>
      </p:sp>
      <p:grpSp>
        <p:nvGrpSpPr>
          <p:cNvPr id="19" name="组合 18"/>
          <p:cNvGrpSpPr/>
          <p:nvPr/>
        </p:nvGrpSpPr>
        <p:grpSpPr>
          <a:xfrm>
            <a:off x="1148469" y="2814182"/>
            <a:ext cx="6488411" cy="102870"/>
            <a:chOff x="2008" y="4696"/>
            <a:chExt cx="9226" cy="162"/>
          </a:xfrm>
          <a:solidFill>
            <a:srgbClr val="AAD9D8"/>
          </a:solidFill>
        </p:grpSpPr>
        <p:cxnSp>
          <p:nvCxnSpPr>
            <p:cNvPr id="21" name="直接连接符 20"/>
            <p:cNvCxnSpPr/>
            <p:nvPr/>
          </p:nvCxnSpPr>
          <p:spPr>
            <a:xfrm>
              <a:off x="2008" y="4788"/>
              <a:ext cx="4038" cy="22"/>
            </a:xfrm>
            <a:prstGeom prst="line">
              <a:avLst/>
            </a:prstGeom>
            <a:grpFill/>
            <a:ln w="34925">
              <a:solidFill>
                <a:srgbClr val="AAD9D8"/>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196" y="4766"/>
              <a:ext cx="4038" cy="22"/>
            </a:xfrm>
            <a:prstGeom prst="line">
              <a:avLst/>
            </a:prstGeom>
            <a:grpFill/>
            <a:ln w="34925">
              <a:solidFill>
                <a:srgbClr val="AAD9D8"/>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462" y="4696"/>
              <a:ext cx="151" cy="162"/>
            </a:xfrm>
            <a:prstGeom prst="rect">
              <a:avLst/>
            </a:prstGeom>
            <a:grpFill/>
            <a:l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spc="300">
                <a:cs typeface="+mn-ea"/>
                <a:sym typeface="+mn-lt"/>
              </a:endParaRPr>
            </a:p>
          </p:txBody>
        </p:sp>
        <p:sp>
          <p:nvSpPr>
            <p:cNvPr id="24" name="矩形 23"/>
            <p:cNvSpPr/>
            <p:nvPr/>
          </p:nvSpPr>
          <p:spPr>
            <a:xfrm>
              <a:off x="6766" y="4696"/>
              <a:ext cx="151" cy="162"/>
            </a:xfrm>
            <a:prstGeom prst="rect">
              <a:avLst/>
            </a:prstGeom>
            <a:grpFill/>
            <a:l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spc="300">
                <a:cs typeface="+mn-ea"/>
                <a:sym typeface="+mn-lt"/>
              </a:endParaRPr>
            </a:p>
          </p:txBody>
        </p:sp>
      </p:grpSp>
      <p:grpSp>
        <p:nvGrpSpPr>
          <p:cNvPr id="25" name="组合 24"/>
          <p:cNvGrpSpPr/>
          <p:nvPr/>
        </p:nvGrpSpPr>
        <p:grpSpPr>
          <a:xfrm>
            <a:off x="1148469" y="4180702"/>
            <a:ext cx="6488411" cy="102870"/>
            <a:chOff x="2008" y="4696"/>
            <a:chExt cx="9226" cy="162"/>
          </a:xfrm>
          <a:solidFill>
            <a:srgbClr val="AAD9D8"/>
          </a:solidFill>
        </p:grpSpPr>
        <p:cxnSp>
          <p:nvCxnSpPr>
            <p:cNvPr id="26" name="直接连接符 25"/>
            <p:cNvCxnSpPr/>
            <p:nvPr/>
          </p:nvCxnSpPr>
          <p:spPr>
            <a:xfrm>
              <a:off x="2008" y="4788"/>
              <a:ext cx="4038" cy="22"/>
            </a:xfrm>
            <a:prstGeom prst="line">
              <a:avLst/>
            </a:prstGeom>
            <a:grpFill/>
            <a:ln w="34925">
              <a:solidFill>
                <a:srgbClr val="AAD9D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196" y="4766"/>
              <a:ext cx="4038" cy="22"/>
            </a:xfrm>
            <a:prstGeom prst="line">
              <a:avLst/>
            </a:prstGeom>
            <a:grpFill/>
            <a:ln w="34925">
              <a:solidFill>
                <a:srgbClr val="AAD9D8"/>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462" y="4696"/>
              <a:ext cx="151" cy="162"/>
            </a:xfrm>
            <a:prstGeom prst="rect">
              <a:avLst/>
            </a:prstGeom>
            <a:grpFill/>
            <a:l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spc="300">
                <a:cs typeface="+mn-ea"/>
                <a:sym typeface="+mn-lt"/>
              </a:endParaRPr>
            </a:p>
          </p:txBody>
        </p:sp>
        <p:sp>
          <p:nvSpPr>
            <p:cNvPr id="29" name="矩形 28"/>
            <p:cNvSpPr/>
            <p:nvPr/>
          </p:nvSpPr>
          <p:spPr>
            <a:xfrm>
              <a:off x="6766" y="4696"/>
              <a:ext cx="151" cy="162"/>
            </a:xfrm>
            <a:prstGeom prst="rect">
              <a:avLst/>
            </a:prstGeom>
            <a:grpFill/>
            <a:l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spc="300">
                <a:cs typeface="+mn-ea"/>
                <a:sym typeface="+mn-lt"/>
              </a:endParaRPr>
            </a:p>
          </p:txBody>
        </p:sp>
      </p:grpSp>
      <p:pic>
        <p:nvPicPr>
          <p:cNvPr id="3" name="图片 2">
            <a:extLst>
              <a:ext uri="{FF2B5EF4-FFF2-40B4-BE49-F238E27FC236}">
                <a16:creationId xmlns="" xmlns:a16="http://schemas.microsoft.com/office/drawing/2014/main" id="{BC40C577-6C96-4CA1-9F4A-9DCAECC4DD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3094" y="2514600"/>
            <a:ext cx="3886200" cy="3886200"/>
          </a:xfrm>
          <a:prstGeom prst="rect">
            <a:avLst/>
          </a:prstGeom>
        </p:spPr>
      </p:pic>
    </p:spTree>
    <p:extLst>
      <p:ext uri="{BB962C8B-B14F-4D97-AF65-F5344CB8AC3E}">
        <p14:creationId xmlns:p14="http://schemas.microsoft.com/office/powerpoint/2010/main" val="22552244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5"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0.7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四、节气养生</a:t>
            </a:r>
          </a:p>
        </p:txBody>
      </p:sp>
      <p:pic>
        <p:nvPicPr>
          <p:cNvPr id="2" name="图片 1"/>
          <p:cNvPicPr>
            <a:picLocks noChangeAspect="1"/>
          </p:cNvPicPr>
          <p:nvPr/>
        </p:nvPicPr>
        <p:blipFill>
          <a:blip r:embed="rId3">
            <a:extLst>
              <a:ext uri="{28A0092B-C50C-407E-A947-70E740481C1C}">
                <a14:useLocalDpi xmlns:a14="http://schemas.microsoft.com/office/drawing/2010/main"/>
              </a:ext>
            </a:extLst>
          </a:blip>
          <a:srcRect/>
          <a:stretch/>
        </p:blipFill>
        <p:spPr>
          <a:xfrm>
            <a:off x="354966" y="2273300"/>
            <a:ext cx="4324643" cy="4324643"/>
          </a:xfrm>
          <a:prstGeom prst="rect">
            <a:avLst/>
          </a:prstGeom>
        </p:spPr>
      </p:pic>
      <p:sp>
        <p:nvSpPr>
          <p:cNvPr id="9" name="文本框 8"/>
          <p:cNvSpPr txBox="1"/>
          <p:nvPr/>
        </p:nvSpPr>
        <p:spPr>
          <a:xfrm>
            <a:off x="8128305" y="4486271"/>
            <a:ext cx="2955290" cy="645160"/>
          </a:xfrm>
          <a:prstGeom prst="rect">
            <a:avLst/>
          </a:prstGeom>
          <a:noFill/>
        </p:spPr>
        <p:txBody>
          <a:bodyPr vert="horz" wrap="square" rtlCol="0">
            <a:spAutoFit/>
          </a:bodyPr>
          <a:lstStyle/>
          <a:p>
            <a:pPr algn="l"/>
            <a:r>
              <a:rPr lang="zh-CN" altLang="en-US">
                <a:cs typeface="+mn-ea"/>
                <a:sym typeface="+mn-lt"/>
              </a:rPr>
              <a:t>小暑二十四节气之第十一个节气是干支历午月的结。</a:t>
            </a:r>
          </a:p>
        </p:txBody>
      </p:sp>
      <p:sp>
        <p:nvSpPr>
          <p:cNvPr id="11" name="文本框 10"/>
          <p:cNvSpPr txBox="1"/>
          <p:nvPr/>
        </p:nvSpPr>
        <p:spPr>
          <a:xfrm>
            <a:off x="4549433" y="4486271"/>
            <a:ext cx="3390900" cy="645160"/>
          </a:xfrm>
          <a:prstGeom prst="rect">
            <a:avLst/>
          </a:prstGeom>
          <a:noFill/>
        </p:spPr>
        <p:txBody>
          <a:bodyPr vert="horz" wrap="square" rtlCol="0">
            <a:spAutoFit/>
          </a:bodyPr>
          <a:lstStyle/>
          <a:p>
            <a:pPr algn="r"/>
            <a:r>
              <a:rPr lang="zh-CN" altLang="en-US">
                <a:cs typeface="+mn-ea"/>
                <a:sym typeface="+mn-lt"/>
              </a:rPr>
              <a:t>小暑二十四节气之第十一个节气是干支历午月的结束。</a:t>
            </a:r>
          </a:p>
        </p:txBody>
      </p:sp>
      <p:sp>
        <p:nvSpPr>
          <p:cNvPr id="12" name="文本框 11"/>
          <p:cNvSpPr txBox="1"/>
          <p:nvPr/>
        </p:nvSpPr>
        <p:spPr>
          <a:xfrm>
            <a:off x="5754663" y="3975731"/>
            <a:ext cx="980440" cy="398780"/>
          </a:xfrm>
          <a:prstGeom prst="rect">
            <a:avLst/>
          </a:prstGeom>
          <a:solidFill>
            <a:srgbClr val="AAD9D8"/>
          </a:solidFill>
        </p:spPr>
        <p:txBody>
          <a:bodyPr vert="horz" wrap="square" rtlCol="0">
            <a:spAutoFit/>
          </a:bodyPr>
          <a:lstStyle/>
          <a:p>
            <a:pPr algn="ctr"/>
            <a:r>
              <a:rPr lang="zh-CN" altLang="en-US" sz="2000" dirty="0">
                <a:cs typeface="+mn-ea"/>
                <a:sym typeface="+mn-lt"/>
              </a:rPr>
              <a:t>关键词</a:t>
            </a:r>
          </a:p>
        </p:txBody>
      </p:sp>
      <p:sp>
        <p:nvSpPr>
          <p:cNvPr id="13" name="文本框 12"/>
          <p:cNvSpPr txBox="1"/>
          <p:nvPr/>
        </p:nvSpPr>
        <p:spPr>
          <a:xfrm>
            <a:off x="9169705" y="3860161"/>
            <a:ext cx="980440" cy="398780"/>
          </a:xfrm>
          <a:prstGeom prst="rect">
            <a:avLst/>
          </a:prstGeom>
          <a:solidFill>
            <a:srgbClr val="AAD9D8"/>
          </a:solidFill>
        </p:spPr>
        <p:txBody>
          <a:bodyPr vert="horz" wrap="square" rtlCol="0">
            <a:spAutoFit/>
          </a:bodyPr>
          <a:lstStyle/>
          <a:p>
            <a:pPr algn="ctr"/>
            <a:r>
              <a:rPr lang="zh-CN" altLang="en-US" sz="2000">
                <a:cs typeface="+mn-ea"/>
                <a:sym typeface="+mn-lt"/>
              </a:rPr>
              <a:t>关键词</a:t>
            </a:r>
          </a:p>
        </p:txBody>
      </p:sp>
      <p:sp>
        <p:nvSpPr>
          <p:cNvPr id="16" name="文本框 15"/>
          <p:cNvSpPr txBox="1"/>
          <p:nvPr/>
        </p:nvSpPr>
        <p:spPr>
          <a:xfrm>
            <a:off x="8128305" y="2783840"/>
            <a:ext cx="2955290" cy="645160"/>
          </a:xfrm>
          <a:prstGeom prst="rect">
            <a:avLst/>
          </a:prstGeom>
          <a:noFill/>
        </p:spPr>
        <p:txBody>
          <a:bodyPr vert="horz" wrap="square" rtlCol="0">
            <a:spAutoFit/>
          </a:bodyPr>
          <a:lstStyle/>
          <a:p>
            <a:pPr algn="l"/>
            <a:r>
              <a:rPr lang="zh-CN" altLang="en-US">
                <a:cs typeface="+mn-ea"/>
                <a:sym typeface="+mn-lt"/>
              </a:rPr>
              <a:t>小暑二十四节气之第十一个节气是干支历午月的结。</a:t>
            </a:r>
          </a:p>
        </p:txBody>
      </p:sp>
      <p:sp>
        <p:nvSpPr>
          <p:cNvPr id="17" name="文本框 16"/>
          <p:cNvSpPr txBox="1"/>
          <p:nvPr/>
        </p:nvSpPr>
        <p:spPr>
          <a:xfrm>
            <a:off x="4549433" y="2783840"/>
            <a:ext cx="3390900" cy="645160"/>
          </a:xfrm>
          <a:prstGeom prst="rect">
            <a:avLst/>
          </a:prstGeom>
          <a:noFill/>
        </p:spPr>
        <p:txBody>
          <a:bodyPr vert="horz" wrap="square" rtlCol="0">
            <a:spAutoFit/>
          </a:bodyPr>
          <a:lstStyle/>
          <a:p>
            <a:pPr algn="r"/>
            <a:r>
              <a:rPr lang="zh-CN" altLang="en-US">
                <a:cs typeface="+mn-ea"/>
                <a:sym typeface="+mn-lt"/>
              </a:rPr>
              <a:t>小暑二十四节气之第十一个节气是干支历午月的结束。</a:t>
            </a:r>
          </a:p>
        </p:txBody>
      </p:sp>
      <p:sp>
        <p:nvSpPr>
          <p:cNvPr id="18" name="文本框 17"/>
          <p:cNvSpPr txBox="1"/>
          <p:nvPr/>
        </p:nvSpPr>
        <p:spPr>
          <a:xfrm>
            <a:off x="5754663" y="2273300"/>
            <a:ext cx="980440" cy="398780"/>
          </a:xfrm>
          <a:prstGeom prst="rect">
            <a:avLst/>
          </a:prstGeom>
          <a:solidFill>
            <a:srgbClr val="AAD9D8"/>
          </a:solidFill>
        </p:spPr>
        <p:txBody>
          <a:bodyPr vert="horz" wrap="square" rtlCol="0">
            <a:spAutoFit/>
          </a:bodyPr>
          <a:lstStyle/>
          <a:p>
            <a:pPr algn="ctr"/>
            <a:r>
              <a:rPr lang="zh-CN" altLang="en-US" sz="2000" dirty="0">
                <a:cs typeface="+mn-ea"/>
                <a:sym typeface="+mn-lt"/>
              </a:rPr>
              <a:t>关键词</a:t>
            </a:r>
          </a:p>
        </p:txBody>
      </p:sp>
      <p:sp>
        <p:nvSpPr>
          <p:cNvPr id="19" name="文本框 18"/>
          <p:cNvSpPr txBox="1"/>
          <p:nvPr/>
        </p:nvSpPr>
        <p:spPr>
          <a:xfrm>
            <a:off x="9169705" y="2157730"/>
            <a:ext cx="980440" cy="398780"/>
          </a:xfrm>
          <a:prstGeom prst="rect">
            <a:avLst/>
          </a:prstGeom>
          <a:solidFill>
            <a:srgbClr val="AAD9D8"/>
          </a:solidFill>
        </p:spPr>
        <p:txBody>
          <a:bodyPr vert="horz" wrap="square" rtlCol="0">
            <a:spAutoFit/>
          </a:bodyPr>
          <a:lstStyle/>
          <a:p>
            <a:pPr algn="ctr"/>
            <a:r>
              <a:rPr lang="zh-CN" altLang="en-US" sz="2000">
                <a:cs typeface="+mn-ea"/>
                <a:sym typeface="+mn-lt"/>
              </a:rPr>
              <a:t>关键词</a:t>
            </a:r>
          </a:p>
        </p:txBody>
      </p:sp>
    </p:spTree>
    <p:extLst>
      <p:ext uri="{BB962C8B-B14F-4D97-AF65-F5344CB8AC3E}">
        <p14:creationId xmlns:p14="http://schemas.microsoft.com/office/powerpoint/2010/main" val="11457587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animBg="1"/>
      <p:bldP spid="13" grpId="0" animBg="1"/>
      <p:bldP spid="16" grpId="0"/>
      <p:bldP spid="17"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四、节气养生</a:t>
            </a:r>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76659" y="3058413"/>
            <a:ext cx="3220085" cy="3220085"/>
          </a:xfrm>
          <a:prstGeom prst="rect">
            <a:avLst/>
          </a:prstGeom>
        </p:spPr>
      </p:pic>
      <p:sp>
        <p:nvSpPr>
          <p:cNvPr id="9" name="文本框 8"/>
          <p:cNvSpPr txBox="1"/>
          <p:nvPr/>
        </p:nvSpPr>
        <p:spPr>
          <a:xfrm>
            <a:off x="2255520" y="2202103"/>
            <a:ext cx="7041938" cy="840230"/>
          </a:xfrm>
          <a:prstGeom prst="rect">
            <a:avLst/>
          </a:prstGeom>
          <a:noFill/>
        </p:spPr>
        <p:txBody>
          <a:bodyPr wrap="square" rtlCol="0">
            <a:spAutoFit/>
          </a:bodyPr>
          <a:lstStyle/>
          <a:p>
            <a:pPr>
              <a:lnSpc>
                <a:spcPct val="90000"/>
              </a:lnSpc>
            </a:pPr>
            <a:r>
              <a:rPr lang="zh-CN" altLang="en-US" spc="300" dirty="0">
                <a:cs typeface="+mn-ea"/>
                <a:sym typeface="+mn-lt"/>
              </a:rPr>
              <a:t>小暑二十四节气之第十一个节气是干支历午月的结束以及未月的起始太阳到达黄经105度于每年公历7月6—8日交节。</a:t>
            </a:r>
          </a:p>
        </p:txBody>
      </p:sp>
      <p:sp>
        <p:nvSpPr>
          <p:cNvPr id="10" name="文本框 9"/>
          <p:cNvSpPr txBox="1"/>
          <p:nvPr/>
        </p:nvSpPr>
        <p:spPr>
          <a:xfrm>
            <a:off x="5893370" y="3429000"/>
            <a:ext cx="4965130" cy="590931"/>
          </a:xfrm>
          <a:prstGeom prst="rect">
            <a:avLst/>
          </a:prstGeom>
          <a:noFill/>
        </p:spPr>
        <p:txBody>
          <a:bodyPr vert="horz" wrap="square" rtlCol="0">
            <a:spAutoFit/>
          </a:bodyPr>
          <a:lstStyle/>
          <a:p>
            <a:pPr algn="l">
              <a:lnSpc>
                <a:spcPct val="90000"/>
              </a:lnSpc>
            </a:pPr>
            <a:r>
              <a:rPr lang="zh-CN" altLang="en-US" spc="300" dirty="0">
                <a:cs typeface="+mn-ea"/>
                <a:sym typeface="+mn-lt"/>
              </a:rPr>
              <a:t>小暑二十四节气之第十一个节气是干支历午月的结束以及未月的起始斗指辛。</a:t>
            </a:r>
          </a:p>
        </p:txBody>
      </p:sp>
      <p:sp>
        <p:nvSpPr>
          <p:cNvPr id="11" name="文本框 10"/>
          <p:cNvSpPr txBox="1"/>
          <p:nvPr/>
        </p:nvSpPr>
        <p:spPr>
          <a:xfrm>
            <a:off x="5893370" y="4372991"/>
            <a:ext cx="4965130" cy="590931"/>
          </a:xfrm>
          <a:prstGeom prst="rect">
            <a:avLst/>
          </a:prstGeom>
          <a:noFill/>
        </p:spPr>
        <p:txBody>
          <a:bodyPr vert="horz" wrap="square" rtlCol="0">
            <a:spAutoFit/>
          </a:bodyPr>
          <a:lstStyle/>
          <a:p>
            <a:pPr algn="l">
              <a:lnSpc>
                <a:spcPct val="90000"/>
              </a:lnSpc>
            </a:pPr>
            <a:r>
              <a:rPr lang="zh-CN" altLang="en-US" spc="300" dirty="0">
                <a:cs typeface="+mn-ea"/>
                <a:sym typeface="+mn-lt"/>
              </a:rPr>
              <a:t>小暑二十四节气之第十一个节气是干支历午月的结束以及未月的起始斗指辛。</a:t>
            </a:r>
          </a:p>
        </p:txBody>
      </p:sp>
    </p:spTree>
    <p:extLst>
      <p:ext uri="{BB962C8B-B14F-4D97-AF65-F5344CB8AC3E}">
        <p14:creationId xmlns:p14="http://schemas.microsoft.com/office/powerpoint/2010/main" val="201862547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四、节气养生</a:t>
            </a:r>
          </a:p>
        </p:txBody>
      </p:sp>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24663" y="876042"/>
            <a:ext cx="5708005" cy="5708005"/>
          </a:xfrm>
          <a:prstGeom prst="rect">
            <a:avLst/>
          </a:prstGeom>
        </p:spPr>
      </p:pic>
      <p:sp>
        <p:nvSpPr>
          <p:cNvPr id="13" name="文本框 12"/>
          <p:cNvSpPr txBox="1"/>
          <p:nvPr/>
        </p:nvSpPr>
        <p:spPr>
          <a:xfrm>
            <a:off x="7713335" y="4045801"/>
            <a:ext cx="3390900" cy="645160"/>
          </a:xfrm>
          <a:prstGeom prst="rect">
            <a:avLst/>
          </a:prstGeom>
          <a:noFill/>
        </p:spPr>
        <p:txBody>
          <a:bodyPr vert="horz" wrap="square" rtlCol="0">
            <a:spAutoFit/>
          </a:bodyPr>
          <a:lstStyle/>
          <a:p>
            <a:pPr algn="r"/>
            <a:r>
              <a:rPr lang="zh-CN" altLang="en-US" dirty="0">
                <a:cs typeface="+mn-ea"/>
                <a:sym typeface="+mn-lt"/>
              </a:rPr>
              <a:t>小暑二十四节气之第十一个节气是干支历午月的结束。</a:t>
            </a:r>
          </a:p>
        </p:txBody>
      </p:sp>
      <p:sp>
        <p:nvSpPr>
          <p:cNvPr id="14" name="文本框 13"/>
          <p:cNvSpPr txBox="1"/>
          <p:nvPr/>
        </p:nvSpPr>
        <p:spPr>
          <a:xfrm>
            <a:off x="8918565" y="3535261"/>
            <a:ext cx="980440" cy="398780"/>
          </a:xfrm>
          <a:prstGeom prst="rect">
            <a:avLst/>
          </a:prstGeom>
          <a:solidFill>
            <a:srgbClr val="AAD9D8"/>
          </a:solidFill>
        </p:spPr>
        <p:txBody>
          <a:bodyPr vert="horz" wrap="square" rtlCol="0">
            <a:spAutoFit/>
          </a:bodyPr>
          <a:lstStyle/>
          <a:p>
            <a:pPr algn="ctr"/>
            <a:r>
              <a:rPr lang="zh-CN" altLang="en-US" sz="2000" dirty="0">
                <a:cs typeface="+mn-ea"/>
                <a:sym typeface="+mn-lt"/>
              </a:rPr>
              <a:t>关键词</a:t>
            </a:r>
          </a:p>
        </p:txBody>
      </p:sp>
    </p:spTree>
    <p:extLst>
      <p:ext uri="{BB962C8B-B14F-4D97-AF65-F5344CB8AC3E}">
        <p14:creationId xmlns:p14="http://schemas.microsoft.com/office/powerpoint/2010/main" val="28949719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4" cy="6858002"/>
          </a:xfrm>
          <a:prstGeom prst="rect">
            <a:avLst/>
          </a:prstGeom>
        </p:spPr>
      </p:pic>
      <p:sp>
        <p:nvSpPr>
          <p:cNvPr id="8" name="文本框 7"/>
          <p:cNvSpPr txBox="1"/>
          <p:nvPr/>
        </p:nvSpPr>
        <p:spPr>
          <a:xfrm>
            <a:off x="10402188" y="741812"/>
            <a:ext cx="841375" cy="1753235"/>
          </a:xfrm>
          <a:prstGeom prst="rect">
            <a:avLst/>
          </a:prstGeom>
          <a:noFill/>
        </p:spPr>
        <p:txBody>
          <a:bodyPr wrap="square" rtlCol="0">
            <a:spAutoFit/>
          </a:bodyPr>
          <a:lstStyle/>
          <a:p>
            <a:r>
              <a:rPr lang="zh-CN" altLang="en-US" sz="5400" dirty="0">
                <a:cs typeface="+mn-ea"/>
                <a:sym typeface="+mn-lt"/>
              </a:rPr>
              <a:t>目录</a:t>
            </a:r>
          </a:p>
        </p:txBody>
      </p:sp>
      <p:sp>
        <p:nvSpPr>
          <p:cNvPr id="9" name="矩形 8"/>
          <p:cNvSpPr/>
          <p:nvPr/>
        </p:nvSpPr>
        <p:spPr>
          <a:xfrm>
            <a:off x="4479416" y="1932569"/>
            <a:ext cx="1527810" cy="148463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697448" y="2192302"/>
            <a:ext cx="1126716" cy="954107"/>
          </a:xfrm>
          <a:prstGeom prst="rect">
            <a:avLst/>
          </a:prstGeom>
          <a:noFill/>
        </p:spPr>
        <p:txBody>
          <a:bodyPr wrap="square" rtlCol="0">
            <a:spAutoFit/>
          </a:bodyPr>
          <a:lstStyle/>
          <a:p>
            <a:pPr algn="ctr"/>
            <a:r>
              <a:rPr lang="zh-CN" altLang="en-US" sz="2800" spc="300">
                <a:solidFill>
                  <a:schemeClr val="tx1"/>
                </a:solidFill>
                <a:cs typeface="+mn-ea"/>
                <a:sym typeface="+mn-lt"/>
              </a:rPr>
              <a:t>节气简介</a:t>
            </a:r>
          </a:p>
        </p:txBody>
      </p:sp>
      <p:sp>
        <p:nvSpPr>
          <p:cNvPr id="11" name="矩形 10"/>
          <p:cNvSpPr/>
          <p:nvPr/>
        </p:nvSpPr>
        <p:spPr>
          <a:xfrm>
            <a:off x="6233286" y="3573409"/>
            <a:ext cx="1527810" cy="148463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6451318" y="3876685"/>
            <a:ext cx="1126716" cy="954107"/>
          </a:xfrm>
          <a:prstGeom prst="rect">
            <a:avLst/>
          </a:prstGeom>
          <a:noFill/>
        </p:spPr>
        <p:txBody>
          <a:bodyPr wrap="square" rtlCol="0">
            <a:spAutoFit/>
          </a:bodyPr>
          <a:lstStyle/>
          <a:p>
            <a:pPr algn="ctr"/>
            <a:r>
              <a:rPr lang="zh-CN" altLang="en-US" sz="2800" spc="300" dirty="0">
                <a:solidFill>
                  <a:schemeClr val="tx1"/>
                </a:solidFill>
                <a:cs typeface="+mn-ea"/>
                <a:sym typeface="+mn-lt"/>
              </a:rPr>
              <a:t>气候特点</a:t>
            </a:r>
          </a:p>
        </p:txBody>
      </p:sp>
      <p:sp>
        <p:nvSpPr>
          <p:cNvPr id="13" name="矩形 12"/>
          <p:cNvSpPr/>
          <p:nvPr/>
        </p:nvSpPr>
        <p:spPr>
          <a:xfrm>
            <a:off x="7930006" y="1932569"/>
            <a:ext cx="1527810" cy="148463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148038" y="2235845"/>
            <a:ext cx="1126716" cy="954107"/>
          </a:xfrm>
          <a:prstGeom prst="rect">
            <a:avLst/>
          </a:prstGeom>
          <a:noFill/>
        </p:spPr>
        <p:txBody>
          <a:bodyPr wrap="square" rtlCol="0">
            <a:spAutoFit/>
          </a:bodyPr>
          <a:lstStyle/>
          <a:p>
            <a:pPr algn="ctr"/>
            <a:r>
              <a:rPr lang="zh-CN" altLang="en-US" sz="2800" spc="300">
                <a:solidFill>
                  <a:schemeClr val="tx1"/>
                </a:solidFill>
                <a:cs typeface="+mn-ea"/>
                <a:sym typeface="+mn-lt"/>
              </a:rPr>
              <a:t>节气习俗</a:t>
            </a:r>
          </a:p>
        </p:txBody>
      </p:sp>
      <p:sp>
        <p:nvSpPr>
          <p:cNvPr id="15" name="矩形 14"/>
          <p:cNvSpPr/>
          <p:nvPr/>
        </p:nvSpPr>
        <p:spPr>
          <a:xfrm>
            <a:off x="9640061" y="3573409"/>
            <a:ext cx="1527810" cy="148463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9872063" y="3890655"/>
            <a:ext cx="1126716" cy="954107"/>
          </a:xfrm>
          <a:prstGeom prst="rect">
            <a:avLst/>
          </a:prstGeom>
          <a:noFill/>
        </p:spPr>
        <p:txBody>
          <a:bodyPr wrap="square" rtlCol="0">
            <a:spAutoFit/>
          </a:bodyPr>
          <a:lstStyle/>
          <a:p>
            <a:pPr algn="ctr"/>
            <a:r>
              <a:rPr lang="zh-CN" altLang="en-US" sz="2800" spc="300" dirty="0">
                <a:solidFill>
                  <a:schemeClr val="tx1"/>
                </a:solidFill>
                <a:cs typeface="+mn-ea"/>
                <a:sym typeface="+mn-lt"/>
              </a:rPr>
              <a:t>节气养生</a:t>
            </a:r>
          </a:p>
        </p:txBody>
      </p:sp>
      <p:sp>
        <p:nvSpPr>
          <p:cNvPr id="17" name="泪滴形 16"/>
          <p:cNvSpPr/>
          <p:nvPr/>
        </p:nvSpPr>
        <p:spPr>
          <a:xfrm>
            <a:off x="4934711" y="1609989"/>
            <a:ext cx="532765" cy="532765"/>
          </a:xfrm>
          <a:prstGeom prst="teardrop">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b="1" dirty="0">
                <a:effectLst>
                  <a:outerShdw blurRad="38100" dist="38100" dir="2700000" algn="tl">
                    <a:srgbClr val="000000">
                      <a:alpha val="10000"/>
                    </a:srgbClr>
                  </a:outerShdw>
                </a:effectLst>
                <a:cs typeface="+mn-ea"/>
                <a:sym typeface="+mn-lt"/>
              </a:rPr>
              <a:t>壹</a:t>
            </a:r>
          </a:p>
        </p:txBody>
      </p:sp>
      <p:sp>
        <p:nvSpPr>
          <p:cNvPr id="18" name="泪滴形 17"/>
          <p:cNvSpPr/>
          <p:nvPr/>
        </p:nvSpPr>
        <p:spPr>
          <a:xfrm>
            <a:off x="6688581" y="3236859"/>
            <a:ext cx="532765" cy="532765"/>
          </a:xfrm>
          <a:prstGeom prst="teardrop">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r>
              <a:rPr lang="zh-CN" altLang="en-US" sz="2400" b="1">
                <a:effectLst>
                  <a:outerShdw blurRad="38100" dist="38100" dir="2700000" algn="tl">
                    <a:srgbClr val="000000">
                      <a:alpha val="10000"/>
                    </a:srgbClr>
                  </a:outerShdw>
                </a:effectLst>
                <a:cs typeface="+mn-ea"/>
                <a:sym typeface="+mn-lt"/>
              </a:rPr>
              <a:t>贰</a:t>
            </a:r>
          </a:p>
        </p:txBody>
      </p:sp>
      <p:sp>
        <p:nvSpPr>
          <p:cNvPr id="19" name="泪滴形 18"/>
          <p:cNvSpPr/>
          <p:nvPr/>
        </p:nvSpPr>
        <p:spPr>
          <a:xfrm>
            <a:off x="8385301" y="1609989"/>
            <a:ext cx="532765" cy="532765"/>
          </a:xfrm>
          <a:prstGeom prst="teardrop">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r>
              <a:rPr lang="zh-CN" altLang="en-US" sz="2400" b="1">
                <a:effectLst>
                  <a:outerShdw blurRad="38100" dist="38100" dir="2700000" algn="tl">
                    <a:srgbClr val="000000">
                      <a:alpha val="10000"/>
                    </a:srgbClr>
                  </a:outerShdw>
                </a:effectLst>
                <a:cs typeface="+mn-ea"/>
                <a:sym typeface="+mn-lt"/>
              </a:rPr>
              <a:t>叁</a:t>
            </a:r>
          </a:p>
        </p:txBody>
      </p:sp>
      <p:sp>
        <p:nvSpPr>
          <p:cNvPr id="20" name="泪滴形 19"/>
          <p:cNvSpPr/>
          <p:nvPr/>
        </p:nvSpPr>
        <p:spPr>
          <a:xfrm>
            <a:off x="10095356" y="3236859"/>
            <a:ext cx="532765" cy="532765"/>
          </a:xfrm>
          <a:prstGeom prst="teardrop">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20000"/>
              </a:lnSpc>
              <a:buClrTx/>
              <a:buSzTx/>
              <a:buFontTx/>
            </a:pPr>
            <a:r>
              <a:rPr lang="zh-CN" altLang="en-US" sz="2400" b="1">
                <a:effectLst>
                  <a:outerShdw blurRad="38100" dist="38100" dir="2700000" algn="tl">
                    <a:srgbClr val="000000">
                      <a:alpha val="10000"/>
                    </a:srgbClr>
                  </a:outerShdw>
                </a:effectLst>
                <a:cs typeface="+mn-ea"/>
                <a:sym typeface="+mn-lt"/>
              </a:rPr>
              <a:t>肆</a:t>
            </a:r>
          </a:p>
        </p:txBody>
      </p:sp>
      <p:sp>
        <p:nvSpPr>
          <p:cNvPr id="2" name="文本框 1"/>
          <p:cNvSpPr txBox="1"/>
          <p:nvPr/>
        </p:nvSpPr>
        <p:spPr>
          <a:xfrm>
            <a:off x="1491449" y="621437"/>
            <a:ext cx="1624613" cy="215444"/>
          </a:xfrm>
          <a:prstGeom prst="rect">
            <a:avLst/>
          </a:prstGeom>
          <a:noFill/>
        </p:spPr>
        <p:txBody>
          <a:bodyPr wrap="square" rtlCol="0">
            <a:spAutoFit/>
          </a:bodyPr>
          <a:lstStyle/>
          <a:p>
            <a:r>
              <a:rPr lang="en-US" altLang="zh-CN" sz="800" dirty="0">
                <a:solidFill>
                  <a:srgbClr val="EAFEFF"/>
                </a:solidFill>
              </a:rPr>
              <a:t>https://www.ypppt.com/</a:t>
            </a:r>
            <a:endParaRPr lang="zh-CN" altLang="en-US" sz="800" dirty="0">
              <a:solidFill>
                <a:srgbClr val="EAFEFF"/>
              </a:solidFill>
            </a:endParaRPr>
          </a:p>
        </p:txBody>
      </p:sp>
    </p:spTree>
    <p:extLst>
      <p:ext uri="{BB962C8B-B14F-4D97-AF65-F5344CB8AC3E}">
        <p14:creationId xmlns:p14="http://schemas.microsoft.com/office/powerpoint/2010/main" val="39767620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p:bldP spid="13" grpId="0" animBg="1"/>
      <p:bldP spid="14" grpId="0"/>
      <p:bldP spid="15" grpId="0" animBg="1"/>
      <p:bldP spid="16" grpId="0"/>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214A5DA7-09D8-4963-B61E-672957FE9E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15648"/>
          </a:xfrm>
          <a:prstGeom prst="rect">
            <a:avLst/>
          </a:prstGeom>
        </p:spPr>
      </p:pic>
      <p:sp>
        <p:nvSpPr>
          <p:cNvPr id="14" name="文本框 13">
            <a:extLst>
              <a:ext uri="{FF2B5EF4-FFF2-40B4-BE49-F238E27FC236}">
                <a16:creationId xmlns="" xmlns:a16="http://schemas.microsoft.com/office/drawing/2014/main" id="{2057C916-42B0-4E2F-B33E-8AC4E9361C34}"/>
              </a:ext>
            </a:extLst>
          </p:cNvPr>
          <p:cNvSpPr txBox="1"/>
          <p:nvPr/>
        </p:nvSpPr>
        <p:spPr>
          <a:xfrm>
            <a:off x="3332812" y="304832"/>
            <a:ext cx="5526376" cy="307777"/>
          </a:xfrm>
          <a:prstGeom prst="rect">
            <a:avLst/>
          </a:prstGeom>
          <a:noFill/>
        </p:spPr>
        <p:txBody>
          <a:bodyPr wrap="square" rtlCol="0">
            <a:spAutoFit/>
          </a:bodyPr>
          <a:lstStyle/>
          <a:p>
            <a:pPr algn="dist"/>
            <a:r>
              <a:rPr lang="zh-CN" altLang="en-US" sz="1400" dirty="0">
                <a:cs typeface="+mn-ea"/>
                <a:sym typeface="+mn-lt"/>
              </a:rPr>
              <a:t>中</a:t>
            </a:r>
            <a:r>
              <a:rPr lang="en-US" altLang="zh-CN" sz="1400" dirty="0">
                <a:cs typeface="+mn-ea"/>
                <a:sym typeface="+mn-lt"/>
              </a:rPr>
              <a:t>|</a:t>
            </a:r>
            <a:r>
              <a:rPr lang="zh-CN" altLang="en-US" sz="1400" dirty="0">
                <a:cs typeface="+mn-ea"/>
                <a:sym typeface="+mn-lt"/>
              </a:rPr>
              <a:t>国</a:t>
            </a:r>
            <a:r>
              <a:rPr lang="en-US" altLang="zh-CN" sz="1400" dirty="0">
                <a:cs typeface="+mn-ea"/>
                <a:sym typeface="+mn-lt"/>
              </a:rPr>
              <a:t>|</a:t>
            </a:r>
            <a:r>
              <a:rPr lang="zh-CN" altLang="en-US" sz="1400" dirty="0">
                <a:cs typeface="+mn-ea"/>
                <a:sym typeface="+mn-lt"/>
              </a:rPr>
              <a:t>传</a:t>
            </a:r>
            <a:r>
              <a:rPr lang="en-US" altLang="zh-CN" sz="1400" dirty="0">
                <a:cs typeface="+mn-ea"/>
                <a:sym typeface="+mn-lt"/>
              </a:rPr>
              <a:t>|</a:t>
            </a:r>
            <a:r>
              <a:rPr lang="zh-CN" altLang="en-US" sz="1400" dirty="0">
                <a:cs typeface="+mn-ea"/>
                <a:sym typeface="+mn-lt"/>
              </a:rPr>
              <a:t>统</a:t>
            </a:r>
            <a:r>
              <a:rPr lang="en-US" altLang="zh-CN" sz="1400" dirty="0">
                <a:cs typeface="+mn-ea"/>
                <a:sym typeface="+mn-lt"/>
              </a:rPr>
              <a:t>|</a:t>
            </a:r>
            <a:r>
              <a:rPr lang="zh-CN" altLang="en-US" sz="1400" dirty="0">
                <a:cs typeface="+mn-ea"/>
                <a:sym typeface="+mn-lt"/>
              </a:rPr>
              <a:t>二</a:t>
            </a:r>
            <a:r>
              <a:rPr lang="en-US" altLang="zh-CN" sz="1400" dirty="0">
                <a:cs typeface="+mn-ea"/>
                <a:sym typeface="+mn-lt"/>
              </a:rPr>
              <a:t>|</a:t>
            </a:r>
            <a:r>
              <a:rPr lang="zh-CN" altLang="en-US" sz="1400" dirty="0">
                <a:cs typeface="+mn-ea"/>
                <a:sym typeface="+mn-lt"/>
              </a:rPr>
              <a:t>十</a:t>
            </a:r>
            <a:r>
              <a:rPr lang="en-US" altLang="zh-CN" sz="1400" dirty="0">
                <a:cs typeface="+mn-ea"/>
                <a:sym typeface="+mn-lt"/>
              </a:rPr>
              <a:t>|</a:t>
            </a:r>
            <a:r>
              <a:rPr lang="zh-CN" altLang="en-US" sz="1400" dirty="0">
                <a:cs typeface="+mn-ea"/>
                <a:sym typeface="+mn-lt"/>
              </a:rPr>
              <a:t>四</a:t>
            </a:r>
            <a:r>
              <a:rPr lang="en-US" altLang="zh-CN" sz="1400" dirty="0">
                <a:cs typeface="+mn-ea"/>
                <a:sym typeface="+mn-lt"/>
              </a:rPr>
              <a:t>|</a:t>
            </a:r>
            <a:r>
              <a:rPr lang="zh-CN" altLang="en-US" sz="1400" dirty="0">
                <a:cs typeface="+mn-ea"/>
                <a:sym typeface="+mn-lt"/>
              </a:rPr>
              <a:t>节</a:t>
            </a:r>
            <a:r>
              <a:rPr lang="en-US" altLang="zh-CN" sz="1400" dirty="0">
                <a:cs typeface="+mn-ea"/>
                <a:sym typeface="+mn-lt"/>
              </a:rPr>
              <a:t>|</a:t>
            </a:r>
            <a:r>
              <a:rPr lang="zh-CN" altLang="en-US" sz="1400" dirty="0">
                <a:cs typeface="+mn-ea"/>
                <a:sym typeface="+mn-lt"/>
              </a:rPr>
              <a:t>气</a:t>
            </a:r>
          </a:p>
        </p:txBody>
      </p:sp>
    </p:spTree>
    <p:extLst>
      <p:ext uri="{BB962C8B-B14F-4D97-AF65-F5344CB8AC3E}">
        <p14:creationId xmlns:p14="http://schemas.microsoft.com/office/powerpoint/2010/main" val="33217325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7446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4" cy="6858002"/>
          </a:xfrm>
          <a:prstGeom prst="rect">
            <a:avLst/>
          </a:prstGeom>
        </p:spPr>
      </p:pic>
      <p:sp>
        <p:nvSpPr>
          <p:cNvPr id="5" name="文本框 4"/>
          <p:cNvSpPr txBox="1"/>
          <p:nvPr/>
        </p:nvSpPr>
        <p:spPr>
          <a:xfrm>
            <a:off x="8134884" y="1231166"/>
            <a:ext cx="2018030" cy="4524315"/>
          </a:xfrm>
          <a:prstGeom prst="rect">
            <a:avLst/>
          </a:prstGeom>
          <a:noFill/>
        </p:spPr>
        <p:txBody>
          <a:bodyPr wrap="square" rtlCol="0">
            <a:spAutoFit/>
          </a:bodyPr>
          <a:lstStyle/>
          <a:p>
            <a:r>
              <a:rPr lang="zh-CN" altLang="en-US" sz="7200" spc="300" dirty="0">
                <a:cs typeface="+mn-ea"/>
                <a:sym typeface="+mn-lt"/>
              </a:rPr>
              <a:t>节气简介</a:t>
            </a:r>
          </a:p>
        </p:txBody>
      </p:sp>
      <p:sp>
        <p:nvSpPr>
          <p:cNvPr id="7" name="文本框 6"/>
          <p:cNvSpPr txBox="1"/>
          <p:nvPr/>
        </p:nvSpPr>
        <p:spPr>
          <a:xfrm>
            <a:off x="9843195" y="896587"/>
            <a:ext cx="830997" cy="5193475"/>
          </a:xfrm>
          <a:prstGeom prst="rect">
            <a:avLst/>
          </a:prstGeom>
          <a:noFill/>
        </p:spPr>
        <p:txBody>
          <a:bodyPr vert="eaVert" wrap="square" rtlCol="0">
            <a:spAutoFit/>
          </a:bodyPr>
          <a:lstStyle/>
          <a:p>
            <a:pPr>
              <a:lnSpc>
                <a:spcPct val="150000"/>
              </a:lnSpc>
            </a:pPr>
            <a:r>
              <a:rPr lang="zh-CN" altLang="en-US" sz="1400" spc="300" dirty="0">
                <a:cs typeface="+mn-ea"/>
                <a:sym typeface="+mn-lt"/>
              </a:rPr>
              <a:t>小暑，二十四节气之第十一个节气，是干支历午月的结束以及未月的起始。斗指辛，太阳到达黄经105度。</a:t>
            </a:r>
          </a:p>
        </p:txBody>
      </p:sp>
      <p:sp>
        <p:nvSpPr>
          <p:cNvPr id="8" name="矩形 7"/>
          <p:cNvSpPr/>
          <p:nvPr/>
        </p:nvSpPr>
        <p:spPr>
          <a:xfrm>
            <a:off x="6769056" y="3308985"/>
            <a:ext cx="841375" cy="77089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lumMod val="25000"/>
                </a:schemeClr>
              </a:solidFill>
              <a:cs typeface="+mn-ea"/>
              <a:sym typeface="+mn-lt"/>
            </a:endParaRPr>
          </a:p>
        </p:txBody>
      </p:sp>
      <p:sp>
        <p:nvSpPr>
          <p:cNvPr id="9" name="文本框 8"/>
          <p:cNvSpPr txBox="1"/>
          <p:nvPr/>
        </p:nvSpPr>
        <p:spPr>
          <a:xfrm>
            <a:off x="6918281" y="3429000"/>
            <a:ext cx="695325" cy="523220"/>
          </a:xfrm>
          <a:prstGeom prst="rect">
            <a:avLst/>
          </a:prstGeom>
          <a:noFill/>
        </p:spPr>
        <p:txBody>
          <a:bodyPr wrap="square" rtlCol="0">
            <a:spAutoFit/>
          </a:bodyPr>
          <a:lstStyle/>
          <a:p>
            <a:r>
              <a:rPr lang="zh-CN" altLang="en-US" sz="2800" dirty="0">
                <a:solidFill>
                  <a:schemeClr val="bg2">
                    <a:lumMod val="25000"/>
                  </a:schemeClr>
                </a:solidFill>
                <a:cs typeface="+mn-ea"/>
                <a:sym typeface="+mn-lt"/>
              </a:rPr>
              <a:t>壹</a:t>
            </a:r>
          </a:p>
        </p:txBody>
      </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0488" y="1131125"/>
            <a:ext cx="7057570" cy="4686300"/>
          </a:xfrm>
          <a:prstGeom prst="rect">
            <a:avLst/>
          </a:prstGeom>
        </p:spPr>
      </p:pic>
    </p:spTree>
    <p:extLst>
      <p:ext uri="{BB962C8B-B14F-4D97-AF65-F5344CB8AC3E}">
        <p14:creationId xmlns:p14="http://schemas.microsoft.com/office/powerpoint/2010/main" val="225628121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一、节气简介</a:t>
            </a:r>
          </a:p>
        </p:txBody>
      </p: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2157" y="1873254"/>
            <a:ext cx="3854172" cy="3854172"/>
          </a:xfrm>
          <a:prstGeom prst="rect">
            <a:avLst/>
          </a:prstGeom>
        </p:spPr>
      </p:pic>
      <p:sp>
        <p:nvSpPr>
          <p:cNvPr id="10" name="文本框 9"/>
          <p:cNvSpPr txBox="1"/>
          <p:nvPr/>
        </p:nvSpPr>
        <p:spPr>
          <a:xfrm>
            <a:off x="4404916" y="2036020"/>
            <a:ext cx="6606569" cy="646331"/>
          </a:xfrm>
          <a:prstGeom prst="rect">
            <a:avLst/>
          </a:prstGeom>
          <a:noFill/>
        </p:spPr>
        <p:txBody>
          <a:bodyPr wrap="square" rtlCol="0">
            <a:spAutoFit/>
          </a:bodyPr>
          <a:lstStyle/>
          <a:p>
            <a:r>
              <a:rPr lang="zh-CN" altLang="en-US" dirty="0">
                <a:cs typeface="+mn-ea"/>
                <a:sym typeface="+mn-lt"/>
              </a:rPr>
              <a:t>小暑，二十四节气之第十一个节气，是干支历午月的结束以及未月的起始。斗指辛，太阳到达黄经105度，于每年公历7月6—8日交节。</a:t>
            </a:r>
          </a:p>
        </p:txBody>
      </p:sp>
      <p:sp>
        <p:nvSpPr>
          <p:cNvPr id="12" name="矩形 11"/>
          <p:cNvSpPr/>
          <p:nvPr/>
        </p:nvSpPr>
        <p:spPr>
          <a:xfrm>
            <a:off x="4147742" y="3780365"/>
            <a:ext cx="7175500" cy="1471295"/>
          </a:xfrm>
          <a:prstGeom prst="rect">
            <a:avLst/>
          </a:prstGeom>
          <a:solidFill>
            <a:schemeClr val="bg1"/>
          </a:solidFill>
          <a:ln w="31750">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p:cNvSpPr/>
          <p:nvPr/>
        </p:nvSpPr>
        <p:spPr>
          <a:xfrm>
            <a:off x="4147742" y="1761065"/>
            <a:ext cx="7175500" cy="1471295"/>
          </a:xfrm>
          <a:prstGeom prst="rect">
            <a:avLst/>
          </a:prstGeom>
          <a:noFill/>
          <a:ln w="31750">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4404917" y="4055320"/>
            <a:ext cx="6606568" cy="646331"/>
          </a:xfrm>
          <a:prstGeom prst="rect">
            <a:avLst/>
          </a:prstGeom>
          <a:noFill/>
        </p:spPr>
        <p:txBody>
          <a:bodyPr wrap="square" rtlCol="0">
            <a:spAutoFit/>
          </a:bodyPr>
          <a:lstStyle/>
          <a:p>
            <a:r>
              <a:rPr lang="zh-CN" altLang="en-US" dirty="0">
                <a:cs typeface="+mn-ea"/>
                <a:sym typeface="+mn-lt"/>
              </a:rPr>
              <a:t>小暑，二十四节气之第十一个节气，是干支历午月的结束以及未月的起始。斗指辛，太阳到达黄经105度，于每年公历7月6—8日交节。</a:t>
            </a:r>
          </a:p>
        </p:txBody>
      </p:sp>
    </p:spTree>
    <p:extLst>
      <p:ext uri="{BB962C8B-B14F-4D97-AF65-F5344CB8AC3E}">
        <p14:creationId xmlns:p14="http://schemas.microsoft.com/office/powerpoint/2010/main" val="7418813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strVal val="#ppt_w*0.70"/>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1"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一、节气简介</a:t>
            </a:r>
          </a:p>
        </p:txBody>
      </p:sp>
      <p:sp>
        <p:nvSpPr>
          <p:cNvPr id="13" name="文本框 12"/>
          <p:cNvSpPr txBox="1"/>
          <p:nvPr/>
        </p:nvSpPr>
        <p:spPr>
          <a:xfrm>
            <a:off x="2369745" y="2046880"/>
            <a:ext cx="1569660" cy="3077845"/>
          </a:xfrm>
          <a:prstGeom prst="rect">
            <a:avLst/>
          </a:prstGeom>
          <a:noFill/>
        </p:spPr>
        <p:txBody>
          <a:bodyPr vert="eaVert" wrap="square" rtlCol="0">
            <a:spAutoFit/>
          </a:bodyPr>
          <a:lstStyle/>
          <a:p>
            <a:r>
              <a:rPr lang="zh-CN" altLang="en-US" spc="300">
                <a:cs typeface="+mn-ea"/>
                <a:sym typeface="+mn-lt"/>
              </a:rPr>
              <a:t>小暑，二十四节气之第十一个节气，是干支历午月的结束以及未月的起始。斗指辛，太阳到达黄经105度，于每年公历7月6—8日交节。</a:t>
            </a:r>
          </a:p>
        </p:txBody>
      </p:sp>
      <p:sp>
        <p:nvSpPr>
          <p:cNvPr id="14" name="文本框 13"/>
          <p:cNvSpPr txBox="1"/>
          <p:nvPr/>
        </p:nvSpPr>
        <p:spPr>
          <a:xfrm>
            <a:off x="5095800" y="2046880"/>
            <a:ext cx="1569660" cy="3077845"/>
          </a:xfrm>
          <a:prstGeom prst="rect">
            <a:avLst/>
          </a:prstGeom>
          <a:noFill/>
        </p:spPr>
        <p:txBody>
          <a:bodyPr vert="eaVert" wrap="square" rtlCol="0">
            <a:spAutoFit/>
          </a:bodyPr>
          <a:lstStyle/>
          <a:p>
            <a:r>
              <a:rPr lang="zh-CN" altLang="en-US" spc="300">
                <a:cs typeface="+mn-ea"/>
                <a:sym typeface="+mn-lt"/>
              </a:rPr>
              <a:t>小暑，二十四节气之第十一个节气，是干支历午月的结束以及未月的起始。斗指辛，太阳到达黄经105度，于每年公历7月6—8日交节。</a:t>
            </a:r>
          </a:p>
        </p:txBody>
      </p:sp>
      <p:sp>
        <p:nvSpPr>
          <p:cNvPr id="15" name="文本框 14"/>
          <p:cNvSpPr txBox="1"/>
          <p:nvPr/>
        </p:nvSpPr>
        <p:spPr>
          <a:xfrm>
            <a:off x="7990765" y="2046880"/>
            <a:ext cx="1569660" cy="3077845"/>
          </a:xfrm>
          <a:prstGeom prst="rect">
            <a:avLst/>
          </a:prstGeom>
          <a:noFill/>
        </p:spPr>
        <p:txBody>
          <a:bodyPr vert="eaVert" wrap="square" rtlCol="0">
            <a:spAutoFit/>
          </a:bodyPr>
          <a:lstStyle/>
          <a:p>
            <a:r>
              <a:rPr lang="zh-CN" altLang="en-US" spc="300">
                <a:cs typeface="+mn-ea"/>
                <a:sym typeface="+mn-lt"/>
              </a:rPr>
              <a:t>小暑，二十四节气之第十一个节气，是干支历午月的结束以及未月的起始。斗指辛，太阳到达黄经105度，于每年公历7月6—8日交节。</a:t>
            </a:r>
          </a:p>
        </p:txBody>
      </p:sp>
      <p:cxnSp>
        <p:nvCxnSpPr>
          <p:cNvPr id="16" name="直接连接符 15"/>
          <p:cNvCxnSpPr/>
          <p:nvPr/>
        </p:nvCxnSpPr>
        <p:spPr>
          <a:xfrm>
            <a:off x="4399780" y="1966870"/>
            <a:ext cx="0" cy="3054985"/>
          </a:xfrm>
          <a:prstGeom prst="line">
            <a:avLst/>
          </a:prstGeom>
          <a:ln>
            <a:solidFill>
              <a:srgbClr val="AAD9D8"/>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456035" y="1987190"/>
            <a:ext cx="0" cy="3054985"/>
          </a:xfrm>
          <a:prstGeom prst="line">
            <a:avLst/>
          </a:prstGeom>
          <a:ln>
            <a:solidFill>
              <a:srgbClr val="AAD9D8"/>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152500" y="2937785"/>
            <a:ext cx="492443" cy="1070610"/>
          </a:xfrm>
          <a:prstGeom prst="rect">
            <a:avLst/>
          </a:prstGeom>
          <a:solidFill>
            <a:srgbClr val="AAD9D8"/>
          </a:solidFill>
        </p:spPr>
        <p:txBody>
          <a:bodyPr vert="eaVert" wrap="square" rtlCol="0">
            <a:spAutoFit/>
          </a:bodyPr>
          <a:lstStyle/>
          <a:p>
            <a:pPr algn="ctr"/>
            <a:r>
              <a:rPr lang="zh-CN" altLang="en-US" sz="2000" spc="300" dirty="0">
                <a:cs typeface="+mn-ea"/>
                <a:sym typeface="+mn-lt"/>
              </a:rPr>
              <a:t>关键词</a:t>
            </a:r>
          </a:p>
        </p:txBody>
      </p:sp>
      <p:sp>
        <p:nvSpPr>
          <p:cNvPr id="19" name="文本框 18"/>
          <p:cNvSpPr txBox="1"/>
          <p:nvPr/>
        </p:nvSpPr>
        <p:spPr>
          <a:xfrm>
            <a:off x="7208755" y="2958105"/>
            <a:ext cx="492443" cy="1070610"/>
          </a:xfrm>
          <a:prstGeom prst="rect">
            <a:avLst/>
          </a:prstGeom>
          <a:solidFill>
            <a:srgbClr val="AAD9D8"/>
          </a:solidFill>
        </p:spPr>
        <p:txBody>
          <a:bodyPr vert="eaVert" wrap="square" rtlCol="0">
            <a:spAutoFit/>
          </a:bodyPr>
          <a:lstStyle/>
          <a:p>
            <a:pPr algn="ctr"/>
            <a:r>
              <a:rPr lang="zh-CN" altLang="en-US" sz="2000" spc="300">
                <a:cs typeface="+mn-ea"/>
                <a:sym typeface="+mn-lt"/>
              </a:rPr>
              <a:t>关键词</a:t>
            </a:r>
          </a:p>
        </p:txBody>
      </p:sp>
    </p:spTree>
    <p:extLst>
      <p:ext uri="{BB962C8B-B14F-4D97-AF65-F5344CB8AC3E}">
        <p14:creationId xmlns:p14="http://schemas.microsoft.com/office/powerpoint/2010/main" val="41615229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一、节气简介</a:t>
            </a:r>
          </a:p>
        </p:txBody>
      </p:sp>
      <p:sp>
        <p:nvSpPr>
          <p:cNvPr id="21" name="文本框 20"/>
          <p:cNvSpPr txBox="1"/>
          <p:nvPr/>
        </p:nvSpPr>
        <p:spPr>
          <a:xfrm>
            <a:off x="738244" y="2027497"/>
            <a:ext cx="3753485" cy="584775"/>
          </a:xfrm>
          <a:prstGeom prst="rect">
            <a:avLst/>
          </a:prstGeom>
          <a:noFill/>
        </p:spPr>
        <p:txBody>
          <a:bodyPr vert="horz" wrap="square" rtlCol="0">
            <a:spAutoFit/>
          </a:bodyPr>
          <a:lstStyle/>
          <a:p>
            <a:pPr algn="r"/>
            <a:r>
              <a:rPr lang="zh-CN" altLang="en-US" sz="1600" spc="300" dirty="0">
                <a:cs typeface="+mn-ea"/>
                <a:sym typeface="+mn-lt"/>
              </a:rPr>
              <a:t>小暑二十四节气之第十一个节气是干支历午月的结束以及未月。</a:t>
            </a:r>
          </a:p>
        </p:txBody>
      </p:sp>
      <p:sp>
        <p:nvSpPr>
          <p:cNvPr id="22" name="文本框 21"/>
          <p:cNvSpPr txBox="1"/>
          <p:nvPr/>
        </p:nvSpPr>
        <p:spPr>
          <a:xfrm>
            <a:off x="738244" y="3485457"/>
            <a:ext cx="3753485" cy="584775"/>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a:t>
            </a:r>
          </a:p>
        </p:txBody>
      </p:sp>
      <p:sp>
        <p:nvSpPr>
          <p:cNvPr id="23" name="文本框 22"/>
          <p:cNvSpPr txBox="1"/>
          <p:nvPr/>
        </p:nvSpPr>
        <p:spPr>
          <a:xfrm>
            <a:off x="780154" y="4931352"/>
            <a:ext cx="3753485" cy="584775"/>
          </a:xfrm>
          <a:prstGeom prst="rect">
            <a:avLst/>
          </a:prstGeom>
          <a:noFill/>
        </p:spPr>
        <p:txBody>
          <a:bodyPr vert="horz" wrap="square" rtlCol="0">
            <a:spAutoFit/>
          </a:bodyPr>
          <a:lstStyle/>
          <a:p>
            <a:pPr algn="r"/>
            <a:r>
              <a:rPr lang="zh-CN" altLang="en-US" sz="1600" spc="300">
                <a:cs typeface="+mn-ea"/>
                <a:sym typeface="+mn-lt"/>
              </a:rPr>
              <a:t>小暑二十四节气之第十一个节气是干支历午月的结束以及未月。</a:t>
            </a:r>
          </a:p>
        </p:txBody>
      </p:sp>
      <p:sp>
        <p:nvSpPr>
          <p:cNvPr id="24" name="文本框 23"/>
          <p:cNvSpPr txBox="1"/>
          <p:nvPr/>
        </p:nvSpPr>
        <p:spPr>
          <a:xfrm>
            <a:off x="7647679" y="2027497"/>
            <a:ext cx="3753485" cy="584775"/>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a:t>
            </a:r>
          </a:p>
        </p:txBody>
      </p:sp>
      <p:sp>
        <p:nvSpPr>
          <p:cNvPr id="25" name="文本框 24"/>
          <p:cNvSpPr txBox="1"/>
          <p:nvPr/>
        </p:nvSpPr>
        <p:spPr>
          <a:xfrm>
            <a:off x="7647679" y="3485457"/>
            <a:ext cx="3753485" cy="584775"/>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a:t>
            </a:r>
          </a:p>
        </p:txBody>
      </p:sp>
      <p:sp>
        <p:nvSpPr>
          <p:cNvPr id="26" name="文本框 25"/>
          <p:cNvSpPr txBox="1"/>
          <p:nvPr/>
        </p:nvSpPr>
        <p:spPr>
          <a:xfrm>
            <a:off x="7689589" y="4931352"/>
            <a:ext cx="3753485" cy="584775"/>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a:t>
            </a:r>
          </a:p>
        </p:txBody>
      </p:sp>
      <p:grpSp>
        <p:nvGrpSpPr>
          <p:cNvPr id="27" name="组合 26">
            <a:extLst>
              <a:ext uri="{FF2B5EF4-FFF2-40B4-BE49-F238E27FC236}">
                <a16:creationId xmlns="" xmlns:a16="http://schemas.microsoft.com/office/drawing/2014/main" id="{1C21E5D6-E6AA-4E00-8DAD-C9A860BC8884}"/>
              </a:ext>
            </a:extLst>
          </p:cNvPr>
          <p:cNvGrpSpPr/>
          <p:nvPr/>
        </p:nvGrpSpPr>
        <p:grpSpPr>
          <a:xfrm>
            <a:off x="4443208" y="1967926"/>
            <a:ext cx="3252992" cy="3252990"/>
            <a:chOff x="246672" y="998534"/>
            <a:chExt cx="5657920" cy="5657920"/>
          </a:xfrm>
        </p:grpSpPr>
        <p:pic>
          <p:nvPicPr>
            <p:cNvPr id="28" name="图片 27">
              <a:extLst>
                <a:ext uri="{FF2B5EF4-FFF2-40B4-BE49-F238E27FC236}">
                  <a16:creationId xmlns="" xmlns:a16="http://schemas.microsoft.com/office/drawing/2014/main" id="{031CB11A-7E5B-4D43-8B05-81F1FEEBC2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46672" y="998534"/>
              <a:ext cx="5657920" cy="5657920"/>
            </a:xfrm>
            <a:prstGeom prst="rect">
              <a:avLst/>
            </a:prstGeom>
          </p:spPr>
        </p:pic>
        <p:pic>
          <p:nvPicPr>
            <p:cNvPr id="29" name="图片 28">
              <a:extLst>
                <a:ext uri="{FF2B5EF4-FFF2-40B4-BE49-F238E27FC236}">
                  <a16:creationId xmlns="" xmlns:a16="http://schemas.microsoft.com/office/drawing/2014/main" id="{A0DC5CCC-DFED-46E5-92AB-CEAD2CFA52D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89632" y="2113381"/>
              <a:ext cx="2919904" cy="2919904"/>
            </a:xfrm>
            <a:prstGeom prst="rect">
              <a:avLst/>
            </a:prstGeom>
          </p:spPr>
        </p:pic>
      </p:grpSp>
    </p:spTree>
    <p:extLst>
      <p:ext uri="{BB962C8B-B14F-4D97-AF65-F5344CB8AC3E}">
        <p14:creationId xmlns:p14="http://schemas.microsoft.com/office/powerpoint/2010/main" val="30300951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3"/>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1000" fill="hold"/>
                                        <p:tgtEl>
                                          <p:spTgt spid="22"/>
                                        </p:tgtEl>
                                        <p:attrNameLst>
                                          <p:attrName>ppt_w</p:attrName>
                                        </p:attrNameLst>
                                      </p:cBhvr>
                                      <p:tavLst>
                                        <p:tav tm="0">
                                          <p:val>
                                            <p:strVal val="#ppt_w+.3"/>
                                          </p:val>
                                        </p:tav>
                                        <p:tav tm="100000">
                                          <p:val>
                                            <p:strVal val="#ppt_w"/>
                                          </p:val>
                                        </p:tav>
                                      </p:tavLst>
                                    </p:anim>
                                    <p:anim calcmode="lin" valueType="num">
                                      <p:cBhvr>
                                        <p:cTn id="18" dur="1000" fill="hold"/>
                                        <p:tgtEl>
                                          <p:spTgt spid="22"/>
                                        </p:tgtEl>
                                        <p:attrNameLst>
                                          <p:attrName>ppt_h</p:attrName>
                                        </p:attrNameLst>
                                      </p:cBhvr>
                                      <p:tavLst>
                                        <p:tav tm="0">
                                          <p:val>
                                            <p:strVal val="#ppt_h"/>
                                          </p:val>
                                        </p:tav>
                                        <p:tav tm="100000">
                                          <p:val>
                                            <p:strVal val="#ppt_h"/>
                                          </p:val>
                                        </p:tav>
                                      </p:tavLst>
                                    </p:anim>
                                    <p:animEffect transition="in" filter="fade">
                                      <p:cBhvr>
                                        <p:cTn id="19" dur="1000"/>
                                        <p:tgtEl>
                                          <p:spTgt spid="22"/>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3"/>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3"/>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3"/>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strVal val="#ppt_w+.3"/>
                                          </p:val>
                                        </p:tav>
                                        <p:tav tm="100000">
                                          <p:val>
                                            <p:strVal val="#ppt_w"/>
                                          </p:val>
                                        </p:tav>
                                      </p:tavLst>
                                    </p:anim>
                                    <p:anim calcmode="lin" valueType="num">
                                      <p:cBhvr>
                                        <p:cTn id="38" dur="1000" fill="hold"/>
                                        <p:tgtEl>
                                          <p:spTgt spid="26"/>
                                        </p:tgtEl>
                                        <p:attrNameLst>
                                          <p:attrName>ppt_h</p:attrName>
                                        </p:attrNameLst>
                                      </p:cBhvr>
                                      <p:tavLst>
                                        <p:tav tm="0">
                                          <p:val>
                                            <p:strVal val="#ppt_h"/>
                                          </p:val>
                                        </p:tav>
                                        <p:tav tm="100000">
                                          <p:val>
                                            <p:strVal val="#ppt_h"/>
                                          </p:val>
                                        </p:tav>
                                      </p:tavLst>
                                    </p:anim>
                                    <p:animEffect transition="in" filter="fade">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A03A1DEE-3CC0-4855-A33E-55148B0E17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2192004" cy="6858002"/>
          </a:xfrm>
          <a:prstGeom prst="rect">
            <a:avLst/>
          </a:prstGeom>
        </p:spPr>
      </p:pic>
      <p:sp>
        <p:nvSpPr>
          <p:cNvPr id="11" name="文本框 10">
            <a:extLst>
              <a:ext uri="{FF2B5EF4-FFF2-40B4-BE49-F238E27FC236}">
                <a16:creationId xmlns="" xmlns:a16="http://schemas.microsoft.com/office/drawing/2014/main" id="{54365761-D1EF-495C-93EC-A7AD57F48CC1}"/>
              </a:ext>
            </a:extLst>
          </p:cNvPr>
          <p:cNvSpPr txBox="1"/>
          <p:nvPr/>
        </p:nvSpPr>
        <p:spPr>
          <a:xfrm>
            <a:off x="8134884" y="1231166"/>
            <a:ext cx="2018030" cy="4524315"/>
          </a:xfrm>
          <a:prstGeom prst="rect">
            <a:avLst/>
          </a:prstGeom>
          <a:noFill/>
        </p:spPr>
        <p:txBody>
          <a:bodyPr wrap="square" rtlCol="0">
            <a:spAutoFit/>
          </a:bodyPr>
          <a:lstStyle/>
          <a:p>
            <a:r>
              <a:rPr lang="zh-CN" altLang="en-US" sz="7200" spc="300" dirty="0">
                <a:cs typeface="+mn-ea"/>
                <a:sym typeface="+mn-lt"/>
              </a:rPr>
              <a:t>气候特点</a:t>
            </a:r>
          </a:p>
        </p:txBody>
      </p:sp>
      <p:sp>
        <p:nvSpPr>
          <p:cNvPr id="12" name="文本框 11">
            <a:extLst>
              <a:ext uri="{FF2B5EF4-FFF2-40B4-BE49-F238E27FC236}">
                <a16:creationId xmlns="" xmlns:a16="http://schemas.microsoft.com/office/drawing/2014/main" id="{D641C0FF-8498-4AF4-B70F-5DAB33845C93}"/>
              </a:ext>
            </a:extLst>
          </p:cNvPr>
          <p:cNvSpPr txBox="1"/>
          <p:nvPr/>
        </p:nvSpPr>
        <p:spPr>
          <a:xfrm>
            <a:off x="9843195" y="896587"/>
            <a:ext cx="830997" cy="5193475"/>
          </a:xfrm>
          <a:prstGeom prst="rect">
            <a:avLst/>
          </a:prstGeom>
          <a:noFill/>
        </p:spPr>
        <p:txBody>
          <a:bodyPr vert="eaVert" wrap="square" rtlCol="0">
            <a:spAutoFit/>
          </a:bodyPr>
          <a:lstStyle/>
          <a:p>
            <a:pPr>
              <a:lnSpc>
                <a:spcPct val="150000"/>
              </a:lnSpc>
            </a:pPr>
            <a:r>
              <a:rPr lang="zh-CN" altLang="en-US" sz="1400" spc="300" dirty="0">
                <a:cs typeface="+mn-ea"/>
                <a:sym typeface="+mn-lt"/>
              </a:rPr>
              <a:t>小暑，二十四节气之第十一个节气，是干支历午月的结束以及未月的起始。斗指辛，太阳到达黄经105度。</a:t>
            </a:r>
          </a:p>
        </p:txBody>
      </p:sp>
      <p:sp>
        <p:nvSpPr>
          <p:cNvPr id="17" name="矩形 16">
            <a:extLst>
              <a:ext uri="{FF2B5EF4-FFF2-40B4-BE49-F238E27FC236}">
                <a16:creationId xmlns="" xmlns:a16="http://schemas.microsoft.com/office/drawing/2014/main" id="{F41FC573-5141-4CAA-B2C9-36507EE9C69C}"/>
              </a:ext>
            </a:extLst>
          </p:cNvPr>
          <p:cNvSpPr/>
          <p:nvPr/>
        </p:nvSpPr>
        <p:spPr>
          <a:xfrm>
            <a:off x="6769056" y="3308985"/>
            <a:ext cx="841375" cy="770890"/>
          </a:xfrm>
          <a:prstGeom prst="rect">
            <a:avLst/>
          </a:prstGeom>
          <a:solidFill>
            <a:schemeClr val="bg1"/>
          </a:solidFill>
          <a:ln w="123825" cmpd="thickThin">
            <a:solidFill>
              <a:srgbClr val="AAD9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2">
                  <a:lumMod val="25000"/>
                </a:schemeClr>
              </a:solidFill>
              <a:cs typeface="+mn-ea"/>
              <a:sym typeface="+mn-lt"/>
            </a:endParaRPr>
          </a:p>
        </p:txBody>
      </p:sp>
      <p:sp>
        <p:nvSpPr>
          <p:cNvPr id="18" name="文本框 17">
            <a:extLst>
              <a:ext uri="{FF2B5EF4-FFF2-40B4-BE49-F238E27FC236}">
                <a16:creationId xmlns="" xmlns:a16="http://schemas.microsoft.com/office/drawing/2014/main" id="{A853C351-C694-4D8A-B4DD-D52C515867FF}"/>
              </a:ext>
            </a:extLst>
          </p:cNvPr>
          <p:cNvSpPr txBox="1"/>
          <p:nvPr/>
        </p:nvSpPr>
        <p:spPr>
          <a:xfrm>
            <a:off x="6918281" y="3429000"/>
            <a:ext cx="695325" cy="523220"/>
          </a:xfrm>
          <a:prstGeom prst="rect">
            <a:avLst/>
          </a:prstGeom>
          <a:noFill/>
        </p:spPr>
        <p:txBody>
          <a:bodyPr wrap="square" rtlCol="0">
            <a:spAutoFit/>
          </a:bodyPr>
          <a:lstStyle/>
          <a:p>
            <a:r>
              <a:rPr lang="zh-CN" altLang="en-US" sz="2800" dirty="0">
                <a:solidFill>
                  <a:schemeClr val="bg2">
                    <a:lumMod val="25000"/>
                  </a:schemeClr>
                </a:solidFill>
                <a:cs typeface="+mn-ea"/>
                <a:sym typeface="+mn-lt"/>
              </a:rPr>
              <a:t>贰</a:t>
            </a:r>
          </a:p>
        </p:txBody>
      </p:sp>
      <p:pic>
        <p:nvPicPr>
          <p:cNvPr id="19" name="图片 18">
            <a:extLst>
              <a:ext uri="{FF2B5EF4-FFF2-40B4-BE49-F238E27FC236}">
                <a16:creationId xmlns="" xmlns:a16="http://schemas.microsoft.com/office/drawing/2014/main" id="{1D695AC4-BAA2-437C-815F-8D971A129A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0488" y="1131125"/>
            <a:ext cx="7057570" cy="4686300"/>
          </a:xfrm>
          <a:prstGeom prst="rect">
            <a:avLst/>
          </a:prstGeom>
        </p:spPr>
      </p:pic>
    </p:spTree>
    <p:extLst>
      <p:ext uri="{BB962C8B-B14F-4D97-AF65-F5344CB8AC3E}">
        <p14:creationId xmlns:p14="http://schemas.microsoft.com/office/powerpoint/2010/main" val="289390040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二、气候特点</a:t>
            </a:r>
          </a:p>
        </p:txBody>
      </p:sp>
      <p:sp>
        <p:nvSpPr>
          <p:cNvPr id="17" name="文本框 16"/>
          <p:cNvSpPr txBox="1"/>
          <p:nvPr/>
        </p:nvSpPr>
        <p:spPr>
          <a:xfrm>
            <a:off x="4315061" y="1683247"/>
            <a:ext cx="1169551" cy="3806825"/>
          </a:xfrm>
          <a:prstGeom prst="rect">
            <a:avLst/>
          </a:prstGeom>
          <a:noFill/>
        </p:spPr>
        <p:txBody>
          <a:bodyPr vert="eaVert" wrap="square" rtlCol="0">
            <a:spAutoFit/>
          </a:bodyPr>
          <a:lstStyle/>
          <a:p>
            <a:r>
              <a:rPr lang="zh-CN" altLang="en-US" sz="1600" spc="300" dirty="0">
                <a:cs typeface="+mn-ea"/>
                <a:sym typeface="+mn-lt"/>
              </a:rPr>
              <a:t>小暑，二十四节气之第十一个节气，是干支历午月的结束以及未月的起始。斗指辛，太阳到达黄经105度，于每年公历7月6—8日交节。</a:t>
            </a:r>
          </a:p>
        </p:txBody>
      </p:sp>
      <p:sp>
        <p:nvSpPr>
          <p:cNvPr id="18" name="文本框 17"/>
          <p:cNvSpPr txBox="1"/>
          <p:nvPr/>
        </p:nvSpPr>
        <p:spPr>
          <a:xfrm>
            <a:off x="9486501" y="1683247"/>
            <a:ext cx="1169551" cy="3806825"/>
          </a:xfrm>
          <a:prstGeom prst="rect">
            <a:avLst/>
          </a:prstGeom>
          <a:noFill/>
        </p:spPr>
        <p:txBody>
          <a:bodyPr vert="eaVert" wrap="square" rtlCol="0">
            <a:spAutoFit/>
          </a:bodyPr>
          <a:lstStyle/>
          <a:p>
            <a:r>
              <a:rPr lang="zh-CN" altLang="en-US" sz="1600" spc="300">
                <a:cs typeface="+mn-ea"/>
                <a:sym typeface="+mn-lt"/>
              </a:rPr>
              <a:t>小暑，二十四节气之第十一个节气，是干支历午月的结束以及未月的起始。斗指辛，太阳到达黄经105度，于每年公历7月6—8日交节。</a:t>
            </a:r>
          </a:p>
        </p:txBody>
      </p:sp>
      <p:sp>
        <p:nvSpPr>
          <p:cNvPr id="19" name="文本框 18"/>
          <p:cNvSpPr txBox="1"/>
          <p:nvPr/>
        </p:nvSpPr>
        <p:spPr>
          <a:xfrm>
            <a:off x="1386322" y="2296022"/>
            <a:ext cx="2519680" cy="830997"/>
          </a:xfrm>
          <a:prstGeom prst="rect">
            <a:avLst/>
          </a:prstGeom>
          <a:noFill/>
        </p:spPr>
        <p:txBody>
          <a:bodyPr vert="horz" wrap="square" rtlCol="0">
            <a:spAutoFit/>
          </a:bodyPr>
          <a:lstStyle/>
          <a:p>
            <a:pPr algn="l"/>
            <a:r>
              <a:rPr lang="zh-CN" altLang="en-US" sz="1600" spc="300">
                <a:cs typeface="+mn-ea"/>
                <a:sym typeface="+mn-lt"/>
              </a:rPr>
              <a:t>小暑二十四节气之第十一个节气是干支历午月的结束以及未月。</a:t>
            </a:r>
          </a:p>
        </p:txBody>
      </p:sp>
      <p:sp>
        <p:nvSpPr>
          <p:cNvPr id="30" name="文本框 29"/>
          <p:cNvSpPr txBox="1"/>
          <p:nvPr/>
        </p:nvSpPr>
        <p:spPr>
          <a:xfrm>
            <a:off x="6237920" y="1643816"/>
            <a:ext cx="2519680" cy="830997"/>
          </a:xfrm>
          <a:prstGeom prst="rect">
            <a:avLst/>
          </a:prstGeom>
          <a:noFill/>
        </p:spPr>
        <p:txBody>
          <a:bodyPr vert="horz" wrap="square" rtlCol="0">
            <a:spAutoFit/>
          </a:bodyPr>
          <a:lstStyle/>
          <a:p>
            <a:pPr algn="l"/>
            <a:r>
              <a:rPr lang="zh-CN" altLang="en-US" sz="1600" spc="300" dirty="0">
                <a:cs typeface="+mn-ea"/>
                <a:sym typeface="+mn-lt"/>
              </a:rPr>
              <a:t>小暑二十四节气之第十一个节气是干支历午月的结束以及未月。</a:t>
            </a:r>
          </a:p>
        </p:txBody>
      </p:sp>
      <p:sp>
        <p:nvSpPr>
          <p:cNvPr id="31" name="文本框 30"/>
          <p:cNvSpPr txBox="1"/>
          <p:nvPr/>
        </p:nvSpPr>
        <p:spPr>
          <a:xfrm>
            <a:off x="1940992" y="1683247"/>
            <a:ext cx="1410340" cy="369332"/>
          </a:xfrm>
          <a:prstGeom prst="rect">
            <a:avLst/>
          </a:prstGeom>
          <a:solidFill>
            <a:srgbClr val="AAD9D8"/>
          </a:solidFill>
        </p:spPr>
        <p:txBody>
          <a:bodyPr vert="horz" wrap="square" rtlCol="0">
            <a:spAutoFit/>
          </a:bodyPr>
          <a:lstStyle/>
          <a:p>
            <a:pPr algn="ctr"/>
            <a:r>
              <a:rPr lang="zh-CN" altLang="en-US" spc="300">
                <a:cs typeface="+mn-ea"/>
                <a:sym typeface="+mn-lt"/>
              </a:rPr>
              <a:t>关键词</a:t>
            </a:r>
          </a:p>
        </p:txBody>
      </p:sp>
      <p:sp>
        <p:nvSpPr>
          <p:cNvPr id="32" name="文本框 31"/>
          <p:cNvSpPr txBox="1"/>
          <p:nvPr/>
        </p:nvSpPr>
        <p:spPr>
          <a:xfrm>
            <a:off x="6800210" y="2673786"/>
            <a:ext cx="1410340" cy="369332"/>
          </a:xfrm>
          <a:prstGeom prst="rect">
            <a:avLst/>
          </a:prstGeom>
          <a:solidFill>
            <a:srgbClr val="AAD9D8"/>
          </a:solidFill>
        </p:spPr>
        <p:txBody>
          <a:bodyPr vert="horz" wrap="square" rtlCol="0">
            <a:spAutoFit/>
          </a:bodyPr>
          <a:lstStyle/>
          <a:p>
            <a:pPr algn="ctr"/>
            <a:r>
              <a:rPr lang="zh-CN" altLang="en-US" spc="300">
                <a:cs typeface="+mn-ea"/>
                <a:sym typeface="+mn-lt"/>
              </a:rPr>
              <a:t>关键词</a:t>
            </a: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2365" y="3127019"/>
            <a:ext cx="2669686" cy="2669684"/>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4965" y="3429000"/>
            <a:ext cx="2830917" cy="2123187"/>
          </a:xfrm>
          <a:prstGeom prst="rect">
            <a:avLst/>
          </a:prstGeom>
        </p:spPr>
      </p:pic>
    </p:spTree>
    <p:extLst>
      <p:ext uri="{BB962C8B-B14F-4D97-AF65-F5344CB8AC3E}">
        <p14:creationId xmlns:p14="http://schemas.microsoft.com/office/powerpoint/2010/main" val="327365905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19" grpId="0"/>
      <p:bldP spid="30" grpId="0"/>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8244" y="614432"/>
            <a:ext cx="3157350" cy="523220"/>
          </a:xfrm>
          <a:prstGeom prst="rect">
            <a:avLst/>
          </a:prstGeom>
          <a:noFill/>
        </p:spPr>
        <p:txBody>
          <a:bodyPr wrap="square" rtlCol="0">
            <a:spAutoFit/>
          </a:bodyPr>
          <a:lstStyle/>
          <a:p>
            <a:pPr lvl="0" algn="l">
              <a:buClrTx/>
              <a:buSzTx/>
              <a:buFontTx/>
            </a:pPr>
            <a:r>
              <a:rPr lang="zh-CN" altLang="en-US" sz="2800" dirty="0">
                <a:cs typeface="+mn-ea"/>
                <a:sym typeface="+mn-lt"/>
              </a:rPr>
              <a:t>二、气候特点</a:t>
            </a:r>
          </a:p>
        </p:txBody>
      </p:sp>
      <p:sp>
        <p:nvSpPr>
          <p:cNvPr id="14" name="文本框 13"/>
          <p:cNvSpPr txBox="1"/>
          <p:nvPr/>
        </p:nvSpPr>
        <p:spPr>
          <a:xfrm>
            <a:off x="1422448" y="1822481"/>
            <a:ext cx="6322206" cy="923330"/>
          </a:xfrm>
          <a:prstGeom prst="rect">
            <a:avLst/>
          </a:prstGeom>
          <a:noFill/>
        </p:spPr>
        <p:txBody>
          <a:bodyPr wrap="square" rtlCol="0">
            <a:spAutoFit/>
          </a:bodyPr>
          <a:lstStyle/>
          <a:p>
            <a:r>
              <a:rPr lang="zh-CN" altLang="en-US" spc="300" dirty="0">
                <a:cs typeface="+mn-ea"/>
                <a:sym typeface="+mn-lt"/>
              </a:rPr>
              <a:t>小暑，二十四节气之第十一个节气，是干支历午月的结束以及未月的起始。斗指辛，太阳到达黄经105度，于每年公历7月6—8日交节。</a:t>
            </a:r>
          </a:p>
        </p:txBody>
      </p:sp>
      <p:sp>
        <p:nvSpPr>
          <p:cNvPr id="15" name="文本框 14"/>
          <p:cNvSpPr txBox="1"/>
          <p:nvPr/>
        </p:nvSpPr>
        <p:spPr>
          <a:xfrm>
            <a:off x="2138093" y="3079997"/>
            <a:ext cx="3957907" cy="646331"/>
          </a:xfrm>
          <a:prstGeom prst="rect">
            <a:avLst/>
          </a:prstGeom>
          <a:noFill/>
        </p:spPr>
        <p:txBody>
          <a:bodyPr vert="horz" wrap="square" rtlCol="0">
            <a:spAutoFit/>
          </a:bodyPr>
          <a:lstStyle/>
          <a:p>
            <a:pPr algn="l"/>
            <a:r>
              <a:rPr lang="zh-CN" altLang="en-US" spc="300" dirty="0">
                <a:cs typeface="+mn-ea"/>
                <a:sym typeface="+mn-lt"/>
              </a:rPr>
              <a:t>小暑二十四节气之第十一个节气是干支历午月的结束以及未月。</a:t>
            </a:r>
          </a:p>
        </p:txBody>
      </p:sp>
      <p:sp>
        <p:nvSpPr>
          <p:cNvPr id="16" name="文本框 15"/>
          <p:cNvSpPr txBox="1"/>
          <p:nvPr/>
        </p:nvSpPr>
        <p:spPr>
          <a:xfrm>
            <a:off x="2138093" y="4110602"/>
            <a:ext cx="3957907" cy="646331"/>
          </a:xfrm>
          <a:prstGeom prst="rect">
            <a:avLst/>
          </a:prstGeom>
          <a:noFill/>
        </p:spPr>
        <p:txBody>
          <a:bodyPr vert="horz" wrap="square" rtlCol="0">
            <a:spAutoFit/>
          </a:bodyPr>
          <a:lstStyle/>
          <a:p>
            <a:pPr algn="l"/>
            <a:r>
              <a:rPr lang="zh-CN" altLang="en-US" spc="300">
                <a:cs typeface="+mn-ea"/>
                <a:sym typeface="+mn-lt"/>
              </a:rPr>
              <a:t>小暑二十四节气之第十一个节气是干支历午月的结束以及未月。</a:t>
            </a:r>
          </a:p>
        </p:txBody>
      </p:sp>
      <p:sp>
        <p:nvSpPr>
          <p:cNvPr id="21" name="文本框 20"/>
          <p:cNvSpPr txBox="1"/>
          <p:nvPr/>
        </p:nvSpPr>
        <p:spPr>
          <a:xfrm>
            <a:off x="2138093" y="5107552"/>
            <a:ext cx="3957907" cy="646331"/>
          </a:xfrm>
          <a:prstGeom prst="rect">
            <a:avLst/>
          </a:prstGeom>
          <a:noFill/>
        </p:spPr>
        <p:txBody>
          <a:bodyPr vert="horz" wrap="square" rtlCol="0">
            <a:spAutoFit/>
          </a:bodyPr>
          <a:lstStyle/>
          <a:p>
            <a:pPr algn="l"/>
            <a:r>
              <a:rPr lang="zh-CN" altLang="en-US" spc="300">
                <a:cs typeface="+mn-ea"/>
                <a:sym typeface="+mn-lt"/>
              </a:rPr>
              <a:t>小暑二十四节气之第十一个节气是干支历午月的结束以及未月。</a:t>
            </a:r>
          </a:p>
        </p:txBody>
      </p:sp>
      <p:sp>
        <p:nvSpPr>
          <p:cNvPr id="22" name="椭圆 21"/>
          <p:cNvSpPr/>
          <p:nvPr/>
        </p:nvSpPr>
        <p:spPr>
          <a:xfrm>
            <a:off x="1422448" y="3100952"/>
            <a:ext cx="602615" cy="602615"/>
          </a:xfrm>
          <a:prstGeom prst="ellipse">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3" name="椭圆 22"/>
          <p:cNvSpPr/>
          <p:nvPr/>
        </p:nvSpPr>
        <p:spPr>
          <a:xfrm>
            <a:off x="1422448" y="4132192"/>
            <a:ext cx="602615" cy="602615"/>
          </a:xfrm>
          <a:prstGeom prst="ellipse">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4" name="椭圆 23"/>
          <p:cNvSpPr/>
          <p:nvPr/>
        </p:nvSpPr>
        <p:spPr>
          <a:xfrm>
            <a:off x="1422448" y="5150097"/>
            <a:ext cx="602615" cy="602615"/>
          </a:xfrm>
          <a:prstGeom prst="ellipse">
            <a:avLst/>
          </a:prstGeom>
          <a:solidFill>
            <a:srgbClr val="AA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5" name="太阳形 24"/>
          <p:cNvSpPr/>
          <p:nvPr/>
        </p:nvSpPr>
        <p:spPr>
          <a:xfrm>
            <a:off x="1576118" y="3255257"/>
            <a:ext cx="294640" cy="29464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6" name="太阳形 25"/>
          <p:cNvSpPr/>
          <p:nvPr/>
        </p:nvSpPr>
        <p:spPr>
          <a:xfrm>
            <a:off x="1576753" y="4286497"/>
            <a:ext cx="294640" cy="29464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7" name="太阳形 26"/>
          <p:cNvSpPr/>
          <p:nvPr/>
        </p:nvSpPr>
        <p:spPr>
          <a:xfrm>
            <a:off x="1576753" y="5304402"/>
            <a:ext cx="294640" cy="29464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5080" y="2031958"/>
            <a:ext cx="4803081" cy="4803081"/>
          </a:xfrm>
          <a:prstGeom prst="rect">
            <a:avLst/>
          </a:prstGeom>
        </p:spPr>
      </p:pic>
    </p:spTree>
    <p:extLst>
      <p:ext uri="{BB962C8B-B14F-4D97-AF65-F5344CB8AC3E}">
        <p14:creationId xmlns:p14="http://schemas.microsoft.com/office/powerpoint/2010/main" val="337491065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21" grpId="0"/>
      <p:bldP spid="22" grpId="0" animBg="1"/>
      <p:bldP spid="23" grpId="0" animBg="1"/>
      <p:bldP spid="24" grpId="0" animBg="1"/>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hdhuoiw">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Words>
  <Application>Microsoft Office PowerPoint</Application>
  <PresentationFormat>宽屏</PresentationFormat>
  <Paragraphs>115</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21</vt:i4>
      </vt:variant>
    </vt:vector>
  </HeadingPairs>
  <TitlesOfParts>
    <vt:vector size="31" baseType="lpstr">
      <vt:lpstr>Meiryo</vt:lpstr>
      <vt:lpstr>宋体</vt:lpstr>
      <vt:lpstr>微软雅黑</vt:lpstr>
      <vt:lpstr>义启小魏楷</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2020-06-24T07:10:54Z</dcterms:created>
  <dcterms:modified xsi:type="dcterms:W3CDTF">2023-06-25T08:33:27Z</dcterms:modified>
</cp:coreProperties>
</file>