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2.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3.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4.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1" r:id="rId2"/>
    <p:sldMasterId id="2147483665" r:id="rId3"/>
  </p:sldMasterIdLst>
  <p:notesMasterIdLst>
    <p:notesMasterId r:id="rId25"/>
  </p:notesMasterIdLst>
  <p:sldIdLst>
    <p:sldId id="410" r:id="rId4"/>
    <p:sldId id="409" r:id="rId5"/>
    <p:sldId id="413" r:id="rId6"/>
    <p:sldId id="411" r:id="rId7"/>
    <p:sldId id="414" r:id="rId8"/>
    <p:sldId id="412" r:id="rId9"/>
    <p:sldId id="415" r:id="rId10"/>
    <p:sldId id="416" r:id="rId11"/>
    <p:sldId id="417" r:id="rId12"/>
    <p:sldId id="418" r:id="rId13"/>
    <p:sldId id="419" r:id="rId14"/>
    <p:sldId id="420" r:id="rId15"/>
    <p:sldId id="421" r:id="rId16"/>
    <p:sldId id="422" r:id="rId17"/>
    <p:sldId id="428" r:id="rId18"/>
    <p:sldId id="423" r:id="rId19"/>
    <p:sldId id="424" r:id="rId20"/>
    <p:sldId id="425" r:id="rId21"/>
    <p:sldId id="426" r:id="rId22"/>
    <p:sldId id="427" r:id="rId23"/>
    <p:sldId id="429"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9">
          <p15:clr>
            <a:srgbClr val="A4A3A4"/>
          </p15:clr>
        </p15:guide>
        <p15:guide id="2" pos="381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5C39E"/>
    <a:srgbClr val="EA4237"/>
    <a:srgbClr val="E94237"/>
    <a:srgbClr val="E9766C"/>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96314" autoAdjust="0"/>
  </p:normalViewPr>
  <p:slideViewPr>
    <p:cSldViewPr snapToGrid="0">
      <p:cViewPr varScale="1">
        <p:scale>
          <a:sx n="108" d="100"/>
          <a:sy n="108" d="100"/>
        </p:scale>
        <p:origin x="582" y="114"/>
      </p:cViewPr>
      <p:guideLst>
        <p:guide orient="horz" pos="2169"/>
        <p:guide pos="3814"/>
      </p:guideLst>
    </p:cSldViewPr>
  </p:slideViewPr>
  <p:notesTextViewPr>
    <p:cViewPr>
      <p:scale>
        <a:sx n="3" d="2"/>
        <a:sy n="3" d="2"/>
      </p:scale>
      <p:origin x="0" y="0"/>
    </p:cViewPr>
  </p:notesTextViewPr>
  <p:notesViewPr>
    <p:cSldViewPr snapToGrid="0">
      <p:cViewPr varScale="1">
        <p:scale>
          <a:sx n="87" d="100"/>
          <a:sy n="87" d="100"/>
        </p:scale>
        <p:origin x="11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2023/6/25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269512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2795261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10055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578010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083742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561729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slideMaster" Target="../slideMasters/slideMaster1.xml"/><Relationship Id="rId4" Type="http://schemas.openxmlformats.org/officeDocument/2006/relationships/tags" Target="../tags/tag6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Master" Target="../slideMasters/slideMaster1.xml"/><Relationship Id="rId5" Type="http://schemas.openxmlformats.org/officeDocument/2006/relationships/tags" Target="../tags/tag70.xml"/><Relationship Id="rId4" Type="http://schemas.openxmlformats.org/officeDocument/2006/relationships/tags" Target="../tags/tag6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3.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10" Type="http://schemas.openxmlformats.org/officeDocument/2006/relationships/hyperlink" Target="http://www.1ppt.com/jieri/" TargetMode="External"/><Relationship Id="rId4" Type="http://schemas.openxmlformats.org/officeDocument/2006/relationships/tags" Target="../tags/tag39.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Master" Target="../slideMasters/slideMaster1.xml"/><Relationship Id="rId4" Type="http://schemas.openxmlformats.org/officeDocument/2006/relationships/tags" Target="../tags/tag47.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2023/6/25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2023/6/25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2023/6/25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2023/6/25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2023/6/25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96402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2023/6/25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93523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754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2760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28615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44928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3159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2023/6/25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92147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9282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4447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19549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3430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01385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08950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2023/6/25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2023/6/25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2023/6/25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2023/6/25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1" name="TextBox 10"/>
          <p:cNvSpPr txBox="1"/>
          <p:nvPr userDrawn="1"/>
        </p:nvSpPr>
        <p:spPr>
          <a:xfrm>
            <a:off x="2364904" y="6739570"/>
            <a:ext cx="1440159" cy="123111"/>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10"/>
              </a:rPr>
              <a:t>节</a:t>
            </a:r>
            <a:r>
              <a:rPr lang="zh-CN" altLang="en-US" sz="100" dirty="0" smtClean="0">
                <a:solidFill>
                  <a:prstClr val="black"/>
                </a:solidFill>
                <a:ea typeface="微软雅黑" panose="020B0503020204020204" pitchFamily="34" charset="-122"/>
                <a:hlinkClick r:id="rId10"/>
              </a:rPr>
              <a:t>日</a:t>
            </a:r>
            <a:r>
              <a:rPr lang="en-US" altLang="zh-CN" sz="100" dirty="0" smtClean="0">
                <a:solidFill>
                  <a:prstClr val="black"/>
                </a:solidFill>
                <a:ea typeface="微软雅黑" panose="020B0503020204020204" pitchFamily="34" charset="-122"/>
                <a:hlinkClick r:id="rId10"/>
              </a:rPr>
              <a:t>PPT</a:t>
            </a:r>
            <a:r>
              <a:rPr lang="zh-CN" altLang="en-US" sz="100" dirty="0" smtClean="0">
                <a:solidFill>
                  <a:prstClr val="black"/>
                </a:solidFill>
                <a:ea typeface="微软雅黑" panose="020B0503020204020204" pitchFamily="34" charset="-122"/>
                <a:hlinkClick r:id="rId10"/>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a:t>
            </a:r>
            <a:r>
              <a:rPr lang="en-US" altLang="zh-CN" sz="100" dirty="0" smtClean="0">
                <a:solidFill>
                  <a:prstClr val="black"/>
                </a:solidFill>
                <a:ea typeface="微软雅黑" panose="020B0503020204020204" pitchFamily="34" charset="-122"/>
              </a:rPr>
              <a:t>www.ypppt.com/jieri</a:t>
            </a:r>
            <a:r>
              <a:rPr lang="en-US" altLang="zh-CN" sz="100" dirty="0">
                <a:solidFill>
                  <a:prstClr val="black"/>
                </a:solidFill>
                <a:ea typeface="微软雅黑" panose="020B0503020204020204" pitchFamily="34" charset="-122"/>
              </a:rPr>
              <a:t>/</a:t>
            </a:r>
            <a:endParaRPr lang="en-US" altLang="zh-CN" sz="100" dirty="0" smtClean="0">
              <a:solidFill>
                <a:prstClr val="black"/>
              </a:solidFill>
              <a:ea typeface="微软雅黑" panose="020B0503020204020204" pitchFamily="34" charset="-122"/>
            </a:endParaRPr>
          </a:p>
        </p:txBody>
      </p:sp>
    </p:spTree>
    <p:extLst>
      <p:ext uri="{BB962C8B-B14F-4D97-AF65-F5344CB8AC3E}">
        <p14:creationId xmlns:p14="http://schemas.microsoft.com/office/powerpoint/2010/main" val="1575290827"/>
      </p:ext>
    </p:extLst>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2023/6/25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2023/6/25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2023/6/25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2023/6/25</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739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2023/6/25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8199710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7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8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8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84.xml"/><Relationship Id="rId5" Type="http://schemas.openxmlformats.org/officeDocument/2006/relationships/image" Target="../media/image22.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85.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7.xml"/><Relationship Id="rId5" Type="http://schemas.openxmlformats.org/officeDocument/2006/relationships/image" Target="../media/image25.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8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8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90.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7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74.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7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79.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525270" y="-13335"/>
            <a:ext cx="2606675" cy="4281805"/>
          </a:xfrm>
          <a:prstGeom prst="rect">
            <a:avLst/>
          </a:prstGeom>
          <a:solidFill>
            <a:srgbClr val="EA4237"/>
          </a:solidFill>
          <a:ln>
            <a:noFill/>
          </a:ln>
          <a:effectLst>
            <a:outerShdw blurRad="508000" dist="317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398270" y="-13970"/>
            <a:ext cx="2606675" cy="4155440"/>
          </a:xfrm>
          <a:prstGeom prst="rect">
            <a:avLst/>
          </a:prstGeom>
          <a:solidFill>
            <a:schemeClr val="bg1"/>
          </a:solidFill>
          <a:ln>
            <a:noFill/>
          </a:ln>
          <a:effectLst>
            <a:outerShdw blurRad="508000" dist="317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文本框 33"/>
          <p:cNvSpPr txBox="1"/>
          <p:nvPr/>
        </p:nvSpPr>
        <p:spPr>
          <a:xfrm>
            <a:off x="5577205" y="1953731"/>
            <a:ext cx="5216525" cy="523220"/>
          </a:xfrm>
          <a:prstGeom prst="rect">
            <a:avLst/>
          </a:prstGeom>
          <a:noFill/>
        </p:spPr>
        <p:txBody>
          <a:bodyPr vert="horz" wrap="square" rtlCol="0">
            <a:spAutoFit/>
          </a:bodyPr>
          <a:lstStyle/>
          <a:p>
            <a:r>
              <a:rPr lang="zh-CN" altLang="en-US" sz="1400" spc="300" dirty="0">
                <a:solidFill>
                  <a:schemeClr val="bg1"/>
                </a:solidFill>
                <a:cs typeface="+mn-ea"/>
                <a:sym typeface="+mn-lt"/>
              </a:rPr>
              <a:t>小暑，二十四节气之第十一个节气，是干支历午月的结束以及未月的起始。斗指辛，太阳到达黄经105度。</a:t>
            </a:r>
          </a:p>
        </p:txBody>
      </p:sp>
      <p:cxnSp>
        <p:nvCxnSpPr>
          <p:cNvPr id="8" name="直接连接符 7"/>
          <p:cNvCxnSpPr/>
          <p:nvPr/>
        </p:nvCxnSpPr>
        <p:spPr>
          <a:xfrm>
            <a:off x="5696585" y="2668106"/>
            <a:ext cx="4199255" cy="101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9364980" y="2473796"/>
            <a:ext cx="1428750" cy="369332"/>
          </a:xfrm>
          <a:prstGeom prst="rect">
            <a:avLst/>
          </a:prstGeom>
          <a:solidFill>
            <a:srgbClr val="E94237"/>
          </a:solidFill>
          <a:effectLst>
            <a:outerShdw blurRad="330200" dist="38100" dir="2700000" algn="tl" rotWithShape="0">
              <a:prstClr val="black">
                <a:alpha val="40000"/>
              </a:prstClr>
            </a:outerShdw>
          </a:effectLst>
        </p:spPr>
        <p:txBody>
          <a:bodyPr vert="horz" wrap="square" rtlCol="0">
            <a:spAutoFit/>
          </a:bodyPr>
          <a:lstStyle/>
          <a:p>
            <a:pPr algn="ctr"/>
            <a:r>
              <a:rPr lang="zh-CN" altLang="en-US" spc="300" dirty="0">
                <a:solidFill>
                  <a:schemeClr val="bg1"/>
                </a:solidFill>
                <a:cs typeface="+mn-ea"/>
                <a:sym typeface="+mn-lt"/>
              </a:rPr>
              <a:t>优品</a:t>
            </a:r>
            <a:r>
              <a:rPr lang="en-US" altLang="zh-CN" spc="300" dirty="0" smtClean="0">
                <a:solidFill>
                  <a:schemeClr val="bg1"/>
                </a:solidFill>
                <a:cs typeface="+mn-ea"/>
                <a:sym typeface="+mn-lt"/>
              </a:rPr>
              <a:t>PPT</a:t>
            </a:r>
            <a:endParaRPr lang="zh-CN" altLang="en-US" spc="300" dirty="0">
              <a:solidFill>
                <a:schemeClr val="bg1"/>
              </a:solidFill>
              <a:cs typeface="+mn-ea"/>
              <a:sym typeface="+mn-lt"/>
            </a:endParaRPr>
          </a:p>
        </p:txBody>
      </p:sp>
      <p:grpSp>
        <p:nvGrpSpPr>
          <p:cNvPr id="2" name="组合 1">
            <a:extLst>
              <a:ext uri="{FF2B5EF4-FFF2-40B4-BE49-F238E27FC236}">
                <a16:creationId xmlns:a16="http://schemas.microsoft.com/office/drawing/2014/main" xmlns="" id="{B4180CD1-8A94-4025-838E-02657DFB4CC8}"/>
              </a:ext>
            </a:extLst>
          </p:cNvPr>
          <p:cNvGrpSpPr/>
          <p:nvPr/>
        </p:nvGrpSpPr>
        <p:grpSpPr>
          <a:xfrm>
            <a:off x="1316424" y="271251"/>
            <a:ext cx="2915274" cy="3584998"/>
            <a:chOff x="1316424" y="271251"/>
            <a:chExt cx="2915274" cy="3584998"/>
          </a:xfrm>
        </p:grpSpPr>
        <p:pic>
          <p:nvPicPr>
            <p:cNvPr id="3" name="图片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16424" y="271251"/>
              <a:ext cx="2915274" cy="3584998"/>
            </a:xfrm>
            <a:prstGeom prst="rect">
              <a:avLst/>
            </a:prstGeom>
          </p:spPr>
        </p:pic>
        <p:pic>
          <p:nvPicPr>
            <p:cNvPr id="10" name="图片 9">
              <a:extLst>
                <a:ext uri="{FF2B5EF4-FFF2-40B4-BE49-F238E27FC236}">
                  <a16:creationId xmlns:a16="http://schemas.microsoft.com/office/drawing/2014/main" xmlns="" id="{B92044D6-4AA0-4219-A19C-49315A44E29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03401" y="1769515"/>
              <a:ext cx="501650" cy="856388"/>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1000" fill="hold"/>
                                        <p:tgtEl>
                                          <p:spTgt spid="34"/>
                                        </p:tgtEl>
                                        <p:attrNameLst>
                                          <p:attrName>ppt_w</p:attrName>
                                        </p:attrNameLst>
                                      </p:cBhvr>
                                      <p:tavLst>
                                        <p:tav tm="0">
                                          <p:val>
                                            <p:fltVal val="0"/>
                                          </p:val>
                                        </p:tav>
                                        <p:tav tm="100000">
                                          <p:val>
                                            <p:strVal val="#ppt_w"/>
                                          </p:val>
                                        </p:tav>
                                      </p:tavLst>
                                    </p:anim>
                                    <p:anim calcmode="lin" valueType="num">
                                      <p:cBhvr>
                                        <p:cTn id="27" dur="1000" fill="hold"/>
                                        <p:tgtEl>
                                          <p:spTgt spid="34"/>
                                        </p:tgtEl>
                                        <p:attrNameLst>
                                          <p:attrName>ppt_h</p:attrName>
                                        </p:attrNameLst>
                                      </p:cBhvr>
                                      <p:tavLst>
                                        <p:tav tm="0">
                                          <p:val>
                                            <p:fltVal val="0"/>
                                          </p:val>
                                        </p:tav>
                                        <p:tav tm="100000">
                                          <p:val>
                                            <p:strVal val="#ppt_h"/>
                                          </p:val>
                                        </p:tav>
                                      </p:tavLst>
                                    </p:anim>
                                    <p:anim calcmode="lin" valueType="num">
                                      <p:cBhvr>
                                        <p:cTn id="28" dur="1000" fill="hold"/>
                                        <p:tgtEl>
                                          <p:spTgt spid="34"/>
                                        </p:tgtEl>
                                        <p:attrNameLst>
                                          <p:attrName>style.rotation</p:attrName>
                                        </p:attrNameLst>
                                      </p:cBhvr>
                                      <p:tavLst>
                                        <p:tav tm="0">
                                          <p:val>
                                            <p:fltVal val="90"/>
                                          </p:val>
                                        </p:tav>
                                        <p:tav tm="100000">
                                          <p:val>
                                            <p:fltVal val="0"/>
                                          </p:val>
                                        </p:tav>
                                      </p:tavLst>
                                    </p:anim>
                                    <p:animEffect transition="in" filter="fade">
                                      <p:cBhvr>
                                        <p:cTn id="29" dur="1000"/>
                                        <p:tgtEl>
                                          <p:spTgt spid="34"/>
                                        </p:tgtEl>
                                      </p:cBhvr>
                                    </p:animEffect>
                                  </p:childTnLst>
                                </p:cTn>
                              </p:par>
                              <p:par>
                                <p:cTn id="30" presetID="31"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style.rotation</p:attrName>
                                        </p:attrNameLst>
                                      </p:cBhvr>
                                      <p:tavLst>
                                        <p:tav tm="0">
                                          <p:val>
                                            <p:fltVal val="90"/>
                                          </p:val>
                                        </p:tav>
                                        <p:tav tm="100000">
                                          <p:val>
                                            <p:fltVal val="0"/>
                                          </p:val>
                                        </p:tav>
                                      </p:tavLst>
                                    </p:anim>
                                    <p:animEffect transition="in" filter="fade">
                                      <p:cBhvr>
                                        <p:cTn id="35" dur="1000"/>
                                        <p:tgtEl>
                                          <p:spTgt spid="8"/>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fltVal val="0"/>
                                          </p:val>
                                        </p:tav>
                                        <p:tav tm="100000">
                                          <p:val>
                                            <p:strVal val="#ppt_w"/>
                                          </p:val>
                                        </p:tav>
                                      </p:tavLst>
                                    </p:anim>
                                    <p:anim calcmode="lin" valueType="num">
                                      <p:cBhvr>
                                        <p:cTn id="39" dur="1000" fill="hold"/>
                                        <p:tgtEl>
                                          <p:spTgt spid="9"/>
                                        </p:tgtEl>
                                        <p:attrNameLst>
                                          <p:attrName>ppt_h</p:attrName>
                                        </p:attrNameLst>
                                      </p:cBhvr>
                                      <p:tavLst>
                                        <p:tav tm="0">
                                          <p:val>
                                            <p:fltVal val="0"/>
                                          </p:val>
                                        </p:tav>
                                        <p:tav tm="100000">
                                          <p:val>
                                            <p:strVal val="#ppt_h"/>
                                          </p:val>
                                        </p:tav>
                                      </p:tavLst>
                                    </p:anim>
                                    <p:anim calcmode="lin" valueType="num">
                                      <p:cBhvr>
                                        <p:cTn id="40" dur="1000" fill="hold"/>
                                        <p:tgtEl>
                                          <p:spTgt spid="9"/>
                                        </p:tgtEl>
                                        <p:attrNameLst>
                                          <p:attrName>style.rotation</p:attrName>
                                        </p:attrNameLst>
                                      </p:cBhvr>
                                      <p:tavLst>
                                        <p:tav tm="0">
                                          <p:val>
                                            <p:fltVal val="90"/>
                                          </p:val>
                                        </p:tav>
                                        <p:tav tm="100000">
                                          <p:val>
                                            <p:fltVal val="0"/>
                                          </p:val>
                                        </p:tav>
                                      </p:tavLst>
                                    </p:anim>
                                    <p:animEffect transition="in" filter="fade">
                                      <p:cBhvr>
                                        <p:cTn id="4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34" grpId="0"/>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
            <a:extLst>
              <a:ext uri="{FF2B5EF4-FFF2-40B4-BE49-F238E27FC236}">
                <a16:creationId xmlns:a16="http://schemas.microsoft.com/office/drawing/2014/main" xmlns="" id="{C2C58A15-C9DA-4DF9-8494-CF3CC92CE4F7}"/>
              </a:ext>
            </a:extLst>
          </p:cNvPr>
          <p:cNvSpPr/>
          <p:nvPr/>
        </p:nvSpPr>
        <p:spPr>
          <a:xfrm>
            <a:off x="349885" y="401320"/>
            <a:ext cx="11492230" cy="6085840"/>
          </a:xfrm>
          <a:prstGeom prst="roundRect">
            <a:avLst>
              <a:gd name="adj" fmla="val 5398"/>
            </a:avLst>
          </a:prstGeom>
          <a:solidFill>
            <a:srgbClr val="FFFFFF"/>
          </a:solidFill>
          <a:ln w="76200" cmpd="thickThin">
            <a:solidFill>
              <a:srgbClr val="85C39E"/>
            </a:solidFill>
          </a:ln>
          <a:effectLst>
            <a:outerShdw blurRad="2286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图片 20">
            <a:extLst>
              <a:ext uri="{FF2B5EF4-FFF2-40B4-BE49-F238E27FC236}">
                <a16:creationId xmlns:a16="http://schemas.microsoft.com/office/drawing/2014/main" xmlns="" id="{7D0B7C9A-4120-48D7-B4E7-C530A9382B2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45453" y="567842"/>
            <a:ext cx="1510030" cy="1067766"/>
          </a:xfrm>
          <a:prstGeom prst="rect">
            <a:avLst/>
          </a:prstGeom>
        </p:spPr>
      </p:pic>
      <p:sp>
        <p:nvSpPr>
          <p:cNvPr id="22" name="文本框 21">
            <a:extLst>
              <a:ext uri="{FF2B5EF4-FFF2-40B4-BE49-F238E27FC236}">
                <a16:creationId xmlns:a16="http://schemas.microsoft.com/office/drawing/2014/main" xmlns="" id="{9A925641-28E7-4909-9BA2-B63D7D8730B6}"/>
              </a:ext>
            </a:extLst>
          </p:cNvPr>
          <p:cNvSpPr txBox="1"/>
          <p:nvPr/>
        </p:nvSpPr>
        <p:spPr>
          <a:xfrm>
            <a:off x="1955483" y="870892"/>
            <a:ext cx="1930717" cy="461665"/>
          </a:xfrm>
          <a:prstGeom prst="rect">
            <a:avLst/>
          </a:prstGeom>
          <a:noFill/>
        </p:spPr>
        <p:txBody>
          <a:bodyPr wrap="square" rtlCol="0">
            <a:spAutoFit/>
          </a:bodyPr>
          <a:lstStyle/>
          <a:p>
            <a:pPr lvl="0" algn="dist">
              <a:buClrTx/>
              <a:buSzTx/>
              <a:buFontTx/>
            </a:pPr>
            <a:r>
              <a:rPr lang="zh-CN" altLang="en-US" sz="2400" spc="300" dirty="0">
                <a:cs typeface="+mn-ea"/>
                <a:sym typeface="+mn-lt"/>
              </a:rPr>
              <a:t>节气特点</a:t>
            </a:r>
          </a:p>
        </p:txBody>
      </p:sp>
      <p:sp>
        <p:nvSpPr>
          <p:cNvPr id="5" name="任意多边形 4"/>
          <p:cNvSpPr/>
          <p:nvPr/>
        </p:nvSpPr>
        <p:spPr>
          <a:xfrm>
            <a:off x="2348231" y="3445371"/>
            <a:ext cx="7454900" cy="1385463"/>
          </a:xfrm>
          <a:custGeom>
            <a:avLst/>
            <a:gdLst>
              <a:gd name="connsiteX0" fmla="*/ 0 w 11740"/>
              <a:gd name="connsiteY0" fmla="*/ 54 h 2181"/>
              <a:gd name="connsiteX1" fmla="*/ 1624 w 11740"/>
              <a:gd name="connsiteY1" fmla="*/ 2084 h 2181"/>
              <a:gd name="connsiteX2" fmla="*/ 5017 w 11740"/>
              <a:gd name="connsiteY2" fmla="*/ 6 h 2181"/>
              <a:gd name="connsiteX3" fmla="*/ 8196 w 11740"/>
              <a:gd name="connsiteY3" fmla="*/ 2179 h 2181"/>
              <a:gd name="connsiteX4" fmla="*/ 11740 w 11740"/>
              <a:gd name="connsiteY4" fmla="*/ 296 h 2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0" h="2182">
                <a:moveTo>
                  <a:pt x="0" y="54"/>
                </a:moveTo>
                <a:cubicBezTo>
                  <a:pt x="543" y="533"/>
                  <a:pt x="507" y="1992"/>
                  <a:pt x="1624" y="2084"/>
                </a:cubicBezTo>
                <a:cubicBezTo>
                  <a:pt x="2740" y="2177"/>
                  <a:pt x="3703" y="147"/>
                  <a:pt x="5017" y="6"/>
                </a:cubicBezTo>
                <a:cubicBezTo>
                  <a:pt x="6330" y="-136"/>
                  <a:pt x="7414" y="2275"/>
                  <a:pt x="8196" y="2179"/>
                </a:cubicBezTo>
                <a:cubicBezTo>
                  <a:pt x="8978" y="2083"/>
                  <a:pt x="11440" y="907"/>
                  <a:pt x="11740" y="296"/>
                </a:cubicBezTo>
              </a:path>
            </a:pathLst>
          </a:custGeom>
          <a:noFill/>
          <a:ln>
            <a:solidFill>
              <a:srgbClr val="85C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a:cs typeface="+mn-ea"/>
              <a:sym typeface="+mn-lt"/>
            </a:endParaRPr>
          </a:p>
        </p:txBody>
      </p:sp>
      <p:pic>
        <p:nvPicPr>
          <p:cNvPr id="3" name="图片 2"/>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92202" y="1887944"/>
            <a:ext cx="2108198" cy="1581148"/>
          </a:xfrm>
          <a:prstGeom prst="rect">
            <a:avLst/>
          </a:prstGeom>
        </p:spPr>
      </p:pic>
      <p:pic>
        <p:nvPicPr>
          <p:cNvPr id="4" name="图片 3"/>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629650" y="2589494"/>
            <a:ext cx="2704468" cy="2704468"/>
          </a:xfrm>
          <a:prstGeom prst="rect">
            <a:avLst/>
          </a:prstGeom>
        </p:spPr>
      </p:pic>
      <p:sp>
        <p:nvSpPr>
          <p:cNvPr id="7" name="椭圆 6"/>
          <p:cNvSpPr/>
          <p:nvPr/>
        </p:nvSpPr>
        <p:spPr>
          <a:xfrm>
            <a:off x="5225416" y="3131668"/>
            <a:ext cx="608330" cy="608330"/>
          </a:xfrm>
          <a:prstGeom prst="ellipse">
            <a:avLst/>
          </a:prstGeom>
          <a:solidFill>
            <a:srgbClr val="85C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a:cs typeface="+mn-ea"/>
              <a:sym typeface="+mn-lt"/>
            </a:endParaRPr>
          </a:p>
        </p:txBody>
      </p:sp>
      <p:sp>
        <p:nvSpPr>
          <p:cNvPr id="6" name="椭圆 5"/>
          <p:cNvSpPr/>
          <p:nvPr/>
        </p:nvSpPr>
        <p:spPr>
          <a:xfrm>
            <a:off x="7228841" y="4430878"/>
            <a:ext cx="618490" cy="608330"/>
          </a:xfrm>
          <a:prstGeom prst="ellipse">
            <a:avLst/>
          </a:prstGeom>
          <a:solidFill>
            <a:srgbClr val="85C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a:cs typeface="+mn-ea"/>
              <a:sym typeface="+mn-lt"/>
            </a:endParaRPr>
          </a:p>
        </p:txBody>
      </p:sp>
      <p:sp>
        <p:nvSpPr>
          <p:cNvPr id="8" name="椭圆 7"/>
          <p:cNvSpPr/>
          <p:nvPr/>
        </p:nvSpPr>
        <p:spPr>
          <a:xfrm>
            <a:off x="3039111" y="4430878"/>
            <a:ext cx="628650" cy="608330"/>
          </a:xfrm>
          <a:prstGeom prst="ellipse">
            <a:avLst/>
          </a:prstGeom>
          <a:solidFill>
            <a:srgbClr val="85C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a:cs typeface="+mn-ea"/>
              <a:sym typeface="+mn-lt"/>
            </a:endParaRPr>
          </a:p>
        </p:txBody>
      </p:sp>
      <p:sp>
        <p:nvSpPr>
          <p:cNvPr id="9" name="文本框 8"/>
          <p:cNvSpPr txBox="1"/>
          <p:nvPr/>
        </p:nvSpPr>
        <p:spPr>
          <a:xfrm>
            <a:off x="4504691" y="2209648"/>
            <a:ext cx="2939415" cy="830997"/>
          </a:xfrm>
          <a:prstGeom prst="rect">
            <a:avLst/>
          </a:prstGeom>
          <a:noFill/>
        </p:spPr>
        <p:txBody>
          <a:bodyPr vert="horz" wrap="square" rtlCol="0">
            <a:spAutoFit/>
          </a:bodyPr>
          <a:lstStyle/>
          <a:p>
            <a:pPr algn="l"/>
            <a:r>
              <a:rPr lang="zh-CN" altLang="en-US" sz="1600" spc="300">
                <a:cs typeface="+mn-ea"/>
                <a:sym typeface="+mn-lt"/>
              </a:rPr>
              <a:t>小暑二十四节气之第十一个节气，是干支历午月的结束以及未月的起始。</a:t>
            </a:r>
          </a:p>
        </p:txBody>
      </p:sp>
      <p:sp>
        <p:nvSpPr>
          <p:cNvPr id="10" name="文本框 9"/>
          <p:cNvSpPr txBox="1"/>
          <p:nvPr/>
        </p:nvSpPr>
        <p:spPr>
          <a:xfrm>
            <a:off x="1884046" y="5121758"/>
            <a:ext cx="2887980" cy="830997"/>
          </a:xfrm>
          <a:prstGeom prst="rect">
            <a:avLst/>
          </a:prstGeom>
          <a:noFill/>
        </p:spPr>
        <p:txBody>
          <a:bodyPr vert="horz" wrap="square" rtlCol="0">
            <a:spAutoFit/>
          </a:bodyPr>
          <a:lstStyle/>
          <a:p>
            <a:pPr algn="l"/>
            <a:r>
              <a:rPr lang="zh-CN" altLang="en-US" sz="1600" spc="300">
                <a:cs typeface="+mn-ea"/>
                <a:sym typeface="+mn-lt"/>
              </a:rPr>
              <a:t>小暑二十四节气之第十一个节气，是干支历午月的结束以及未月的起始。</a:t>
            </a:r>
          </a:p>
        </p:txBody>
      </p:sp>
      <p:sp>
        <p:nvSpPr>
          <p:cNvPr id="11" name="文本框 10"/>
          <p:cNvSpPr txBox="1"/>
          <p:nvPr/>
        </p:nvSpPr>
        <p:spPr>
          <a:xfrm>
            <a:off x="5610226" y="5121758"/>
            <a:ext cx="2949575" cy="830997"/>
          </a:xfrm>
          <a:prstGeom prst="rect">
            <a:avLst/>
          </a:prstGeom>
          <a:noFill/>
        </p:spPr>
        <p:txBody>
          <a:bodyPr vert="horz" wrap="square" rtlCol="0">
            <a:spAutoFit/>
          </a:bodyPr>
          <a:lstStyle/>
          <a:p>
            <a:pPr algn="r"/>
            <a:r>
              <a:rPr lang="zh-CN" altLang="en-US" sz="1600" spc="300">
                <a:cs typeface="+mn-ea"/>
                <a:sym typeface="+mn-lt"/>
              </a:rPr>
              <a:t>小暑二十四节气之第十一个节气，是干支历午月的结束以及未月的起始。</a:t>
            </a:r>
          </a:p>
        </p:txBody>
      </p:sp>
      <p:sp>
        <p:nvSpPr>
          <p:cNvPr id="18" name="文本框 17"/>
          <p:cNvSpPr txBox="1"/>
          <p:nvPr/>
        </p:nvSpPr>
        <p:spPr>
          <a:xfrm>
            <a:off x="5225416" y="1749273"/>
            <a:ext cx="1111250" cy="400110"/>
          </a:xfrm>
          <a:prstGeom prst="rect">
            <a:avLst/>
          </a:prstGeom>
          <a:noFill/>
        </p:spPr>
        <p:txBody>
          <a:bodyPr vert="horz" wrap="square" rtlCol="0">
            <a:spAutoFit/>
          </a:bodyPr>
          <a:lstStyle/>
          <a:p>
            <a:pPr algn="ctr"/>
            <a:r>
              <a:rPr lang="zh-CN" altLang="en-US" sz="2000" b="1" spc="300">
                <a:solidFill>
                  <a:schemeClr val="tx1"/>
                </a:solidFill>
                <a:cs typeface="+mn-ea"/>
                <a:sym typeface="+mn-lt"/>
              </a:rPr>
              <a:t>关键词</a:t>
            </a:r>
          </a:p>
        </p:txBody>
      </p:sp>
      <p:sp>
        <p:nvSpPr>
          <p:cNvPr id="12" name="文本框 11"/>
          <p:cNvSpPr txBox="1"/>
          <p:nvPr/>
        </p:nvSpPr>
        <p:spPr>
          <a:xfrm>
            <a:off x="2968626" y="3907638"/>
            <a:ext cx="1111250" cy="400110"/>
          </a:xfrm>
          <a:prstGeom prst="rect">
            <a:avLst/>
          </a:prstGeom>
          <a:noFill/>
        </p:spPr>
        <p:txBody>
          <a:bodyPr vert="horz" wrap="square" rtlCol="0">
            <a:spAutoFit/>
          </a:bodyPr>
          <a:lstStyle/>
          <a:p>
            <a:pPr algn="ctr"/>
            <a:r>
              <a:rPr lang="zh-CN" altLang="en-US" sz="2000" b="1" spc="300">
                <a:solidFill>
                  <a:schemeClr val="tx1"/>
                </a:solidFill>
                <a:cs typeface="+mn-ea"/>
                <a:sym typeface="+mn-lt"/>
              </a:rPr>
              <a:t>关键词</a:t>
            </a:r>
          </a:p>
        </p:txBody>
      </p:sp>
      <p:sp>
        <p:nvSpPr>
          <p:cNvPr id="13" name="文本框 12"/>
          <p:cNvSpPr txBox="1"/>
          <p:nvPr/>
        </p:nvSpPr>
        <p:spPr>
          <a:xfrm>
            <a:off x="7076441" y="3908273"/>
            <a:ext cx="1111250" cy="400110"/>
          </a:xfrm>
          <a:prstGeom prst="rect">
            <a:avLst/>
          </a:prstGeom>
          <a:noFill/>
        </p:spPr>
        <p:txBody>
          <a:bodyPr vert="horz" wrap="square" rtlCol="0">
            <a:spAutoFit/>
          </a:bodyPr>
          <a:lstStyle/>
          <a:p>
            <a:pPr algn="ctr"/>
            <a:r>
              <a:rPr lang="zh-CN" altLang="en-US" sz="2000" b="1" spc="300">
                <a:solidFill>
                  <a:schemeClr val="tx1"/>
                </a:solidFill>
                <a:cs typeface="+mn-ea"/>
                <a:sym typeface="+mn-lt"/>
              </a:rPr>
              <a:t>关键词</a:t>
            </a:r>
          </a:p>
        </p:txBody>
      </p:sp>
      <p:sp>
        <p:nvSpPr>
          <p:cNvPr id="14" name="椭圆 13"/>
          <p:cNvSpPr/>
          <p:nvPr/>
        </p:nvSpPr>
        <p:spPr>
          <a:xfrm>
            <a:off x="3190876" y="4573118"/>
            <a:ext cx="324485" cy="32448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a:cs typeface="+mn-ea"/>
              <a:sym typeface="+mn-lt"/>
            </a:endParaRPr>
          </a:p>
        </p:txBody>
      </p:sp>
      <p:sp>
        <p:nvSpPr>
          <p:cNvPr id="15" name="椭圆 14"/>
          <p:cNvSpPr/>
          <p:nvPr/>
        </p:nvSpPr>
        <p:spPr>
          <a:xfrm>
            <a:off x="5367656" y="3273908"/>
            <a:ext cx="324485" cy="32448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a:cs typeface="+mn-ea"/>
              <a:sym typeface="+mn-lt"/>
            </a:endParaRPr>
          </a:p>
        </p:txBody>
      </p:sp>
      <p:sp>
        <p:nvSpPr>
          <p:cNvPr id="16" name="椭圆 15"/>
          <p:cNvSpPr/>
          <p:nvPr/>
        </p:nvSpPr>
        <p:spPr>
          <a:xfrm>
            <a:off x="7376161" y="4573118"/>
            <a:ext cx="324485" cy="32448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a:cs typeface="+mn-ea"/>
              <a:sym typeface="+mn-lt"/>
            </a:endParaRPr>
          </a:p>
        </p:txBody>
      </p:sp>
      <p:sp>
        <p:nvSpPr>
          <p:cNvPr id="24" name="TextBox 23"/>
          <p:cNvSpPr txBox="1"/>
          <p:nvPr/>
        </p:nvSpPr>
        <p:spPr>
          <a:xfrm>
            <a:off x="10035860" y="587401"/>
            <a:ext cx="1440159" cy="123111"/>
          </a:xfrm>
          <a:prstGeom prst="rect">
            <a:avLst/>
          </a:prstGeom>
          <a:noFill/>
        </p:spPr>
        <p:txBody>
          <a:bodyPr wrap="square" rtlCol="0">
            <a:spAutoFit/>
          </a:bodyPr>
          <a:lstStyle/>
          <a:p>
            <a:pPr>
              <a:lnSpc>
                <a:spcPct val="200000"/>
              </a:lnSpc>
            </a:pPr>
            <a:r>
              <a:rPr lang="zh-CN" altLang="en-US" sz="100" dirty="0">
                <a:solidFill>
                  <a:schemeClr val="bg1"/>
                </a:solidFill>
                <a:ea typeface="微软雅黑" panose="020B0503020204020204" pitchFamily="34" charset="-122"/>
              </a:rPr>
              <a:t>节</a:t>
            </a:r>
            <a:r>
              <a:rPr lang="zh-CN" altLang="en-US" sz="100" dirty="0" smtClean="0">
                <a:solidFill>
                  <a:schemeClr val="bg1"/>
                </a:solidFill>
                <a:ea typeface="微软雅黑" panose="020B0503020204020204" pitchFamily="34" charset="-122"/>
              </a:rPr>
              <a:t>日</a:t>
            </a:r>
            <a:r>
              <a:rPr lang="en-US" altLang="zh-CN" sz="100" dirty="0" smtClean="0">
                <a:solidFill>
                  <a:schemeClr val="bg1"/>
                </a:solidFill>
                <a:ea typeface="微软雅黑" panose="020B0503020204020204" pitchFamily="34" charset="-122"/>
              </a:rPr>
              <a:t>PPT</a:t>
            </a:r>
            <a:r>
              <a:rPr lang="zh-CN" altLang="en-US" sz="100" dirty="0" smtClean="0">
                <a:solidFill>
                  <a:schemeClr val="bg1"/>
                </a:solidFill>
                <a:ea typeface="微软雅黑" panose="020B0503020204020204" pitchFamily="34" charset="-122"/>
              </a:rPr>
              <a:t>模板 </a:t>
            </a:r>
            <a:r>
              <a:rPr lang="en-US" altLang="zh-CN" sz="100" dirty="0">
                <a:solidFill>
                  <a:schemeClr val="bg1"/>
                </a:solidFill>
                <a:ea typeface="微软雅黑" panose="020B0503020204020204" pitchFamily="34" charset="-122"/>
              </a:rPr>
              <a:t>http://</a:t>
            </a:r>
            <a:r>
              <a:rPr lang="en-US" altLang="zh-CN" sz="100" dirty="0" smtClean="0">
                <a:solidFill>
                  <a:schemeClr val="bg1"/>
                </a:solidFill>
                <a:ea typeface="微软雅黑" panose="020B0503020204020204" pitchFamily="34" charset="-122"/>
              </a:rPr>
              <a:t>www.ypppt.com/jieri</a:t>
            </a:r>
            <a:r>
              <a:rPr lang="en-US" altLang="zh-CN" sz="100" dirty="0">
                <a:solidFill>
                  <a:schemeClr val="bg1"/>
                </a:solidFill>
                <a:ea typeface="微软雅黑" panose="020B0503020204020204" pitchFamily="34" charset="-122"/>
              </a:rPr>
              <a:t>/</a:t>
            </a:r>
            <a:endParaRPr lang="en-US" altLang="zh-CN" sz="100" dirty="0" smtClean="0">
              <a:solidFill>
                <a:schemeClr val="bg1"/>
              </a:solidFill>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wind"/>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par>
                                <p:cTn id="11" presetID="18" presetClass="entr" presetSubtype="1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500"/>
                                        <p:tgtEl>
                                          <p:spTgt spid="4"/>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500"/>
                                        <p:tgtEl>
                                          <p:spTgt spid="7"/>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500"/>
                                        <p:tgtEl>
                                          <p:spTgt spid="8"/>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Left)">
                                      <p:cBhvr>
                                        <p:cTn id="25" dur="500"/>
                                        <p:tgtEl>
                                          <p:spTgt spid="9"/>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trips(downLeft)">
                                      <p:cBhvr>
                                        <p:cTn id="28" dur="500"/>
                                        <p:tgtEl>
                                          <p:spTgt spid="10"/>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trips(downLeft)">
                                      <p:cBhvr>
                                        <p:cTn id="31" dur="500"/>
                                        <p:tgtEl>
                                          <p:spTgt spid="11"/>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trips(downLeft)">
                                      <p:cBhvr>
                                        <p:cTn id="34" dur="500"/>
                                        <p:tgtEl>
                                          <p:spTgt spid="18"/>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trips(downLeft)">
                                      <p:cBhvr>
                                        <p:cTn id="37" dur="500"/>
                                        <p:tgtEl>
                                          <p:spTgt spid="12"/>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strips(downLeft)">
                                      <p:cBhvr>
                                        <p:cTn id="40" dur="500"/>
                                        <p:tgtEl>
                                          <p:spTgt spid="13"/>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trips(downLeft)">
                                      <p:cBhvr>
                                        <p:cTn id="43" dur="500"/>
                                        <p:tgtEl>
                                          <p:spTgt spid="14"/>
                                        </p:tgtEl>
                                      </p:cBhvr>
                                    </p:animEffect>
                                  </p:childTnLst>
                                </p:cTn>
                              </p:par>
                              <p:par>
                                <p:cTn id="44" presetID="18" presetClass="entr" presetSubtype="12"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strips(downLeft)">
                                      <p:cBhvr>
                                        <p:cTn id="46" dur="500"/>
                                        <p:tgtEl>
                                          <p:spTgt spid="15"/>
                                        </p:tgtEl>
                                      </p:cBhvr>
                                    </p:animEffect>
                                  </p:childTnLst>
                                </p:cTn>
                              </p:par>
                              <p:par>
                                <p:cTn id="47" presetID="18" presetClass="entr" presetSubtype="12"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strips(downLeft)">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8" grpId="0" animBg="1"/>
      <p:bldP spid="9" grpId="0"/>
      <p:bldP spid="10" grpId="0"/>
      <p:bldP spid="11" grpId="0"/>
      <p:bldP spid="18" grpId="0"/>
      <p:bldP spid="12" grpId="0"/>
      <p:bldP spid="13" grpId="0"/>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a:extLst>
              <a:ext uri="{FF2B5EF4-FFF2-40B4-BE49-F238E27FC236}">
                <a16:creationId xmlns:a16="http://schemas.microsoft.com/office/drawing/2014/main" xmlns="" id="{73B29471-60A5-4DAA-8F44-DF7348338757}"/>
              </a:ext>
            </a:extLst>
          </p:cNvPr>
          <p:cNvSpPr/>
          <p:nvPr/>
        </p:nvSpPr>
        <p:spPr>
          <a:xfrm>
            <a:off x="1800861" y="1394777"/>
            <a:ext cx="3428365" cy="3428365"/>
          </a:xfrm>
          <a:prstGeom prst="ellipse">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xmlns="" id="{368CE280-42BA-4196-8DFC-789370E2CF68}"/>
              </a:ext>
            </a:extLst>
          </p:cNvPr>
          <p:cNvSpPr txBox="1"/>
          <p:nvPr/>
        </p:nvSpPr>
        <p:spPr>
          <a:xfrm>
            <a:off x="2506981" y="2047557"/>
            <a:ext cx="2016125" cy="2122805"/>
          </a:xfrm>
          <a:prstGeom prst="rect">
            <a:avLst/>
          </a:prstGeom>
          <a:noFill/>
        </p:spPr>
        <p:txBody>
          <a:bodyPr wrap="square" rtlCol="0">
            <a:spAutoFit/>
          </a:bodyPr>
          <a:lstStyle/>
          <a:p>
            <a:pPr algn="ctr"/>
            <a:r>
              <a:rPr lang="zh-CN" altLang="en-US" sz="6600" dirty="0">
                <a:solidFill>
                  <a:schemeClr val="tx1"/>
                </a:solidFill>
                <a:cs typeface="+mn-ea"/>
                <a:sym typeface="+mn-lt"/>
              </a:rPr>
              <a:t>节气习俗</a:t>
            </a:r>
          </a:p>
        </p:txBody>
      </p:sp>
      <p:sp>
        <p:nvSpPr>
          <p:cNvPr id="15" name="文本框 14">
            <a:extLst>
              <a:ext uri="{FF2B5EF4-FFF2-40B4-BE49-F238E27FC236}">
                <a16:creationId xmlns:a16="http://schemas.microsoft.com/office/drawing/2014/main" xmlns="" id="{FCD3DC83-195F-453E-B1BE-744C227A6900}"/>
              </a:ext>
            </a:extLst>
          </p:cNvPr>
          <p:cNvSpPr txBox="1"/>
          <p:nvPr/>
        </p:nvSpPr>
        <p:spPr>
          <a:xfrm>
            <a:off x="5865495" y="1833274"/>
            <a:ext cx="5239385" cy="523220"/>
          </a:xfrm>
          <a:prstGeom prst="rect">
            <a:avLst/>
          </a:prstGeom>
          <a:noFill/>
        </p:spPr>
        <p:txBody>
          <a:bodyPr vert="horz" wrap="square" rtlCol="0">
            <a:spAutoFit/>
          </a:bodyPr>
          <a:lstStyle/>
          <a:p>
            <a:r>
              <a:rPr lang="zh-CN" altLang="en-US" sz="1400" spc="300" dirty="0">
                <a:solidFill>
                  <a:schemeClr val="bg1"/>
                </a:solidFill>
                <a:cs typeface="+mn-ea"/>
                <a:sym typeface="+mn-lt"/>
              </a:rPr>
              <a:t>小暑，二十四节气之第十一个节气，是干支历午月的结束以及未月的起始。斗指辛，太阳到达黄经105度。</a:t>
            </a:r>
          </a:p>
        </p:txBody>
      </p:sp>
      <p:sp>
        <p:nvSpPr>
          <p:cNvPr id="16" name="椭圆 15">
            <a:extLst>
              <a:ext uri="{FF2B5EF4-FFF2-40B4-BE49-F238E27FC236}">
                <a16:creationId xmlns:a16="http://schemas.microsoft.com/office/drawing/2014/main" xmlns="" id="{81AA5C72-A726-4A55-A871-C3CFBCBCAFA5}"/>
              </a:ext>
            </a:extLst>
          </p:cNvPr>
          <p:cNvSpPr/>
          <p:nvPr/>
        </p:nvSpPr>
        <p:spPr>
          <a:xfrm>
            <a:off x="1376046" y="2504757"/>
            <a:ext cx="993775" cy="993775"/>
          </a:xfrm>
          <a:prstGeom prst="ellipse">
            <a:avLst/>
          </a:prstGeom>
          <a:solidFill>
            <a:srgbClr val="EA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a:extLst>
              <a:ext uri="{FF2B5EF4-FFF2-40B4-BE49-F238E27FC236}">
                <a16:creationId xmlns:a16="http://schemas.microsoft.com/office/drawing/2014/main" xmlns="" id="{8B3C8E73-7F1A-4AB9-8662-CE48370881F0}"/>
              </a:ext>
            </a:extLst>
          </p:cNvPr>
          <p:cNvSpPr txBox="1"/>
          <p:nvPr/>
        </p:nvSpPr>
        <p:spPr>
          <a:xfrm>
            <a:off x="1525905" y="2710497"/>
            <a:ext cx="786765" cy="583565"/>
          </a:xfrm>
          <a:prstGeom prst="rect">
            <a:avLst/>
          </a:prstGeom>
          <a:noFill/>
        </p:spPr>
        <p:txBody>
          <a:bodyPr wrap="square" rtlCol="0">
            <a:spAutoFit/>
          </a:bodyPr>
          <a:lstStyle/>
          <a:p>
            <a:pPr lvl="0" algn="l">
              <a:buClrTx/>
              <a:buSzTx/>
              <a:buFontTx/>
            </a:pPr>
            <a:r>
              <a:rPr lang="en-US" altLang="zh-CN" sz="3200" b="1" dirty="0">
                <a:solidFill>
                  <a:schemeClr val="bg1"/>
                </a:solidFill>
                <a:cs typeface="+mn-ea"/>
                <a:sym typeface="+mn-lt"/>
              </a:rPr>
              <a:t>03</a:t>
            </a:r>
          </a:p>
        </p:txBody>
      </p:sp>
      <p:cxnSp>
        <p:nvCxnSpPr>
          <p:cNvPr id="18" name="直接连接符 17">
            <a:extLst>
              <a:ext uri="{FF2B5EF4-FFF2-40B4-BE49-F238E27FC236}">
                <a16:creationId xmlns:a16="http://schemas.microsoft.com/office/drawing/2014/main" xmlns="" id="{C0451432-7AEF-4B02-B22A-229BBF4B0BB7}"/>
              </a:ext>
            </a:extLst>
          </p:cNvPr>
          <p:cNvCxnSpPr/>
          <p:nvPr/>
        </p:nvCxnSpPr>
        <p:spPr>
          <a:xfrm>
            <a:off x="6253162" y="2472372"/>
            <a:ext cx="4199255" cy="101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499C1D1B-A00D-49AD-9C79-B60405574EB1}"/>
              </a:ext>
            </a:extLst>
          </p:cNvPr>
          <p:cNvCxnSpPr/>
          <p:nvPr/>
        </p:nvCxnSpPr>
        <p:spPr>
          <a:xfrm>
            <a:off x="7761287" y="2579052"/>
            <a:ext cx="4199255" cy="101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230EEFC4-4C47-4575-9B3B-ACA8FE47E058}"/>
              </a:ext>
            </a:extLst>
          </p:cNvPr>
          <p:cNvCxnSpPr/>
          <p:nvPr/>
        </p:nvCxnSpPr>
        <p:spPr>
          <a:xfrm>
            <a:off x="7715250" y="1394777"/>
            <a:ext cx="4199255" cy="101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xmlns="" id="{4BDA2AD3-F660-44E2-BB53-E23077985688}"/>
              </a:ext>
            </a:extLst>
          </p:cNvPr>
          <p:cNvSpPr/>
          <p:nvPr/>
        </p:nvSpPr>
        <p:spPr>
          <a:xfrm>
            <a:off x="7320280" y="1131252"/>
            <a:ext cx="394970" cy="395605"/>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xmlns="" id="{5EABD643-D835-4329-8CAC-85F4F4C7E0A1}"/>
              </a:ext>
            </a:extLst>
          </p:cNvPr>
          <p:cNvSpPr/>
          <p:nvPr/>
        </p:nvSpPr>
        <p:spPr>
          <a:xfrm>
            <a:off x="7715250" y="867092"/>
            <a:ext cx="263525" cy="264160"/>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par>
                                <p:cTn id="20" presetID="14"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par>
                                <p:cTn id="23" presetID="14" presetClass="entr" presetSubtype="1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P spid="16" grpId="0" animBg="1"/>
      <p:bldP spid="17" grpId="0"/>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
            <a:extLst>
              <a:ext uri="{FF2B5EF4-FFF2-40B4-BE49-F238E27FC236}">
                <a16:creationId xmlns:a16="http://schemas.microsoft.com/office/drawing/2014/main" xmlns="" id="{3BB32D8A-735A-41CE-8827-C2FF066A58BF}"/>
              </a:ext>
            </a:extLst>
          </p:cNvPr>
          <p:cNvSpPr/>
          <p:nvPr/>
        </p:nvSpPr>
        <p:spPr>
          <a:xfrm>
            <a:off x="349885" y="401320"/>
            <a:ext cx="11492230" cy="6085840"/>
          </a:xfrm>
          <a:prstGeom prst="roundRect">
            <a:avLst>
              <a:gd name="adj" fmla="val 5398"/>
            </a:avLst>
          </a:prstGeom>
          <a:solidFill>
            <a:srgbClr val="FFFFFF"/>
          </a:solidFill>
          <a:ln w="76200" cmpd="thickThin">
            <a:solidFill>
              <a:srgbClr val="85C39E"/>
            </a:solidFill>
          </a:ln>
          <a:effectLst>
            <a:outerShdw blurRad="2286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图片 13">
            <a:extLst>
              <a:ext uri="{FF2B5EF4-FFF2-40B4-BE49-F238E27FC236}">
                <a16:creationId xmlns:a16="http://schemas.microsoft.com/office/drawing/2014/main" xmlns="" id="{F6771598-9904-462F-86C3-3AD0992DD5D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45453" y="567842"/>
            <a:ext cx="1510030" cy="1067766"/>
          </a:xfrm>
          <a:prstGeom prst="rect">
            <a:avLst/>
          </a:prstGeom>
        </p:spPr>
      </p:pic>
      <p:sp>
        <p:nvSpPr>
          <p:cNvPr id="15" name="文本框 14">
            <a:extLst>
              <a:ext uri="{FF2B5EF4-FFF2-40B4-BE49-F238E27FC236}">
                <a16:creationId xmlns:a16="http://schemas.microsoft.com/office/drawing/2014/main" xmlns="" id="{8E67225A-4773-4655-977D-BC6913B18B13}"/>
              </a:ext>
            </a:extLst>
          </p:cNvPr>
          <p:cNvSpPr txBox="1"/>
          <p:nvPr/>
        </p:nvSpPr>
        <p:spPr>
          <a:xfrm>
            <a:off x="1955483" y="870892"/>
            <a:ext cx="1930717" cy="461665"/>
          </a:xfrm>
          <a:prstGeom prst="rect">
            <a:avLst/>
          </a:prstGeom>
          <a:noFill/>
        </p:spPr>
        <p:txBody>
          <a:bodyPr wrap="square" rtlCol="0">
            <a:spAutoFit/>
          </a:bodyPr>
          <a:lstStyle/>
          <a:p>
            <a:pPr lvl="0" algn="dist">
              <a:buClrTx/>
              <a:buSzTx/>
              <a:buFontTx/>
            </a:pPr>
            <a:r>
              <a:rPr lang="zh-CN" altLang="en-US" sz="2400" spc="300" dirty="0">
                <a:cs typeface="+mn-ea"/>
                <a:sym typeface="+mn-lt"/>
              </a:rPr>
              <a:t>节气习俗</a:t>
            </a:r>
          </a:p>
        </p:txBody>
      </p:sp>
      <p:pic>
        <p:nvPicPr>
          <p:cNvPr id="3" name="图片 2"/>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949450" y="1372870"/>
            <a:ext cx="2377440" cy="2377440"/>
          </a:xfrm>
          <a:prstGeom prst="rect">
            <a:avLst/>
          </a:prstGeom>
        </p:spPr>
      </p:pic>
      <p:pic>
        <p:nvPicPr>
          <p:cNvPr id="4" name="图片 3"/>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096416" y="1568304"/>
            <a:ext cx="2370290" cy="2182005"/>
          </a:xfrm>
          <a:prstGeom prst="rect">
            <a:avLst/>
          </a:prstGeom>
        </p:spPr>
      </p:pic>
      <p:pic>
        <p:nvPicPr>
          <p:cNvPr id="5" name="图片 4"/>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856162" y="3201670"/>
            <a:ext cx="2609215" cy="2609215"/>
          </a:xfrm>
          <a:prstGeom prst="rect">
            <a:avLst/>
          </a:prstGeom>
        </p:spPr>
      </p:pic>
      <p:sp>
        <p:nvSpPr>
          <p:cNvPr id="7" name="文本框 6"/>
          <p:cNvSpPr txBox="1"/>
          <p:nvPr/>
        </p:nvSpPr>
        <p:spPr>
          <a:xfrm>
            <a:off x="1792605" y="4197985"/>
            <a:ext cx="2690496" cy="1198880"/>
          </a:xfrm>
          <a:prstGeom prst="rect">
            <a:avLst/>
          </a:prstGeom>
          <a:noFill/>
        </p:spPr>
        <p:txBody>
          <a:bodyPr vert="horz" wrap="square" rtlCol="0">
            <a:spAutoFit/>
          </a:bodyPr>
          <a:lstStyle/>
          <a:p>
            <a:pPr algn="ctr"/>
            <a:r>
              <a:rPr lang="zh-CN" altLang="en-US" spc="300">
                <a:cs typeface="+mn-ea"/>
                <a:sym typeface="+mn-lt"/>
              </a:rPr>
              <a:t>小暑二十四节气之第十一个节气，是干支历午月的结束以及未月的起始。</a:t>
            </a:r>
          </a:p>
        </p:txBody>
      </p:sp>
      <p:sp>
        <p:nvSpPr>
          <p:cNvPr id="8" name="文本框 7"/>
          <p:cNvSpPr txBox="1"/>
          <p:nvPr/>
        </p:nvSpPr>
        <p:spPr>
          <a:xfrm>
            <a:off x="4891405" y="2154555"/>
            <a:ext cx="2690496" cy="1198880"/>
          </a:xfrm>
          <a:prstGeom prst="rect">
            <a:avLst/>
          </a:prstGeom>
          <a:noFill/>
        </p:spPr>
        <p:txBody>
          <a:bodyPr vert="horz" wrap="square" rtlCol="0">
            <a:spAutoFit/>
          </a:bodyPr>
          <a:lstStyle/>
          <a:p>
            <a:pPr algn="ctr"/>
            <a:r>
              <a:rPr lang="zh-CN" altLang="en-US" spc="300">
                <a:cs typeface="+mn-ea"/>
                <a:sym typeface="+mn-lt"/>
              </a:rPr>
              <a:t>小暑二十四节气之第十一个节气，是干支历午月的结束以及未月的起始。</a:t>
            </a:r>
          </a:p>
        </p:txBody>
      </p:sp>
      <p:sp>
        <p:nvSpPr>
          <p:cNvPr id="10" name="文本框 9"/>
          <p:cNvSpPr txBox="1"/>
          <p:nvPr/>
        </p:nvSpPr>
        <p:spPr>
          <a:xfrm>
            <a:off x="8032115" y="4197985"/>
            <a:ext cx="2690496" cy="1198880"/>
          </a:xfrm>
          <a:prstGeom prst="rect">
            <a:avLst/>
          </a:prstGeom>
          <a:noFill/>
        </p:spPr>
        <p:txBody>
          <a:bodyPr vert="horz" wrap="square" rtlCol="0">
            <a:spAutoFit/>
          </a:bodyPr>
          <a:lstStyle/>
          <a:p>
            <a:pPr algn="ctr"/>
            <a:r>
              <a:rPr lang="zh-CN" altLang="en-US" spc="300">
                <a:cs typeface="+mn-ea"/>
                <a:sym typeface="+mn-lt"/>
              </a:rPr>
              <a:t>小暑二十四节气之第十一个节气，是干支历午月的结束以及未月的起始。</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p14:ferris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
            <a:extLst>
              <a:ext uri="{FF2B5EF4-FFF2-40B4-BE49-F238E27FC236}">
                <a16:creationId xmlns:a16="http://schemas.microsoft.com/office/drawing/2014/main" xmlns="" id="{9D2343A6-E7C2-464D-9C53-216BAB28F165}"/>
              </a:ext>
            </a:extLst>
          </p:cNvPr>
          <p:cNvSpPr/>
          <p:nvPr/>
        </p:nvSpPr>
        <p:spPr>
          <a:xfrm>
            <a:off x="349885" y="401320"/>
            <a:ext cx="11492230" cy="6085840"/>
          </a:xfrm>
          <a:prstGeom prst="roundRect">
            <a:avLst>
              <a:gd name="adj" fmla="val 5398"/>
            </a:avLst>
          </a:prstGeom>
          <a:solidFill>
            <a:srgbClr val="FFFFFF"/>
          </a:solidFill>
          <a:ln w="76200" cmpd="thickThin">
            <a:solidFill>
              <a:srgbClr val="85C39E"/>
            </a:solidFill>
          </a:ln>
          <a:effectLst>
            <a:outerShdw blurRad="2286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图片 15">
            <a:extLst>
              <a:ext uri="{FF2B5EF4-FFF2-40B4-BE49-F238E27FC236}">
                <a16:creationId xmlns:a16="http://schemas.microsoft.com/office/drawing/2014/main" xmlns="" id="{96BE723D-0B14-40CE-8E74-75D5382C2F5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5453" y="567842"/>
            <a:ext cx="1510030" cy="1067766"/>
          </a:xfrm>
          <a:prstGeom prst="rect">
            <a:avLst/>
          </a:prstGeom>
        </p:spPr>
      </p:pic>
      <p:sp>
        <p:nvSpPr>
          <p:cNvPr id="17" name="文本框 16">
            <a:extLst>
              <a:ext uri="{FF2B5EF4-FFF2-40B4-BE49-F238E27FC236}">
                <a16:creationId xmlns:a16="http://schemas.microsoft.com/office/drawing/2014/main" xmlns="" id="{8A7752CC-8B94-48CE-AC86-5495BF951EA4}"/>
              </a:ext>
            </a:extLst>
          </p:cNvPr>
          <p:cNvSpPr txBox="1"/>
          <p:nvPr/>
        </p:nvSpPr>
        <p:spPr>
          <a:xfrm>
            <a:off x="1955483" y="870892"/>
            <a:ext cx="1930717" cy="461665"/>
          </a:xfrm>
          <a:prstGeom prst="rect">
            <a:avLst/>
          </a:prstGeom>
          <a:noFill/>
        </p:spPr>
        <p:txBody>
          <a:bodyPr wrap="square" rtlCol="0">
            <a:spAutoFit/>
          </a:bodyPr>
          <a:lstStyle/>
          <a:p>
            <a:pPr lvl="0" algn="dist">
              <a:buClrTx/>
              <a:buSzTx/>
              <a:buFontTx/>
            </a:pPr>
            <a:r>
              <a:rPr lang="zh-CN" altLang="en-US" sz="2400" spc="300" dirty="0">
                <a:cs typeface="+mn-ea"/>
                <a:sym typeface="+mn-lt"/>
              </a:rPr>
              <a:t>节气习俗</a:t>
            </a:r>
          </a:p>
        </p:txBody>
      </p:sp>
      <p:pic>
        <p:nvPicPr>
          <p:cNvPr id="3" name="图片 2"/>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291330" y="2135855"/>
            <a:ext cx="3178175" cy="3178175"/>
          </a:xfrm>
          <a:prstGeom prst="rect">
            <a:avLst/>
          </a:prstGeom>
        </p:spPr>
      </p:pic>
      <p:sp>
        <p:nvSpPr>
          <p:cNvPr id="5" name="文本框 4"/>
          <p:cNvSpPr txBox="1"/>
          <p:nvPr/>
        </p:nvSpPr>
        <p:spPr>
          <a:xfrm>
            <a:off x="7469505" y="2337785"/>
            <a:ext cx="3203575" cy="830997"/>
          </a:xfrm>
          <a:prstGeom prst="rect">
            <a:avLst/>
          </a:prstGeom>
          <a:noFill/>
        </p:spPr>
        <p:txBody>
          <a:bodyPr vert="horz" wrap="square" rtlCol="0">
            <a:spAutoFit/>
          </a:bodyPr>
          <a:lstStyle/>
          <a:p>
            <a:pPr algn="l"/>
            <a:r>
              <a:rPr lang="zh-CN" altLang="en-US" sz="1600" spc="300">
                <a:cs typeface="+mn-ea"/>
                <a:sym typeface="+mn-lt"/>
              </a:rPr>
              <a:t>小暑二十四节气之第十一个节气，是干支历午月的结束以及未月的起始。</a:t>
            </a:r>
          </a:p>
        </p:txBody>
      </p:sp>
      <p:sp>
        <p:nvSpPr>
          <p:cNvPr id="4" name="文本框 3"/>
          <p:cNvSpPr txBox="1"/>
          <p:nvPr/>
        </p:nvSpPr>
        <p:spPr>
          <a:xfrm>
            <a:off x="7172326" y="5314030"/>
            <a:ext cx="4286250" cy="584775"/>
          </a:xfrm>
          <a:prstGeom prst="rect">
            <a:avLst/>
          </a:prstGeom>
          <a:noFill/>
        </p:spPr>
        <p:txBody>
          <a:bodyPr vert="horz" wrap="square" rtlCol="0">
            <a:spAutoFit/>
          </a:bodyPr>
          <a:lstStyle/>
          <a:p>
            <a:pPr algn="l"/>
            <a:r>
              <a:rPr lang="zh-CN" altLang="en-US" sz="1600" spc="300">
                <a:cs typeface="+mn-ea"/>
                <a:sym typeface="+mn-lt"/>
              </a:rPr>
              <a:t>小暑二十四节气之第十一个节气，是干支历午月的结束以及未月的起始。</a:t>
            </a:r>
          </a:p>
        </p:txBody>
      </p:sp>
      <p:sp>
        <p:nvSpPr>
          <p:cNvPr id="7" name="文本框 6"/>
          <p:cNvSpPr txBox="1"/>
          <p:nvPr/>
        </p:nvSpPr>
        <p:spPr>
          <a:xfrm>
            <a:off x="1087756" y="5314030"/>
            <a:ext cx="4286250" cy="584775"/>
          </a:xfrm>
          <a:prstGeom prst="rect">
            <a:avLst/>
          </a:prstGeom>
          <a:noFill/>
        </p:spPr>
        <p:txBody>
          <a:bodyPr vert="horz" wrap="square" rtlCol="0">
            <a:spAutoFit/>
          </a:bodyPr>
          <a:lstStyle/>
          <a:p>
            <a:pPr algn="r"/>
            <a:r>
              <a:rPr lang="zh-CN" altLang="en-US" sz="1600" spc="300">
                <a:cs typeface="+mn-ea"/>
                <a:sym typeface="+mn-lt"/>
              </a:rPr>
              <a:t>小暑二十四节气之第十一个节气，是干支历午月的结束以及未月的起始。</a:t>
            </a:r>
          </a:p>
        </p:txBody>
      </p:sp>
      <p:sp>
        <p:nvSpPr>
          <p:cNvPr id="8" name="文本框 7"/>
          <p:cNvSpPr txBox="1"/>
          <p:nvPr/>
        </p:nvSpPr>
        <p:spPr>
          <a:xfrm>
            <a:off x="1087755" y="2337785"/>
            <a:ext cx="3203575" cy="830997"/>
          </a:xfrm>
          <a:prstGeom prst="rect">
            <a:avLst/>
          </a:prstGeom>
          <a:noFill/>
        </p:spPr>
        <p:txBody>
          <a:bodyPr vert="horz" wrap="square" rtlCol="0">
            <a:spAutoFit/>
          </a:bodyPr>
          <a:lstStyle/>
          <a:p>
            <a:pPr algn="r"/>
            <a:r>
              <a:rPr lang="zh-CN" altLang="en-US" sz="1600" spc="300">
                <a:cs typeface="+mn-ea"/>
                <a:sym typeface="+mn-lt"/>
              </a:rPr>
              <a:t>小暑二十四节气之第十一个节气，是干支历午月的结束以及未月的起始。</a:t>
            </a:r>
          </a:p>
        </p:txBody>
      </p:sp>
      <p:sp>
        <p:nvSpPr>
          <p:cNvPr id="18" name="文本框 17"/>
          <p:cNvSpPr txBox="1"/>
          <p:nvPr/>
        </p:nvSpPr>
        <p:spPr>
          <a:xfrm>
            <a:off x="8832850" y="1787240"/>
            <a:ext cx="1111250" cy="400110"/>
          </a:xfrm>
          <a:prstGeom prst="rect">
            <a:avLst/>
          </a:prstGeom>
          <a:noFill/>
        </p:spPr>
        <p:txBody>
          <a:bodyPr vert="horz" wrap="square" rtlCol="0">
            <a:spAutoFit/>
          </a:bodyPr>
          <a:lstStyle/>
          <a:p>
            <a:pPr algn="ctr"/>
            <a:r>
              <a:rPr lang="zh-CN" altLang="en-US" sz="2000" spc="300">
                <a:solidFill>
                  <a:schemeClr val="tx1"/>
                </a:solidFill>
                <a:cs typeface="+mn-ea"/>
                <a:sym typeface="+mn-lt"/>
              </a:rPr>
              <a:t>关键词</a:t>
            </a:r>
          </a:p>
        </p:txBody>
      </p:sp>
      <p:sp>
        <p:nvSpPr>
          <p:cNvPr id="9" name="文本框 8"/>
          <p:cNvSpPr txBox="1"/>
          <p:nvPr/>
        </p:nvSpPr>
        <p:spPr>
          <a:xfrm>
            <a:off x="2301240" y="1877410"/>
            <a:ext cx="1111250" cy="400110"/>
          </a:xfrm>
          <a:prstGeom prst="rect">
            <a:avLst/>
          </a:prstGeom>
          <a:noFill/>
        </p:spPr>
        <p:txBody>
          <a:bodyPr vert="horz" wrap="square" rtlCol="0">
            <a:spAutoFit/>
          </a:bodyPr>
          <a:lstStyle/>
          <a:p>
            <a:pPr algn="ctr"/>
            <a:r>
              <a:rPr lang="zh-CN" altLang="en-US" sz="2000" spc="300">
                <a:solidFill>
                  <a:schemeClr val="tx1"/>
                </a:solidFill>
                <a:cs typeface="+mn-ea"/>
                <a:sym typeface="+mn-lt"/>
              </a:rPr>
              <a:t>关键词</a:t>
            </a:r>
          </a:p>
        </p:txBody>
      </p:sp>
      <p:sp>
        <p:nvSpPr>
          <p:cNvPr id="10" name="文本框 9"/>
          <p:cNvSpPr txBox="1"/>
          <p:nvPr/>
        </p:nvSpPr>
        <p:spPr>
          <a:xfrm>
            <a:off x="3086735" y="4762215"/>
            <a:ext cx="1111250" cy="400110"/>
          </a:xfrm>
          <a:prstGeom prst="rect">
            <a:avLst/>
          </a:prstGeom>
          <a:noFill/>
        </p:spPr>
        <p:txBody>
          <a:bodyPr vert="horz" wrap="square" rtlCol="0">
            <a:spAutoFit/>
          </a:bodyPr>
          <a:lstStyle/>
          <a:p>
            <a:pPr algn="ctr"/>
            <a:r>
              <a:rPr lang="zh-CN" altLang="en-US" sz="2000" spc="300" dirty="0">
                <a:solidFill>
                  <a:schemeClr val="tx1"/>
                </a:solidFill>
                <a:cs typeface="+mn-ea"/>
                <a:sym typeface="+mn-lt"/>
              </a:rPr>
              <a:t>关键词</a:t>
            </a:r>
          </a:p>
        </p:txBody>
      </p:sp>
      <p:sp>
        <p:nvSpPr>
          <p:cNvPr id="13" name="文本框 12"/>
          <p:cNvSpPr txBox="1"/>
          <p:nvPr/>
        </p:nvSpPr>
        <p:spPr>
          <a:xfrm>
            <a:off x="7656195" y="4762215"/>
            <a:ext cx="1111250" cy="400110"/>
          </a:xfrm>
          <a:prstGeom prst="rect">
            <a:avLst/>
          </a:prstGeom>
          <a:noFill/>
        </p:spPr>
        <p:txBody>
          <a:bodyPr vert="horz" wrap="square" rtlCol="0">
            <a:spAutoFit/>
          </a:bodyPr>
          <a:lstStyle/>
          <a:p>
            <a:pPr algn="ctr"/>
            <a:r>
              <a:rPr lang="zh-CN" altLang="en-US" sz="2000" spc="300">
                <a:solidFill>
                  <a:schemeClr val="tx1"/>
                </a:solidFill>
                <a:cs typeface="+mn-ea"/>
                <a:sym typeface="+mn-lt"/>
              </a:rPr>
              <a:t>关键词</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P spid="8" grpId="0"/>
      <p:bldP spid="18" grpId="0"/>
      <p:bldP spid="9" grpId="0"/>
      <p:bldP spid="1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圆角矩形 1">
            <a:extLst>
              <a:ext uri="{FF2B5EF4-FFF2-40B4-BE49-F238E27FC236}">
                <a16:creationId xmlns:a16="http://schemas.microsoft.com/office/drawing/2014/main" xmlns="" id="{A1899CDC-D7A4-486E-A84F-24BF9844B245}"/>
              </a:ext>
            </a:extLst>
          </p:cNvPr>
          <p:cNvSpPr/>
          <p:nvPr/>
        </p:nvSpPr>
        <p:spPr>
          <a:xfrm>
            <a:off x="349885" y="401320"/>
            <a:ext cx="11492230" cy="6085840"/>
          </a:xfrm>
          <a:prstGeom prst="roundRect">
            <a:avLst>
              <a:gd name="adj" fmla="val 5398"/>
            </a:avLst>
          </a:prstGeom>
          <a:solidFill>
            <a:srgbClr val="FFFFFF"/>
          </a:solidFill>
          <a:ln w="76200" cmpd="thickThin">
            <a:solidFill>
              <a:srgbClr val="85C39E"/>
            </a:solidFill>
          </a:ln>
          <a:effectLst>
            <a:outerShdw blurRad="2286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7" name="图片 46">
            <a:extLst>
              <a:ext uri="{FF2B5EF4-FFF2-40B4-BE49-F238E27FC236}">
                <a16:creationId xmlns:a16="http://schemas.microsoft.com/office/drawing/2014/main" xmlns="" id="{91C55FE5-FCDE-4AD9-979C-D8B2906E8A0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45453" y="567842"/>
            <a:ext cx="1510030" cy="1067766"/>
          </a:xfrm>
          <a:prstGeom prst="rect">
            <a:avLst/>
          </a:prstGeom>
        </p:spPr>
      </p:pic>
      <p:sp>
        <p:nvSpPr>
          <p:cNvPr id="48" name="文本框 47">
            <a:extLst>
              <a:ext uri="{FF2B5EF4-FFF2-40B4-BE49-F238E27FC236}">
                <a16:creationId xmlns:a16="http://schemas.microsoft.com/office/drawing/2014/main" xmlns="" id="{A7BDC419-F2C4-4B3F-9835-1D2346A63DD0}"/>
              </a:ext>
            </a:extLst>
          </p:cNvPr>
          <p:cNvSpPr txBox="1"/>
          <p:nvPr/>
        </p:nvSpPr>
        <p:spPr>
          <a:xfrm>
            <a:off x="1955483" y="870892"/>
            <a:ext cx="1930717" cy="461665"/>
          </a:xfrm>
          <a:prstGeom prst="rect">
            <a:avLst/>
          </a:prstGeom>
          <a:noFill/>
        </p:spPr>
        <p:txBody>
          <a:bodyPr wrap="square" rtlCol="0">
            <a:spAutoFit/>
          </a:bodyPr>
          <a:lstStyle/>
          <a:p>
            <a:pPr lvl="0" algn="dist">
              <a:buClrTx/>
              <a:buSzTx/>
              <a:buFontTx/>
            </a:pPr>
            <a:r>
              <a:rPr lang="zh-CN" altLang="en-US" sz="2400" spc="300" dirty="0">
                <a:cs typeface="+mn-ea"/>
                <a:sym typeface="+mn-lt"/>
              </a:rPr>
              <a:t>节气习俗</a:t>
            </a:r>
          </a:p>
        </p:txBody>
      </p:sp>
      <p:pic>
        <p:nvPicPr>
          <p:cNvPr id="3" name="图片 2"/>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089092" y="1638301"/>
            <a:ext cx="6029172" cy="4021454"/>
          </a:xfrm>
          <a:prstGeom prst="rect">
            <a:avLst/>
          </a:prstGeom>
        </p:spPr>
      </p:pic>
      <p:sp>
        <p:nvSpPr>
          <p:cNvPr id="6" name="圆角矩形 5"/>
          <p:cNvSpPr/>
          <p:nvPr/>
        </p:nvSpPr>
        <p:spPr>
          <a:xfrm>
            <a:off x="1029335" y="2158528"/>
            <a:ext cx="5589270" cy="914400"/>
          </a:xfrm>
          <a:prstGeom prst="roundRect">
            <a:avLst>
              <a:gd name="adj" fmla="val 41389"/>
            </a:avLst>
          </a:prstGeom>
          <a:solidFill>
            <a:srgbClr val="85C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1942465" y="2308388"/>
            <a:ext cx="4390390" cy="645160"/>
          </a:xfrm>
          <a:prstGeom prst="rect">
            <a:avLst/>
          </a:prstGeom>
          <a:noFill/>
        </p:spPr>
        <p:txBody>
          <a:bodyPr vert="horz" wrap="square" rtlCol="0">
            <a:spAutoFit/>
          </a:bodyPr>
          <a:lstStyle/>
          <a:p>
            <a:pPr algn="l"/>
            <a:r>
              <a:rPr lang="zh-CN" altLang="en-US">
                <a:solidFill>
                  <a:schemeClr val="bg1"/>
                </a:solidFill>
                <a:cs typeface="+mn-ea"/>
                <a:sym typeface="+mn-lt"/>
              </a:rPr>
              <a:t>小暑二十四节气之第十一个节气是干支历午月的结束以及未月的起始。</a:t>
            </a:r>
          </a:p>
        </p:txBody>
      </p:sp>
      <p:sp>
        <p:nvSpPr>
          <p:cNvPr id="7" name="圆角矩形 6"/>
          <p:cNvSpPr/>
          <p:nvPr/>
        </p:nvSpPr>
        <p:spPr>
          <a:xfrm>
            <a:off x="1203325" y="2306483"/>
            <a:ext cx="597535" cy="618490"/>
          </a:xfrm>
          <a:prstGeom prst="roundRect">
            <a:avLst>
              <a:gd name="adj" fmla="val 41232"/>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圆角矩形 7"/>
          <p:cNvSpPr/>
          <p:nvPr/>
        </p:nvSpPr>
        <p:spPr>
          <a:xfrm>
            <a:off x="1029335" y="3366298"/>
            <a:ext cx="5589270" cy="914400"/>
          </a:xfrm>
          <a:prstGeom prst="roundRect">
            <a:avLst>
              <a:gd name="adj" fmla="val 41389"/>
            </a:avLst>
          </a:prstGeom>
          <a:solidFill>
            <a:srgbClr val="EA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1942465" y="3516158"/>
            <a:ext cx="4390390" cy="645160"/>
          </a:xfrm>
          <a:prstGeom prst="rect">
            <a:avLst/>
          </a:prstGeom>
          <a:noFill/>
        </p:spPr>
        <p:txBody>
          <a:bodyPr vert="horz" wrap="square" rtlCol="0">
            <a:spAutoFit/>
          </a:bodyPr>
          <a:lstStyle/>
          <a:p>
            <a:pPr algn="l"/>
            <a:r>
              <a:rPr lang="zh-CN" altLang="en-US">
                <a:solidFill>
                  <a:schemeClr val="bg1"/>
                </a:solidFill>
                <a:cs typeface="+mn-ea"/>
                <a:sym typeface="+mn-lt"/>
              </a:rPr>
              <a:t>小暑二十四节气之第十一个节气是干支历午月的结束以及未月的起始。</a:t>
            </a:r>
          </a:p>
        </p:txBody>
      </p:sp>
      <p:sp>
        <p:nvSpPr>
          <p:cNvPr id="10" name="圆角矩形 9"/>
          <p:cNvSpPr/>
          <p:nvPr/>
        </p:nvSpPr>
        <p:spPr>
          <a:xfrm>
            <a:off x="1203325" y="3514253"/>
            <a:ext cx="597535" cy="618490"/>
          </a:xfrm>
          <a:prstGeom prst="roundRect">
            <a:avLst>
              <a:gd name="adj" fmla="val 41232"/>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1985645" y="4716308"/>
            <a:ext cx="4304030" cy="645160"/>
          </a:xfrm>
          <a:prstGeom prst="rect">
            <a:avLst/>
          </a:prstGeom>
          <a:noFill/>
        </p:spPr>
        <p:txBody>
          <a:bodyPr vert="horz" wrap="square" rtlCol="0">
            <a:spAutoFit/>
          </a:bodyPr>
          <a:lstStyle/>
          <a:p>
            <a:pPr algn="l"/>
            <a:r>
              <a:rPr lang="zh-CN" altLang="en-US">
                <a:cs typeface="+mn-ea"/>
                <a:sym typeface="+mn-lt"/>
              </a:rPr>
              <a:t>小暑二十四节气之第十一个节气是干支历午月的结束以及未月的起始。</a:t>
            </a:r>
          </a:p>
        </p:txBody>
      </p:sp>
      <p:sp>
        <p:nvSpPr>
          <p:cNvPr id="14" name="圆角矩形 13"/>
          <p:cNvSpPr/>
          <p:nvPr/>
        </p:nvSpPr>
        <p:spPr>
          <a:xfrm>
            <a:off x="1203325" y="4716308"/>
            <a:ext cx="597535" cy="618490"/>
          </a:xfrm>
          <a:prstGeom prst="roundRect">
            <a:avLst>
              <a:gd name="adj" fmla="val 41232"/>
            </a:avLst>
          </a:prstGeom>
          <a:solidFill>
            <a:srgbClr val="85C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54" name="组合 353"/>
          <p:cNvGrpSpPr/>
          <p:nvPr/>
        </p:nvGrpSpPr>
        <p:grpSpPr>
          <a:xfrm>
            <a:off x="1270000" y="4812828"/>
            <a:ext cx="462915" cy="424815"/>
            <a:chOff x="5686871" y="4182731"/>
            <a:chExt cx="570970" cy="584834"/>
          </a:xfrm>
        </p:grpSpPr>
        <p:sp>
          <p:nvSpPr>
            <p:cNvPr id="305" name="Freeform 161"/>
            <p:cNvSpPr/>
            <p:nvPr/>
          </p:nvSpPr>
          <p:spPr bwMode="auto">
            <a:xfrm>
              <a:off x="5903663" y="4219283"/>
              <a:ext cx="41594" cy="52938"/>
            </a:xfrm>
            <a:custGeom>
              <a:avLst/>
              <a:gdLst>
                <a:gd name="T0" fmla="*/ 14 w 14"/>
                <a:gd name="T1" fmla="*/ 15 h 18"/>
                <a:gd name="T2" fmla="*/ 3 w 14"/>
                <a:gd name="T3" fmla="*/ 0 h 18"/>
                <a:gd name="T4" fmla="*/ 0 w 14"/>
                <a:gd name="T5" fmla="*/ 18 h 18"/>
                <a:gd name="T6" fmla="*/ 14 w 14"/>
                <a:gd name="T7" fmla="*/ 15 h 18"/>
              </a:gdLst>
              <a:ahLst/>
              <a:cxnLst>
                <a:cxn ang="0">
                  <a:pos x="T0" y="T1"/>
                </a:cxn>
                <a:cxn ang="0">
                  <a:pos x="T2" y="T3"/>
                </a:cxn>
                <a:cxn ang="0">
                  <a:pos x="T4" y="T5"/>
                </a:cxn>
                <a:cxn ang="0">
                  <a:pos x="T6" y="T7"/>
                </a:cxn>
              </a:cxnLst>
              <a:rect l="0" t="0" r="r" b="b"/>
              <a:pathLst>
                <a:path w="14" h="18">
                  <a:moveTo>
                    <a:pt x="14" y="15"/>
                  </a:moveTo>
                  <a:cubicBezTo>
                    <a:pt x="3" y="0"/>
                    <a:pt x="3" y="0"/>
                    <a:pt x="3" y="0"/>
                  </a:cubicBezTo>
                  <a:cubicBezTo>
                    <a:pt x="0" y="18"/>
                    <a:pt x="0" y="18"/>
                    <a:pt x="0" y="18"/>
                  </a:cubicBezTo>
                  <a:cubicBezTo>
                    <a:pt x="5" y="16"/>
                    <a:pt x="9" y="15"/>
                    <a:pt x="14"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06" name="Freeform 162"/>
            <p:cNvSpPr/>
            <p:nvPr/>
          </p:nvSpPr>
          <p:spPr bwMode="auto">
            <a:xfrm>
              <a:off x="5957861" y="4182731"/>
              <a:ext cx="23948" cy="78146"/>
            </a:xfrm>
            <a:custGeom>
              <a:avLst/>
              <a:gdLst>
                <a:gd name="T0" fmla="*/ 5 w 8"/>
                <a:gd name="T1" fmla="*/ 26 h 26"/>
                <a:gd name="T2" fmla="*/ 8 w 8"/>
                <a:gd name="T3" fmla="*/ 26 h 26"/>
                <a:gd name="T4" fmla="*/ 4 w 8"/>
                <a:gd name="T5" fmla="*/ 0 h 26"/>
                <a:gd name="T6" fmla="*/ 0 w 8"/>
                <a:gd name="T7" fmla="*/ 26 h 26"/>
                <a:gd name="T8" fmla="*/ 5 w 8"/>
                <a:gd name="T9" fmla="*/ 26 h 26"/>
              </a:gdLst>
              <a:ahLst/>
              <a:cxnLst>
                <a:cxn ang="0">
                  <a:pos x="T0" y="T1"/>
                </a:cxn>
                <a:cxn ang="0">
                  <a:pos x="T2" y="T3"/>
                </a:cxn>
                <a:cxn ang="0">
                  <a:pos x="T4" y="T5"/>
                </a:cxn>
                <a:cxn ang="0">
                  <a:pos x="T6" y="T7"/>
                </a:cxn>
                <a:cxn ang="0">
                  <a:pos x="T8" y="T9"/>
                </a:cxn>
              </a:cxnLst>
              <a:rect l="0" t="0" r="r" b="b"/>
              <a:pathLst>
                <a:path w="8" h="26">
                  <a:moveTo>
                    <a:pt x="5" y="26"/>
                  </a:moveTo>
                  <a:cubicBezTo>
                    <a:pt x="6" y="26"/>
                    <a:pt x="7" y="26"/>
                    <a:pt x="8" y="26"/>
                  </a:cubicBezTo>
                  <a:cubicBezTo>
                    <a:pt x="4" y="0"/>
                    <a:pt x="4" y="0"/>
                    <a:pt x="4" y="0"/>
                  </a:cubicBezTo>
                  <a:cubicBezTo>
                    <a:pt x="0" y="26"/>
                    <a:pt x="0" y="26"/>
                    <a:pt x="0" y="26"/>
                  </a:cubicBezTo>
                  <a:cubicBezTo>
                    <a:pt x="2" y="26"/>
                    <a:pt x="3" y="26"/>
                    <a:pt x="5"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07" name="Freeform 163"/>
            <p:cNvSpPr/>
            <p:nvPr/>
          </p:nvSpPr>
          <p:spPr bwMode="auto">
            <a:xfrm>
              <a:off x="5999455" y="4219283"/>
              <a:ext cx="39073" cy="52938"/>
            </a:xfrm>
            <a:custGeom>
              <a:avLst/>
              <a:gdLst>
                <a:gd name="T0" fmla="*/ 13 w 13"/>
                <a:gd name="T1" fmla="*/ 18 h 18"/>
                <a:gd name="T2" fmla="*/ 11 w 13"/>
                <a:gd name="T3" fmla="*/ 0 h 18"/>
                <a:gd name="T4" fmla="*/ 0 w 13"/>
                <a:gd name="T5" fmla="*/ 15 h 18"/>
                <a:gd name="T6" fmla="*/ 13 w 13"/>
                <a:gd name="T7" fmla="*/ 18 h 18"/>
              </a:gdLst>
              <a:ahLst/>
              <a:cxnLst>
                <a:cxn ang="0">
                  <a:pos x="T0" y="T1"/>
                </a:cxn>
                <a:cxn ang="0">
                  <a:pos x="T2" y="T3"/>
                </a:cxn>
                <a:cxn ang="0">
                  <a:pos x="T4" y="T5"/>
                </a:cxn>
                <a:cxn ang="0">
                  <a:pos x="T6" y="T7"/>
                </a:cxn>
              </a:cxnLst>
              <a:rect l="0" t="0" r="r" b="b"/>
              <a:pathLst>
                <a:path w="13" h="18">
                  <a:moveTo>
                    <a:pt x="13" y="18"/>
                  </a:moveTo>
                  <a:cubicBezTo>
                    <a:pt x="11" y="0"/>
                    <a:pt x="11" y="0"/>
                    <a:pt x="11" y="0"/>
                  </a:cubicBezTo>
                  <a:cubicBezTo>
                    <a:pt x="0" y="15"/>
                    <a:pt x="0" y="15"/>
                    <a:pt x="0" y="15"/>
                  </a:cubicBezTo>
                  <a:cubicBezTo>
                    <a:pt x="5" y="15"/>
                    <a:pt x="9" y="16"/>
                    <a:pt x="13"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08" name="Freeform 164"/>
            <p:cNvSpPr/>
            <p:nvPr/>
          </p:nvSpPr>
          <p:spPr bwMode="auto">
            <a:xfrm>
              <a:off x="5807871" y="4269700"/>
              <a:ext cx="47896" cy="50417"/>
            </a:xfrm>
            <a:custGeom>
              <a:avLst/>
              <a:gdLst>
                <a:gd name="T0" fmla="*/ 16 w 16"/>
                <a:gd name="T1" fmla="*/ 9 h 17"/>
                <a:gd name="T2" fmla="*/ 0 w 16"/>
                <a:gd name="T3" fmla="*/ 0 h 17"/>
                <a:gd name="T4" fmla="*/ 5 w 16"/>
                <a:gd name="T5" fmla="*/ 17 h 17"/>
                <a:gd name="T6" fmla="*/ 16 w 16"/>
                <a:gd name="T7" fmla="*/ 9 h 17"/>
              </a:gdLst>
              <a:ahLst/>
              <a:cxnLst>
                <a:cxn ang="0">
                  <a:pos x="T0" y="T1"/>
                </a:cxn>
                <a:cxn ang="0">
                  <a:pos x="T2" y="T3"/>
                </a:cxn>
                <a:cxn ang="0">
                  <a:pos x="T4" y="T5"/>
                </a:cxn>
                <a:cxn ang="0">
                  <a:pos x="T6" y="T7"/>
                </a:cxn>
              </a:cxnLst>
              <a:rect l="0" t="0" r="r" b="b"/>
              <a:pathLst>
                <a:path w="16" h="17">
                  <a:moveTo>
                    <a:pt x="16" y="9"/>
                  </a:moveTo>
                  <a:cubicBezTo>
                    <a:pt x="0" y="0"/>
                    <a:pt x="0" y="0"/>
                    <a:pt x="0" y="0"/>
                  </a:cubicBezTo>
                  <a:cubicBezTo>
                    <a:pt x="5" y="17"/>
                    <a:pt x="5" y="17"/>
                    <a:pt x="5" y="17"/>
                  </a:cubicBezTo>
                  <a:cubicBezTo>
                    <a:pt x="8" y="14"/>
                    <a:pt x="12" y="11"/>
                    <a:pt x="1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09" name="Freeform 165"/>
            <p:cNvSpPr/>
            <p:nvPr/>
          </p:nvSpPr>
          <p:spPr bwMode="auto">
            <a:xfrm>
              <a:off x="5840642" y="4212981"/>
              <a:ext cx="45375" cy="74365"/>
            </a:xfrm>
            <a:custGeom>
              <a:avLst/>
              <a:gdLst>
                <a:gd name="T0" fmla="*/ 15 w 15"/>
                <a:gd name="T1" fmla="*/ 22 h 25"/>
                <a:gd name="T2" fmla="*/ 0 w 15"/>
                <a:gd name="T3" fmla="*/ 0 h 25"/>
                <a:gd name="T4" fmla="*/ 9 w 15"/>
                <a:gd name="T5" fmla="*/ 25 h 25"/>
                <a:gd name="T6" fmla="*/ 15 w 15"/>
                <a:gd name="T7" fmla="*/ 22 h 25"/>
              </a:gdLst>
              <a:ahLst/>
              <a:cxnLst>
                <a:cxn ang="0">
                  <a:pos x="T0" y="T1"/>
                </a:cxn>
                <a:cxn ang="0">
                  <a:pos x="T2" y="T3"/>
                </a:cxn>
                <a:cxn ang="0">
                  <a:pos x="T4" y="T5"/>
                </a:cxn>
                <a:cxn ang="0">
                  <a:pos x="T6" y="T7"/>
                </a:cxn>
              </a:cxnLst>
              <a:rect l="0" t="0" r="r" b="b"/>
              <a:pathLst>
                <a:path w="15" h="25">
                  <a:moveTo>
                    <a:pt x="15" y="22"/>
                  </a:moveTo>
                  <a:cubicBezTo>
                    <a:pt x="0" y="0"/>
                    <a:pt x="0" y="0"/>
                    <a:pt x="0" y="0"/>
                  </a:cubicBezTo>
                  <a:cubicBezTo>
                    <a:pt x="9" y="25"/>
                    <a:pt x="9" y="25"/>
                    <a:pt x="9" y="25"/>
                  </a:cubicBezTo>
                  <a:cubicBezTo>
                    <a:pt x="11" y="24"/>
                    <a:pt x="13" y="23"/>
                    <a:pt x="15"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0" name="Freeform 166"/>
            <p:cNvSpPr/>
            <p:nvPr/>
          </p:nvSpPr>
          <p:spPr bwMode="auto">
            <a:xfrm>
              <a:off x="5742330" y="4296168"/>
              <a:ext cx="69323" cy="56719"/>
            </a:xfrm>
            <a:custGeom>
              <a:avLst/>
              <a:gdLst>
                <a:gd name="T0" fmla="*/ 23 w 23"/>
                <a:gd name="T1" fmla="*/ 13 h 19"/>
                <a:gd name="T2" fmla="*/ 0 w 23"/>
                <a:gd name="T3" fmla="*/ 0 h 19"/>
                <a:gd name="T4" fmla="*/ 18 w 23"/>
                <a:gd name="T5" fmla="*/ 19 h 19"/>
                <a:gd name="T6" fmla="*/ 23 w 23"/>
                <a:gd name="T7" fmla="*/ 13 h 19"/>
              </a:gdLst>
              <a:ahLst/>
              <a:cxnLst>
                <a:cxn ang="0">
                  <a:pos x="T0" y="T1"/>
                </a:cxn>
                <a:cxn ang="0">
                  <a:pos x="T2" y="T3"/>
                </a:cxn>
                <a:cxn ang="0">
                  <a:pos x="T4" y="T5"/>
                </a:cxn>
                <a:cxn ang="0">
                  <a:pos x="T6" y="T7"/>
                </a:cxn>
              </a:cxnLst>
              <a:rect l="0" t="0" r="r" b="b"/>
              <a:pathLst>
                <a:path w="23" h="19">
                  <a:moveTo>
                    <a:pt x="23" y="13"/>
                  </a:moveTo>
                  <a:cubicBezTo>
                    <a:pt x="0" y="0"/>
                    <a:pt x="0" y="0"/>
                    <a:pt x="0" y="0"/>
                  </a:cubicBezTo>
                  <a:cubicBezTo>
                    <a:pt x="18" y="19"/>
                    <a:pt x="18" y="19"/>
                    <a:pt x="18" y="19"/>
                  </a:cubicBezTo>
                  <a:cubicBezTo>
                    <a:pt x="20" y="17"/>
                    <a:pt x="21" y="15"/>
                    <a:pt x="23"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1" name="Freeform 167"/>
            <p:cNvSpPr/>
            <p:nvPr/>
          </p:nvSpPr>
          <p:spPr bwMode="auto">
            <a:xfrm>
              <a:off x="6052393" y="4210460"/>
              <a:ext cx="45375" cy="76886"/>
            </a:xfrm>
            <a:custGeom>
              <a:avLst/>
              <a:gdLst>
                <a:gd name="T0" fmla="*/ 7 w 15"/>
                <a:gd name="T1" fmla="*/ 26 h 26"/>
                <a:gd name="T2" fmla="*/ 15 w 15"/>
                <a:gd name="T3" fmla="*/ 0 h 26"/>
                <a:gd name="T4" fmla="*/ 0 w 15"/>
                <a:gd name="T5" fmla="*/ 22 h 26"/>
                <a:gd name="T6" fmla="*/ 7 w 15"/>
                <a:gd name="T7" fmla="*/ 26 h 26"/>
              </a:gdLst>
              <a:ahLst/>
              <a:cxnLst>
                <a:cxn ang="0">
                  <a:pos x="T0" y="T1"/>
                </a:cxn>
                <a:cxn ang="0">
                  <a:pos x="T2" y="T3"/>
                </a:cxn>
                <a:cxn ang="0">
                  <a:pos x="T4" y="T5"/>
                </a:cxn>
                <a:cxn ang="0">
                  <a:pos x="T6" y="T7"/>
                </a:cxn>
              </a:cxnLst>
              <a:rect l="0" t="0" r="r" b="b"/>
              <a:pathLst>
                <a:path w="15" h="26">
                  <a:moveTo>
                    <a:pt x="7" y="26"/>
                  </a:moveTo>
                  <a:cubicBezTo>
                    <a:pt x="15" y="0"/>
                    <a:pt x="15" y="0"/>
                    <a:pt x="15" y="0"/>
                  </a:cubicBezTo>
                  <a:cubicBezTo>
                    <a:pt x="0" y="22"/>
                    <a:pt x="0" y="22"/>
                    <a:pt x="0" y="22"/>
                  </a:cubicBezTo>
                  <a:cubicBezTo>
                    <a:pt x="2" y="23"/>
                    <a:pt x="5" y="24"/>
                    <a:pt x="7"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2" name="Freeform 168"/>
            <p:cNvSpPr/>
            <p:nvPr/>
          </p:nvSpPr>
          <p:spPr bwMode="auto">
            <a:xfrm>
              <a:off x="5709559" y="4453721"/>
              <a:ext cx="51677" cy="42854"/>
            </a:xfrm>
            <a:custGeom>
              <a:avLst/>
              <a:gdLst>
                <a:gd name="T0" fmla="*/ 0 w 17"/>
                <a:gd name="T1" fmla="*/ 7 h 14"/>
                <a:gd name="T2" fmla="*/ 17 w 17"/>
                <a:gd name="T3" fmla="*/ 14 h 14"/>
                <a:gd name="T4" fmla="*/ 16 w 17"/>
                <a:gd name="T5" fmla="*/ 7 h 14"/>
                <a:gd name="T6" fmla="*/ 17 w 17"/>
                <a:gd name="T7" fmla="*/ 0 h 14"/>
                <a:gd name="T8" fmla="*/ 0 w 17"/>
                <a:gd name="T9" fmla="*/ 7 h 14"/>
              </a:gdLst>
              <a:ahLst/>
              <a:cxnLst>
                <a:cxn ang="0">
                  <a:pos x="T0" y="T1"/>
                </a:cxn>
                <a:cxn ang="0">
                  <a:pos x="T2" y="T3"/>
                </a:cxn>
                <a:cxn ang="0">
                  <a:pos x="T4" y="T5"/>
                </a:cxn>
                <a:cxn ang="0">
                  <a:pos x="T6" y="T7"/>
                </a:cxn>
                <a:cxn ang="0">
                  <a:pos x="T8" y="T9"/>
                </a:cxn>
              </a:cxnLst>
              <a:rect l="0" t="0" r="r" b="b"/>
              <a:pathLst>
                <a:path w="17" h="14">
                  <a:moveTo>
                    <a:pt x="0" y="7"/>
                  </a:moveTo>
                  <a:cubicBezTo>
                    <a:pt x="17" y="14"/>
                    <a:pt x="17" y="14"/>
                    <a:pt x="17" y="14"/>
                  </a:cubicBezTo>
                  <a:cubicBezTo>
                    <a:pt x="16" y="11"/>
                    <a:pt x="16" y="9"/>
                    <a:pt x="16" y="7"/>
                  </a:cubicBezTo>
                  <a:cubicBezTo>
                    <a:pt x="16" y="5"/>
                    <a:pt x="16" y="2"/>
                    <a:pt x="17" y="0"/>
                  </a:cubicBez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3" name="Freeform 169"/>
            <p:cNvSpPr/>
            <p:nvPr/>
          </p:nvSpPr>
          <p:spPr bwMode="auto">
            <a:xfrm>
              <a:off x="6178435" y="4407085"/>
              <a:ext cx="76886" cy="28990"/>
            </a:xfrm>
            <a:custGeom>
              <a:avLst/>
              <a:gdLst>
                <a:gd name="T0" fmla="*/ 1 w 26"/>
                <a:gd name="T1" fmla="*/ 10 h 10"/>
                <a:gd name="T2" fmla="*/ 26 w 26"/>
                <a:gd name="T3" fmla="*/ 0 h 10"/>
                <a:gd name="T4" fmla="*/ 0 w 26"/>
                <a:gd name="T5" fmla="*/ 2 h 10"/>
                <a:gd name="T6" fmla="*/ 1 w 26"/>
                <a:gd name="T7" fmla="*/ 10 h 10"/>
              </a:gdLst>
              <a:ahLst/>
              <a:cxnLst>
                <a:cxn ang="0">
                  <a:pos x="T0" y="T1"/>
                </a:cxn>
                <a:cxn ang="0">
                  <a:pos x="T2" y="T3"/>
                </a:cxn>
                <a:cxn ang="0">
                  <a:pos x="T4" y="T5"/>
                </a:cxn>
                <a:cxn ang="0">
                  <a:pos x="T6" y="T7"/>
                </a:cxn>
              </a:cxnLst>
              <a:rect l="0" t="0" r="r" b="b"/>
              <a:pathLst>
                <a:path w="26" h="10">
                  <a:moveTo>
                    <a:pt x="1" y="10"/>
                  </a:moveTo>
                  <a:cubicBezTo>
                    <a:pt x="26" y="0"/>
                    <a:pt x="26" y="0"/>
                    <a:pt x="26" y="0"/>
                  </a:cubicBezTo>
                  <a:cubicBezTo>
                    <a:pt x="0" y="2"/>
                    <a:pt x="0" y="2"/>
                    <a:pt x="0" y="2"/>
                  </a:cubicBezTo>
                  <a:cubicBezTo>
                    <a:pt x="0" y="5"/>
                    <a:pt x="1" y="7"/>
                    <a:pt x="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4" name="Freeform 170"/>
            <p:cNvSpPr/>
            <p:nvPr/>
          </p:nvSpPr>
          <p:spPr bwMode="auto">
            <a:xfrm>
              <a:off x="6178435" y="4507919"/>
              <a:ext cx="79406" cy="30250"/>
            </a:xfrm>
            <a:custGeom>
              <a:avLst/>
              <a:gdLst>
                <a:gd name="T0" fmla="*/ 2 w 27"/>
                <a:gd name="T1" fmla="*/ 0 h 10"/>
                <a:gd name="T2" fmla="*/ 0 w 27"/>
                <a:gd name="T3" fmla="*/ 8 h 10"/>
                <a:gd name="T4" fmla="*/ 27 w 27"/>
                <a:gd name="T5" fmla="*/ 10 h 10"/>
                <a:gd name="T6" fmla="*/ 2 w 27"/>
                <a:gd name="T7" fmla="*/ 0 h 10"/>
              </a:gdLst>
              <a:ahLst/>
              <a:cxnLst>
                <a:cxn ang="0">
                  <a:pos x="T0" y="T1"/>
                </a:cxn>
                <a:cxn ang="0">
                  <a:pos x="T2" y="T3"/>
                </a:cxn>
                <a:cxn ang="0">
                  <a:pos x="T4" y="T5"/>
                </a:cxn>
                <a:cxn ang="0">
                  <a:pos x="T6" y="T7"/>
                </a:cxn>
              </a:cxnLst>
              <a:rect l="0" t="0" r="r" b="b"/>
              <a:pathLst>
                <a:path w="27" h="10">
                  <a:moveTo>
                    <a:pt x="2" y="0"/>
                  </a:moveTo>
                  <a:cubicBezTo>
                    <a:pt x="1" y="3"/>
                    <a:pt x="1" y="5"/>
                    <a:pt x="0" y="8"/>
                  </a:cubicBezTo>
                  <a:cubicBezTo>
                    <a:pt x="27" y="10"/>
                    <a:pt x="27" y="10"/>
                    <a:pt x="27" y="1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5" name="Freeform 171"/>
            <p:cNvSpPr/>
            <p:nvPr/>
          </p:nvSpPr>
          <p:spPr bwMode="auto">
            <a:xfrm>
              <a:off x="6088945" y="4269700"/>
              <a:ext cx="47896" cy="50417"/>
            </a:xfrm>
            <a:custGeom>
              <a:avLst/>
              <a:gdLst>
                <a:gd name="T0" fmla="*/ 11 w 16"/>
                <a:gd name="T1" fmla="*/ 17 h 17"/>
                <a:gd name="T2" fmla="*/ 16 w 16"/>
                <a:gd name="T3" fmla="*/ 0 h 17"/>
                <a:gd name="T4" fmla="*/ 0 w 16"/>
                <a:gd name="T5" fmla="*/ 9 h 17"/>
                <a:gd name="T6" fmla="*/ 11 w 16"/>
                <a:gd name="T7" fmla="*/ 17 h 17"/>
              </a:gdLst>
              <a:ahLst/>
              <a:cxnLst>
                <a:cxn ang="0">
                  <a:pos x="T0" y="T1"/>
                </a:cxn>
                <a:cxn ang="0">
                  <a:pos x="T2" y="T3"/>
                </a:cxn>
                <a:cxn ang="0">
                  <a:pos x="T4" y="T5"/>
                </a:cxn>
                <a:cxn ang="0">
                  <a:pos x="T6" y="T7"/>
                </a:cxn>
              </a:cxnLst>
              <a:rect l="0" t="0" r="r" b="b"/>
              <a:pathLst>
                <a:path w="16" h="17">
                  <a:moveTo>
                    <a:pt x="11" y="17"/>
                  </a:moveTo>
                  <a:cubicBezTo>
                    <a:pt x="16" y="0"/>
                    <a:pt x="16" y="0"/>
                    <a:pt x="16" y="0"/>
                  </a:cubicBezTo>
                  <a:cubicBezTo>
                    <a:pt x="0" y="9"/>
                    <a:pt x="0" y="9"/>
                    <a:pt x="0" y="9"/>
                  </a:cubicBezTo>
                  <a:cubicBezTo>
                    <a:pt x="4" y="11"/>
                    <a:pt x="8" y="14"/>
                    <a:pt x="11"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6" name="Freeform 172"/>
            <p:cNvSpPr/>
            <p:nvPr/>
          </p:nvSpPr>
          <p:spPr bwMode="auto">
            <a:xfrm>
              <a:off x="6183476" y="4453721"/>
              <a:ext cx="51677" cy="42854"/>
            </a:xfrm>
            <a:custGeom>
              <a:avLst/>
              <a:gdLst>
                <a:gd name="T0" fmla="*/ 17 w 17"/>
                <a:gd name="T1" fmla="*/ 7 h 14"/>
                <a:gd name="T2" fmla="*/ 0 w 17"/>
                <a:gd name="T3" fmla="*/ 0 h 14"/>
                <a:gd name="T4" fmla="*/ 1 w 17"/>
                <a:gd name="T5" fmla="*/ 7 h 14"/>
                <a:gd name="T6" fmla="*/ 0 w 17"/>
                <a:gd name="T7" fmla="*/ 14 h 14"/>
                <a:gd name="T8" fmla="*/ 17 w 17"/>
                <a:gd name="T9" fmla="*/ 7 h 14"/>
              </a:gdLst>
              <a:ahLst/>
              <a:cxnLst>
                <a:cxn ang="0">
                  <a:pos x="T0" y="T1"/>
                </a:cxn>
                <a:cxn ang="0">
                  <a:pos x="T2" y="T3"/>
                </a:cxn>
                <a:cxn ang="0">
                  <a:pos x="T4" y="T5"/>
                </a:cxn>
                <a:cxn ang="0">
                  <a:pos x="T6" y="T7"/>
                </a:cxn>
                <a:cxn ang="0">
                  <a:pos x="T8" y="T9"/>
                </a:cxn>
              </a:cxnLst>
              <a:rect l="0" t="0" r="r" b="b"/>
              <a:pathLst>
                <a:path w="17" h="14">
                  <a:moveTo>
                    <a:pt x="17" y="7"/>
                  </a:moveTo>
                  <a:cubicBezTo>
                    <a:pt x="0" y="0"/>
                    <a:pt x="0" y="0"/>
                    <a:pt x="0" y="0"/>
                  </a:cubicBezTo>
                  <a:cubicBezTo>
                    <a:pt x="1" y="2"/>
                    <a:pt x="1" y="5"/>
                    <a:pt x="1" y="7"/>
                  </a:cubicBezTo>
                  <a:cubicBezTo>
                    <a:pt x="1" y="9"/>
                    <a:pt x="1" y="11"/>
                    <a:pt x="0" y="14"/>
                  </a:cubicBezTo>
                  <a:lnTo>
                    <a:pt x="17"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7" name="Freeform 173"/>
            <p:cNvSpPr/>
            <p:nvPr/>
          </p:nvSpPr>
          <p:spPr bwMode="auto">
            <a:xfrm>
              <a:off x="6154487" y="4359189"/>
              <a:ext cx="56719" cy="41594"/>
            </a:xfrm>
            <a:custGeom>
              <a:avLst/>
              <a:gdLst>
                <a:gd name="T0" fmla="*/ 6 w 19"/>
                <a:gd name="T1" fmla="*/ 14 h 14"/>
                <a:gd name="T2" fmla="*/ 19 w 19"/>
                <a:gd name="T3" fmla="*/ 0 h 14"/>
                <a:gd name="T4" fmla="*/ 0 w 19"/>
                <a:gd name="T5" fmla="*/ 2 h 14"/>
                <a:gd name="T6" fmla="*/ 6 w 19"/>
                <a:gd name="T7" fmla="*/ 14 h 14"/>
              </a:gdLst>
              <a:ahLst/>
              <a:cxnLst>
                <a:cxn ang="0">
                  <a:pos x="T0" y="T1"/>
                </a:cxn>
                <a:cxn ang="0">
                  <a:pos x="T2" y="T3"/>
                </a:cxn>
                <a:cxn ang="0">
                  <a:pos x="T4" y="T5"/>
                </a:cxn>
                <a:cxn ang="0">
                  <a:pos x="T6" y="T7"/>
                </a:cxn>
              </a:cxnLst>
              <a:rect l="0" t="0" r="r" b="b"/>
              <a:pathLst>
                <a:path w="19" h="14">
                  <a:moveTo>
                    <a:pt x="6" y="14"/>
                  </a:moveTo>
                  <a:cubicBezTo>
                    <a:pt x="19" y="0"/>
                    <a:pt x="19" y="0"/>
                    <a:pt x="19" y="0"/>
                  </a:cubicBezTo>
                  <a:cubicBezTo>
                    <a:pt x="0" y="2"/>
                    <a:pt x="0" y="2"/>
                    <a:pt x="0" y="2"/>
                  </a:cubicBezTo>
                  <a:cubicBezTo>
                    <a:pt x="3" y="6"/>
                    <a:pt x="5" y="10"/>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8" name="Freeform 174"/>
            <p:cNvSpPr/>
            <p:nvPr/>
          </p:nvSpPr>
          <p:spPr bwMode="auto">
            <a:xfrm>
              <a:off x="6130539" y="4289866"/>
              <a:ext cx="68063" cy="56719"/>
            </a:xfrm>
            <a:custGeom>
              <a:avLst/>
              <a:gdLst>
                <a:gd name="T0" fmla="*/ 5 w 23"/>
                <a:gd name="T1" fmla="*/ 19 h 19"/>
                <a:gd name="T2" fmla="*/ 23 w 23"/>
                <a:gd name="T3" fmla="*/ 0 h 19"/>
                <a:gd name="T4" fmla="*/ 0 w 23"/>
                <a:gd name="T5" fmla="*/ 14 h 19"/>
                <a:gd name="T6" fmla="*/ 5 w 23"/>
                <a:gd name="T7" fmla="*/ 19 h 19"/>
              </a:gdLst>
              <a:ahLst/>
              <a:cxnLst>
                <a:cxn ang="0">
                  <a:pos x="T0" y="T1"/>
                </a:cxn>
                <a:cxn ang="0">
                  <a:pos x="T2" y="T3"/>
                </a:cxn>
                <a:cxn ang="0">
                  <a:pos x="T4" y="T5"/>
                </a:cxn>
                <a:cxn ang="0">
                  <a:pos x="T6" y="T7"/>
                </a:cxn>
              </a:cxnLst>
              <a:rect l="0" t="0" r="r" b="b"/>
              <a:pathLst>
                <a:path w="23" h="19">
                  <a:moveTo>
                    <a:pt x="5" y="19"/>
                  </a:moveTo>
                  <a:cubicBezTo>
                    <a:pt x="23" y="0"/>
                    <a:pt x="23" y="0"/>
                    <a:pt x="23" y="0"/>
                  </a:cubicBezTo>
                  <a:cubicBezTo>
                    <a:pt x="0" y="14"/>
                    <a:pt x="0" y="14"/>
                    <a:pt x="0" y="14"/>
                  </a:cubicBezTo>
                  <a:cubicBezTo>
                    <a:pt x="2" y="16"/>
                    <a:pt x="3" y="17"/>
                    <a:pt x="5"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9" name="Freeform 175"/>
            <p:cNvSpPr/>
            <p:nvPr/>
          </p:nvSpPr>
          <p:spPr bwMode="auto">
            <a:xfrm>
              <a:off x="5999455" y="4678075"/>
              <a:ext cx="39073" cy="52938"/>
            </a:xfrm>
            <a:custGeom>
              <a:avLst/>
              <a:gdLst>
                <a:gd name="T0" fmla="*/ 0 w 13"/>
                <a:gd name="T1" fmla="*/ 3 h 18"/>
                <a:gd name="T2" fmla="*/ 11 w 13"/>
                <a:gd name="T3" fmla="*/ 18 h 18"/>
                <a:gd name="T4" fmla="*/ 13 w 13"/>
                <a:gd name="T5" fmla="*/ 0 h 18"/>
                <a:gd name="T6" fmla="*/ 0 w 13"/>
                <a:gd name="T7" fmla="*/ 3 h 18"/>
              </a:gdLst>
              <a:ahLst/>
              <a:cxnLst>
                <a:cxn ang="0">
                  <a:pos x="T0" y="T1"/>
                </a:cxn>
                <a:cxn ang="0">
                  <a:pos x="T2" y="T3"/>
                </a:cxn>
                <a:cxn ang="0">
                  <a:pos x="T4" y="T5"/>
                </a:cxn>
                <a:cxn ang="0">
                  <a:pos x="T6" y="T7"/>
                </a:cxn>
              </a:cxnLst>
              <a:rect l="0" t="0" r="r" b="b"/>
              <a:pathLst>
                <a:path w="13" h="18">
                  <a:moveTo>
                    <a:pt x="0" y="3"/>
                  </a:moveTo>
                  <a:cubicBezTo>
                    <a:pt x="11" y="18"/>
                    <a:pt x="11" y="18"/>
                    <a:pt x="11" y="18"/>
                  </a:cubicBezTo>
                  <a:cubicBezTo>
                    <a:pt x="13" y="0"/>
                    <a:pt x="13" y="0"/>
                    <a:pt x="13" y="0"/>
                  </a:cubicBezTo>
                  <a:cubicBezTo>
                    <a:pt x="9" y="1"/>
                    <a:pt x="5"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0" name="Freeform 176"/>
            <p:cNvSpPr/>
            <p:nvPr/>
          </p:nvSpPr>
          <p:spPr bwMode="auto">
            <a:xfrm>
              <a:off x="6056174" y="4660429"/>
              <a:ext cx="44115" cy="76886"/>
            </a:xfrm>
            <a:custGeom>
              <a:avLst/>
              <a:gdLst>
                <a:gd name="T0" fmla="*/ 0 w 15"/>
                <a:gd name="T1" fmla="*/ 4 h 26"/>
                <a:gd name="T2" fmla="*/ 15 w 15"/>
                <a:gd name="T3" fmla="*/ 26 h 26"/>
                <a:gd name="T4" fmla="*/ 7 w 15"/>
                <a:gd name="T5" fmla="*/ 0 h 26"/>
                <a:gd name="T6" fmla="*/ 0 w 15"/>
                <a:gd name="T7" fmla="*/ 4 h 26"/>
              </a:gdLst>
              <a:ahLst/>
              <a:cxnLst>
                <a:cxn ang="0">
                  <a:pos x="T0" y="T1"/>
                </a:cxn>
                <a:cxn ang="0">
                  <a:pos x="T2" y="T3"/>
                </a:cxn>
                <a:cxn ang="0">
                  <a:pos x="T4" y="T5"/>
                </a:cxn>
                <a:cxn ang="0">
                  <a:pos x="T6" y="T7"/>
                </a:cxn>
              </a:cxnLst>
              <a:rect l="0" t="0" r="r" b="b"/>
              <a:pathLst>
                <a:path w="15" h="26">
                  <a:moveTo>
                    <a:pt x="0" y="4"/>
                  </a:moveTo>
                  <a:cubicBezTo>
                    <a:pt x="15" y="26"/>
                    <a:pt x="15" y="26"/>
                    <a:pt x="15" y="26"/>
                  </a:cubicBezTo>
                  <a:cubicBezTo>
                    <a:pt x="7" y="0"/>
                    <a:pt x="7" y="0"/>
                    <a:pt x="7" y="0"/>
                  </a:cubicBezTo>
                  <a:cubicBezTo>
                    <a:pt x="5" y="2"/>
                    <a:pt x="3"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1" name="Freeform 177"/>
            <p:cNvSpPr/>
            <p:nvPr/>
          </p:nvSpPr>
          <p:spPr bwMode="auto">
            <a:xfrm>
              <a:off x="6088945" y="4627659"/>
              <a:ext cx="47896" cy="52938"/>
            </a:xfrm>
            <a:custGeom>
              <a:avLst/>
              <a:gdLst>
                <a:gd name="T0" fmla="*/ 0 w 16"/>
                <a:gd name="T1" fmla="*/ 9 h 18"/>
                <a:gd name="T2" fmla="*/ 16 w 16"/>
                <a:gd name="T3" fmla="*/ 18 h 18"/>
                <a:gd name="T4" fmla="*/ 11 w 16"/>
                <a:gd name="T5" fmla="*/ 0 h 18"/>
                <a:gd name="T6" fmla="*/ 0 w 16"/>
                <a:gd name="T7" fmla="*/ 9 h 18"/>
              </a:gdLst>
              <a:ahLst/>
              <a:cxnLst>
                <a:cxn ang="0">
                  <a:pos x="T0" y="T1"/>
                </a:cxn>
                <a:cxn ang="0">
                  <a:pos x="T2" y="T3"/>
                </a:cxn>
                <a:cxn ang="0">
                  <a:pos x="T4" y="T5"/>
                </a:cxn>
                <a:cxn ang="0">
                  <a:pos x="T6" y="T7"/>
                </a:cxn>
              </a:cxnLst>
              <a:rect l="0" t="0" r="r" b="b"/>
              <a:pathLst>
                <a:path w="16" h="18">
                  <a:moveTo>
                    <a:pt x="0" y="9"/>
                  </a:moveTo>
                  <a:cubicBezTo>
                    <a:pt x="16" y="18"/>
                    <a:pt x="16" y="18"/>
                    <a:pt x="16" y="18"/>
                  </a:cubicBezTo>
                  <a:cubicBezTo>
                    <a:pt x="11" y="0"/>
                    <a:pt x="11" y="0"/>
                    <a:pt x="11" y="0"/>
                  </a:cubicBezTo>
                  <a:cubicBezTo>
                    <a:pt x="8" y="4"/>
                    <a:pt x="4" y="6"/>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2" name="Freeform 178"/>
            <p:cNvSpPr/>
            <p:nvPr/>
          </p:nvSpPr>
          <p:spPr bwMode="auto">
            <a:xfrm>
              <a:off x="5962903" y="4686898"/>
              <a:ext cx="21427" cy="80667"/>
            </a:xfrm>
            <a:custGeom>
              <a:avLst/>
              <a:gdLst>
                <a:gd name="T0" fmla="*/ 3 w 7"/>
                <a:gd name="T1" fmla="*/ 1 h 27"/>
                <a:gd name="T2" fmla="*/ 0 w 7"/>
                <a:gd name="T3" fmla="*/ 0 h 27"/>
                <a:gd name="T4" fmla="*/ 4 w 7"/>
                <a:gd name="T5" fmla="*/ 27 h 27"/>
                <a:gd name="T6" fmla="*/ 7 w 7"/>
                <a:gd name="T7" fmla="*/ 0 h 27"/>
                <a:gd name="T8" fmla="*/ 3 w 7"/>
                <a:gd name="T9" fmla="*/ 1 h 27"/>
              </a:gdLst>
              <a:ahLst/>
              <a:cxnLst>
                <a:cxn ang="0">
                  <a:pos x="T0" y="T1"/>
                </a:cxn>
                <a:cxn ang="0">
                  <a:pos x="T2" y="T3"/>
                </a:cxn>
                <a:cxn ang="0">
                  <a:pos x="T4" y="T5"/>
                </a:cxn>
                <a:cxn ang="0">
                  <a:pos x="T6" y="T7"/>
                </a:cxn>
                <a:cxn ang="0">
                  <a:pos x="T8" y="T9"/>
                </a:cxn>
              </a:cxnLst>
              <a:rect l="0" t="0" r="r" b="b"/>
              <a:pathLst>
                <a:path w="7" h="27">
                  <a:moveTo>
                    <a:pt x="3" y="1"/>
                  </a:moveTo>
                  <a:cubicBezTo>
                    <a:pt x="2" y="1"/>
                    <a:pt x="1" y="0"/>
                    <a:pt x="0" y="0"/>
                  </a:cubicBezTo>
                  <a:cubicBezTo>
                    <a:pt x="4" y="27"/>
                    <a:pt x="4" y="27"/>
                    <a:pt x="4" y="27"/>
                  </a:cubicBezTo>
                  <a:cubicBezTo>
                    <a:pt x="7" y="0"/>
                    <a:pt x="7" y="0"/>
                    <a:pt x="7" y="0"/>
                  </a:cubicBezTo>
                  <a:cubicBezTo>
                    <a:pt x="6" y="0"/>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3" name="Freeform 179"/>
            <p:cNvSpPr/>
            <p:nvPr/>
          </p:nvSpPr>
          <p:spPr bwMode="auto">
            <a:xfrm>
              <a:off x="5733507" y="4359189"/>
              <a:ext cx="56719" cy="41594"/>
            </a:xfrm>
            <a:custGeom>
              <a:avLst/>
              <a:gdLst>
                <a:gd name="T0" fmla="*/ 19 w 19"/>
                <a:gd name="T1" fmla="*/ 2 h 14"/>
                <a:gd name="T2" fmla="*/ 0 w 19"/>
                <a:gd name="T3" fmla="*/ 0 h 14"/>
                <a:gd name="T4" fmla="*/ 13 w 19"/>
                <a:gd name="T5" fmla="*/ 14 h 14"/>
                <a:gd name="T6" fmla="*/ 19 w 19"/>
                <a:gd name="T7" fmla="*/ 2 h 14"/>
              </a:gdLst>
              <a:ahLst/>
              <a:cxnLst>
                <a:cxn ang="0">
                  <a:pos x="T0" y="T1"/>
                </a:cxn>
                <a:cxn ang="0">
                  <a:pos x="T2" y="T3"/>
                </a:cxn>
                <a:cxn ang="0">
                  <a:pos x="T4" y="T5"/>
                </a:cxn>
                <a:cxn ang="0">
                  <a:pos x="T6" y="T7"/>
                </a:cxn>
              </a:cxnLst>
              <a:rect l="0" t="0" r="r" b="b"/>
              <a:pathLst>
                <a:path w="19" h="14">
                  <a:moveTo>
                    <a:pt x="19" y="2"/>
                  </a:moveTo>
                  <a:cubicBezTo>
                    <a:pt x="0" y="0"/>
                    <a:pt x="0" y="0"/>
                    <a:pt x="0" y="0"/>
                  </a:cubicBezTo>
                  <a:cubicBezTo>
                    <a:pt x="13" y="14"/>
                    <a:pt x="13" y="14"/>
                    <a:pt x="13" y="14"/>
                  </a:cubicBezTo>
                  <a:cubicBezTo>
                    <a:pt x="14" y="10"/>
                    <a:pt x="16" y="6"/>
                    <a:pt x="19"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4" name="Freeform 180"/>
            <p:cNvSpPr/>
            <p:nvPr/>
          </p:nvSpPr>
          <p:spPr bwMode="auto">
            <a:xfrm>
              <a:off x="6154487" y="4549513"/>
              <a:ext cx="56719" cy="39073"/>
            </a:xfrm>
            <a:custGeom>
              <a:avLst/>
              <a:gdLst>
                <a:gd name="T0" fmla="*/ 0 w 19"/>
                <a:gd name="T1" fmla="*/ 12 h 13"/>
                <a:gd name="T2" fmla="*/ 19 w 19"/>
                <a:gd name="T3" fmla="*/ 13 h 13"/>
                <a:gd name="T4" fmla="*/ 6 w 19"/>
                <a:gd name="T5" fmla="*/ 0 h 13"/>
                <a:gd name="T6" fmla="*/ 0 w 19"/>
                <a:gd name="T7" fmla="*/ 12 h 13"/>
              </a:gdLst>
              <a:ahLst/>
              <a:cxnLst>
                <a:cxn ang="0">
                  <a:pos x="T0" y="T1"/>
                </a:cxn>
                <a:cxn ang="0">
                  <a:pos x="T2" y="T3"/>
                </a:cxn>
                <a:cxn ang="0">
                  <a:pos x="T4" y="T5"/>
                </a:cxn>
                <a:cxn ang="0">
                  <a:pos x="T6" y="T7"/>
                </a:cxn>
              </a:cxnLst>
              <a:rect l="0" t="0" r="r" b="b"/>
              <a:pathLst>
                <a:path w="19" h="13">
                  <a:moveTo>
                    <a:pt x="0" y="12"/>
                  </a:moveTo>
                  <a:cubicBezTo>
                    <a:pt x="19" y="13"/>
                    <a:pt x="19" y="13"/>
                    <a:pt x="19" y="13"/>
                  </a:cubicBezTo>
                  <a:cubicBezTo>
                    <a:pt x="6" y="0"/>
                    <a:pt x="6" y="0"/>
                    <a:pt x="6" y="0"/>
                  </a:cubicBezTo>
                  <a:cubicBezTo>
                    <a:pt x="5" y="4"/>
                    <a:pt x="3" y="8"/>
                    <a:pt x="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5" name="Freeform 181"/>
            <p:cNvSpPr/>
            <p:nvPr/>
          </p:nvSpPr>
          <p:spPr bwMode="auto">
            <a:xfrm>
              <a:off x="6133059" y="4597408"/>
              <a:ext cx="69323" cy="56719"/>
            </a:xfrm>
            <a:custGeom>
              <a:avLst/>
              <a:gdLst>
                <a:gd name="T0" fmla="*/ 0 w 23"/>
                <a:gd name="T1" fmla="*/ 6 h 19"/>
                <a:gd name="T2" fmla="*/ 23 w 23"/>
                <a:gd name="T3" fmla="*/ 19 h 19"/>
                <a:gd name="T4" fmla="*/ 5 w 23"/>
                <a:gd name="T5" fmla="*/ 0 h 19"/>
                <a:gd name="T6" fmla="*/ 0 w 23"/>
                <a:gd name="T7" fmla="*/ 6 h 19"/>
              </a:gdLst>
              <a:ahLst/>
              <a:cxnLst>
                <a:cxn ang="0">
                  <a:pos x="T0" y="T1"/>
                </a:cxn>
                <a:cxn ang="0">
                  <a:pos x="T2" y="T3"/>
                </a:cxn>
                <a:cxn ang="0">
                  <a:pos x="T4" y="T5"/>
                </a:cxn>
                <a:cxn ang="0">
                  <a:pos x="T6" y="T7"/>
                </a:cxn>
              </a:cxnLst>
              <a:rect l="0" t="0" r="r" b="b"/>
              <a:pathLst>
                <a:path w="23" h="19">
                  <a:moveTo>
                    <a:pt x="0" y="6"/>
                  </a:moveTo>
                  <a:cubicBezTo>
                    <a:pt x="23" y="19"/>
                    <a:pt x="23" y="19"/>
                    <a:pt x="23" y="19"/>
                  </a:cubicBezTo>
                  <a:cubicBezTo>
                    <a:pt x="5" y="0"/>
                    <a:pt x="5" y="0"/>
                    <a:pt x="5" y="0"/>
                  </a:cubicBezTo>
                  <a:cubicBezTo>
                    <a:pt x="3" y="2"/>
                    <a:pt x="2" y="4"/>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6" name="Freeform 182"/>
            <p:cNvSpPr/>
            <p:nvPr/>
          </p:nvSpPr>
          <p:spPr bwMode="auto">
            <a:xfrm>
              <a:off x="5903663" y="4678075"/>
              <a:ext cx="41594" cy="52938"/>
            </a:xfrm>
            <a:custGeom>
              <a:avLst/>
              <a:gdLst>
                <a:gd name="T0" fmla="*/ 0 w 14"/>
                <a:gd name="T1" fmla="*/ 0 h 18"/>
                <a:gd name="T2" fmla="*/ 3 w 14"/>
                <a:gd name="T3" fmla="*/ 18 h 18"/>
                <a:gd name="T4" fmla="*/ 14 w 14"/>
                <a:gd name="T5" fmla="*/ 3 h 18"/>
                <a:gd name="T6" fmla="*/ 0 w 14"/>
                <a:gd name="T7" fmla="*/ 0 h 18"/>
              </a:gdLst>
              <a:ahLst/>
              <a:cxnLst>
                <a:cxn ang="0">
                  <a:pos x="T0" y="T1"/>
                </a:cxn>
                <a:cxn ang="0">
                  <a:pos x="T2" y="T3"/>
                </a:cxn>
                <a:cxn ang="0">
                  <a:pos x="T4" y="T5"/>
                </a:cxn>
                <a:cxn ang="0">
                  <a:pos x="T6" y="T7"/>
                </a:cxn>
              </a:cxnLst>
              <a:rect l="0" t="0" r="r" b="b"/>
              <a:pathLst>
                <a:path w="14" h="18">
                  <a:moveTo>
                    <a:pt x="0" y="0"/>
                  </a:moveTo>
                  <a:cubicBezTo>
                    <a:pt x="3" y="18"/>
                    <a:pt x="3" y="18"/>
                    <a:pt x="3" y="18"/>
                  </a:cubicBezTo>
                  <a:cubicBezTo>
                    <a:pt x="14" y="3"/>
                    <a:pt x="14" y="3"/>
                    <a:pt x="14" y="3"/>
                  </a:cubicBezTo>
                  <a:cubicBezTo>
                    <a:pt x="9" y="2"/>
                    <a:pt x="5"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7" name="Freeform 183"/>
            <p:cNvSpPr/>
            <p:nvPr/>
          </p:nvSpPr>
          <p:spPr bwMode="auto">
            <a:xfrm>
              <a:off x="5689392" y="4514221"/>
              <a:ext cx="76886" cy="28990"/>
            </a:xfrm>
            <a:custGeom>
              <a:avLst/>
              <a:gdLst>
                <a:gd name="T0" fmla="*/ 24 w 26"/>
                <a:gd name="T1" fmla="*/ 0 h 10"/>
                <a:gd name="T2" fmla="*/ 0 w 26"/>
                <a:gd name="T3" fmla="*/ 10 h 10"/>
                <a:gd name="T4" fmla="*/ 26 w 26"/>
                <a:gd name="T5" fmla="*/ 7 h 10"/>
                <a:gd name="T6" fmla="*/ 24 w 26"/>
                <a:gd name="T7" fmla="*/ 0 h 10"/>
              </a:gdLst>
              <a:ahLst/>
              <a:cxnLst>
                <a:cxn ang="0">
                  <a:pos x="T0" y="T1"/>
                </a:cxn>
                <a:cxn ang="0">
                  <a:pos x="T2" y="T3"/>
                </a:cxn>
                <a:cxn ang="0">
                  <a:pos x="T4" y="T5"/>
                </a:cxn>
                <a:cxn ang="0">
                  <a:pos x="T6" y="T7"/>
                </a:cxn>
              </a:cxnLst>
              <a:rect l="0" t="0" r="r" b="b"/>
              <a:pathLst>
                <a:path w="26" h="10">
                  <a:moveTo>
                    <a:pt x="24" y="0"/>
                  </a:moveTo>
                  <a:cubicBezTo>
                    <a:pt x="0" y="10"/>
                    <a:pt x="0" y="10"/>
                    <a:pt x="0" y="10"/>
                  </a:cubicBezTo>
                  <a:cubicBezTo>
                    <a:pt x="26" y="7"/>
                    <a:pt x="26" y="7"/>
                    <a:pt x="26" y="7"/>
                  </a:cubicBezTo>
                  <a:cubicBezTo>
                    <a:pt x="25" y="5"/>
                    <a:pt x="25" y="2"/>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8" name="Freeform 184"/>
            <p:cNvSpPr/>
            <p:nvPr/>
          </p:nvSpPr>
          <p:spPr bwMode="auto">
            <a:xfrm>
              <a:off x="5686871" y="4412127"/>
              <a:ext cx="79406" cy="27729"/>
            </a:xfrm>
            <a:custGeom>
              <a:avLst/>
              <a:gdLst>
                <a:gd name="T0" fmla="*/ 27 w 27"/>
                <a:gd name="T1" fmla="*/ 2 h 9"/>
                <a:gd name="T2" fmla="*/ 0 w 27"/>
                <a:gd name="T3" fmla="*/ 0 h 9"/>
                <a:gd name="T4" fmla="*/ 25 w 27"/>
                <a:gd name="T5" fmla="*/ 9 h 9"/>
                <a:gd name="T6" fmla="*/ 27 w 27"/>
                <a:gd name="T7" fmla="*/ 2 h 9"/>
              </a:gdLst>
              <a:ahLst/>
              <a:cxnLst>
                <a:cxn ang="0">
                  <a:pos x="T0" y="T1"/>
                </a:cxn>
                <a:cxn ang="0">
                  <a:pos x="T2" y="T3"/>
                </a:cxn>
                <a:cxn ang="0">
                  <a:pos x="T4" y="T5"/>
                </a:cxn>
                <a:cxn ang="0">
                  <a:pos x="T6" y="T7"/>
                </a:cxn>
              </a:cxnLst>
              <a:rect l="0" t="0" r="r" b="b"/>
              <a:pathLst>
                <a:path w="27" h="9">
                  <a:moveTo>
                    <a:pt x="27" y="2"/>
                  </a:moveTo>
                  <a:cubicBezTo>
                    <a:pt x="0" y="0"/>
                    <a:pt x="0" y="0"/>
                    <a:pt x="0" y="0"/>
                  </a:cubicBezTo>
                  <a:cubicBezTo>
                    <a:pt x="25" y="9"/>
                    <a:pt x="25" y="9"/>
                    <a:pt x="25" y="9"/>
                  </a:cubicBezTo>
                  <a:cubicBezTo>
                    <a:pt x="26" y="7"/>
                    <a:pt x="26" y="4"/>
                    <a:pt x="2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9" name="Freeform 185"/>
            <p:cNvSpPr/>
            <p:nvPr/>
          </p:nvSpPr>
          <p:spPr bwMode="auto">
            <a:xfrm>
              <a:off x="5846944" y="4662950"/>
              <a:ext cx="45375" cy="76886"/>
            </a:xfrm>
            <a:custGeom>
              <a:avLst/>
              <a:gdLst>
                <a:gd name="T0" fmla="*/ 8 w 15"/>
                <a:gd name="T1" fmla="*/ 0 h 26"/>
                <a:gd name="T2" fmla="*/ 0 w 15"/>
                <a:gd name="T3" fmla="*/ 26 h 26"/>
                <a:gd name="T4" fmla="*/ 15 w 15"/>
                <a:gd name="T5" fmla="*/ 3 h 26"/>
                <a:gd name="T6" fmla="*/ 8 w 15"/>
                <a:gd name="T7" fmla="*/ 0 h 26"/>
              </a:gdLst>
              <a:ahLst/>
              <a:cxnLst>
                <a:cxn ang="0">
                  <a:pos x="T0" y="T1"/>
                </a:cxn>
                <a:cxn ang="0">
                  <a:pos x="T2" y="T3"/>
                </a:cxn>
                <a:cxn ang="0">
                  <a:pos x="T4" y="T5"/>
                </a:cxn>
                <a:cxn ang="0">
                  <a:pos x="T6" y="T7"/>
                </a:cxn>
              </a:cxnLst>
              <a:rect l="0" t="0" r="r" b="b"/>
              <a:pathLst>
                <a:path w="15" h="26">
                  <a:moveTo>
                    <a:pt x="8" y="0"/>
                  </a:moveTo>
                  <a:cubicBezTo>
                    <a:pt x="0" y="26"/>
                    <a:pt x="0" y="26"/>
                    <a:pt x="0" y="26"/>
                  </a:cubicBezTo>
                  <a:cubicBezTo>
                    <a:pt x="15" y="3"/>
                    <a:pt x="15" y="3"/>
                    <a:pt x="15" y="3"/>
                  </a:cubicBezTo>
                  <a:cubicBezTo>
                    <a:pt x="13" y="2"/>
                    <a:pt x="10" y="1"/>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30" name="Freeform 186"/>
            <p:cNvSpPr/>
            <p:nvPr/>
          </p:nvSpPr>
          <p:spPr bwMode="auto">
            <a:xfrm>
              <a:off x="5733507" y="4549513"/>
              <a:ext cx="56719" cy="39073"/>
            </a:xfrm>
            <a:custGeom>
              <a:avLst/>
              <a:gdLst>
                <a:gd name="T0" fmla="*/ 13 w 19"/>
                <a:gd name="T1" fmla="*/ 0 h 13"/>
                <a:gd name="T2" fmla="*/ 0 w 19"/>
                <a:gd name="T3" fmla="*/ 13 h 13"/>
                <a:gd name="T4" fmla="*/ 19 w 19"/>
                <a:gd name="T5" fmla="*/ 12 h 13"/>
                <a:gd name="T6" fmla="*/ 13 w 19"/>
                <a:gd name="T7" fmla="*/ 0 h 13"/>
              </a:gdLst>
              <a:ahLst/>
              <a:cxnLst>
                <a:cxn ang="0">
                  <a:pos x="T0" y="T1"/>
                </a:cxn>
                <a:cxn ang="0">
                  <a:pos x="T2" y="T3"/>
                </a:cxn>
                <a:cxn ang="0">
                  <a:pos x="T4" y="T5"/>
                </a:cxn>
                <a:cxn ang="0">
                  <a:pos x="T6" y="T7"/>
                </a:cxn>
              </a:cxnLst>
              <a:rect l="0" t="0" r="r" b="b"/>
              <a:pathLst>
                <a:path w="19" h="13">
                  <a:moveTo>
                    <a:pt x="13" y="0"/>
                  </a:moveTo>
                  <a:cubicBezTo>
                    <a:pt x="0" y="13"/>
                    <a:pt x="0" y="13"/>
                    <a:pt x="0" y="13"/>
                  </a:cubicBezTo>
                  <a:cubicBezTo>
                    <a:pt x="19" y="12"/>
                    <a:pt x="19" y="12"/>
                    <a:pt x="19" y="12"/>
                  </a:cubicBezTo>
                  <a:cubicBezTo>
                    <a:pt x="16" y="8"/>
                    <a:pt x="14" y="4"/>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31" name="Freeform 187"/>
            <p:cNvSpPr/>
            <p:nvPr/>
          </p:nvSpPr>
          <p:spPr bwMode="auto">
            <a:xfrm>
              <a:off x="5746111" y="4599929"/>
              <a:ext cx="68063" cy="60500"/>
            </a:xfrm>
            <a:custGeom>
              <a:avLst/>
              <a:gdLst>
                <a:gd name="T0" fmla="*/ 18 w 23"/>
                <a:gd name="T1" fmla="*/ 0 h 20"/>
                <a:gd name="T2" fmla="*/ 0 w 23"/>
                <a:gd name="T3" fmla="*/ 20 h 20"/>
                <a:gd name="T4" fmla="*/ 23 w 23"/>
                <a:gd name="T5" fmla="*/ 6 h 20"/>
                <a:gd name="T6" fmla="*/ 18 w 23"/>
                <a:gd name="T7" fmla="*/ 0 h 20"/>
              </a:gdLst>
              <a:ahLst/>
              <a:cxnLst>
                <a:cxn ang="0">
                  <a:pos x="T0" y="T1"/>
                </a:cxn>
                <a:cxn ang="0">
                  <a:pos x="T2" y="T3"/>
                </a:cxn>
                <a:cxn ang="0">
                  <a:pos x="T4" y="T5"/>
                </a:cxn>
                <a:cxn ang="0">
                  <a:pos x="T6" y="T7"/>
                </a:cxn>
              </a:cxnLst>
              <a:rect l="0" t="0" r="r" b="b"/>
              <a:pathLst>
                <a:path w="23" h="20">
                  <a:moveTo>
                    <a:pt x="18" y="0"/>
                  </a:moveTo>
                  <a:cubicBezTo>
                    <a:pt x="0" y="20"/>
                    <a:pt x="0" y="20"/>
                    <a:pt x="0" y="20"/>
                  </a:cubicBezTo>
                  <a:cubicBezTo>
                    <a:pt x="23" y="6"/>
                    <a:pt x="23" y="6"/>
                    <a:pt x="23" y="6"/>
                  </a:cubicBezTo>
                  <a:cubicBezTo>
                    <a:pt x="21" y="4"/>
                    <a:pt x="20" y="2"/>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32" name="Freeform 188"/>
            <p:cNvSpPr/>
            <p:nvPr/>
          </p:nvSpPr>
          <p:spPr bwMode="auto">
            <a:xfrm>
              <a:off x="5807871" y="4627659"/>
              <a:ext cx="47896" cy="52938"/>
            </a:xfrm>
            <a:custGeom>
              <a:avLst/>
              <a:gdLst>
                <a:gd name="T0" fmla="*/ 5 w 16"/>
                <a:gd name="T1" fmla="*/ 0 h 18"/>
                <a:gd name="T2" fmla="*/ 0 w 16"/>
                <a:gd name="T3" fmla="*/ 18 h 18"/>
                <a:gd name="T4" fmla="*/ 16 w 16"/>
                <a:gd name="T5" fmla="*/ 9 h 18"/>
                <a:gd name="T6" fmla="*/ 5 w 16"/>
                <a:gd name="T7" fmla="*/ 0 h 18"/>
              </a:gdLst>
              <a:ahLst/>
              <a:cxnLst>
                <a:cxn ang="0">
                  <a:pos x="T0" y="T1"/>
                </a:cxn>
                <a:cxn ang="0">
                  <a:pos x="T2" y="T3"/>
                </a:cxn>
                <a:cxn ang="0">
                  <a:pos x="T4" y="T5"/>
                </a:cxn>
                <a:cxn ang="0">
                  <a:pos x="T6" y="T7"/>
                </a:cxn>
              </a:cxnLst>
              <a:rect l="0" t="0" r="r" b="b"/>
              <a:pathLst>
                <a:path w="16" h="18">
                  <a:moveTo>
                    <a:pt x="5" y="0"/>
                  </a:moveTo>
                  <a:cubicBezTo>
                    <a:pt x="0" y="18"/>
                    <a:pt x="0" y="18"/>
                    <a:pt x="0" y="18"/>
                  </a:cubicBezTo>
                  <a:cubicBezTo>
                    <a:pt x="16" y="9"/>
                    <a:pt x="16" y="9"/>
                    <a:pt x="16" y="9"/>
                  </a:cubicBezTo>
                  <a:cubicBezTo>
                    <a:pt x="12" y="6"/>
                    <a:pt x="8" y="4"/>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33" name="Freeform 189"/>
            <p:cNvSpPr>
              <a:spLocks noEditPoints="1"/>
            </p:cNvSpPr>
            <p:nvPr/>
          </p:nvSpPr>
          <p:spPr bwMode="auto">
            <a:xfrm>
              <a:off x="5785184" y="4287345"/>
              <a:ext cx="374344" cy="375605"/>
            </a:xfrm>
            <a:custGeom>
              <a:avLst/>
              <a:gdLst>
                <a:gd name="T0" fmla="*/ 63 w 126"/>
                <a:gd name="T1" fmla="*/ 0 h 126"/>
                <a:gd name="T2" fmla="*/ 0 w 126"/>
                <a:gd name="T3" fmla="*/ 63 h 126"/>
                <a:gd name="T4" fmla="*/ 63 w 126"/>
                <a:gd name="T5" fmla="*/ 126 h 126"/>
                <a:gd name="T6" fmla="*/ 126 w 126"/>
                <a:gd name="T7" fmla="*/ 63 h 126"/>
                <a:gd name="T8" fmla="*/ 63 w 126"/>
                <a:gd name="T9" fmla="*/ 0 h 126"/>
                <a:gd name="T10" fmla="*/ 59 w 126"/>
                <a:gd name="T11" fmla="*/ 67 h 126"/>
                <a:gd name="T12" fmla="*/ 46 w 126"/>
                <a:gd name="T13" fmla="*/ 82 h 126"/>
                <a:gd name="T14" fmla="*/ 33 w 126"/>
                <a:gd name="T15" fmla="*/ 67 h 126"/>
                <a:gd name="T16" fmla="*/ 33 w 126"/>
                <a:gd name="T17" fmla="*/ 49 h 126"/>
                <a:gd name="T18" fmla="*/ 40 w 126"/>
                <a:gd name="T19" fmla="*/ 49 h 126"/>
                <a:gd name="T20" fmla="*/ 40 w 126"/>
                <a:gd name="T21" fmla="*/ 68 h 126"/>
                <a:gd name="T22" fmla="*/ 46 w 126"/>
                <a:gd name="T23" fmla="*/ 76 h 126"/>
                <a:gd name="T24" fmla="*/ 52 w 126"/>
                <a:gd name="T25" fmla="*/ 68 h 126"/>
                <a:gd name="T26" fmla="*/ 52 w 126"/>
                <a:gd name="T27" fmla="*/ 49 h 126"/>
                <a:gd name="T28" fmla="*/ 59 w 126"/>
                <a:gd name="T29" fmla="*/ 49 h 126"/>
                <a:gd name="T30" fmla="*/ 59 w 126"/>
                <a:gd name="T31" fmla="*/ 67 h 126"/>
                <a:gd name="T32" fmla="*/ 82 w 126"/>
                <a:gd name="T33" fmla="*/ 81 h 126"/>
                <a:gd name="T34" fmla="*/ 73 w 126"/>
                <a:gd name="T35" fmla="*/ 81 h 126"/>
                <a:gd name="T36" fmla="*/ 63 w 126"/>
                <a:gd name="T37" fmla="*/ 49 h 126"/>
                <a:gd name="T38" fmla="*/ 71 w 126"/>
                <a:gd name="T39" fmla="*/ 49 h 126"/>
                <a:gd name="T40" fmla="*/ 75 w 126"/>
                <a:gd name="T41" fmla="*/ 63 h 126"/>
                <a:gd name="T42" fmla="*/ 78 w 126"/>
                <a:gd name="T43" fmla="*/ 74 h 126"/>
                <a:gd name="T44" fmla="*/ 78 w 126"/>
                <a:gd name="T45" fmla="*/ 74 h 126"/>
                <a:gd name="T46" fmla="*/ 81 w 126"/>
                <a:gd name="T47" fmla="*/ 63 h 126"/>
                <a:gd name="T48" fmla="*/ 85 w 126"/>
                <a:gd name="T49" fmla="*/ 49 h 126"/>
                <a:gd name="T50" fmla="*/ 93 w 126"/>
                <a:gd name="T51" fmla="*/ 49 h 126"/>
                <a:gd name="T52" fmla="*/ 82 w 126"/>
                <a:gd name="T53" fmla="*/ 8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126">
                  <a:moveTo>
                    <a:pt x="63" y="0"/>
                  </a:moveTo>
                  <a:cubicBezTo>
                    <a:pt x="28" y="0"/>
                    <a:pt x="0" y="28"/>
                    <a:pt x="0" y="63"/>
                  </a:cubicBezTo>
                  <a:cubicBezTo>
                    <a:pt x="0" y="97"/>
                    <a:pt x="28" y="126"/>
                    <a:pt x="63" y="126"/>
                  </a:cubicBezTo>
                  <a:cubicBezTo>
                    <a:pt x="98" y="126"/>
                    <a:pt x="126" y="97"/>
                    <a:pt x="126" y="63"/>
                  </a:cubicBezTo>
                  <a:cubicBezTo>
                    <a:pt x="126" y="28"/>
                    <a:pt x="98" y="0"/>
                    <a:pt x="63" y="0"/>
                  </a:cubicBezTo>
                  <a:close/>
                  <a:moveTo>
                    <a:pt x="59" y="67"/>
                  </a:moveTo>
                  <a:cubicBezTo>
                    <a:pt x="59" y="77"/>
                    <a:pt x="54" y="82"/>
                    <a:pt x="46" y="82"/>
                  </a:cubicBezTo>
                  <a:cubicBezTo>
                    <a:pt x="38" y="82"/>
                    <a:pt x="33" y="77"/>
                    <a:pt x="33" y="67"/>
                  </a:cubicBezTo>
                  <a:cubicBezTo>
                    <a:pt x="33" y="49"/>
                    <a:pt x="33" y="49"/>
                    <a:pt x="33" y="49"/>
                  </a:cubicBezTo>
                  <a:cubicBezTo>
                    <a:pt x="40" y="49"/>
                    <a:pt x="40" y="49"/>
                    <a:pt x="40" y="49"/>
                  </a:cubicBezTo>
                  <a:cubicBezTo>
                    <a:pt x="40" y="68"/>
                    <a:pt x="40" y="68"/>
                    <a:pt x="40" y="68"/>
                  </a:cubicBezTo>
                  <a:cubicBezTo>
                    <a:pt x="40" y="73"/>
                    <a:pt x="42" y="76"/>
                    <a:pt x="46" y="76"/>
                  </a:cubicBezTo>
                  <a:cubicBezTo>
                    <a:pt x="50" y="76"/>
                    <a:pt x="52" y="73"/>
                    <a:pt x="52" y="68"/>
                  </a:cubicBezTo>
                  <a:cubicBezTo>
                    <a:pt x="52" y="49"/>
                    <a:pt x="52" y="49"/>
                    <a:pt x="52" y="49"/>
                  </a:cubicBezTo>
                  <a:cubicBezTo>
                    <a:pt x="59" y="49"/>
                    <a:pt x="59" y="49"/>
                    <a:pt x="59" y="49"/>
                  </a:cubicBezTo>
                  <a:lnTo>
                    <a:pt x="59" y="67"/>
                  </a:lnTo>
                  <a:close/>
                  <a:moveTo>
                    <a:pt x="82" y="81"/>
                  </a:moveTo>
                  <a:cubicBezTo>
                    <a:pt x="73" y="81"/>
                    <a:pt x="73" y="81"/>
                    <a:pt x="73" y="81"/>
                  </a:cubicBezTo>
                  <a:cubicBezTo>
                    <a:pt x="63" y="49"/>
                    <a:pt x="63" y="49"/>
                    <a:pt x="63" y="49"/>
                  </a:cubicBezTo>
                  <a:cubicBezTo>
                    <a:pt x="71" y="49"/>
                    <a:pt x="71" y="49"/>
                    <a:pt x="71" y="49"/>
                  </a:cubicBezTo>
                  <a:cubicBezTo>
                    <a:pt x="75" y="63"/>
                    <a:pt x="75" y="63"/>
                    <a:pt x="75" y="63"/>
                  </a:cubicBezTo>
                  <a:cubicBezTo>
                    <a:pt x="76" y="67"/>
                    <a:pt x="77" y="70"/>
                    <a:pt x="78" y="74"/>
                  </a:cubicBezTo>
                  <a:cubicBezTo>
                    <a:pt x="78" y="74"/>
                    <a:pt x="78" y="74"/>
                    <a:pt x="78" y="74"/>
                  </a:cubicBezTo>
                  <a:cubicBezTo>
                    <a:pt x="79" y="70"/>
                    <a:pt x="80" y="67"/>
                    <a:pt x="81" y="63"/>
                  </a:cubicBezTo>
                  <a:cubicBezTo>
                    <a:pt x="85" y="49"/>
                    <a:pt x="85" y="49"/>
                    <a:pt x="85" y="49"/>
                  </a:cubicBezTo>
                  <a:cubicBezTo>
                    <a:pt x="93" y="49"/>
                    <a:pt x="93" y="49"/>
                    <a:pt x="93" y="49"/>
                  </a:cubicBezTo>
                  <a:lnTo>
                    <a:pt x="82" y="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5" name="新月形 14"/>
          <p:cNvSpPr/>
          <p:nvPr/>
        </p:nvSpPr>
        <p:spPr>
          <a:xfrm>
            <a:off x="1318260" y="3600613"/>
            <a:ext cx="304800" cy="445770"/>
          </a:xfrm>
          <a:prstGeom prst="moon">
            <a:avLst>
              <a:gd name="adj" fmla="val 60000"/>
            </a:avLst>
          </a:prstGeom>
          <a:solidFill>
            <a:srgbClr val="EA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太阳形 15"/>
          <p:cNvSpPr/>
          <p:nvPr/>
        </p:nvSpPr>
        <p:spPr>
          <a:xfrm>
            <a:off x="1245870" y="2392843"/>
            <a:ext cx="487045" cy="476885"/>
          </a:xfrm>
          <a:prstGeom prst="sun">
            <a:avLst/>
          </a:prstGeom>
          <a:solidFill>
            <a:srgbClr val="85C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airplan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style.rotation</p:attrName>
                                        </p:attrNameLst>
                                      </p:cBhvr>
                                      <p:tavLst>
                                        <p:tav tm="0">
                                          <p:val>
                                            <p:fltVal val="360"/>
                                          </p:val>
                                        </p:tav>
                                        <p:tav tm="100000">
                                          <p:val>
                                            <p:fltVal val="0"/>
                                          </p:val>
                                        </p:tav>
                                      </p:tavLst>
                                    </p:anim>
                                    <p:animEffect transition="in" filter="fade">
                                      <p:cBhvr>
                                        <p:cTn id="22" dur="500"/>
                                        <p:tgtEl>
                                          <p:spTgt spid="4"/>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 calcmode="lin" valueType="num">
                                      <p:cBhvr>
                                        <p:cTn id="33" dur="500" fill="hold"/>
                                        <p:tgtEl>
                                          <p:spTgt spid="8"/>
                                        </p:tgtEl>
                                        <p:attrNameLst>
                                          <p:attrName>style.rotation</p:attrName>
                                        </p:attrNameLst>
                                      </p:cBhvr>
                                      <p:tavLst>
                                        <p:tav tm="0">
                                          <p:val>
                                            <p:fltVal val="360"/>
                                          </p:val>
                                        </p:tav>
                                        <p:tav tm="100000">
                                          <p:val>
                                            <p:fltVal val="0"/>
                                          </p:val>
                                        </p:tav>
                                      </p:tavLst>
                                    </p:anim>
                                    <p:animEffect transition="in" filter="fade">
                                      <p:cBhvr>
                                        <p:cTn id="34" dur="500"/>
                                        <p:tgtEl>
                                          <p:spTgt spid="8"/>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360"/>
                                          </p:val>
                                        </p:tav>
                                        <p:tav tm="100000">
                                          <p:val>
                                            <p:fltVal val="0"/>
                                          </p:val>
                                        </p:tav>
                                      </p:tavLst>
                                    </p:anim>
                                    <p:animEffect transition="in" filter="fade">
                                      <p:cBhvr>
                                        <p:cTn id="40" dur="500"/>
                                        <p:tgtEl>
                                          <p:spTgt spid="9"/>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 calcmode="lin" valueType="num">
                                      <p:cBhvr>
                                        <p:cTn id="45" dur="500" fill="hold"/>
                                        <p:tgtEl>
                                          <p:spTgt spid="10"/>
                                        </p:tgtEl>
                                        <p:attrNameLst>
                                          <p:attrName>style.rotation</p:attrName>
                                        </p:attrNameLst>
                                      </p:cBhvr>
                                      <p:tavLst>
                                        <p:tav tm="0">
                                          <p:val>
                                            <p:fltVal val="360"/>
                                          </p:val>
                                        </p:tav>
                                        <p:tav tm="100000">
                                          <p:val>
                                            <p:fltVal val="0"/>
                                          </p:val>
                                        </p:tav>
                                      </p:tavLst>
                                    </p:anim>
                                    <p:animEffect transition="in" filter="fade">
                                      <p:cBhvr>
                                        <p:cTn id="46" dur="500"/>
                                        <p:tgtEl>
                                          <p:spTgt spid="10"/>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 calcmode="lin" valueType="num">
                                      <p:cBhvr>
                                        <p:cTn id="51" dur="500" fill="hold"/>
                                        <p:tgtEl>
                                          <p:spTgt spid="13"/>
                                        </p:tgtEl>
                                        <p:attrNameLst>
                                          <p:attrName>style.rotation</p:attrName>
                                        </p:attrNameLst>
                                      </p:cBhvr>
                                      <p:tavLst>
                                        <p:tav tm="0">
                                          <p:val>
                                            <p:fltVal val="360"/>
                                          </p:val>
                                        </p:tav>
                                        <p:tav tm="100000">
                                          <p:val>
                                            <p:fltVal val="0"/>
                                          </p:val>
                                        </p:tav>
                                      </p:tavLst>
                                    </p:anim>
                                    <p:animEffect transition="in" filter="fade">
                                      <p:cBhvr>
                                        <p:cTn id="52" dur="500"/>
                                        <p:tgtEl>
                                          <p:spTgt spid="13"/>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 calcmode="lin" valueType="num">
                                      <p:cBhvr>
                                        <p:cTn id="57" dur="500" fill="hold"/>
                                        <p:tgtEl>
                                          <p:spTgt spid="14"/>
                                        </p:tgtEl>
                                        <p:attrNameLst>
                                          <p:attrName>style.rotation</p:attrName>
                                        </p:attrNameLst>
                                      </p:cBhvr>
                                      <p:tavLst>
                                        <p:tav tm="0">
                                          <p:val>
                                            <p:fltVal val="360"/>
                                          </p:val>
                                        </p:tav>
                                        <p:tav tm="100000">
                                          <p:val>
                                            <p:fltVal val="0"/>
                                          </p:val>
                                        </p:tav>
                                      </p:tavLst>
                                    </p:anim>
                                    <p:animEffect transition="in" filter="fade">
                                      <p:cBhvr>
                                        <p:cTn id="58" dur="500"/>
                                        <p:tgtEl>
                                          <p:spTgt spid="14"/>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354"/>
                                        </p:tgtEl>
                                        <p:attrNameLst>
                                          <p:attrName>style.visibility</p:attrName>
                                        </p:attrNameLst>
                                      </p:cBhvr>
                                      <p:to>
                                        <p:strVal val="visible"/>
                                      </p:to>
                                    </p:set>
                                    <p:anim calcmode="lin" valueType="num">
                                      <p:cBhvr>
                                        <p:cTn id="61" dur="500" fill="hold"/>
                                        <p:tgtEl>
                                          <p:spTgt spid="354"/>
                                        </p:tgtEl>
                                        <p:attrNameLst>
                                          <p:attrName>ppt_w</p:attrName>
                                        </p:attrNameLst>
                                      </p:cBhvr>
                                      <p:tavLst>
                                        <p:tav tm="0">
                                          <p:val>
                                            <p:fltVal val="0"/>
                                          </p:val>
                                        </p:tav>
                                        <p:tav tm="100000">
                                          <p:val>
                                            <p:strVal val="#ppt_w"/>
                                          </p:val>
                                        </p:tav>
                                      </p:tavLst>
                                    </p:anim>
                                    <p:anim calcmode="lin" valueType="num">
                                      <p:cBhvr>
                                        <p:cTn id="62" dur="500" fill="hold"/>
                                        <p:tgtEl>
                                          <p:spTgt spid="354"/>
                                        </p:tgtEl>
                                        <p:attrNameLst>
                                          <p:attrName>ppt_h</p:attrName>
                                        </p:attrNameLst>
                                      </p:cBhvr>
                                      <p:tavLst>
                                        <p:tav tm="0">
                                          <p:val>
                                            <p:fltVal val="0"/>
                                          </p:val>
                                        </p:tav>
                                        <p:tav tm="100000">
                                          <p:val>
                                            <p:strVal val="#ppt_h"/>
                                          </p:val>
                                        </p:tav>
                                      </p:tavLst>
                                    </p:anim>
                                    <p:anim calcmode="lin" valueType="num">
                                      <p:cBhvr>
                                        <p:cTn id="63" dur="500" fill="hold"/>
                                        <p:tgtEl>
                                          <p:spTgt spid="354"/>
                                        </p:tgtEl>
                                        <p:attrNameLst>
                                          <p:attrName>style.rotation</p:attrName>
                                        </p:attrNameLst>
                                      </p:cBhvr>
                                      <p:tavLst>
                                        <p:tav tm="0">
                                          <p:val>
                                            <p:fltVal val="360"/>
                                          </p:val>
                                        </p:tav>
                                        <p:tav tm="100000">
                                          <p:val>
                                            <p:fltVal val="0"/>
                                          </p:val>
                                        </p:tav>
                                      </p:tavLst>
                                    </p:anim>
                                    <p:animEffect transition="in" filter="fade">
                                      <p:cBhvr>
                                        <p:cTn id="64" dur="500"/>
                                        <p:tgtEl>
                                          <p:spTgt spid="354"/>
                                        </p:tgtEl>
                                      </p:cBhvr>
                                    </p:animEffect>
                                  </p:childTnLst>
                                </p:cTn>
                              </p:par>
                              <p:par>
                                <p:cTn id="65" presetID="49" presetClass="entr" presetSubtype="0" decel="10000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 calcmode="lin" valueType="num">
                                      <p:cBhvr>
                                        <p:cTn id="69" dur="500" fill="hold"/>
                                        <p:tgtEl>
                                          <p:spTgt spid="15"/>
                                        </p:tgtEl>
                                        <p:attrNameLst>
                                          <p:attrName>style.rotation</p:attrName>
                                        </p:attrNameLst>
                                      </p:cBhvr>
                                      <p:tavLst>
                                        <p:tav tm="0">
                                          <p:val>
                                            <p:fltVal val="360"/>
                                          </p:val>
                                        </p:tav>
                                        <p:tav tm="100000">
                                          <p:val>
                                            <p:fltVal val="0"/>
                                          </p:val>
                                        </p:tav>
                                      </p:tavLst>
                                    </p:anim>
                                    <p:animEffect transition="in" filter="fade">
                                      <p:cBhvr>
                                        <p:cTn id="70" dur="500"/>
                                        <p:tgtEl>
                                          <p:spTgt spid="15"/>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360"/>
                                          </p:val>
                                        </p:tav>
                                        <p:tav tm="100000">
                                          <p:val>
                                            <p:fltVal val="0"/>
                                          </p:val>
                                        </p:tav>
                                      </p:tavLst>
                                    </p:anim>
                                    <p:animEffect transition="in" filter="fade">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7" grpId="0" animBg="1"/>
      <p:bldP spid="8" grpId="0" animBg="1"/>
      <p:bldP spid="9" grpId="0"/>
      <p:bldP spid="10" grpId="0" animBg="1"/>
      <p:bldP spid="13" grpId="0"/>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
            <a:extLst>
              <a:ext uri="{FF2B5EF4-FFF2-40B4-BE49-F238E27FC236}">
                <a16:creationId xmlns:a16="http://schemas.microsoft.com/office/drawing/2014/main" xmlns="" id="{D0D85CA1-1049-4971-A21E-01F3A8619D27}"/>
              </a:ext>
            </a:extLst>
          </p:cNvPr>
          <p:cNvSpPr/>
          <p:nvPr/>
        </p:nvSpPr>
        <p:spPr>
          <a:xfrm>
            <a:off x="349885" y="401320"/>
            <a:ext cx="11492230" cy="6085840"/>
          </a:xfrm>
          <a:prstGeom prst="roundRect">
            <a:avLst>
              <a:gd name="adj" fmla="val 5398"/>
            </a:avLst>
          </a:prstGeom>
          <a:solidFill>
            <a:srgbClr val="FFFFFF"/>
          </a:solidFill>
          <a:ln w="76200" cmpd="thickThin">
            <a:solidFill>
              <a:srgbClr val="85C39E"/>
            </a:solidFill>
          </a:ln>
          <a:effectLst>
            <a:outerShdw blurRad="2286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图片 16">
            <a:extLst>
              <a:ext uri="{FF2B5EF4-FFF2-40B4-BE49-F238E27FC236}">
                <a16:creationId xmlns:a16="http://schemas.microsoft.com/office/drawing/2014/main" xmlns="" id="{8B9791F3-1305-4599-85E7-01034A1D7B1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5453" y="567842"/>
            <a:ext cx="1510030" cy="1067766"/>
          </a:xfrm>
          <a:prstGeom prst="rect">
            <a:avLst/>
          </a:prstGeom>
        </p:spPr>
      </p:pic>
      <p:sp>
        <p:nvSpPr>
          <p:cNvPr id="18" name="文本框 17">
            <a:extLst>
              <a:ext uri="{FF2B5EF4-FFF2-40B4-BE49-F238E27FC236}">
                <a16:creationId xmlns:a16="http://schemas.microsoft.com/office/drawing/2014/main" xmlns="" id="{4977016E-2C33-45B2-A00C-F2A93F726D58}"/>
              </a:ext>
            </a:extLst>
          </p:cNvPr>
          <p:cNvSpPr txBox="1"/>
          <p:nvPr/>
        </p:nvSpPr>
        <p:spPr>
          <a:xfrm>
            <a:off x="1955483" y="870892"/>
            <a:ext cx="1930717" cy="461665"/>
          </a:xfrm>
          <a:prstGeom prst="rect">
            <a:avLst/>
          </a:prstGeom>
          <a:noFill/>
        </p:spPr>
        <p:txBody>
          <a:bodyPr wrap="square" rtlCol="0">
            <a:spAutoFit/>
          </a:bodyPr>
          <a:lstStyle/>
          <a:p>
            <a:pPr lvl="0" algn="dist">
              <a:buClrTx/>
              <a:buSzTx/>
              <a:buFontTx/>
            </a:pPr>
            <a:r>
              <a:rPr lang="zh-CN" altLang="en-US" sz="2400" spc="300" dirty="0">
                <a:cs typeface="+mn-ea"/>
                <a:sym typeface="+mn-lt"/>
              </a:rPr>
              <a:t>节气习俗</a:t>
            </a:r>
          </a:p>
        </p:txBody>
      </p:sp>
      <p:sp>
        <p:nvSpPr>
          <p:cNvPr id="9" name="矩形 8"/>
          <p:cNvSpPr/>
          <p:nvPr/>
        </p:nvSpPr>
        <p:spPr>
          <a:xfrm>
            <a:off x="2085975" y="2141220"/>
            <a:ext cx="3966210" cy="1125855"/>
          </a:xfrm>
          <a:prstGeom prst="rect">
            <a:avLst/>
          </a:prstGeom>
          <a:solidFill>
            <a:srgbClr val="85C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2867025" y="2242820"/>
            <a:ext cx="2969260" cy="922020"/>
          </a:xfrm>
          <a:prstGeom prst="rect">
            <a:avLst/>
          </a:prstGeom>
          <a:noFill/>
        </p:spPr>
        <p:txBody>
          <a:bodyPr vert="horz" wrap="square" rtlCol="0">
            <a:spAutoFit/>
          </a:bodyPr>
          <a:lstStyle/>
          <a:p>
            <a:pPr algn="l"/>
            <a:r>
              <a:rPr lang="zh-CN" altLang="en-US">
                <a:solidFill>
                  <a:schemeClr val="bg1"/>
                </a:solidFill>
                <a:cs typeface="+mn-ea"/>
                <a:sym typeface="+mn-lt"/>
              </a:rPr>
              <a:t>小暑二十四节气之第十一个节气，是干支历午月的结束以及未月的起始。</a:t>
            </a:r>
          </a:p>
        </p:txBody>
      </p:sp>
      <p:pic>
        <p:nvPicPr>
          <p:cNvPr id="3" name="图片 2"/>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44587" y="1822450"/>
            <a:ext cx="1564005" cy="1564005"/>
          </a:xfrm>
          <a:prstGeom prst="rect">
            <a:avLst/>
          </a:prstGeom>
        </p:spPr>
      </p:pic>
      <p:sp>
        <p:nvSpPr>
          <p:cNvPr id="10" name="矩形 9"/>
          <p:cNvSpPr/>
          <p:nvPr/>
        </p:nvSpPr>
        <p:spPr>
          <a:xfrm>
            <a:off x="2085975" y="4276090"/>
            <a:ext cx="3966210" cy="1125855"/>
          </a:xfrm>
          <a:prstGeom prst="rect">
            <a:avLst/>
          </a:prstGeom>
          <a:solidFill>
            <a:srgbClr val="85C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2867025" y="4377690"/>
            <a:ext cx="2969260" cy="922020"/>
          </a:xfrm>
          <a:prstGeom prst="rect">
            <a:avLst/>
          </a:prstGeom>
          <a:noFill/>
        </p:spPr>
        <p:txBody>
          <a:bodyPr vert="horz" wrap="square" rtlCol="0">
            <a:spAutoFit/>
          </a:bodyPr>
          <a:lstStyle/>
          <a:p>
            <a:pPr algn="l"/>
            <a:r>
              <a:rPr lang="zh-CN" altLang="en-US">
                <a:solidFill>
                  <a:schemeClr val="bg1"/>
                </a:solidFill>
                <a:cs typeface="+mn-ea"/>
                <a:sym typeface="+mn-lt"/>
              </a:rPr>
              <a:t>小暑二十四节气之第十一个节气，是干支历午月的结束以及未月的起始。</a:t>
            </a:r>
          </a:p>
        </p:txBody>
      </p:sp>
      <p:pic>
        <p:nvPicPr>
          <p:cNvPr id="12" name="图片 11"/>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44587" y="3957320"/>
            <a:ext cx="1564005" cy="1564005"/>
          </a:xfrm>
          <a:prstGeom prst="rect">
            <a:avLst/>
          </a:prstGeom>
        </p:spPr>
      </p:pic>
      <p:pic>
        <p:nvPicPr>
          <p:cNvPr id="13" name="图片 12"/>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714046" y="762001"/>
            <a:ext cx="6053458" cy="605345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par>
                                <p:cTn id="20" presetID="5"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par>
                                <p:cTn id="23" presetID="5" presetClass="entr" presetSubtype="1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heckerboard(across)">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a:extLst>
              <a:ext uri="{FF2B5EF4-FFF2-40B4-BE49-F238E27FC236}">
                <a16:creationId xmlns:a16="http://schemas.microsoft.com/office/drawing/2014/main" xmlns="" id="{052965C9-5C33-473C-826B-43EFA77F1B7B}"/>
              </a:ext>
            </a:extLst>
          </p:cNvPr>
          <p:cNvSpPr/>
          <p:nvPr/>
        </p:nvSpPr>
        <p:spPr>
          <a:xfrm>
            <a:off x="1800861" y="1394777"/>
            <a:ext cx="3428365" cy="3428365"/>
          </a:xfrm>
          <a:prstGeom prst="ellipse">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xmlns="" id="{8745C662-9CD1-41A3-99F1-C807B8498EF7}"/>
              </a:ext>
            </a:extLst>
          </p:cNvPr>
          <p:cNvSpPr txBox="1"/>
          <p:nvPr/>
        </p:nvSpPr>
        <p:spPr>
          <a:xfrm>
            <a:off x="2506981" y="2047557"/>
            <a:ext cx="2016125" cy="2122805"/>
          </a:xfrm>
          <a:prstGeom prst="rect">
            <a:avLst/>
          </a:prstGeom>
          <a:noFill/>
        </p:spPr>
        <p:txBody>
          <a:bodyPr wrap="square" rtlCol="0">
            <a:spAutoFit/>
          </a:bodyPr>
          <a:lstStyle/>
          <a:p>
            <a:pPr algn="ctr"/>
            <a:r>
              <a:rPr lang="zh-CN" altLang="en-US" sz="6600" dirty="0">
                <a:solidFill>
                  <a:schemeClr val="tx1"/>
                </a:solidFill>
                <a:cs typeface="+mn-ea"/>
                <a:sym typeface="+mn-lt"/>
              </a:rPr>
              <a:t>节气养生</a:t>
            </a:r>
          </a:p>
        </p:txBody>
      </p:sp>
      <p:sp>
        <p:nvSpPr>
          <p:cNvPr id="15" name="文本框 14">
            <a:extLst>
              <a:ext uri="{FF2B5EF4-FFF2-40B4-BE49-F238E27FC236}">
                <a16:creationId xmlns:a16="http://schemas.microsoft.com/office/drawing/2014/main" xmlns="" id="{BE07A501-1D77-426A-817E-0C43B30557FB}"/>
              </a:ext>
            </a:extLst>
          </p:cNvPr>
          <p:cNvSpPr txBox="1"/>
          <p:nvPr/>
        </p:nvSpPr>
        <p:spPr>
          <a:xfrm>
            <a:off x="5865495" y="1833274"/>
            <a:ext cx="5239385" cy="523220"/>
          </a:xfrm>
          <a:prstGeom prst="rect">
            <a:avLst/>
          </a:prstGeom>
          <a:noFill/>
        </p:spPr>
        <p:txBody>
          <a:bodyPr vert="horz" wrap="square" rtlCol="0">
            <a:spAutoFit/>
          </a:bodyPr>
          <a:lstStyle/>
          <a:p>
            <a:r>
              <a:rPr lang="zh-CN" altLang="en-US" sz="1400" spc="300" dirty="0">
                <a:solidFill>
                  <a:schemeClr val="bg1"/>
                </a:solidFill>
                <a:cs typeface="+mn-ea"/>
                <a:sym typeface="+mn-lt"/>
              </a:rPr>
              <a:t>小暑，二十四节气之第十一个节气，是干支历午月的结束以及未月的起始。斗指辛，太阳到达黄经105度。</a:t>
            </a:r>
          </a:p>
        </p:txBody>
      </p:sp>
      <p:sp>
        <p:nvSpPr>
          <p:cNvPr id="16" name="椭圆 15">
            <a:extLst>
              <a:ext uri="{FF2B5EF4-FFF2-40B4-BE49-F238E27FC236}">
                <a16:creationId xmlns:a16="http://schemas.microsoft.com/office/drawing/2014/main" xmlns="" id="{80BFC74A-5810-4FEB-ACF6-8279950F1587}"/>
              </a:ext>
            </a:extLst>
          </p:cNvPr>
          <p:cNvSpPr/>
          <p:nvPr/>
        </p:nvSpPr>
        <p:spPr>
          <a:xfrm>
            <a:off x="1376046" y="2504757"/>
            <a:ext cx="993775" cy="993775"/>
          </a:xfrm>
          <a:prstGeom prst="ellipse">
            <a:avLst/>
          </a:prstGeom>
          <a:solidFill>
            <a:srgbClr val="EA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a:extLst>
              <a:ext uri="{FF2B5EF4-FFF2-40B4-BE49-F238E27FC236}">
                <a16:creationId xmlns:a16="http://schemas.microsoft.com/office/drawing/2014/main" xmlns="" id="{5E8403D9-9C74-4872-A225-D34046DAFCB0}"/>
              </a:ext>
            </a:extLst>
          </p:cNvPr>
          <p:cNvSpPr txBox="1"/>
          <p:nvPr/>
        </p:nvSpPr>
        <p:spPr>
          <a:xfrm>
            <a:off x="1525905" y="2710497"/>
            <a:ext cx="786765" cy="583565"/>
          </a:xfrm>
          <a:prstGeom prst="rect">
            <a:avLst/>
          </a:prstGeom>
          <a:noFill/>
        </p:spPr>
        <p:txBody>
          <a:bodyPr wrap="square" rtlCol="0">
            <a:spAutoFit/>
          </a:bodyPr>
          <a:lstStyle/>
          <a:p>
            <a:pPr lvl="0" algn="l">
              <a:buClrTx/>
              <a:buSzTx/>
              <a:buFontTx/>
            </a:pPr>
            <a:r>
              <a:rPr lang="en-US" altLang="zh-CN" sz="3200" b="1" dirty="0">
                <a:solidFill>
                  <a:schemeClr val="bg1"/>
                </a:solidFill>
                <a:cs typeface="+mn-ea"/>
                <a:sym typeface="+mn-lt"/>
              </a:rPr>
              <a:t>04</a:t>
            </a:r>
          </a:p>
        </p:txBody>
      </p:sp>
      <p:cxnSp>
        <p:nvCxnSpPr>
          <p:cNvPr id="18" name="直接连接符 17">
            <a:extLst>
              <a:ext uri="{FF2B5EF4-FFF2-40B4-BE49-F238E27FC236}">
                <a16:creationId xmlns:a16="http://schemas.microsoft.com/office/drawing/2014/main" xmlns="" id="{C98E2A1B-4CC5-4F29-B1EC-0F87B4685EA5}"/>
              </a:ext>
            </a:extLst>
          </p:cNvPr>
          <p:cNvCxnSpPr/>
          <p:nvPr/>
        </p:nvCxnSpPr>
        <p:spPr>
          <a:xfrm>
            <a:off x="6253162" y="2472372"/>
            <a:ext cx="4199255" cy="101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9D49928C-A0EE-4382-9F86-A8F3AECBFC23}"/>
              </a:ext>
            </a:extLst>
          </p:cNvPr>
          <p:cNvCxnSpPr/>
          <p:nvPr/>
        </p:nvCxnSpPr>
        <p:spPr>
          <a:xfrm>
            <a:off x="7761287" y="2579052"/>
            <a:ext cx="4199255" cy="101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67E5E448-E056-4472-9C0E-919EBEDD23F6}"/>
              </a:ext>
            </a:extLst>
          </p:cNvPr>
          <p:cNvCxnSpPr/>
          <p:nvPr/>
        </p:nvCxnSpPr>
        <p:spPr>
          <a:xfrm>
            <a:off x="7715250" y="1394777"/>
            <a:ext cx="4199255" cy="101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xmlns="" id="{495D6EA8-C3FE-4FC3-BB60-828085E3D4FB}"/>
              </a:ext>
            </a:extLst>
          </p:cNvPr>
          <p:cNvSpPr/>
          <p:nvPr/>
        </p:nvSpPr>
        <p:spPr>
          <a:xfrm>
            <a:off x="7320280" y="1131252"/>
            <a:ext cx="394970" cy="395605"/>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xmlns="" id="{D991DFE1-7D42-4EE1-B90D-D9C7D302F61C}"/>
              </a:ext>
            </a:extLst>
          </p:cNvPr>
          <p:cNvSpPr/>
          <p:nvPr/>
        </p:nvSpPr>
        <p:spPr>
          <a:xfrm>
            <a:off x="7715250" y="867092"/>
            <a:ext cx="263525" cy="264160"/>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par>
                                <p:cTn id="20" presetID="14"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par>
                                <p:cTn id="23" presetID="14" presetClass="entr" presetSubtype="1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P spid="16" grpId="0" animBg="1"/>
      <p:bldP spid="17" grpId="0"/>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
            <a:extLst>
              <a:ext uri="{FF2B5EF4-FFF2-40B4-BE49-F238E27FC236}">
                <a16:creationId xmlns:a16="http://schemas.microsoft.com/office/drawing/2014/main" xmlns="" id="{91F648E7-B9B6-4DE5-A60C-D6A7D2CC2AF4}"/>
              </a:ext>
            </a:extLst>
          </p:cNvPr>
          <p:cNvSpPr/>
          <p:nvPr/>
        </p:nvSpPr>
        <p:spPr>
          <a:xfrm>
            <a:off x="349885" y="401320"/>
            <a:ext cx="11492230" cy="6085840"/>
          </a:xfrm>
          <a:prstGeom prst="roundRect">
            <a:avLst>
              <a:gd name="adj" fmla="val 5398"/>
            </a:avLst>
          </a:prstGeom>
          <a:solidFill>
            <a:srgbClr val="FFFFFF"/>
          </a:solidFill>
          <a:ln w="76200" cmpd="thickThin">
            <a:solidFill>
              <a:srgbClr val="85C39E"/>
            </a:solidFill>
          </a:ln>
          <a:effectLst>
            <a:outerShdw blurRad="2286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图片 16">
            <a:extLst>
              <a:ext uri="{FF2B5EF4-FFF2-40B4-BE49-F238E27FC236}">
                <a16:creationId xmlns:a16="http://schemas.microsoft.com/office/drawing/2014/main" xmlns="" id="{552E4F82-F75A-4B73-88E1-B1973F0B283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45453" y="567842"/>
            <a:ext cx="1510030" cy="1067766"/>
          </a:xfrm>
          <a:prstGeom prst="rect">
            <a:avLst/>
          </a:prstGeom>
        </p:spPr>
      </p:pic>
      <p:sp>
        <p:nvSpPr>
          <p:cNvPr id="19" name="文本框 18">
            <a:extLst>
              <a:ext uri="{FF2B5EF4-FFF2-40B4-BE49-F238E27FC236}">
                <a16:creationId xmlns:a16="http://schemas.microsoft.com/office/drawing/2014/main" xmlns="" id="{7D7BEC9A-DC30-4B65-A38F-94676D66D265}"/>
              </a:ext>
            </a:extLst>
          </p:cNvPr>
          <p:cNvSpPr txBox="1"/>
          <p:nvPr/>
        </p:nvSpPr>
        <p:spPr>
          <a:xfrm>
            <a:off x="1955483" y="870892"/>
            <a:ext cx="1930717" cy="461665"/>
          </a:xfrm>
          <a:prstGeom prst="rect">
            <a:avLst/>
          </a:prstGeom>
          <a:noFill/>
        </p:spPr>
        <p:txBody>
          <a:bodyPr wrap="square" rtlCol="0">
            <a:spAutoFit/>
          </a:bodyPr>
          <a:lstStyle/>
          <a:p>
            <a:pPr lvl="0" algn="dist">
              <a:buClrTx/>
              <a:buSzTx/>
              <a:buFontTx/>
            </a:pPr>
            <a:r>
              <a:rPr lang="zh-CN" altLang="en-US" sz="2400" spc="300" dirty="0">
                <a:cs typeface="+mn-ea"/>
                <a:sym typeface="+mn-lt"/>
              </a:rPr>
              <a:t>节气养生</a:t>
            </a:r>
          </a:p>
        </p:txBody>
      </p:sp>
      <p:pic>
        <p:nvPicPr>
          <p:cNvPr id="3" name="图片 2"/>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073525" y="2007236"/>
            <a:ext cx="3679826" cy="3679824"/>
          </a:xfrm>
          <a:prstGeom prst="rect">
            <a:avLst/>
          </a:prstGeom>
        </p:spPr>
      </p:pic>
      <p:sp>
        <p:nvSpPr>
          <p:cNvPr id="5" name="文本框 4"/>
          <p:cNvSpPr txBox="1"/>
          <p:nvPr/>
        </p:nvSpPr>
        <p:spPr>
          <a:xfrm>
            <a:off x="7313295" y="2321560"/>
            <a:ext cx="3203575" cy="830997"/>
          </a:xfrm>
          <a:prstGeom prst="rect">
            <a:avLst/>
          </a:prstGeom>
          <a:noFill/>
        </p:spPr>
        <p:txBody>
          <a:bodyPr vert="horz" wrap="square" rtlCol="0">
            <a:spAutoFit/>
          </a:bodyPr>
          <a:lstStyle/>
          <a:p>
            <a:pPr algn="l"/>
            <a:r>
              <a:rPr lang="zh-CN" altLang="en-US" sz="1600" spc="300">
                <a:cs typeface="+mn-ea"/>
                <a:sym typeface="+mn-lt"/>
              </a:rPr>
              <a:t>小暑二十四节气之第十一个节气，是干支历午月的结束以及未月的起始。</a:t>
            </a:r>
          </a:p>
        </p:txBody>
      </p:sp>
      <p:sp>
        <p:nvSpPr>
          <p:cNvPr id="4" name="文本框 3"/>
          <p:cNvSpPr txBox="1"/>
          <p:nvPr/>
        </p:nvSpPr>
        <p:spPr>
          <a:xfrm>
            <a:off x="7292975" y="4885055"/>
            <a:ext cx="3244215" cy="830997"/>
          </a:xfrm>
          <a:prstGeom prst="rect">
            <a:avLst/>
          </a:prstGeom>
          <a:noFill/>
        </p:spPr>
        <p:txBody>
          <a:bodyPr vert="horz" wrap="square" rtlCol="0">
            <a:spAutoFit/>
          </a:bodyPr>
          <a:lstStyle/>
          <a:p>
            <a:pPr algn="l"/>
            <a:r>
              <a:rPr lang="zh-CN" altLang="en-US" sz="1600" spc="300">
                <a:cs typeface="+mn-ea"/>
                <a:sym typeface="+mn-lt"/>
              </a:rPr>
              <a:t>小暑二十四节气之第十一个节气是干支历午月的结束以及未月的起始。</a:t>
            </a:r>
          </a:p>
        </p:txBody>
      </p:sp>
      <p:sp>
        <p:nvSpPr>
          <p:cNvPr id="7" name="文本框 6"/>
          <p:cNvSpPr txBox="1"/>
          <p:nvPr/>
        </p:nvSpPr>
        <p:spPr>
          <a:xfrm>
            <a:off x="1587500" y="2438400"/>
            <a:ext cx="3203575" cy="830997"/>
          </a:xfrm>
          <a:prstGeom prst="rect">
            <a:avLst/>
          </a:prstGeom>
          <a:noFill/>
        </p:spPr>
        <p:txBody>
          <a:bodyPr vert="horz" wrap="square" rtlCol="0">
            <a:spAutoFit/>
          </a:bodyPr>
          <a:lstStyle/>
          <a:p>
            <a:pPr algn="r"/>
            <a:r>
              <a:rPr lang="zh-CN" altLang="en-US" sz="1600" spc="300">
                <a:cs typeface="+mn-ea"/>
                <a:sym typeface="+mn-lt"/>
              </a:rPr>
              <a:t>小暑二十四节气之第十一个节气，是干支历午月的结束以及未月的起始。</a:t>
            </a:r>
          </a:p>
        </p:txBody>
      </p:sp>
      <p:sp>
        <p:nvSpPr>
          <p:cNvPr id="8" name="文本框 7"/>
          <p:cNvSpPr txBox="1"/>
          <p:nvPr/>
        </p:nvSpPr>
        <p:spPr>
          <a:xfrm>
            <a:off x="1156335" y="5035550"/>
            <a:ext cx="4268470" cy="584775"/>
          </a:xfrm>
          <a:prstGeom prst="rect">
            <a:avLst/>
          </a:prstGeom>
          <a:noFill/>
        </p:spPr>
        <p:txBody>
          <a:bodyPr vert="horz" wrap="square" rtlCol="0">
            <a:spAutoFit/>
          </a:bodyPr>
          <a:lstStyle/>
          <a:p>
            <a:pPr algn="r"/>
            <a:r>
              <a:rPr lang="zh-CN" altLang="en-US" sz="1600" spc="300">
                <a:cs typeface="+mn-ea"/>
                <a:sym typeface="+mn-lt"/>
              </a:rPr>
              <a:t>小暑二十四节气之第十一个节气，是干支历午月的结束以及未月的起始。</a:t>
            </a:r>
          </a:p>
        </p:txBody>
      </p:sp>
      <p:sp>
        <p:nvSpPr>
          <p:cNvPr id="18" name="文本框 17"/>
          <p:cNvSpPr txBox="1"/>
          <p:nvPr/>
        </p:nvSpPr>
        <p:spPr>
          <a:xfrm>
            <a:off x="8232775" y="1750695"/>
            <a:ext cx="1111250" cy="400110"/>
          </a:xfrm>
          <a:prstGeom prst="rect">
            <a:avLst/>
          </a:prstGeom>
          <a:solidFill>
            <a:srgbClr val="EA4237"/>
          </a:solidFill>
        </p:spPr>
        <p:txBody>
          <a:bodyPr vert="horz" wrap="square" rtlCol="0">
            <a:spAutoFit/>
          </a:bodyPr>
          <a:lstStyle/>
          <a:p>
            <a:pPr algn="ctr"/>
            <a:r>
              <a:rPr lang="zh-CN" altLang="en-US" sz="2000" b="1" spc="300">
                <a:solidFill>
                  <a:schemeClr val="bg1"/>
                </a:solidFill>
                <a:cs typeface="+mn-ea"/>
                <a:sym typeface="+mn-lt"/>
              </a:rPr>
              <a:t>关键词</a:t>
            </a:r>
          </a:p>
        </p:txBody>
      </p:sp>
      <p:sp>
        <p:nvSpPr>
          <p:cNvPr id="9" name="文本框 8"/>
          <p:cNvSpPr txBox="1"/>
          <p:nvPr/>
        </p:nvSpPr>
        <p:spPr>
          <a:xfrm>
            <a:off x="2984500" y="4424680"/>
            <a:ext cx="1111250" cy="400110"/>
          </a:xfrm>
          <a:prstGeom prst="rect">
            <a:avLst/>
          </a:prstGeom>
          <a:solidFill>
            <a:srgbClr val="EA4237"/>
          </a:solidFill>
        </p:spPr>
        <p:txBody>
          <a:bodyPr vert="horz" wrap="square" rtlCol="0">
            <a:spAutoFit/>
          </a:bodyPr>
          <a:lstStyle/>
          <a:p>
            <a:pPr algn="ctr"/>
            <a:r>
              <a:rPr lang="zh-CN" altLang="en-US" sz="2000" b="1" spc="300">
                <a:solidFill>
                  <a:schemeClr val="bg1"/>
                </a:solidFill>
                <a:cs typeface="+mn-ea"/>
                <a:sym typeface="+mn-lt"/>
              </a:rPr>
              <a:t>关键词</a:t>
            </a:r>
          </a:p>
        </p:txBody>
      </p:sp>
      <p:sp>
        <p:nvSpPr>
          <p:cNvPr id="10" name="文本框 9"/>
          <p:cNvSpPr txBox="1"/>
          <p:nvPr/>
        </p:nvSpPr>
        <p:spPr>
          <a:xfrm>
            <a:off x="8359140" y="4277360"/>
            <a:ext cx="1111250" cy="400110"/>
          </a:xfrm>
          <a:prstGeom prst="rect">
            <a:avLst/>
          </a:prstGeom>
          <a:solidFill>
            <a:srgbClr val="85C39E"/>
          </a:solidFill>
        </p:spPr>
        <p:txBody>
          <a:bodyPr vert="horz" wrap="square" rtlCol="0">
            <a:spAutoFit/>
          </a:bodyPr>
          <a:lstStyle/>
          <a:p>
            <a:pPr algn="ctr"/>
            <a:r>
              <a:rPr lang="zh-CN" altLang="en-US" sz="2000" b="1" spc="300">
                <a:solidFill>
                  <a:schemeClr val="bg1"/>
                </a:solidFill>
                <a:cs typeface="+mn-ea"/>
                <a:sym typeface="+mn-lt"/>
              </a:rPr>
              <a:t>关键词</a:t>
            </a:r>
          </a:p>
        </p:txBody>
      </p:sp>
      <p:sp>
        <p:nvSpPr>
          <p:cNvPr id="11" name="文本框 10"/>
          <p:cNvSpPr txBox="1"/>
          <p:nvPr/>
        </p:nvSpPr>
        <p:spPr>
          <a:xfrm>
            <a:off x="2816225" y="1861185"/>
            <a:ext cx="1111250" cy="400110"/>
          </a:xfrm>
          <a:prstGeom prst="rect">
            <a:avLst/>
          </a:prstGeom>
          <a:solidFill>
            <a:srgbClr val="85C39E"/>
          </a:solidFill>
        </p:spPr>
        <p:txBody>
          <a:bodyPr vert="horz" wrap="square" rtlCol="0">
            <a:spAutoFit/>
          </a:bodyPr>
          <a:lstStyle/>
          <a:p>
            <a:pPr algn="ctr"/>
            <a:r>
              <a:rPr lang="zh-CN" altLang="en-US" sz="2000" b="1" spc="300">
                <a:solidFill>
                  <a:schemeClr val="bg1"/>
                </a:solidFill>
                <a:cs typeface="+mn-ea"/>
                <a:sym typeface="+mn-lt"/>
              </a:rPr>
              <a:t>关键词</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14:window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1)">
                                      <p:cBhvr>
                                        <p:cTn id="22" dur="2000"/>
                                        <p:tgtEl>
                                          <p:spTgt spid="18"/>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2000"/>
                                        <p:tgtEl>
                                          <p:spTgt spid="9"/>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P spid="8" grpId="0"/>
      <p:bldP spid="1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
            <a:extLst>
              <a:ext uri="{FF2B5EF4-FFF2-40B4-BE49-F238E27FC236}">
                <a16:creationId xmlns:a16="http://schemas.microsoft.com/office/drawing/2014/main" xmlns="" id="{93C8E0DA-7FFD-49E3-BF6C-9ED758C177D9}"/>
              </a:ext>
            </a:extLst>
          </p:cNvPr>
          <p:cNvSpPr/>
          <p:nvPr/>
        </p:nvSpPr>
        <p:spPr>
          <a:xfrm>
            <a:off x="349885" y="401320"/>
            <a:ext cx="11492230" cy="6085840"/>
          </a:xfrm>
          <a:prstGeom prst="roundRect">
            <a:avLst>
              <a:gd name="adj" fmla="val 5398"/>
            </a:avLst>
          </a:prstGeom>
          <a:solidFill>
            <a:srgbClr val="FFFFFF"/>
          </a:solidFill>
          <a:ln w="76200" cmpd="thickThin">
            <a:solidFill>
              <a:srgbClr val="85C39E"/>
            </a:solidFill>
          </a:ln>
          <a:effectLst>
            <a:outerShdw blurRad="2286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图片 16">
            <a:extLst>
              <a:ext uri="{FF2B5EF4-FFF2-40B4-BE49-F238E27FC236}">
                <a16:creationId xmlns:a16="http://schemas.microsoft.com/office/drawing/2014/main" xmlns="" id="{553FCC67-6BE5-410D-ABA6-1DC7A1C60F4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5453" y="567842"/>
            <a:ext cx="1510030" cy="1067766"/>
          </a:xfrm>
          <a:prstGeom prst="rect">
            <a:avLst/>
          </a:prstGeom>
        </p:spPr>
      </p:pic>
      <p:sp>
        <p:nvSpPr>
          <p:cNvPr id="18" name="文本框 17">
            <a:extLst>
              <a:ext uri="{FF2B5EF4-FFF2-40B4-BE49-F238E27FC236}">
                <a16:creationId xmlns:a16="http://schemas.microsoft.com/office/drawing/2014/main" xmlns="" id="{A291FE8E-AE5A-45F1-A069-86F3664708E6}"/>
              </a:ext>
            </a:extLst>
          </p:cNvPr>
          <p:cNvSpPr txBox="1"/>
          <p:nvPr/>
        </p:nvSpPr>
        <p:spPr>
          <a:xfrm>
            <a:off x="1955483" y="870892"/>
            <a:ext cx="1930717" cy="461665"/>
          </a:xfrm>
          <a:prstGeom prst="rect">
            <a:avLst/>
          </a:prstGeom>
          <a:noFill/>
        </p:spPr>
        <p:txBody>
          <a:bodyPr wrap="square" rtlCol="0">
            <a:spAutoFit/>
          </a:bodyPr>
          <a:lstStyle/>
          <a:p>
            <a:pPr lvl="0" algn="dist">
              <a:buClrTx/>
              <a:buSzTx/>
              <a:buFontTx/>
            </a:pPr>
            <a:r>
              <a:rPr lang="zh-CN" altLang="en-US" sz="2400" spc="300" dirty="0">
                <a:cs typeface="+mn-ea"/>
                <a:sym typeface="+mn-lt"/>
              </a:rPr>
              <a:t>节气养生</a:t>
            </a:r>
          </a:p>
        </p:txBody>
      </p:sp>
      <p:pic>
        <p:nvPicPr>
          <p:cNvPr id="4" name="图片 3"/>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664200" y="1822767"/>
            <a:ext cx="1583055" cy="1583055"/>
          </a:xfrm>
          <a:prstGeom prst="rect">
            <a:avLst/>
          </a:prstGeom>
        </p:spPr>
      </p:pic>
      <p:pic>
        <p:nvPicPr>
          <p:cNvPr id="5" name="图片 4"/>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164330" y="3402965"/>
            <a:ext cx="1662430" cy="1662430"/>
          </a:xfrm>
          <a:prstGeom prst="rect">
            <a:avLst/>
          </a:prstGeom>
        </p:spPr>
      </p:pic>
      <p:pic>
        <p:nvPicPr>
          <p:cNvPr id="7" name="图片 6"/>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664200" y="3833939"/>
            <a:ext cx="2413000" cy="1609471"/>
          </a:xfrm>
          <a:prstGeom prst="rect">
            <a:avLst/>
          </a:prstGeom>
        </p:spPr>
      </p:pic>
      <p:sp>
        <p:nvSpPr>
          <p:cNvPr id="8" name="文本框 7"/>
          <p:cNvSpPr txBox="1"/>
          <p:nvPr/>
        </p:nvSpPr>
        <p:spPr>
          <a:xfrm>
            <a:off x="6870700" y="1550035"/>
            <a:ext cx="4237990" cy="523220"/>
          </a:xfrm>
          <a:prstGeom prst="rect">
            <a:avLst/>
          </a:prstGeom>
          <a:noFill/>
        </p:spPr>
        <p:txBody>
          <a:bodyPr vert="horz" wrap="square" rtlCol="0">
            <a:spAutoFit/>
          </a:bodyPr>
          <a:lstStyle/>
          <a:p>
            <a:pPr algn="l"/>
            <a:r>
              <a:rPr lang="zh-CN" altLang="en-US" sz="1400" spc="300" dirty="0">
                <a:cs typeface="+mn-ea"/>
                <a:sym typeface="+mn-lt"/>
              </a:rPr>
              <a:t>小暑二十四节气之第十一个节气，是干支历午月的结束以及未月的起始。</a:t>
            </a:r>
          </a:p>
        </p:txBody>
      </p:sp>
      <p:sp>
        <p:nvSpPr>
          <p:cNvPr id="9" name="文本框 8"/>
          <p:cNvSpPr txBox="1"/>
          <p:nvPr/>
        </p:nvSpPr>
        <p:spPr>
          <a:xfrm>
            <a:off x="7581900" y="3046095"/>
            <a:ext cx="3112770" cy="738664"/>
          </a:xfrm>
          <a:prstGeom prst="rect">
            <a:avLst/>
          </a:prstGeom>
          <a:noFill/>
        </p:spPr>
        <p:txBody>
          <a:bodyPr vert="horz" wrap="square" rtlCol="0">
            <a:spAutoFit/>
          </a:bodyPr>
          <a:lstStyle/>
          <a:p>
            <a:pPr algn="l"/>
            <a:r>
              <a:rPr lang="zh-CN" altLang="en-US" sz="1400" spc="300">
                <a:cs typeface="+mn-ea"/>
                <a:sym typeface="+mn-lt"/>
              </a:rPr>
              <a:t>小暑二十四节气之第十一个节气，是干支历午月的结束以及未月的起始。</a:t>
            </a:r>
          </a:p>
        </p:txBody>
      </p:sp>
      <p:sp>
        <p:nvSpPr>
          <p:cNvPr id="10" name="文本框 9"/>
          <p:cNvSpPr txBox="1"/>
          <p:nvPr/>
        </p:nvSpPr>
        <p:spPr>
          <a:xfrm>
            <a:off x="7744460" y="4796790"/>
            <a:ext cx="3020695" cy="738664"/>
          </a:xfrm>
          <a:prstGeom prst="rect">
            <a:avLst/>
          </a:prstGeom>
          <a:noFill/>
        </p:spPr>
        <p:txBody>
          <a:bodyPr vert="horz" wrap="square" rtlCol="0">
            <a:spAutoFit/>
          </a:bodyPr>
          <a:lstStyle/>
          <a:p>
            <a:pPr algn="l"/>
            <a:r>
              <a:rPr lang="zh-CN" altLang="en-US" sz="1400" spc="300">
                <a:cs typeface="+mn-ea"/>
                <a:sym typeface="+mn-lt"/>
              </a:rPr>
              <a:t>小暑二十四节气之第十一个节气，是干支历午月的结束以及未月的起始。</a:t>
            </a:r>
          </a:p>
        </p:txBody>
      </p:sp>
      <p:sp>
        <p:nvSpPr>
          <p:cNvPr id="11" name="文本框 10"/>
          <p:cNvSpPr txBox="1"/>
          <p:nvPr/>
        </p:nvSpPr>
        <p:spPr>
          <a:xfrm>
            <a:off x="1289050" y="2468880"/>
            <a:ext cx="4288790" cy="523220"/>
          </a:xfrm>
          <a:prstGeom prst="rect">
            <a:avLst/>
          </a:prstGeom>
          <a:noFill/>
        </p:spPr>
        <p:txBody>
          <a:bodyPr vert="horz" wrap="square" rtlCol="0">
            <a:spAutoFit/>
          </a:bodyPr>
          <a:lstStyle/>
          <a:p>
            <a:pPr algn="r"/>
            <a:r>
              <a:rPr lang="zh-CN" altLang="en-US" sz="1400" spc="300">
                <a:cs typeface="+mn-ea"/>
                <a:sym typeface="+mn-lt"/>
              </a:rPr>
              <a:t>小暑二十四节气之第十一个节气，是干支历午月的结束以及未月的起始。</a:t>
            </a:r>
          </a:p>
        </p:txBody>
      </p:sp>
      <p:sp>
        <p:nvSpPr>
          <p:cNvPr id="12" name="文本框 11"/>
          <p:cNvSpPr txBox="1"/>
          <p:nvPr/>
        </p:nvSpPr>
        <p:spPr>
          <a:xfrm>
            <a:off x="1375410" y="5073650"/>
            <a:ext cx="4288790" cy="523220"/>
          </a:xfrm>
          <a:prstGeom prst="rect">
            <a:avLst/>
          </a:prstGeom>
          <a:noFill/>
        </p:spPr>
        <p:txBody>
          <a:bodyPr vert="horz" wrap="square" rtlCol="0">
            <a:spAutoFit/>
          </a:bodyPr>
          <a:lstStyle/>
          <a:p>
            <a:pPr algn="r"/>
            <a:r>
              <a:rPr lang="zh-CN" altLang="en-US" sz="1400" spc="300">
                <a:cs typeface="+mn-ea"/>
                <a:sym typeface="+mn-lt"/>
              </a:rPr>
              <a:t>小暑二十四节气之第十一个节气，是干支历午月的结束以及未月的起始。</a:t>
            </a:r>
          </a:p>
        </p:txBody>
      </p:sp>
      <p:sp>
        <p:nvSpPr>
          <p:cNvPr id="13" name="文本框 12"/>
          <p:cNvSpPr txBox="1"/>
          <p:nvPr/>
        </p:nvSpPr>
        <p:spPr>
          <a:xfrm>
            <a:off x="1051560" y="3578860"/>
            <a:ext cx="3112770" cy="738664"/>
          </a:xfrm>
          <a:prstGeom prst="rect">
            <a:avLst/>
          </a:prstGeom>
          <a:noFill/>
        </p:spPr>
        <p:txBody>
          <a:bodyPr vert="horz" wrap="square" rtlCol="0">
            <a:spAutoFit/>
          </a:bodyPr>
          <a:lstStyle/>
          <a:p>
            <a:pPr algn="r"/>
            <a:r>
              <a:rPr lang="zh-CN" altLang="en-US" sz="1400" spc="300">
                <a:cs typeface="+mn-ea"/>
                <a:sym typeface="+mn-lt"/>
              </a:rPr>
              <a:t>小暑二十四节气之第十一个节气，是干支历午月的结束以及未月的起始。</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0.70"/>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strVal val="#ppt_w*0.70"/>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Effect transition="in" filter="fade">
                                      <p:cBhvr>
                                        <p:cTn id="34" dur="1000"/>
                                        <p:tgtEl>
                                          <p:spTgt spid="10"/>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strVal val="#ppt_w*0.70"/>
                                          </p:val>
                                        </p:tav>
                                        <p:tav tm="100000">
                                          <p:val>
                                            <p:strVal val="#ppt_w"/>
                                          </p:val>
                                        </p:tav>
                                      </p:tavLst>
                                    </p:anim>
                                    <p:anim calcmode="lin" valueType="num">
                                      <p:cBhvr>
                                        <p:cTn id="38" dur="1000" fill="hold"/>
                                        <p:tgtEl>
                                          <p:spTgt spid="11"/>
                                        </p:tgtEl>
                                        <p:attrNameLst>
                                          <p:attrName>ppt_h</p:attrName>
                                        </p:attrNameLst>
                                      </p:cBhvr>
                                      <p:tavLst>
                                        <p:tav tm="0">
                                          <p:val>
                                            <p:strVal val="#ppt_h"/>
                                          </p:val>
                                        </p:tav>
                                        <p:tav tm="100000">
                                          <p:val>
                                            <p:strVal val="#ppt_h"/>
                                          </p:val>
                                        </p:tav>
                                      </p:tavLst>
                                    </p:anim>
                                    <p:animEffect transition="in" filter="fade">
                                      <p:cBhvr>
                                        <p:cTn id="39" dur="1000"/>
                                        <p:tgtEl>
                                          <p:spTgt spid="11"/>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0.70"/>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strVal val="#ppt_w*0.70"/>
                                          </p:val>
                                        </p:tav>
                                        <p:tav tm="100000">
                                          <p:val>
                                            <p:strVal val="#ppt_w"/>
                                          </p:val>
                                        </p:tav>
                                      </p:tavLst>
                                    </p:anim>
                                    <p:anim calcmode="lin" valueType="num">
                                      <p:cBhvr>
                                        <p:cTn id="48" dur="1000" fill="hold"/>
                                        <p:tgtEl>
                                          <p:spTgt spid="13"/>
                                        </p:tgtEl>
                                        <p:attrNameLst>
                                          <p:attrName>ppt_h</p:attrName>
                                        </p:attrNameLst>
                                      </p:cBhvr>
                                      <p:tavLst>
                                        <p:tav tm="0">
                                          <p:val>
                                            <p:strVal val="#ppt_h"/>
                                          </p:val>
                                        </p:tav>
                                        <p:tav tm="100000">
                                          <p:val>
                                            <p:strVal val="#ppt_h"/>
                                          </p:val>
                                        </p:tav>
                                      </p:tavLst>
                                    </p:anim>
                                    <p:animEffect transition="in" filter="fade">
                                      <p:cBhvr>
                                        <p:cTn id="4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
            <a:extLst>
              <a:ext uri="{FF2B5EF4-FFF2-40B4-BE49-F238E27FC236}">
                <a16:creationId xmlns:a16="http://schemas.microsoft.com/office/drawing/2014/main" xmlns="" id="{35923F6A-8D93-43DC-8D7E-9D5FE3E6C392}"/>
              </a:ext>
            </a:extLst>
          </p:cNvPr>
          <p:cNvSpPr/>
          <p:nvPr/>
        </p:nvSpPr>
        <p:spPr>
          <a:xfrm>
            <a:off x="349885" y="401320"/>
            <a:ext cx="11492230" cy="6085840"/>
          </a:xfrm>
          <a:prstGeom prst="roundRect">
            <a:avLst>
              <a:gd name="adj" fmla="val 5398"/>
            </a:avLst>
          </a:prstGeom>
          <a:solidFill>
            <a:srgbClr val="FFFFFF"/>
          </a:solidFill>
          <a:ln w="76200" cmpd="thickThin">
            <a:solidFill>
              <a:srgbClr val="85C39E"/>
            </a:solidFill>
          </a:ln>
          <a:effectLst>
            <a:outerShdw blurRad="2286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9" name="图片 18">
            <a:extLst>
              <a:ext uri="{FF2B5EF4-FFF2-40B4-BE49-F238E27FC236}">
                <a16:creationId xmlns:a16="http://schemas.microsoft.com/office/drawing/2014/main" xmlns="" id="{04C948A5-083C-4804-B49F-040E24DA617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5453" y="567842"/>
            <a:ext cx="1510030" cy="1067766"/>
          </a:xfrm>
          <a:prstGeom prst="rect">
            <a:avLst/>
          </a:prstGeom>
        </p:spPr>
      </p:pic>
      <p:sp>
        <p:nvSpPr>
          <p:cNvPr id="20" name="文本框 19">
            <a:extLst>
              <a:ext uri="{FF2B5EF4-FFF2-40B4-BE49-F238E27FC236}">
                <a16:creationId xmlns:a16="http://schemas.microsoft.com/office/drawing/2014/main" xmlns="" id="{03704CD1-E964-4B67-8450-4462A2CA2D35}"/>
              </a:ext>
            </a:extLst>
          </p:cNvPr>
          <p:cNvSpPr txBox="1"/>
          <p:nvPr/>
        </p:nvSpPr>
        <p:spPr>
          <a:xfrm>
            <a:off x="1955483" y="870892"/>
            <a:ext cx="1930717" cy="461665"/>
          </a:xfrm>
          <a:prstGeom prst="rect">
            <a:avLst/>
          </a:prstGeom>
          <a:noFill/>
        </p:spPr>
        <p:txBody>
          <a:bodyPr wrap="square" rtlCol="0">
            <a:spAutoFit/>
          </a:bodyPr>
          <a:lstStyle/>
          <a:p>
            <a:pPr lvl="0" algn="dist">
              <a:buClrTx/>
              <a:buSzTx/>
              <a:buFontTx/>
            </a:pPr>
            <a:r>
              <a:rPr lang="zh-CN" altLang="en-US" sz="2400" spc="300" dirty="0">
                <a:cs typeface="+mn-ea"/>
                <a:sym typeface="+mn-lt"/>
              </a:rPr>
              <a:t>节气养生</a:t>
            </a:r>
          </a:p>
        </p:txBody>
      </p:sp>
      <p:pic>
        <p:nvPicPr>
          <p:cNvPr id="3" name="图片 2"/>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10615" y="2001329"/>
            <a:ext cx="1897380" cy="1802511"/>
          </a:xfrm>
          <a:prstGeom prst="rect">
            <a:avLst/>
          </a:prstGeom>
        </p:spPr>
      </p:pic>
      <p:pic>
        <p:nvPicPr>
          <p:cNvPr id="4" name="图片 3"/>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809365" y="2054860"/>
            <a:ext cx="1662430" cy="1662430"/>
          </a:xfrm>
          <a:prstGeom prst="rect">
            <a:avLst/>
          </a:prstGeom>
        </p:spPr>
      </p:pic>
      <p:pic>
        <p:nvPicPr>
          <p:cNvPr id="5" name="图片 4"/>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250305" y="1953895"/>
            <a:ext cx="1864360" cy="1864360"/>
          </a:xfrm>
          <a:prstGeom prst="rect">
            <a:avLst/>
          </a:prstGeom>
        </p:spPr>
      </p:pic>
      <p:sp>
        <p:nvSpPr>
          <p:cNvPr id="8" name="文本框 7"/>
          <p:cNvSpPr txBox="1"/>
          <p:nvPr/>
        </p:nvSpPr>
        <p:spPr>
          <a:xfrm>
            <a:off x="1242695" y="3818255"/>
            <a:ext cx="1896745" cy="1169551"/>
          </a:xfrm>
          <a:prstGeom prst="rect">
            <a:avLst/>
          </a:prstGeom>
          <a:noFill/>
        </p:spPr>
        <p:txBody>
          <a:bodyPr vert="horz" wrap="square" rtlCol="0">
            <a:spAutoFit/>
          </a:bodyPr>
          <a:lstStyle/>
          <a:p>
            <a:pPr algn="ctr"/>
            <a:r>
              <a:rPr lang="zh-CN" altLang="en-US" sz="1400" spc="300">
                <a:cs typeface="+mn-ea"/>
                <a:sym typeface="+mn-lt"/>
              </a:rPr>
              <a:t>小暑二十四节气之第十一个节气，是干支历午月的结束以及未月的起始。</a:t>
            </a:r>
          </a:p>
        </p:txBody>
      </p:sp>
      <p:sp>
        <p:nvSpPr>
          <p:cNvPr id="6" name="文本框 5"/>
          <p:cNvSpPr txBox="1"/>
          <p:nvPr/>
        </p:nvSpPr>
        <p:spPr>
          <a:xfrm>
            <a:off x="3691890" y="3851275"/>
            <a:ext cx="1896745" cy="1169551"/>
          </a:xfrm>
          <a:prstGeom prst="rect">
            <a:avLst/>
          </a:prstGeom>
          <a:noFill/>
        </p:spPr>
        <p:txBody>
          <a:bodyPr vert="horz" wrap="square" rtlCol="0">
            <a:spAutoFit/>
          </a:bodyPr>
          <a:lstStyle/>
          <a:p>
            <a:pPr algn="ctr"/>
            <a:r>
              <a:rPr lang="zh-CN" altLang="en-US" sz="1400" spc="300">
                <a:cs typeface="+mn-ea"/>
                <a:sym typeface="+mn-lt"/>
              </a:rPr>
              <a:t>小暑二十四节气之第十一个节气，是干支历午月的结束以及未月的起始。</a:t>
            </a:r>
          </a:p>
        </p:txBody>
      </p:sp>
      <p:sp>
        <p:nvSpPr>
          <p:cNvPr id="7" name="文本框 6"/>
          <p:cNvSpPr txBox="1"/>
          <p:nvPr/>
        </p:nvSpPr>
        <p:spPr>
          <a:xfrm>
            <a:off x="6096635" y="3851275"/>
            <a:ext cx="1896745" cy="1169551"/>
          </a:xfrm>
          <a:prstGeom prst="rect">
            <a:avLst/>
          </a:prstGeom>
          <a:noFill/>
        </p:spPr>
        <p:txBody>
          <a:bodyPr vert="horz" wrap="square" rtlCol="0">
            <a:spAutoFit/>
          </a:bodyPr>
          <a:lstStyle/>
          <a:p>
            <a:pPr algn="ctr"/>
            <a:r>
              <a:rPr lang="zh-CN" altLang="en-US" sz="1400" spc="300">
                <a:cs typeface="+mn-ea"/>
                <a:sym typeface="+mn-lt"/>
              </a:rPr>
              <a:t>小暑二十四节气之第十一个节气，是干支历午月的结束以及未月的起始。</a:t>
            </a:r>
          </a:p>
        </p:txBody>
      </p:sp>
      <p:sp>
        <p:nvSpPr>
          <p:cNvPr id="9" name="文本框 8"/>
          <p:cNvSpPr txBox="1"/>
          <p:nvPr/>
        </p:nvSpPr>
        <p:spPr>
          <a:xfrm>
            <a:off x="8728075" y="3851275"/>
            <a:ext cx="1896745" cy="1169551"/>
          </a:xfrm>
          <a:prstGeom prst="rect">
            <a:avLst/>
          </a:prstGeom>
          <a:noFill/>
        </p:spPr>
        <p:txBody>
          <a:bodyPr vert="horz" wrap="square" rtlCol="0">
            <a:spAutoFit/>
          </a:bodyPr>
          <a:lstStyle/>
          <a:p>
            <a:pPr algn="ctr"/>
            <a:r>
              <a:rPr lang="zh-CN" altLang="en-US" sz="1400" spc="300">
                <a:cs typeface="+mn-ea"/>
                <a:sym typeface="+mn-lt"/>
              </a:rPr>
              <a:t>小暑二十四节气之第十一个节气，是干支历午月的结束以及未月的起始。</a:t>
            </a:r>
          </a:p>
        </p:txBody>
      </p:sp>
      <p:pic>
        <p:nvPicPr>
          <p:cNvPr id="10" name="图片 9"/>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666480" y="2054860"/>
            <a:ext cx="1866900" cy="1866900"/>
          </a:xfrm>
          <a:prstGeom prst="rect">
            <a:avLst/>
          </a:prstGeom>
        </p:spPr>
      </p:pic>
      <p:sp>
        <p:nvSpPr>
          <p:cNvPr id="12" name="文本框 11"/>
          <p:cNvSpPr txBox="1"/>
          <p:nvPr/>
        </p:nvSpPr>
        <p:spPr>
          <a:xfrm>
            <a:off x="1503680" y="5420995"/>
            <a:ext cx="1111250" cy="369332"/>
          </a:xfrm>
          <a:prstGeom prst="rect">
            <a:avLst/>
          </a:prstGeom>
          <a:solidFill>
            <a:srgbClr val="85C39E"/>
          </a:solidFill>
        </p:spPr>
        <p:txBody>
          <a:bodyPr vert="horz" wrap="square" rtlCol="0">
            <a:spAutoFit/>
          </a:bodyPr>
          <a:lstStyle/>
          <a:p>
            <a:pPr algn="ctr"/>
            <a:r>
              <a:rPr lang="zh-CN" altLang="en-US" b="1" spc="300">
                <a:solidFill>
                  <a:schemeClr val="bg1"/>
                </a:solidFill>
                <a:cs typeface="+mn-ea"/>
                <a:sym typeface="+mn-lt"/>
              </a:rPr>
              <a:t>关键词</a:t>
            </a:r>
          </a:p>
        </p:txBody>
      </p:sp>
      <p:sp>
        <p:nvSpPr>
          <p:cNvPr id="13" name="文本框 12"/>
          <p:cNvSpPr txBox="1"/>
          <p:nvPr/>
        </p:nvSpPr>
        <p:spPr>
          <a:xfrm>
            <a:off x="4084320" y="5420995"/>
            <a:ext cx="1111250" cy="369332"/>
          </a:xfrm>
          <a:prstGeom prst="rect">
            <a:avLst/>
          </a:prstGeom>
          <a:solidFill>
            <a:srgbClr val="EA4237"/>
          </a:solidFill>
        </p:spPr>
        <p:txBody>
          <a:bodyPr vert="horz" wrap="square" rtlCol="0">
            <a:spAutoFit/>
          </a:bodyPr>
          <a:lstStyle/>
          <a:p>
            <a:pPr algn="ctr"/>
            <a:r>
              <a:rPr lang="zh-CN" altLang="en-US" b="1" spc="300">
                <a:solidFill>
                  <a:schemeClr val="bg1"/>
                </a:solidFill>
                <a:cs typeface="+mn-ea"/>
                <a:sym typeface="+mn-lt"/>
              </a:rPr>
              <a:t>关键词</a:t>
            </a:r>
          </a:p>
        </p:txBody>
      </p:sp>
      <p:sp>
        <p:nvSpPr>
          <p:cNvPr id="16" name="文本框 15"/>
          <p:cNvSpPr txBox="1"/>
          <p:nvPr/>
        </p:nvSpPr>
        <p:spPr>
          <a:xfrm>
            <a:off x="6408420" y="5420995"/>
            <a:ext cx="1111250" cy="369332"/>
          </a:xfrm>
          <a:prstGeom prst="rect">
            <a:avLst/>
          </a:prstGeom>
          <a:solidFill>
            <a:srgbClr val="85C39E"/>
          </a:solidFill>
        </p:spPr>
        <p:txBody>
          <a:bodyPr vert="horz" wrap="square" rtlCol="0">
            <a:spAutoFit/>
          </a:bodyPr>
          <a:lstStyle/>
          <a:p>
            <a:pPr algn="ctr"/>
            <a:r>
              <a:rPr lang="zh-CN" altLang="en-US" b="1" spc="300">
                <a:solidFill>
                  <a:schemeClr val="bg1"/>
                </a:solidFill>
                <a:cs typeface="+mn-ea"/>
                <a:sym typeface="+mn-lt"/>
              </a:rPr>
              <a:t>关键词</a:t>
            </a:r>
          </a:p>
        </p:txBody>
      </p:sp>
      <p:sp>
        <p:nvSpPr>
          <p:cNvPr id="17" name="文本框 16"/>
          <p:cNvSpPr txBox="1"/>
          <p:nvPr/>
        </p:nvSpPr>
        <p:spPr>
          <a:xfrm>
            <a:off x="8917305" y="5420995"/>
            <a:ext cx="1111250" cy="369332"/>
          </a:xfrm>
          <a:prstGeom prst="rect">
            <a:avLst/>
          </a:prstGeom>
          <a:solidFill>
            <a:srgbClr val="EA4237"/>
          </a:solidFill>
        </p:spPr>
        <p:txBody>
          <a:bodyPr vert="horz" wrap="square" rtlCol="0">
            <a:spAutoFit/>
          </a:bodyPr>
          <a:lstStyle/>
          <a:p>
            <a:pPr algn="ctr"/>
            <a:r>
              <a:rPr lang="zh-CN" altLang="en-US" b="1" spc="300">
                <a:solidFill>
                  <a:schemeClr val="bg1"/>
                </a:solidFill>
                <a:cs typeface="+mn-ea"/>
                <a:sym typeface="+mn-lt"/>
              </a:rPr>
              <a:t>关键词</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fallOve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P spid="9" grpId="0"/>
      <p:bldP spid="12" grpId="0" animBg="1"/>
      <p:bldP spid="13"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2" name="矩形 31"/>
          <p:cNvSpPr/>
          <p:nvPr/>
        </p:nvSpPr>
        <p:spPr>
          <a:xfrm>
            <a:off x="7332980" y="0"/>
            <a:ext cx="3115310" cy="6886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1016664" y="1006995"/>
            <a:ext cx="2900680" cy="2270990"/>
            <a:chOff x="1084" y="984"/>
            <a:chExt cx="4800" cy="3758"/>
          </a:xfrm>
        </p:grpSpPr>
        <p:sp>
          <p:nvSpPr>
            <p:cNvPr id="9" name="矩形 8"/>
            <p:cNvSpPr/>
            <p:nvPr/>
          </p:nvSpPr>
          <p:spPr>
            <a:xfrm>
              <a:off x="2402" y="984"/>
              <a:ext cx="3483" cy="3758"/>
            </a:xfrm>
            <a:prstGeom prst="rect">
              <a:avLst/>
            </a:prstGeom>
            <a:solidFill>
              <a:srgbClr val="EA4237"/>
            </a:solidFill>
            <a:ln>
              <a:noFill/>
            </a:ln>
            <a:effectLst>
              <a:outerShdw blurRad="508000" dist="317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1531" y="1176"/>
              <a:ext cx="4105" cy="3382"/>
            </a:xfrm>
            <a:prstGeom prst="rect">
              <a:avLst/>
            </a:prstGeom>
            <a:solidFill>
              <a:schemeClr val="bg1"/>
            </a:solidFill>
            <a:ln>
              <a:noFill/>
            </a:ln>
            <a:effectLst>
              <a:outerShdw blurRad="508000" dist="317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739" y="1366"/>
              <a:ext cx="3723" cy="3035"/>
            </a:xfrm>
            <a:prstGeom prst="rect">
              <a:avLst/>
            </a:prstGeom>
            <a:noFill/>
            <a:ln w="22225">
              <a:solidFill>
                <a:srgbClr val="EA42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泪滴形 10"/>
            <p:cNvSpPr/>
            <p:nvPr/>
          </p:nvSpPr>
          <p:spPr>
            <a:xfrm flipH="1">
              <a:off x="1084" y="2197"/>
              <a:ext cx="973" cy="973"/>
            </a:xfrm>
            <a:prstGeom prst="teardrop">
              <a:avLst/>
            </a:prstGeom>
            <a:solidFill>
              <a:srgbClr val="EA4237"/>
            </a:solidFill>
            <a:ln>
              <a:noFill/>
            </a:ln>
            <a:effectLst>
              <a:outerShdw blurRad="2413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3" name="文本框 12"/>
          <p:cNvSpPr txBox="1"/>
          <p:nvPr/>
        </p:nvSpPr>
        <p:spPr>
          <a:xfrm>
            <a:off x="1679604" y="1474127"/>
            <a:ext cx="1722755" cy="1323439"/>
          </a:xfrm>
          <a:prstGeom prst="rect">
            <a:avLst/>
          </a:prstGeom>
          <a:noFill/>
        </p:spPr>
        <p:txBody>
          <a:bodyPr wrap="square" rtlCol="0">
            <a:spAutoFit/>
          </a:bodyPr>
          <a:lstStyle/>
          <a:p>
            <a:pPr algn="ctr"/>
            <a:r>
              <a:rPr lang="zh-CN" altLang="en-US" sz="4000" spc="300" dirty="0">
                <a:solidFill>
                  <a:schemeClr val="tx1"/>
                </a:solidFill>
                <a:cs typeface="+mn-ea"/>
                <a:sym typeface="+mn-lt"/>
              </a:rPr>
              <a:t>节气简介</a:t>
            </a:r>
          </a:p>
        </p:txBody>
      </p:sp>
      <p:grpSp>
        <p:nvGrpSpPr>
          <p:cNvPr id="14" name="组合 13"/>
          <p:cNvGrpSpPr/>
          <p:nvPr/>
        </p:nvGrpSpPr>
        <p:grpSpPr>
          <a:xfrm>
            <a:off x="1125865" y="4094095"/>
            <a:ext cx="2849918" cy="2035310"/>
            <a:chOff x="1084" y="984"/>
            <a:chExt cx="4800" cy="3758"/>
          </a:xfrm>
        </p:grpSpPr>
        <p:sp>
          <p:nvSpPr>
            <p:cNvPr id="15" name="矩形 14"/>
            <p:cNvSpPr/>
            <p:nvPr/>
          </p:nvSpPr>
          <p:spPr>
            <a:xfrm>
              <a:off x="2402" y="984"/>
              <a:ext cx="3483" cy="3758"/>
            </a:xfrm>
            <a:prstGeom prst="rect">
              <a:avLst/>
            </a:prstGeom>
            <a:solidFill>
              <a:srgbClr val="EA4237"/>
            </a:solidFill>
            <a:ln>
              <a:noFill/>
            </a:ln>
            <a:effectLst>
              <a:outerShdw blurRad="508000" dist="317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1531" y="1176"/>
              <a:ext cx="4105" cy="3382"/>
            </a:xfrm>
            <a:prstGeom prst="rect">
              <a:avLst/>
            </a:prstGeom>
            <a:solidFill>
              <a:schemeClr val="bg1"/>
            </a:solidFill>
            <a:ln>
              <a:noFill/>
            </a:ln>
            <a:effectLst>
              <a:outerShdw blurRad="508000" dist="317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739" y="1366"/>
              <a:ext cx="3723" cy="3035"/>
            </a:xfrm>
            <a:prstGeom prst="rect">
              <a:avLst/>
            </a:prstGeom>
            <a:noFill/>
            <a:ln w="22225">
              <a:solidFill>
                <a:srgbClr val="EA42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泪滴形 17"/>
            <p:cNvSpPr/>
            <p:nvPr/>
          </p:nvSpPr>
          <p:spPr>
            <a:xfrm flipH="1">
              <a:off x="1084" y="2197"/>
              <a:ext cx="973" cy="973"/>
            </a:xfrm>
            <a:prstGeom prst="teardrop">
              <a:avLst/>
            </a:prstGeom>
            <a:solidFill>
              <a:srgbClr val="EA4237"/>
            </a:solidFill>
            <a:ln>
              <a:noFill/>
            </a:ln>
            <a:effectLst>
              <a:outerShdw blurRad="2413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p:cNvSpPr txBox="1"/>
          <p:nvPr/>
        </p:nvSpPr>
        <p:spPr>
          <a:xfrm>
            <a:off x="1766599" y="4464977"/>
            <a:ext cx="1692275" cy="1323439"/>
          </a:xfrm>
          <a:prstGeom prst="rect">
            <a:avLst/>
          </a:prstGeom>
          <a:noFill/>
        </p:spPr>
        <p:txBody>
          <a:bodyPr wrap="square" rtlCol="0">
            <a:spAutoFit/>
          </a:bodyPr>
          <a:lstStyle/>
          <a:p>
            <a:pPr algn="ctr"/>
            <a:r>
              <a:rPr lang="zh-CN" altLang="en-US" sz="4000" spc="300">
                <a:solidFill>
                  <a:schemeClr val="tx1"/>
                </a:solidFill>
                <a:cs typeface="+mn-ea"/>
                <a:sym typeface="+mn-lt"/>
              </a:rPr>
              <a:t>气候特点</a:t>
            </a:r>
          </a:p>
        </p:txBody>
      </p:sp>
      <p:grpSp>
        <p:nvGrpSpPr>
          <p:cNvPr id="20" name="组合 19"/>
          <p:cNvGrpSpPr/>
          <p:nvPr/>
        </p:nvGrpSpPr>
        <p:grpSpPr>
          <a:xfrm>
            <a:off x="4658857" y="1004455"/>
            <a:ext cx="2900680" cy="2270990"/>
            <a:chOff x="1084" y="984"/>
            <a:chExt cx="4800" cy="3758"/>
          </a:xfrm>
        </p:grpSpPr>
        <p:sp>
          <p:nvSpPr>
            <p:cNvPr id="21" name="矩形 20"/>
            <p:cNvSpPr/>
            <p:nvPr/>
          </p:nvSpPr>
          <p:spPr>
            <a:xfrm>
              <a:off x="2402" y="984"/>
              <a:ext cx="3483" cy="3758"/>
            </a:xfrm>
            <a:prstGeom prst="rect">
              <a:avLst/>
            </a:prstGeom>
            <a:solidFill>
              <a:srgbClr val="EA4237"/>
            </a:solidFill>
            <a:ln>
              <a:noFill/>
            </a:ln>
            <a:effectLst>
              <a:outerShdw blurRad="508000" dist="317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1531" y="1176"/>
              <a:ext cx="4105" cy="3382"/>
            </a:xfrm>
            <a:prstGeom prst="rect">
              <a:avLst/>
            </a:prstGeom>
            <a:solidFill>
              <a:schemeClr val="bg1"/>
            </a:solidFill>
            <a:ln>
              <a:noFill/>
            </a:ln>
            <a:effectLst>
              <a:outerShdw blurRad="508000" dist="317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739" y="1366"/>
              <a:ext cx="3723" cy="3035"/>
            </a:xfrm>
            <a:prstGeom prst="rect">
              <a:avLst/>
            </a:prstGeom>
            <a:noFill/>
            <a:ln w="22225">
              <a:solidFill>
                <a:srgbClr val="EA42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泪滴形 23"/>
            <p:cNvSpPr/>
            <p:nvPr/>
          </p:nvSpPr>
          <p:spPr>
            <a:xfrm flipH="1">
              <a:off x="1084" y="2197"/>
              <a:ext cx="973" cy="973"/>
            </a:xfrm>
            <a:prstGeom prst="teardrop">
              <a:avLst/>
            </a:prstGeom>
            <a:solidFill>
              <a:srgbClr val="EA4237"/>
            </a:solidFill>
            <a:ln>
              <a:noFill/>
            </a:ln>
            <a:effectLst>
              <a:outerShdw blurRad="2413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5" name="文本框 24"/>
          <p:cNvSpPr txBox="1"/>
          <p:nvPr/>
        </p:nvSpPr>
        <p:spPr>
          <a:xfrm>
            <a:off x="5321797" y="1471587"/>
            <a:ext cx="1722755" cy="1323439"/>
          </a:xfrm>
          <a:prstGeom prst="rect">
            <a:avLst/>
          </a:prstGeom>
          <a:noFill/>
        </p:spPr>
        <p:txBody>
          <a:bodyPr wrap="square" rtlCol="0">
            <a:spAutoFit/>
          </a:bodyPr>
          <a:lstStyle/>
          <a:p>
            <a:pPr algn="ctr"/>
            <a:r>
              <a:rPr lang="zh-CN" altLang="en-US" sz="4000" spc="300">
                <a:solidFill>
                  <a:schemeClr val="tx1"/>
                </a:solidFill>
                <a:cs typeface="+mn-ea"/>
                <a:sym typeface="+mn-lt"/>
              </a:rPr>
              <a:t>节气习俗</a:t>
            </a:r>
          </a:p>
        </p:txBody>
      </p:sp>
      <p:grpSp>
        <p:nvGrpSpPr>
          <p:cNvPr id="26" name="组合 25"/>
          <p:cNvGrpSpPr/>
          <p:nvPr/>
        </p:nvGrpSpPr>
        <p:grpSpPr>
          <a:xfrm>
            <a:off x="4768058" y="4091555"/>
            <a:ext cx="2849918" cy="2035310"/>
            <a:chOff x="1084" y="984"/>
            <a:chExt cx="4800" cy="3758"/>
          </a:xfrm>
        </p:grpSpPr>
        <p:sp>
          <p:nvSpPr>
            <p:cNvPr id="27" name="矩形 26"/>
            <p:cNvSpPr/>
            <p:nvPr/>
          </p:nvSpPr>
          <p:spPr>
            <a:xfrm>
              <a:off x="2402" y="984"/>
              <a:ext cx="3483" cy="3758"/>
            </a:xfrm>
            <a:prstGeom prst="rect">
              <a:avLst/>
            </a:prstGeom>
            <a:solidFill>
              <a:srgbClr val="EA4237"/>
            </a:solidFill>
            <a:ln>
              <a:noFill/>
            </a:ln>
            <a:effectLst>
              <a:outerShdw blurRad="508000" dist="317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1531" y="1176"/>
              <a:ext cx="4105" cy="3382"/>
            </a:xfrm>
            <a:prstGeom prst="rect">
              <a:avLst/>
            </a:prstGeom>
            <a:solidFill>
              <a:schemeClr val="bg1"/>
            </a:solidFill>
            <a:ln>
              <a:noFill/>
            </a:ln>
            <a:effectLst>
              <a:outerShdw blurRad="508000" dist="317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p:cNvSpPr/>
            <p:nvPr/>
          </p:nvSpPr>
          <p:spPr>
            <a:xfrm>
              <a:off x="1739" y="1366"/>
              <a:ext cx="3723" cy="3035"/>
            </a:xfrm>
            <a:prstGeom prst="rect">
              <a:avLst/>
            </a:prstGeom>
            <a:noFill/>
            <a:ln w="22225">
              <a:solidFill>
                <a:srgbClr val="EA42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泪滴形 29"/>
            <p:cNvSpPr/>
            <p:nvPr/>
          </p:nvSpPr>
          <p:spPr>
            <a:xfrm flipH="1">
              <a:off x="1084" y="2197"/>
              <a:ext cx="973" cy="973"/>
            </a:xfrm>
            <a:prstGeom prst="teardrop">
              <a:avLst/>
            </a:prstGeom>
            <a:solidFill>
              <a:srgbClr val="EA4237"/>
            </a:solidFill>
            <a:ln>
              <a:noFill/>
            </a:ln>
            <a:effectLst>
              <a:outerShdw blurRad="2413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文本框 30"/>
          <p:cNvSpPr txBox="1"/>
          <p:nvPr/>
        </p:nvSpPr>
        <p:spPr>
          <a:xfrm>
            <a:off x="5432287" y="4499267"/>
            <a:ext cx="1692275" cy="1323439"/>
          </a:xfrm>
          <a:prstGeom prst="rect">
            <a:avLst/>
          </a:prstGeom>
          <a:noFill/>
        </p:spPr>
        <p:txBody>
          <a:bodyPr wrap="square" rtlCol="0">
            <a:spAutoFit/>
          </a:bodyPr>
          <a:lstStyle/>
          <a:p>
            <a:pPr algn="ctr"/>
            <a:r>
              <a:rPr lang="zh-CN" altLang="en-US" sz="4000" spc="300" dirty="0">
                <a:solidFill>
                  <a:schemeClr val="tx1"/>
                </a:solidFill>
                <a:cs typeface="+mn-ea"/>
                <a:sym typeface="+mn-lt"/>
              </a:rPr>
              <a:t>节气养生</a:t>
            </a:r>
          </a:p>
        </p:txBody>
      </p:sp>
      <p:sp>
        <p:nvSpPr>
          <p:cNvPr id="33" name="文本框 32"/>
          <p:cNvSpPr txBox="1"/>
          <p:nvPr/>
        </p:nvSpPr>
        <p:spPr>
          <a:xfrm>
            <a:off x="7928250" y="2179320"/>
            <a:ext cx="1022985" cy="2553335"/>
          </a:xfrm>
          <a:prstGeom prst="rect">
            <a:avLst/>
          </a:prstGeom>
          <a:noFill/>
        </p:spPr>
        <p:txBody>
          <a:bodyPr wrap="square" rtlCol="0">
            <a:spAutoFit/>
          </a:bodyPr>
          <a:lstStyle/>
          <a:p>
            <a:r>
              <a:rPr lang="zh-CN" altLang="en-US" sz="8000" dirty="0">
                <a:solidFill>
                  <a:srgbClr val="E94237"/>
                </a:solidFill>
                <a:cs typeface="+mn-ea"/>
                <a:sym typeface="+mn-lt"/>
              </a:rPr>
              <a:t>目录</a:t>
            </a:r>
          </a:p>
        </p:txBody>
      </p:sp>
      <p:sp>
        <p:nvSpPr>
          <p:cNvPr id="34" name="文本框 33"/>
          <p:cNvSpPr txBox="1"/>
          <p:nvPr/>
        </p:nvSpPr>
        <p:spPr>
          <a:xfrm>
            <a:off x="9298583" y="1144905"/>
            <a:ext cx="615553" cy="5123814"/>
          </a:xfrm>
          <a:prstGeom prst="rect">
            <a:avLst/>
          </a:prstGeom>
          <a:noFill/>
        </p:spPr>
        <p:txBody>
          <a:bodyPr vert="eaVert" wrap="square" rtlCol="0">
            <a:spAutoFit/>
          </a:bodyPr>
          <a:lstStyle/>
          <a:p>
            <a:r>
              <a:rPr lang="zh-CN" altLang="en-US" sz="1400" spc="300" dirty="0">
                <a:cs typeface="+mn-ea"/>
                <a:sym typeface="+mn-lt"/>
              </a:rPr>
              <a:t>小暑，二十四节气之第十一个节气，是干支历午月的结束以及未月的起始。斗指辛，太阳到达黄经105度。</a:t>
            </a:r>
          </a:p>
        </p:txBody>
      </p:sp>
      <p:cxnSp>
        <p:nvCxnSpPr>
          <p:cNvPr id="35" name="直接连接符 34"/>
          <p:cNvCxnSpPr/>
          <p:nvPr/>
        </p:nvCxnSpPr>
        <p:spPr>
          <a:xfrm flipH="1">
            <a:off x="10288270" y="-20320"/>
            <a:ext cx="30480" cy="6957060"/>
          </a:xfrm>
          <a:prstGeom prst="line">
            <a:avLst/>
          </a:prstGeom>
          <a:ln w="31750">
            <a:solidFill>
              <a:srgbClr val="EA4237"/>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053494" y="1817370"/>
            <a:ext cx="508000" cy="398780"/>
          </a:xfrm>
          <a:prstGeom prst="rect">
            <a:avLst/>
          </a:prstGeom>
          <a:noFill/>
        </p:spPr>
        <p:txBody>
          <a:bodyPr wrap="square" rtlCol="0">
            <a:spAutoFit/>
          </a:bodyPr>
          <a:lstStyle/>
          <a:p>
            <a:pPr lvl="0" algn="l">
              <a:buClrTx/>
              <a:buSzTx/>
              <a:buFontTx/>
            </a:pPr>
            <a:r>
              <a:rPr lang="en-US" altLang="zh-CN" sz="2000" b="1">
                <a:solidFill>
                  <a:schemeClr val="bg1"/>
                </a:solidFill>
                <a:cs typeface="+mn-ea"/>
                <a:sym typeface="+mn-lt"/>
              </a:rPr>
              <a:t>01</a:t>
            </a:r>
          </a:p>
        </p:txBody>
      </p:sp>
      <p:sp>
        <p:nvSpPr>
          <p:cNvPr id="37" name="文本框 36"/>
          <p:cNvSpPr txBox="1"/>
          <p:nvPr/>
        </p:nvSpPr>
        <p:spPr>
          <a:xfrm>
            <a:off x="1093499" y="4825365"/>
            <a:ext cx="527050" cy="398780"/>
          </a:xfrm>
          <a:prstGeom prst="rect">
            <a:avLst/>
          </a:prstGeom>
          <a:noFill/>
        </p:spPr>
        <p:txBody>
          <a:bodyPr wrap="square" rtlCol="0">
            <a:spAutoFit/>
          </a:bodyPr>
          <a:lstStyle/>
          <a:p>
            <a:pPr lvl="0" algn="l">
              <a:buClrTx/>
              <a:buSzTx/>
              <a:buFontTx/>
            </a:pPr>
            <a:r>
              <a:rPr lang="en-US" altLang="zh-CN" sz="2000" b="1">
                <a:solidFill>
                  <a:schemeClr val="bg1"/>
                </a:solidFill>
                <a:cs typeface="+mn-ea"/>
                <a:sym typeface="+mn-lt"/>
              </a:rPr>
              <a:t>02</a:t>
            </a:r>
          </a:p>
        </p:txBody>
      </p:sp>
      <p:sp>
        <p:nvSpPr>
          <p:cNvPr id="38" name="文本框 37"/>
          <p:cNvSpPr txBox="1"/>
          <p:nvPr/>
        </p:nvSpPr>
        <p:spPr>
          <a:xfrm>
            <a:off x="4637902" y="1841500"/>
            <a:ext cx="565150" cy="398780"/>
          </a:xfrm>
          <a:prstGeom prst="rect">
            <a:avLst/>
          </a:prstGeom>
          <a:noFill/>
        </p:spPr>
        <p:txBody>
          <a:bodyPr wrap="square" rtlCol="0">
            <a:spAutoFit/>
          </a:bodyPr>
          <a:lstStyle/>
          <a:p>
            <a:r>
              <a:rPr lang="en-US" altLang="zh-CN" sz="2000" b="1">
                <a:solidFill>
                  <a:schemeClr val="bg1"/>
                </a:solidFill>
                <a:cs typeface="+mn-ea"/>
                <a:sym typeface="+mn-lt"/>
              </a:rPr>
              <a:t>03</a:t>
            </a:r>
          </a:p>
        </p:txBody>
      </p:sp>
      <p:sp>
        <p:nvSpPr>
          <p:cNvPr id="39" name="文本框 38"/>
          <p:cNvSpPr txBox="1"/>
          <p:nvPr/>
        </p:nvSpPr>
        <p:spPr>
          <a:xfrm>
            <a:off x="4745852" y="4822825"/>
            <a:ext cx="506730" cy="400110"/>
          </a:xfrm>
          <a:prstGeom prst="rect">
            <a:avLst/>
          </a:prstGeom>
          <a:noFill/>
        </p:spPr>
        <p:txBody>
          <a:bodyPr wrap="square" rtlCol="0">
            <a:spAutoFit/>
          </a:bodyPr>
          <a:lstStyle/>
          <a:p>
            <a:pPr lvl="0" algn="l">
              <a:buClrTx/>
              <a:buSzTx/>
              <a:buFontTx/>
            </a:pPr>
            <a:r>
              <a:rPr lang="en-US" altLang="zh-CN" sz="2000" b="1">
                <a:solidFill>
                  <a:schemeClr val="bg1"/>
                </a:solidFill>
                <a:cs typeface="+mn-ea"/>
                <a:sym typeface="+mn-lt"/>
              </a:rPr>
              <a:t>04</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par>
                                <p:cTn id="26" presetID="16" presetClass="entr" presetSubtype="21"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arn(inVertical)">
                                      <p:cBhvr>
                                        <p:cTn id="34" dur="500"/>
                                        <p:tgtEl>
                                          <p:spTgt spid="3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inVertical)">
                                      <p:cBhvr>
                                        <p:cTn id="37" dur="500"/>
                                        <p:tgtEl>
                                          <p:spTgt spid="34"/>
                                        </p:tgtEl>
                                      </p:cBhvr>
                                    </p:animEffect>
                                  </p:childTnLst>
                                </p:cTn>
                              </p:par>
                              <p:par>
                                <p:cTn id="38" presetID="16" presetClass="entr" presetSubtype="21"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barn(inVertical)">
                                      <p:cBhvr>
                                        <p:cTn id="40" dur="500"/>
                                        <p:tgtEl>
                                          <p:spTgt spid="3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arn(inVertical)">
                                      <p:cBhvr>
                                        <p:cTn id="43" dur="500"/>
                                        <p:tgtEl>
                                          <p:spTgt spid="3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barn(inVertical)">
                                      <p:cBhvr>
                                        <p:cTn id="46" dur="500"/>
                                        <p:tgtEl>
                                          <p:spTgt spid="3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barn(inVertical)">
                                      <p:cBhvr>
                                        <p:cTn id="49" dur="500"/>
                                        <p:tgtEl>
                                          <p:spTgt spid="3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barn(inVertical)">
                                      <p:cBhvr>
                                        <p:cTn id="5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p:bldP spid="19" grpId="0"/>
      <p:bldP spid="25" grpId="0"/>
      <p:bldP spid="31" grpId="0"/>
      <p:bldP spid="33" grpId="0"/>
      <p:bldP spid="34"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8177320C-42D1-4CF3-9FC5-51C561FFA750}"/>
              </a:ext>
            </a:extLst>
          </p:cNvPr>
          <p:cNvSpPr/>
          <p:nvPr/>
        </p:nvSpPr>
        <p:spPr>
          <a:xfrm>
            <a:off x="1525270" y="-13335"/>
            <a:ext cx="2606675" cy="4281805"/>
          </a:xfrm>
          <a:prstGeom prst="rect">
            <a:avLst/>
          </a:prstGeom>
          <a:solidFill>
            <a:srgbClr val="EA4237"/>
          </a:solidFill>
          <a:ln>
            <a:noFill/>
          </a:ln>
          <a:effectLst>
            <a:outerShdw blurRad="508000" dist="317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a16="http://schemas.microsoft.com/office/drawing/2014/main" xmlns="" id="{F46E5A3D-B296-41C6-B143-C43A0667DE01}"/>
              </a:ext>
            </a:extLst>
          </p:cNvPr>
          <p:cNvSpPr/>
          <p:nvPr/>
        </p:nvSpPr>
        <p:spPr>
          <a:xfrm>
            <a:off x="1398270" y="-13970"/>
            <a:ext cx="2606675" cy="4155440"/>
          </a:xfrm>
          <a:prstGeom prst="rect">
            <a:avLst/>
          </a:prstGeom>
          <a:solidFill>
            <a:schemeClr val="bg1"/>
          </a:solidFill>
          <a:ln>
            <a:noFill/>
          </a:ln>
          <a:effectLst>
            <a:outerShdw blurRad="508000" dist="317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a:extLst>
              <a:ext uri="{FF2B5EF4-FFF2-40B4-BE49-F238E27FC236}">
                <a16:creationId xmlns:a16="http://schemas.microsoft.com/office/drawing/2014/main" xmlns="" id="{C0504EFF-BDC5-408C-8C9F-54E41AB92499}"/>
              </a:ext>
            </a:extLst>
          </p:cNvPr>
          <p:cNvGrpSpPr/>
          <p:nvPr/>
        </p:nvGrpSpPr>
        <p:grpSpPr>
          <a:xfrm>
            <a:off x="1316424" y="271251"/>
            <a:ext cx="2915274" cy="3584998"/>
            <a:chOff x="1316424" y="271251"/>
            <a:chExt cx="2915274" cy="3584998"/>
          </a:xfrm>
        </p:grpSpPr>
        <p:pic>
          <p:nvPicPr>
            <p:cNvPr id="9" name="图片 8">
              <a:extLst>
                <a:ext uri="{FF2B5EF4-FFF2-40B4-BE49-F238E27FC236}">
                  <a16:creationId xmlns:a16="http://schemas.microsoft.com/office/drawing/2014/main" xmlns="" id="{E8EF1CB1-509C-4B89-8E7F-C94E90D15F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16424" y="271251"/>
              <a:ext cx="2915274" cy="3584998"/>
            </a:xfrm>
            <a:prstGeom prst="rect">
              <a:avLst/>
            </a:prstGeom>
          </p:spPr>
        </p:pic>
        <p:pic>
          <p:nvPicPr>
            <p:cNvPr id="10" name="图片 9">
              <a:extLst>
                <a:ext uri="{FF2B5EF4-FFF2-40B4-BE49-F238E27FC236}">
                  <a16:creationId xmlns:a16="http://schemas.microsoft.com/office/drawing/2014/main" xmlns="" id="{26D89386-06D1-478C-BC0D-9BA0DB409F5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03401" y="1769515"/>
              <a:ext cx="501650" cy="856388"/>
            </a:xfrm>
            <a:prstGeom prst="rect">
              <a:avLst/>
            </a:prstGeom>
          </p:spPr>
        </p:pic>
      </p:grpSp>
      <p:sp>
        <p:nvSpPr>
          <p:cNvPr id="11" name="文本框 10">
            <a:extLst>
              <a:ext uri="{FF2B5EF4-FFF2-40B4-BE49-F238E27FC236}">
                <a16:creationId xmlns:a16="http://schemas.microsoft.com/office/drawing/2014/main" xmlns="" id="{2DB0AFF7-B3E3-40C4-9DB2-B84AE00BE4F8}"/>
              </a:ext>
            </a:extLst>
          </p:cNvPr>
          <p:cNvSpPr txBox="1"/>
          <p:nvPr/>
        </p:nvSpPr>
        <p:spPr>
          <a:xfrm>
            <a:off x="5577205" y="1953731"/>
            <a:ext cx="5216525" cy="523220"/>
          </a:xfrm>
          <a:prstGeom prst="rect">
            <a:avLst/>
          </a:prstGeom>
          <a:noFill/>
        </p:spPr>
        <p:txBody>
          <a:bodyPr vert="horz" wrap="square" rtlCol="0">
            <a:spAutoFit/>
          </a:bodyPr>
          <a:lstStyle/>
          <a:p>
            <a:r>
              <a:rPr lang="zh-CN" altLang="en-US" sz="1400" spc="300" dirty="0">
                <a:solidFill>
                  <a:schemeClr val="bg1"/>
                </a:solidFill>
                <a:cs typeface="+mn-ea"/>
                <a:sym typeface="+mn-lt"/>
              </a:rPr>
              <a:t>小暑，二十四节气之第十一个节气，是干支历午月的结束以及未月的起始。斗指辛，太阳到达黄经105度。</a:t>
            </a:r>
          </a:p>
        </p:txBody>
      </p:sp>
      <p:cxnSp>
        <p:nvCxnSpPr>
          <p:cNvPr id="12" name="直接连接符 11">
            <a:extLst>
              <a:ext uri="{FF2B5EF4-FFF2-40B4-BE49-F238E27FC236}">
                <a16:creationId xmlns:a16="http://schemas.microsoft.com/office/drawing/2014/main" xmlns="" id="{D0A6231D-609F-4DA7-AC10-42DF6E25CDF4}"/>
              </a:ext>
            </a:extLst>
          </p:cNvPr>
          <p:cNvCxnSpPr/>
          <p:nvPr/>
        </p:nvCxnSpPr>
        <p:spPr>
          <a:xfrm>
            <a:off x="5696585" y="2668106"/>
            <a:ext cx="4199255" cy="101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xmlns="" id="{379C54D5-7A74-4343-882E-BCB377AF5232}"/>
              </a:ext>
            </a:extLst>
          </p:cNvPr>
          <p:cNvSpPr txBox="1"/>
          <p:nvPr/>
        </p:nvSpPr>
        <p:spPr>
          <a:xfrm>
            <a:off x="9364980" y="2473796"/>
            <a:ext cx="1428750" cy="369332"/>
          </a:xfrm>
          <a:prstGeom prst="rect">
            <a:avLst/>
          </a:prstGeom>
          <a:solidFill>
            <a:srgbClr val="E94237"/>
          </a:solidFill>
          <a:effectLst>
            <a:outerShdw blurRad="330200" dist="38100" dir="2700000" algn="tl" rotWithShape="0">
              <a:prstClr val="black">
                <a:alpha val="40000"/>
              </a:prstClr>
            </a:outerShdw>
          </a:effectLst>
        </p:spPr>
        <p:txBody>
          <a:bodyPr vert="horz" wrap="square" rtlCol="0">
            <a:spAutoFit/>
          </a:bodyPr>
          <a:lstStyle/>
          <a:p>
            <a:pPr algn="ctr"/>
            <a:r>
              <a:rPr lang="zh-CN" altLang="en-US" spc="300" dirty="0">
                <a:solidFill>
                  <a:schemeClr val="bg1"/>
                </a:solidFill>
                <a:cs typeface="+mn-ea"/>
                <a:sym typeface="+mn-lt"/>
              </a:rPr>
              <a:t>优品</a:t>
            </a:r>
            <a:r>
              <a:rPr lang="en-US" altLang="zh-CN" spc="300" dirty="0" smtClean="0">
                <a:solidFill>
                  <a:schemeClr val="bg1"/>
                </a:solidFill>
                <a:cs typeface="+mn-ea"/>
                <a:sym typeface="+mn-lt"/>
              </a:rPr>
              <a:t>PPT</a:t>
            </a:r>
            <a:endParaRPr lang="zh-CN" altLang="en-US" spc="300" dirty="0">
              <a:solidFill>
                <a:schemeClr val="bg1"/>
              </a:solidFill>
              <a:cs typeface="+mn-ea"/>
              <a:sym typeface="+mn-lt"/>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style.rotation</p:attrName>
                                        </p:attrNameLst>
                                      </p:cBhvr>
                                      <p:tavLst>
                                        <p:tav tm="0">
                                          <p:val>
                                            <p:fltVal val="90"/>
                                          </p:val>
                                        </p:tav>
                                        <p:tav tm="100000">
                                          <p:val>
                                            <p:fltVal val="0"/>
                                          </p:val>
                                        </p:tav>
                                      </p:tavLst>
                                    </p:anim>
                                    <p:animEffect transition="in" filter="fade">
                                      <p:cBhvr>
                                        <p:cTn id="29" dur="1000"/>
                                        <p:tgtEl>
                                          <p:spTgt spid="11"/>
                                        </p:tgtEl>
                                      </p:cBhvr>
                                    </p:animEffect>
                                  </p:childTnLst>
                                </p:cTn>
                              </p:par>
                              <p:par>
                                <p:cTn id="30" presetID="31"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fltVal val="0"/>
                                          </p:val>
                                        </p:tav>
                                        <p:tav tm="100000">
                                          <p:val>
                                            <p:strVal val="#ppt_w"/>
                                          </p:val>
                                        </p:tav>
                                      </p:tavLst>
                                    </p:anim>
                                    <p:anim calcmode="lin" valueType="num">
                                      <p:cBhvr>
                                        <p:cTn id="39" dur="1000" fill="hold"/>
                                        <p:tgtEl>
                                          <p:spTgt spid="13"/>
                                        </p:tgtEl>
                                        <p:attrNameLst>
                                          <p:attrName>ppt_h</p:attrName>
                                        </p:attrNameLst>
                                      </p:cBhvr>
                                      <p:tavLst>
                                        <p:tav tm="0">
                                          <p:val>
                                            <p:fltVal val="0"/>
                                          </p:val>
                                        </p:tav>
                                        <p:tav tm="100000">
                                          <p:val>
                                            <p:strVal val="#ppt_h"/>
                                          </p:val>
                                        </p:tav>
                                      </p:tavLst>
                                    </p:anim>
                                    <p:anim calcmode="lin" valueType="num">
                                      <p:cBhvr>
                                        <p:cTn id="40" dur="1000" fill="hold"/>
                                        <p:tgtEl>
                                          <p:spTgt spid="13"/>
                                        </p:tgtEl>
                                        <p:attrNameLst>
                                          <p:attrName>style.rotation</p:attrName>
                                        </p:attrNameLst>
                                      </p:cBhvr>
                                      <p:tavLst>
                                        <p:tav tm="0">
                                          <p:val>
                                            <p:fltVal val="90"/>
                                          </p:val>
                                        </p:tav>
                                        <p:tav tm="100000">
                                          <p:val>
                                            <p:fltVal val="0"/>
                                          </p:val>
                                        </p:tav>
                                      </p:tavLst>
                                    </p:anim>
                                    <p:animEffect transition="in" filter="fade">
                                      <p:cBhvr>
                                        <p:cTn id="4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17431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椭圆 1"/>
          <p:cNvSpPr/>
          <p:nvPr/>
        </p:nvSpPr>
        <p:spPr>
          <a:xfrm>
            <a:off x="1800861" y="1394777"/>
            <a:ext cx="3428365" cy="3428365"/>
          </a:xfrm>
          <a:prstGeom prst="ellipse">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2506981" y="2047557"/>
            <a:ext cx="2016125" cy="2122805"/>
          </a:xfrm>
          <a:prstGeom prst="rect">
            <a:avLst/>
          </a:prstGeom>
          <a:noFill/>
        </p:spPr>
        <p:txBody>
          <a:bodyPr wrap="square" rtlCol="0">
            <a:spAutoFit/>
          </a:bodyPr>
          <a:lstStyle/>
          <a:p>
            <a:pPr algn="ctr"/>
            <a:r>
              <a:rPr lang="zh-CN" altLang="en-US" sz="6600">
                <a:solidFill>
                  <a:schemeClr val="tx1"/>
                </a:solidFill>
                <a:cs typeface="+mn-ea"/>
                <a:sym typeface="+mn-lt"/>
              </a:rPr>
              <a:t>节气简介</a:t>
            </a:r>
          </a:p>
        </p:txBody>
      </p:sp>
      <p:sp>
        <p:nvSpPr>
          <p:cNvPr id="34" name="文本框 33"/>
          <p:cNvSpPr txBox="1"/>
          <p:nvPr/>
        </p:nvSpPr>
        <p:spPr>
          <a:xfrm>
            <a:off x="5865495" y="1833274"/>
            <a:ext cx="5239385" cy="523220"/>
          </a:xfrm>
          <a:prstGeom prst="rect">
            <a:avLst/>
          </a:prstGeom>
          <a:noFill/>
        </p:spPr>
        <p:txBody>
          <a:bodyPr vert="horz" wrap="square" rtlCol="0">
            <a:spAutoFit/>
          </a:bodyPr>
          <a:lstStyle/>
          <a:p>
            <a:r>
              <a:rPr lang="zh-CN" altLang="en-US" sz="1400" spc="300" dirty="0">
                <a:solidFill>
                  <a:schemeClr val="bg1"/>
                </a:solidFill>
                <a:cs typeface="+mn-ea"/>
                <a:sym typeface="+mn-lt"/>
              </a:rPr>
              <a:t>小暑，二十四节气之第十一个节气，是干支历午月的结束以及未月的起始。斗指辛，太阳到达黄经105度。</a:t>
            </a:r>
          </a:p>
        </p:txBody>
      </p:sp>
      <p:sp>
        <p:nvSpPr>
          <p:cNvPr id="4" name="椭圆 3"/>
          <p:cNvSpPr/>
          <p:nvPr/>
        </p:nvSpPr>
        <p:spPr>
          <a:xfrm>
            <a:off x="1376046" y="2504757"/>
            <a:ext cx="993775" cy="993775"/>
          </a:xfrm>
          <a:prstGeom prst="ellipse">
            <a:avLst/>
          </a:prstGeom>
          <a:solidFill>
            <a:srgbClr val="EA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p:cNvSpPr txBox="1"/>
          <p:nvPr/>
        </p:nvSpPr>
        <p:spPr>
          <a:xfrm>
            <a:off x="1525905" y="2710497"/>
            <a:ext cx="786765" cy="583565"/>
          </a:xfrm>
          <a:prstGeom prst="rect">
            <a:avLst/>
          </a:prstGeom>
          <a:noFill/>
        </p:spPr>
        <p:txBody>
          <a:bodyPr wrap="square" rtlCol="0">
            <a:spAutoFit/>
          </a:bodyPr>
          <a:lstStyle/>
          <a:p>
            <a:pPr lvl="0" algn="l">
              <a:buClrTx/>
              <a:buSzTx/>
              <a:buFontTx/>
            </a:pPr>
            <a:r>
              <a:rPr lang="en-US" altLang="zh-CN" sz="3200" b="1" dirty="0">
                <a:solidFill>
                  <a:schemeClr val="bg1"/>
                </a:solidFill>
                <a:cs typeface="+mn-ea"/>
                <a:sym typeface="+mn-lt"/>
              </a:rPr>
              <a:t>01</a:t>
            </a:r>
          </a:p>
        </p:txBody>
      </p:sp>
      <p:cxnSp>
        <p:nvCxnSpPr>
          <p:cNvPr id="5" name="直接连接符 4"/>
          <p:cNvCxnSpPr/>
          <p:nvPr/>
        </p:nvCxnSpPr>
        <p:spPr>
          <a:xfrm>
            <a:off x="6253162" y="2472372"/>
            <a:ext cx="4199255" cy="101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761287" y="2579052"/>
            <a:ext cx="4199255" cy="101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715250" y="1394777"/>
            <a:ext cx="4199255" cy="101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7320280" y="1131252"/>
            <a:ext cx="394970" cy="395605"/>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7715250" y="867092"/>
            <a:ext cx="263525" cy="264160"/>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randombar(horizontal)">
                                      <p:cBhvr>
                                        <p:cTn id="19" dur="500"/>
                                        <p:tgtEl>
                                          <p:spTgt spid="36"/>
                                        </p:tgtEl>
                                      </p:cBhvr>
                                    </p:animEffect>
                                  </p:childTnLst>
                                </p:cTn>
                              </p:par>
                              <p:par>
                                <p:cTn id="20" presetID="14" presetClass="entr" presetSubtype="1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par>
                                <p:cTn id="26" presetID="14" presetClass="entr" presetSubtype="1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randombar(horizont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34" grpId="0"/>
      <p:bldP spid="4" grpId="0" animBg="1"/>
      <p:bldP spid="36" grpId="0"/>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49885" y="401320"/>
            <a:ext cx="11492230" cy="6085840"/>
          </a:xfrm>
          <a:prstGeom prst="roundRect">
            <a:avLst>
              <a:gd name="adj" fmla="val 5398"/>
            </a:avLst>
          </a:prstGeom>
          <a:solidFill>
            <a:srgbClr val="FFFFFF"/>
          </a:solidFill>
          <a:ln w="76200" cmpd="thickThin">
            <a:solidFill>
              <a:srgbClr val="85C39E"/>
            </a:solidFill>
          </a:ln>
          <a:effectLst>
            <a:outerShdw blurRad="2286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descr="93b25acb97fafb4913019a198f202e3d"/>
          <p:cNvPicPr>
            <a:picLocks noChangeAspect="1"/>
          </p:cNvPicPr>
          <p:nvPr/>
        </p:nvPicPr>
        <p:blipFill>
          <a:blip r:embed="rId3"/>
          <a:srcRect/>
          <a:stretch>
            <a:fillRect/>
          </a:stretch>
        </p:blipFill>
        <p:spPr>
          <a:xfrm flipH="1">
            <a:off x="7073265" y="1683385"/>
            <a:ext cx="1999615" cy="335915"/>
          </a:xfrm>
          <a:prstGeom prst="rect">
            <a:avLst/>
          </a:prstGeom>
        </p:spPr>
      </p:pic>
      <p:sp>
        <p:nvSpPr>
          <p:cNvPr id="10" name="文本框 9"/>
          <p:cNvSpPr txBox="1"/>
          <p:nvPr/>
        </p:nvSpPr>
        <p:spPr>
          <a:xfrm>
            <a:off x="6917690" y="2136391"/>
            <a:ext cx="2410293" cy="707886"/>
          </a:xfrm>
          <a:prstGeom prst="rect">
            <a:avLst/>
          </a:prstGeom>
          <a:noFill/>
        </p:spPr>
        <p:txBody>
          <a:bodyPr wrap="square" rtlCol="0">
            <a:spAutoFit/>
          </a:bodyPr>
          <a:lstStyle/>
          <a:p>
            <a:pPr lvl="0" algn="l">
              <a:buClrTx/>
              <a:buSzTx/>
              <a:buFontTx/>
            </a:pPr>
            <a:r>
              <a:rPr lang="zh-CN" altLang="en-US" sz="4000" spc="300" dirty="0">
                <a:cs typeface="+mn-ea"/>
                <a:sym typeface="+mn-lt"/>
              </a:rPr>
              <a:t>节气简介</a:t>
            </a:r>
          </a:p>
        </p:txBody>
      </p:sp>
      <p:pic>
        <p:nvPicPr>
          <p:cNvPr id="4" name="图片 3"/>
          <p:cNvPicPr>
            <a:picLocks noChangeAspect="1"/>
          </p:cNvPicPr>
          <p:nvPr/>
        </p:nvPicPr>
        <p:blipFill>
          <a:blip r:embed="rId4">
            <a:extLst>
              <a:ext uri="{28A0092B-C50C-407E-A947-70E740481C1C}">
                <a14:useLocalDpi xmlns:a14="http://schemas.microsoft.com/office/drawing/2010/main"/>
              </a:ext>
            </a:extLst>
          </a:blip>
          <a:srcRect/>
          <a:stretch/>
        </p:blipFill>
        <p:spPr>
          <a:xfrm>
            <a:off x="8890" y="1181100"/>
            <a:ext cx="6014720" cy="4511040"/>
          </a:xfrm>
          <a:prstGeom prst="roundRect">
            <a:avLst>
              <a:gd name="adj" fmla="val 0"/>
            </a:avLst>
          </a:prstGeom>
        </p:spPr>
      </p:pic>
      <p:sp>
        <p:nvSpPr>
          <p:cNvPr id="5" name="文本框 4"/>
          <p:cNvSpPr txBox="1"/>
          <p:nvPr/>
        </p:nvSpPr>
        <p:spPr>
          <a:xfrm>
            <a:off x="5638800" y="2906124"/>
            <a:ext cx="5619750" cy="2086725"/>
          </a:xfrm>
          <a:prstGeom prst="rect">
            <a:avLst/>
          </a:prstGeom>
          <a:noFill/>
        </p:spPr>
        <p:txBody>
          <a:bodyPr wrap="square" rtlCol="0">
            <a:spAutoFit/>
          </a:bodyPr>
          <a:lstStyle/>
          <a:p>
            <a:pPr>
              <a:lnSpc>
                <a:spcPct val="120000"/>
              </a:lnSpc>
            </a:pPr>
            <a:r>
              <a:rPr lang="zh-CN" altLang="en-US" spc="300">
                <a:cs typeface="+mn-ea"/>
                <a:sym typeface="+mn-lt"/>
              </a:rPr>
              <a:t>小暑，二十四节气之第十一个节气，是干支历午月的结束以及未月的起始。斗指辛，太阳到达黄经105度，于每年公历7月6—8日交节小暑，二十四节气之第十一个节气，是干支历午月的结束以及未月的起始。斗指辛，太阳到达黄经105度，于每年公历7月6—8日交节。</a:t>
            </a:r>
          </a:p>
        </p:txBody>
      </p:sp>
      <p:pic>
        <p:nvPicPr>
          <p:cNvPr id="6" name="图片 5" descr="93b25acb97fafb4913019a198f202e3d"/>
          <p:cNvPicPr>
            <a:picLocks noChangeAspect="1"/>
          </p:cNvPicPr>
          <p:nvPr/>
        </p:nvPicPr>
        <p:blipFill>
          <a:blip r:embed="rId5"/>
          <a:srcRect/>
          <a:stretch>
            <a:fillRect/>
          </a:stretch>
        </p:blipFill>
        <p:spPr>
          <a:xfrm flipH="1">
            <a:off x="9072880" y="5073491"/>
            <a:ext cx="1695450" cy="285115"/>
          </a:xfrm>
          <a:prstGeom prst="rect">
            <a:avLst/>
          </a:prstGeom>
        </p:spPr>
      </p:pic>
      <p:sp>
        <p:nvSpPr>
          <p:cNvPr id="7" name="文本框 6"/>
          <p:cNvSpPr txBox="1"/>
          <p:nvPr/>
        </p:nvSpPr>
        <p:spPr>
          <a:xfrm>
            <a:off x="1855433" y="1100831"/>
            <a:ext cx="1358284" cy="184666"/>
          </a:xfrm>
          <a:prstGeom prst="rect">
            <a:avLst/>
          </a:prstGeom>
          <a:noFill/>
        </p:spPr>
        <p:txBody>
          <a:bodyPr wrap="square" rtlCol="0">
            <a:spAutoFit/>
          </a:bodyPr>
          <a:lstStyle/>
          <a:p>
            <a:r>
              <a:rPr lang="en-US" altLang="zh-CN" sz="600" dirty="0">
                <a:solidFill>
                  <a:srgbClr val="FFFFFF"/>
                </a:solidFill>
              </a:rPr>
              <a:t>https://www.ypppt.com/</a:t>
            </a:r>
            <a:endParaRPr lang="zh-CN" altLang="en-US" sz="600" dirty="0">
              <a:solidFill>
                <a:srgbClr val="FFFFFF"/>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par>
                                <p:cTn id="17" presetID="3"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
            <a:extLst>
              <a:ext uri="{FF2B5EF4-FFF2-40B4-BE49-F238E27FC236}">
                <a16:creationId xmlns:a16="http://schemas.microsoft.com/office/drawing/2014/main" xmlns="" id="{D043D381-6808-47E7-8ED1-7BBEE91B200A}"/>
              </a:ext>
            </a:extLst>
          </p:cNvPr>
          <p:cNvSpPr/>
          <p:nvPr/>
        </p:nvSpPr>
        <p:spPr>
          <a:xfrm>
            <a:off x="349885" y="401320"/>
            <a:ext cx="11492230" cy="6085840"/>
          </a:xfrm>
          <a:prstGeom prst="roundRect">
            <a:avLst>
              <a:gd name="adj" fmla="val 5398"/>
            </a:avLst>
          </a:prstGeom>
          <a:solidFill>
            <a:srgbClr val="FFFFFF"/>
          </a:solidFill>
          <a:ln w="76200" cmpd="thickThin">
            <a:solidFill>
              <a:srgbClr val="85C39E"/>
            </a:solidFill>
          </a:ln>
          <a:effectLst>
            <a:outerShdw blurRad="2286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5453" y="567842"/>
            <a:ext cx="1510030" cy="1067766"/>
          </a:xfrm>
          <a:prstGeom prst="rect">
            <a:avLst/>
          </a:prstGeom>
        </p:spPr>
      </p:pic>
      <p:sp>
        <p:nvSpPr>
          <p:cNvPr id="10" name="文本框 9"/>
          <p:cNvSpPr txBox="1"/>
          <p:nvPr/>
        </p:nvSpPr>
        <p:spPr>
          <a:xfrm>
            <a:off x="1955483" y="870892"/>
            <a:ext cx="1930717" cy="461665"/>
          </a:xfrm>
          <a:prstGeom prst="rect">
            <a:avLst/>
          </a:prstGeom>
          <a:noFill/>
        </p:spPr>
        <p:txBody>
          <a:bodyPr wrap="square" rtlCol="0">
            <a:spAutoFit/>
          </a:bodyPr>
          <a:lstStyle/>
          <a:p>
            <a:pPr lvl="0" algn="dist">
              <a:buClrTx/>
              <a:buSzTx/>
              <a:buFontTx/>
            </a:pPr>
            <a:r>
              <a:rPr lang="zh-CN" altLang="en-US" sz="2400" spc="300" dirty="0">
                <a:cs typeface="+mn-ea"/>
                <a:sym typeface="+mn-lt"/>
              </a:rPr>
              <a:t>节气简介</a:t>
            </a:r>
          </a:p>
        </p:txBody>
      </p:sp>
      <p:pic>
        <p:nvPicPr>
          <p:cNvPr id="5" name="图片 4" descr="0a713d04b885c3d0ec382b799d1dda72"/>
          <p:cNvPicPr>
            <a:picLocks noChangeAspect="1"/>
          </p:cNvPicPr>
          <p:nvPr/>
        </p:nvPicPr>
        <p:blipFill>
          <a:blip r:embed="rId4" cstate="screen">
            <a:extLst>
              <a:ext uri="{28A0092B-C50C-407E-A947-70E740481C1C}">
                <a14:useLocalDpi xmlns:a14="http://schemas.microsoft.com/office/drawing/2010/main"/>
              </a:ext>
            </a:extLst>
          </a:blip>
          <a:srcRect t="-1527"/>
          <a:stretch>
            <a:fillRect/>
          </a:stretch>
        </p:blipFill>
        <p:spPr>
          <a:xfrm>
            <a:off x="1223010" y="1466850"/>
            <a:ext cx="4020185" cy="4138295"/>
          </a:xfrm>
          <a:prstGeom prst="ellipse">
            <a:avLst/>
          </a:prstGeom>
        </p:spPr>
      </p:pic>
      <p:sp>
        <p:nvSpPr>
          <p:cNvPr id="7" name="文本框 6"/>
          <p:cNvSpPr txBox="1"/>
          <p:nvPr/>
        </p:nvSpPr>
        <p:spPr>
          <a:xfrm>
            <a:off x="6434018" y="2313305"/>
            <a:ext cx="1292662" cy="2866390"/>
          </a:xfrm>
          <a:prstGeom prst="rect">
            <a:avLst/>
          </a:prstGeom>
          <a:noFill/>
        </p:spPr>
        <p:txBody>
          <a:bodyPr vert="eaVert" wrap="square" rtlCol="0">
            <a:spAutoFit/>
          </a:bodyPr>
          <a:lstStyle/>
          <a:p>
            <a:r>
              <a:rPr lang="zh-CN" altLang="en-US">
                <a:cs typeface="+mn-ea"/>
                <a:sym typeface="+mn-lt"/>
              </a:rPr>
              <a:t>小暑，二十四节气之第十一个节气，是干支历午月的结束以及未月的起始。斗指辛，太阳到达黄经105度于每。</a:t>
            </a:r>
          </a:p>
        </p:txBody>
      </p:sp>
      <p:sp>
        <p:nvSpPr>
          <p:cNvPr id="11" name="矩形 10"/>
          <p:cNvSpPr/>
          <p:nvPr/>
        </p:nvSpPr>
        <p:spPr>
          <a:xfrm>
            <a:off x="5800725" y="2134235"/>
            <a:ext cx="2221865" cy="3225800"/>
          </a:xfrm>
          <a:prstGeom prst="rect">
            <a:avLst/>
          </a:prstGeom>
          <a:noFill/>
          <a:ln w="22225">
            <a:solidFill>
              <a:srgbClr val="85C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8387715" y="2145030"/>
            <a:ext cx="2221865" cy="3225800"/>
          </a:xfrm>
          <a:prstGeom prst="rect">
            <a:avLst/>
          </a:prstGeom>
          <a:noFill/>
          <a:ln w="22225">
            <a:solidFill>
              <a:srgbClr val="85C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descr="d9c02b3f2a28e374070511f85268ca36"/>
          <p:cNvPicPr>
            <a:picLocks noChangeAspect="1"/>
          </p:cNvPicPr>
          <p:nvPr/>
        </p:nvPicPr>
        <p:blipFill>
          <a:blip r:embed="rId5"/>
          <a:srcRect/>
          <a:stretch>
            <a:fillRect/>
          </a:stretch>
        </p:blipFill>
        <p:spPr>
          <a:xfrm>
            <a:off x="9149715" y="2988310"/>
            <a:ext cx="1459865" cy="2382520"/>
          </a:xfrm>
          <a:prstGeom prst="rect">
            <a:avLst/>
          </a:prstGeom>
        </p:spPr>
      </p:pic>
      <p:sp>
        <p:nvSpPr>
          <p:cNvPr id="14" name="文本框 13"/>
          <p:cNvSpPr txBox="1"/>
          <p:nvPr/>
        </p:nvSpPr>
        <p:spPr>
          <a:xfrm>
            <a:off x="8534876" y="2263775"/>
            <a:ext cx="738664" cy="2988310"/>
          </a:xfrm>
          <a:prstGeom prst="rect">
            <a:avLst/>
          </a:prstGeom>
          <a:noFill/>
        </p:spPr>
        <p:txBody>
          <a:bodyPr vert="eaVert" wrap="square" rtlCol="0">
            <a:spAutoFit/>
          </a:bodyPr>
          <a:lstStyle/>
          <a:p>
            <a:r>
              <a:rPr lang="zh-CN" altLang="en-US">
                <a:cs typeface="+mn-ea"/>
                <a:sym typeface="+mn-lt"/>
              </a:rPr>
              <a:t>小暑，二十四节气之第十一午月的结6—8日交节。</a:t>
            </a:r>
          </a:p>
        </p:txBody>
      </p:sp>
      <p:pic>
        <p:nvPicPr>
          <p:cNvPr id="15" name="图片 14" descr="d9c02b3f2a28e374070511f85268ca36"/>
          <p:cNvPicPr>
            <a:picLocks noChangeAspect="1"/>
          </p:cNvPicPr>
          <p:nvPr/>
        </p:nvPicPr>
        <p:blipFill>
          <a:blip r:embed="rId6"/>
          <a:srcRect/>
          <a:stretch>
            <a:fillRect/>
          </a:stretch>
        </p:blipFill>
        <p:spPr>
          <a:xfrm flipH="1" flipV="1">
            <a:off x="5800725" y="2134235"/>
            <a:ext cx="719455" cy="117411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圆角矩形 1">
            <a:extLst>
              <a:ext uri="{FF2B5EF4-FFF2-40B4-BE49-F238E27FC236}">
                <a16:creationId xmlns:a16="http://schemas.microsoft.com/office/drawing/2014/main" xmlns="" id="{2195CDEB-6CA5-4831-BAC9-C0C06C1EB89F}"/>
              </a:ext>
            </a:extLst>
          </p:cNvPr>
          <p:cNvSpPr/>
          <p:nvPr/>
        </p:nvSpPr>
        <p:spPr>
          <a:xfrm>
            <a:off x="349885" y="401320"/>
            <a:ext cx="11492230" cy="6085840"/>
          </a:xfrm>
          <a:prstGeom prst="roundRect">
            <a:avLst>
              <a:gd name="adj" fmla="val 5398"/>
            </a:avLst>
          </a:prstGeom>
          <a:solidFill>
            <a:srgbClr val="FFFFFF"/>
          </a:solidFill>
          <a:ln w="76200" cmpd="thickThin">
            <a:solidFill>
              <a:srgbClr val="85C39E"/>
            </a:solidFill>
          </a:ln>
          <a:effectLst>
            <a:outerShdw blurRad="2286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72164" y="1635608"/>
            <a:ext cx="4210050" cy="4210050"/>
          </a:xfrm>
          <a:prstGeom prst="rect">
            <a:avLst/>
          </a:prstGeom>
        </p:spPr>
      </p:pic>
      <p:sp>
        <p:nvSpPr>
          <p:cNvPr id="5" name="椭圆 4"/>
          <p:cNvSpPr/>
          <p:nvPr/>
        </p:nvSpPr>
        <p:spPr>
          <a:xfrm>
            <a:off x="1596390" y="1931670"/>
            <a:ext cx="1774190" cy="1774190"/>
          </a:xfrm>
          <a:prstGeom prst="ellipse">
            <a:avLst/>
          </a:prstGeom>
          <a:solidFill>
            <a:srgbClr val="EA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a:cs typeface="+mn-ea"/>
              <a:sym typeface="+mn-lt"/>
            </a:endParaRPr>
          </a:p>
        </p:txBody>
      </p:sp>
      <p:sp>
        <p:nvSpPr>
          <p:cNvPr id="7" name="椭圆 6"/>
          <p:cNvSpPr/>
          <p:nvPr/>
        </p:nvSpPr>
        <p:spPr>
          <a:xfrm>
            <a:off x="4660265" y="1931670"/>
            <a:ext cx="1774190" cy="1774190"/>
          </a:xfrm>
          <a:prstGeom prst="ellipse">
            <a:avLst/>
          </a:prstGeom>
          <a:solidFill>
            <a:srgbClr val="85C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a:cs typeface="+mn-ea"/>
              <a:sym typeface="+mn-lt"/>
            </a:endParaRPr>
          </a:p>
        </p:txBody>
      </p:sp>
      <p:sp>
        <p:nvSpPr>
          <p:cNvPr id="8" name="文本框 7"/>
          <p:cNvSpPr txBox="1"/>
          <p:nvPr/>
        </p:nvSpPr>
        <p:spPr>
          <a:xfrm>
            <a:off x="1038860" y="3999865"/>
            <a:ext cx="2889250" cy="1477328"/>
          </a:xfrm>
          <a:prstGeom prst="rect">
            <a:avLst/>
          </a:prstGeom>
          <a:noFill/>
        </p:spPr>
        <p:txBody>
          <a:bodyPr vert="horz" wrap="square" rtlCol="0">
            <a:spAutoFit/>
          </a:bodyPr>
          <a:lstStyle/>
          <a:p>
            <a:pPr algn="ctr"/>
            <a:r>
              <a:rPr lang="zh-CN" altLang="en-US" spc="300" dirty="0">
                <a:cs typeface="+mn-ea"/>
                <a:sym typeface="+mn-lt"/>
              </a:rPr>
              <a:t>小暑，二十四节气之第十一个节气，是干支历午月的结束以及未月的起始。斗指辛，太阳到达黄经105度于每。</a:t>
            </a:r>
          </a:p>
        </p:txBody>
      </p:sp>
      <p:sp>
        <p:nvSpPr>
          <p:cNvPr id="9" name="文本框 8"/>
          <p:cNvSpPr txBox="1"/>
          <p:nvPr/>
        </p:nvSpPr>
        <p:spPr>
          <a:xfrm>
            <a:off x="4178300" y="3999865"/>
            <a:ext cx="2889250" cy="1477328"/>
          </a:xfrm>
          <a:prstGeom prst="rect">
            <a:avLst/>
          </a:prstGeom>
          <a:noFill/>
        </p:spPr>
        <p:txBody>
          <a:bodyPr vert="horz" wrap="square" rtlCol="0">
            <a:spAutoFit/>
          </a:bodyPr>
          <a:lstStyle/>
          <a:p>
            <a:pPr algn="ctr"/>
            <a:r>
              <a:rPr lang="zh-CN" altLang="en-US" spc="300">
                <a:cs typeface="+mn-ea"/>
                <a:sym typeface="+mn-lt"/>
              </a:rPr>
              <a:t>小暑，二十四节气之第十一个节气，是干支历午月的结束以及未月的起始。斗指辛，太阳到达黄经105度于每。</a:t>
            </a:r>
          </a:p>
        </p:txBody>
      </p:sp>
      <p:grpSp>
        <p:nvGrpSpPr>
          <p:cNvPr id="37" name="组合 36"/>
          <p:cNvGrpSpPr/>
          <p:nvPr/>
        </p:nvGrpSpPr>
        <p:grpSpPr>
          <a:xfrm>
            <a:off x="2170993" y="2264099"/>
            <a:ext cx="554584" cy="496605"/>
            <a:chOff x="7843448" y="2133289"/>
            <a:chExt cx="554584" cy="496605"/>
          </a:xfrm>
        </p:grpSpPr>
        <p:sp>
          <p:nvSpPr>
            <p:cNvPr id="149" name="Freeform 5"/>
            <p:cNvSpPr/>
            <p:nvPr/>
          </p:nvSpPr>
          <p:spPr bwMode="auto">
            <a:xfrm>
              <a:off x="8090490" y="2133289"/>
              <a:ext cx="307542" cy="264688"/>
            </a:xfrm>
            <a:custGeom>
              <a:avLst/>
              <a:gdLst>
                <a:gd name="T0" fmla="*/ 74 w 103"/>
                <a:gd name="T1" fmla="*/ 31 h 89"/>
                <a:gd name="T2" fmla="*/ 66 w 103"/>
                <a:gd name="T3" fmla="*/ 33 h 89"/>
                <a:gd name="T4" fmla="*/ 29 w 103"/>
                <a:gd name="T5" fmla="*/ 0 h 89"/>
                <a:gd name="T6" fmla="*/ 0 w 103"/>
                <a:gd name="T7" fmla="*/ 14 h 89"/>
                <a:gd name="T8" fmla="*/ 23 w 103"/>
                <a:gd name="T9" fmla="*/ 42 h 89"/>
                <a:gd name="T10" fmla="*/ 27 w 103"/>
                <a:gd name="T11" fmla="*/ 41 h 89"/>
                <a:gd name="T12" fmla="*/ 61 w 103"/>
                <a:gd name="T13" fmla="*/ 76 h 89"/>
                <a:gd name="T14" fmla="*/ 59 w 103"/>
                <a:gd name="T15" fmla="*/ 89 h 89"/>
                <a:gd name="T16" fmla="*/ 77 w 103"/>
                <a:gd name="T17" fmla="*/ 89 h 89"/>
                <a:gd name="T18" fmla="*/ 94 w 103"/>
                <a:gd name="T19" fmla="*/ 81 h 89"/>
                <a:gd name="T20" fmla="*/ 103 w 103"/>
                <a:gd name="T21" fmla="*/ 60 h 89"/>
                <a:gd name="T22" fmla="*/ 74 w 103"/>
                <a:gd name="T23" fmla="*/ 3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 h="89">
                  <a:moveTo>
                    <a:pt x="74" y="31"/>
                  </a:moveTo>
                  <a:cubicBezTo>
                    <a:pt x="71" y="31"/>
                    <a:pt x="68" y="32"/>
                    <a:pt x="66" y="33"/>
                  </a:cubicBezTo>
                  <a:cubicBezTo>
                    <a:pt x="64" y="14"/>
                    <a:pt x="48" y="0"/>
                    <a:pt x="29" y="0"/>
                  </a:cubicBezTo>
                  <a:cubicBezTo>
                    <a:pt x="17" y="0"/>
                    <a:pt x="7" y="5"/>
                    <a:pt x="0" y="14"/>
                  </a:cubicBezTo>
                  <a:cubicBezTo>
                    <a:pt x="11" y="19"/>
                    <a:pt x="20" y="29"/>
                    <a:pt x="23" y="42"/>
                  </a:cubicBezTo>
                  <a:cubicBezTo>
                    <a:pt x="24" y="42"/>
                    <a:pt x="26" y="41"/>
                    <a:pt x="27" y="41"/>
                  </a:cubicBezTo>
                  <a:cubicBezTo>
                    <a:pt x="46" y="41"/>
                    <a:pt x="61" y="57"/>
                    <a:pt x="61" y="76"/>
                  </a:cubicBezTo>
                  <a:cubicBezTo>
                    <a:pt x="61" y="80"/>
                    <a:pt x="61" y="85"/>
                    <a:pt x="59" y="89"/>
                  </a:cubicBezTo>
                  <a:cubicBezTo>
                    <a:pt x="77" y="89"/>
                    <a:pt x="77" y="89"/>
                    <a:pt x="77" y="89"/>
                  </a:cubicBezTo>
                  <a:cubicBezTo>
                    <a:pt x="83" y="89"/>
                    <a:pt x="89" y="86"/>
                    <a:pt x="94" y="81"/>
                  </a:cubicBezTo>
                  <a:cubicBezTo>
                    <a:pt x="99" y="76"/>
                    <a:pt x="103" y="68"/>
                    <a:pt x="103" y="60"/>
                  </a:cubicBezTo>
                  <a:cubicBezTo>
                    <a:pt x="103" y="44"/>
                    <a:pt x="90" y="31"/>
                    <a:pt x="74"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pc="300">
                <a:cs typeface="+mn-ea"/>
                <a:sym typeface="+mn-lt"/>
              </a:endParaRPr>
            </a:p>
          </p:txBody>
        </p:sp>
        <p:sp>
          <p:nvSpPr>
            <p:cNvPr id="150" name="Freeform 6"/>
            <p:cNvSpPr/>
            <p:nvPr/>
          </p:nvSpPr>
          <p:spPr bwMode="auto">
            <a:xfrm>
              <a:off x="7972011" y="2386634"/>
              <a:ext cx="170157" cy="220573"/>
            </a:xfrm>
            <a:custGeom>
              <a:avLst/>
              <a:gdLst>
                <a:gd name="T0" fmla="*/ 113 w 135"/>
                <a:gd name="T1" fmla="*/ 0 h 175"/>
                <a:gd name="T2" fmla="*/ 71 w 135"/>
                <a:gd name="T3" fmla="*/ 59 h 175"/>
                <a:gd name="T4" fmla="*/ 135 w 135"/>
                <a:gd name="T5" fmla="*/ 59 h 175"/>
                <a:gd name="T6" fmla="*/ 71 w 135"/>
                <a:gd name="T7" fmla="*/ 175 h 175"/>
                <a:gd name="T8" fmla="*/ 71 w 135"/>
                <a:gd name="T9" fmla="*/ 104 h 175"/>
                <a:gd name="T10" fmla="*/ 0 w 135"/>
                <a:gd name="T11" fmla="*/ 104 h 175"/>
                <a:gd name="T12" fmla="*/ 40 w 135"/>
                <a:gd name="T13" fmla="*/ 0 h 175"/>
                <a:gd name="T14" fmla="*/ 113 w 135"/>
                <a:gd name="T15" fmla="*/ 0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75">
                  <a:moveTo>
                    <a:pt x="113" y="0"/>
                  </a:moveTo>
                  <a:lnTo>
                    <a:pt x="71" y="59"/>
                  </a:lnTo>
                  <a:lnTo>
                    <a:pt x="135" y="59"/>
                  </a:lnTo>
                  <a:lnTo>
                    <a:pt x="71" y="175"/>
                  </a:lnTo>
                  <a:lnTo>
                    <a:pt x="71" y="104"/>
                  </a:lnTo>
                  <a:lnTo>
                    <a:pt x="0" y="104"/>
                  </a:lnTo>
                  <a:lnTo>
                    <a:pt x="40" y="0"/>
                  </a:lnTo>
                  <a:lnTo>
                    <a:pt x="11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pc="300">
                <a:cs typeface="+mn-ea"/>
                <a:sym typeface="+mn-lt"/>
              </a:endParaRPr>
            </a:p>
          </p:txBody>
        </p:sp>
        <p:sp>
          <p:nvSpPr>
            <p:cNvPr id="151" name="Freeform 7"/>
            <p:cNvSpPr/>
            <p:nvPr/>
          </p:nvSpPr>
          <p:spPr bwMode="auto">
            <a:xfrm>
              <a:off x="7972011" y="2386634"/>
              <a:ext cx="170157" cy="220573"/>
            </a:xfrm>
            <a:custGeom>
              <a:avLst/>
              <a:gdLst>
                <a:gd name="T0" fmla="*/ 113 w 135"/>
                <a:gd name="T1" fmla="*/ 0 h 175"/>
                <a:gd name="T2" fmla="*/ 71 w 135"/>
                <a:gd name="T3" fmla="*/ 59 h 175"/>
                <a:gd name="T4" fmla="*/ 135 w 135"/>
                <a:gd name="T5" fmla="*/ 59 h 175"/>
                <a:gd name="T6" fmla="*/ 71 w 135"/>
                <a:gd name="T7" fmla="*/ 175 h 175"/>
                <a:gd name="T8" fmla="*/ 71 w 135"/>
                <a:gd name="T9" fmla="*/ 104 h 175"/>
                <a:gd name="T10" fmla="*/ 0 w 135"/>
                <a:gd name="T11" fmla="*/ 104 h 175"/>
                <a:gd name="T12" fmla="*/ 40 w 135"/>
                <a:gd name="T13" fmla="*/ 0 h 175"/>
                <a:gd name="T14" fmla="*/ 113 w 135"/>
                <a:gd name="T15" fmla="*/ 0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75">
                  <a:moveTo>
                    <a:pt x="113" y="0"/>
                  </a:moveTo>
                  <a:lnTo>
                    <a:pt x="71" y="59"/>
                  </a:lnTo>
                  <a:lnTo>
                    <a:pt x="135" y="59"/>
                  </a:lnTo>
                  <a:lnTo>
                    <a:pt x="71" y="175"/>
                  </a:lnTo>
                  <a:lnTo>
                    <a:pt x="71" y="104"/>
                  </a:lnTo>
                  <a:lnTo>
                    <a:pt x="0" y="104"/>
                  </a:lnTo>
                  <a:lnTo>
                    <a:pt x="40" y="0"/>
                  </a:lnTo>
                  <a:lnTo>
                    <a:pt x="1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pc="300">
                <a:cs typeface="+mn-ea"/>
                <a:sym typeface="+mn-lt"/>
              </a:endParaRPr>
            </a:p>
          </p:txBody>
        </p:sp>
        <p:sp>
          <p:nvSpPr>
            <p:cNvPr id="152" name="Freeform 8"/>
            <p:cNvSpPr/>
            <p:nvPr/>
          </p:nvSpPr>
          <p:spPr bwMode="auto">
            <a:xfrm>
              <a:off x="7843448" y="2179925"/>
              <a:ext cx="414678" cy="263428"/>
            </a:xfrm>
            <a:custGeom>
              <a:avLst/>
              <a:gdLst>
                <a:gd name="T0" fmla="*/ 110 w 139"/>
                <a:gd name="T1" fmla="*/ 31 h 88"/>
                <a:gd name="T2" fmla="*/ 101 w 139"/>
                <a:gd name="T3" fmla="*/ 32 h 88"/>
                <a:gd name="T4" fmla="*/ 65 w 139"/>
                <a:gd name="T5" fmla="*/ 0 h 88"/>
                <a:gd name="T6" fmla="*/ 29 w 139"/>
                <a:gd name="T7" fmla="*/ 36 h 88"/>
                <a:gd name="T8" fmla="*/ 29 w 139"/>
                <a:gd name="T9" fmla="*/ 43 h 88"/>
                <a:gd name="T10" fmla="*/ 22 w 139"/>
                <a:gd name="T11" fmla="*/ 43 h 88"/>
                <a:gd name="T12" fmla="*/ 0 w 139"/>
                <a:gd name="T13" fmla="*/ 66 h 88"/>
                <a:gd name="T14" fmla="*/ 22 w 139"/>
                <a:gd name="T15" fmla="*/ 88 h 88"/>
                <a:gd name="T16" fmla="*/ 48 w 139"/>
                <a:gd name="T17" fmla="*/ 88 h 88"/>
                <a:gd name="T18" fmla="*/ 57 w 139"/>
                <a:gd name="T19" fmla="*/ 67 h 88"/>
                <a:gd name="T20" fmla="*/ 58 w 139"/>
                <a:gd name="T21" fmla="*/ 65 h 88"/>
                <a:gd name="T22" fmla="*/ 60 w 139"/>
                <a:gd name="T23" fmla="*/ 65 h 88"/>
                <a:gd name="T24" fmla="*/ 91 w 139"/>
                <a:gd name="T25" fmla="*/ 65 h 88"/>
                <a:gd name="T26" fmla="*/ 99 w 139"/>
                <a:gd name="T27" fmla="*/ 65 h 88"/>
                <a:gd name="T28" fmla="*/ 94 w 139"/>
                <a:gd name="T29" fmla="*/ 71 h 88"/>
                <a:gd name="T30" fmla="*/ 82 w 139"/>
                <a:gd name="T31" fmla="*/ 88 h 88"/>
                <a:gd name="T32" fmla="*/ 113 w 139"/>
                <a:gd name="T33" fmla="*/ 88 h 88"/>
                <a:gd name="T34" fmla="*/ 129 w 139"/>
                <a:gd name="T35" fmla="*/ 81 h 88"/>
                <a:gd name="T36" fmla="*/ 139 w 139"/>
                <a:gd name="T37" fmla="*/ 60 h 88"/>
                <a:gd name="T38" fmla="*/ 110 w 139"/>
                <a:gd name="T39" fmla="*/ 3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88">
                  <a:moveTo>
                    <a:pt x="110" y="31"/>
                  </a:moveTo>
                  <a:cubicBezTo>
                    <a:pt x="107" y="31"/>
                    <a:pt x="104" y="32"/>
                    <a:pt x="101" y="32"/>
                  </a:cubicBezTo>
                  <a:cubicBezTo>
                    <a:pt x="100" y="14"/>
                    <a:pt x="84" y="0"/>
                    <a:pt x="65" y="0"/>
                  </a:cubicBezTo>
                  <a:cubicBezTo>
                    <a:pt x="45" y="0"/>
                    <a:pt x="29" y="16"/>
                    <a:pt x="29" y="36"/>
                  </a:cubicBezTo>
                  <a:cubicBezTo>
                    <a:pt x="29" y="39"/>
                    <a:pt x="29" y="41"/>
                    <a:pt x="29" y="43"/>
                  </a:cubicBezTo>
                  <a:cubicBezTo>
                    <a:pt x="22" y="43"/>
                    <a:pt x="22" y="43"/>
                    <a:pt x="22" y="43"/>
                  </a:cubicBezTo>
                  <a:cubicBezTo>
                    <a:pt x="10" y="43"/>
                    <a:pt x="0" y="53"/>
                    <a:pt x="0" y="66"/>
                  </a:cubicBezTo>
                  <a:cubicBezTo>
                    <a:pt x="0" y="78"/>
                    <a:pt x="10" y="88"/>
                    <a:pt x="22" y="88"/>
                  </a:cubicBezTo>
                  <a:cubicBezTo>
                    <a:pt x="48" y="88"/>
                    <a:pt x="48" y="88"/>
                    <a:pt x="48" y="88"/>
                  </a:cubicBezTo>
                  <a:cubicBezTo>
                    <a:pt x="57" y="67"/>
                    <a:pt x="57" y="67"/>
                    <a:pt x="57" y="67"/>
                  </a:cubicBezTo>
                  <a:cubicBezTo>
                    <a:pt x="58" y="65"/>
                    <a:pt x="58" y="65"/>
                    <a:pt x="58" y="65"/>
                  </a:cubicBezTo>
                  <a:cubicBezTo>
                    <a:pt x="60" y="65"/>
                    <a:pt x="60" y="65"/>
                    <a:pt x="60" y="65"/>
                  </a:cubicBezTo>
                  <a:cubicBezTo>
                    <a:pt x="91" y="65"/>
                    <a:pt x="91" y="65"/>
                    <a:pt x="91" y="65"/>
                  </a:cubicBezTo>
                  <a:cubicBezTo>
                    <a:pt x="99" y="65"/>
                    <a:pt x="99" y="65"/>
                    <a:pt x="99" y="65"/>
                  </a:cubicBezTo>
                  <a:cubicBezTo>
                    <a:pt x="94" y="71"/>
                    <a:pt x="94" y="71"/>
                    <a:pt x="94" y="71"/>
                  </a:cubicBezTo>
                  <a:cubicBezTo>
                    <a:pt x="82" y="88"/>
                    <a:pt x="82" y="88"/>
                    <a:pt x="82" y="88"/>
                  </a:cubicBezTo>
                  <a:cubicBezTo>
                    <a:pt x="113" y="88"/>
                    <a:pt x="113" y="88"/>
                    <a:pt x="113" y="88"/>
                  </a:cubicBezTo>
                  <a:cubicBezTo>
                    <a:pt x="119" y="88"/>
                    <a:pt x="125" y="86"/>
                    <a:pt x="129" y="81"/>
                  </a:cubicBezTo>
                  <a:cubicBezTo>
                    <a:pt x="135" y="76"/>
                    <a:pt x="139" y="68"/>
                    <a:pt x="139" y="60"/>
                  </a:cubicBezTo>
                  <a:cubicBezTo>
                    <a:pt x="139" y="44"/>
                    <a:pt x="126" y="31"/>
                    <a:pt x="110"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pc="300">
                <a:cs typeface="+mn-ea"/>
                <a:sym typeface="+mn-lt"/>
              </a:endParaRPr>
            </a:p>
          </p:txBody>
        </p:sp>
        <p:sp>
          <p:nvSpPr>
            <p:cNvPr id="153" name="Freeform 9"/>
            <p:cNvSpPr>
              <a:spLocks noEditPoints="1"/>
            </p:cNvSpPr>
            <p:nvPr/>
          </p:nvSpPr>
          <p:spPr bwMode="auto">
            <a:xfrm>
              <a:off x="8109396" y="2469821"/>
              <a:ext cx="214271" cy="160073"/>
            </a:xfrm>
            <a:custGeom>
              <a:avLst/>
              <a:gdLst>
                <a:gd name="T0" fmla="*/ 70 w 72"/>
                <a:gd name="T1" fmla="*/ 18 h 54"/>
                <a:gd name="T2" fmla="*/ 57 w 72"/>
                <a:gd name="T3" fmla="*/ 24 h 54"/>
                <a:gd name="T4" fmla="*/ 53 w 72"/>
                <a:gd name="T5" fmla="*/ 11 h 54"/>
                <a:gd name="T6" fmla="*/ 67 w 72"/>
                <a:gd name="T7" fmla="*/ 0 h 54"/>
                <a:gd name="T8" fmla="*/ 70 w 72"/>
                <a:gd name="T9" fmla="*/ 18 h 54"/>
                <a:gd name="T10" fmla="*/ 36 w 72"/>
                <a:gd name="T11" fmla="*/ 0 h 54"/>
                <a:gd name="T12" fmla="*/ 21 w 72"/>
                <a:gd name="T13" fmla="*/ 11 h 54"/>
                <a:gd name="T14" fmla="*/ 26 w 72"/>
                <a:gd name="T15" fmla="*/ 24 h 54"/>
                <a:gd name="T16" fmla="*/ 39 w 72"/>
                <a:gd name="T17" fmla="*/ 18 h 54"/>
                <a:gd name="T18" fmla="*/ 36 w 72"/>
                <a:gd name="T19" fmla="*/ 0 h 54"/>
                <a:gd name="T20" fmla="*/ 48 w 72"/>
                <a:gd name="T21" fmla="*/ 28 h 54"/>
                <a:gd name="T22" fmla="*/ 33 w 72"/>
                <a:gd name="T23" fmla="*/ 38 h 54"/>
                <a:gd name="T24" fmla="*/ 38 w 72"/>
                <a:gd name="T25" fmla="*/ 52 h 54"/>
                <a:gd name="T26" fmla="*/ 51 w 72"/>
                <a:gd name="T27" fmla="*/ 45 h 54"/>
                <a:gd name="T28" fmla="*/ 48 w 72"/>
                <a:gd name="T29" fmla="*/ 28 h 54"/>
                <a:gd name="T30" fmla="*/ 17 w 72"/>
                <a:gd name="T31" fmla="*/ 28 h 54"/>
                <a:gd name="T32" fmla="*/ 2 w 72"/>
                <a:gd name="T33" fmla="*/ 38 h 54"/>
                <a:gd name="T34" fmla="*/ 7 w 72"/>
                <a:gd name="T35" fmla="*/ 52 h 54"/>
                <a:gd name="T36" fmla="*/ 19 w 72"/>
                <a:gd name="T37" fmla="*/ 45 h 54"/>
                <a:gd name="T38" fmla="*/ 17 w 72"/>
                <a:gd name="T39"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54">
                  <a:moveTo>
                    <a:pt x="70" y="18"/>
                  </a:moveTo>
                  <a:cubicBezTo>
                    <a:pt x="68" y="22"/>
                    <a:pt x="63" y="26"/>
                    <a:pt x="57" y="24"/>
                  </a:cubicBezTo>
                  <a:cubicBezTo>
                    <a:pt x="52" y="21"/>
                    <a:pt x="51" y="15"/>
                    <a:pt x="53" y="11"/>
                  </a:cubicBezTo>
                  <a:cubicBezTo>
                    <a:pt x="55" y="4"/>
                    <a:pt x="67" y="0"/>
                    <a:pt x="67" y="0"/>
                  </a:cubicBezTo>
                  <a:cubicBezTo>
                    <a:pt x="66" y="0"/>
                    <a:pt x="72" y="11"/>
                    <a:pt x="70" y="18"/>
                  </a:cubicBezTo>
                  <a:close/>
                  <a:moveTo>
                    <a:pt x="36" y="0"/>
                  </a:moveTo>
                  <a:cubicBezTo>
                    <a:pt x="36" y="0"/>
                    <a:pt x="24" y="4"/>
                    <a:pt x="21" y="11"/>
                  </a:cubicBezTo>
                  <a:cubicBezTo>
                    <a:pt x="20" y="15"/>
                    <a:pt x="20" y="21"/>
                    <a:pt x="26" y="24"/>
                  </a:cubicBezTo>
                  <a:cubicBezTo>
                    <a:pt x="32" y="26"/>
                    <a:pt x="37" y="22"/>
                    <a:pt x="39" y="18"/>
                  </a:cubicBezTo>
                  <a:cubicBezTo>
                    <a:pt x="41" y="11"/>
                    <a:pt x="35" y="0"/>
                    <a:pt x="36" y="0"/>
                  </a:cubicBezTo>
                  <a:close/>
                  <a:moveTo>
                    <a:pt x="48" y="28"/>
                  </a:moveTo>
                  <a:cubicBezTo>
                    <a:pt x="48" y="28"/>
                    <a:pt x="36" y="32"/>
                    <a:pt x="33" y="38"/>
                  </a:cubicBezTo>
                  <a:cubicBezTo>
                    <a:pt x="32" y="43"/>
                    <a:pt x="32" y="49"/>
                    <a:pt x="38" y="52"/>
                  </a:cubicBezTo>
                  <a:cubicBezTo>
                    <a:pt x="44" y="54"/>
                    <a:pt x="49" y="50"/>
                    <a:pt x="51" y="45"/>
                  </a:cubicBezTo>
                  <a:cubicBezTo>
                    <a:pt x="53" y="39"/>
                    <a:pt x="47" y="28"/>
                    <a:pt x="48" y="28"/>
                  </a:cubicBezTo>
                  <a:close/>
                  <a:moveTo>
                    <a:pt x="17" y="28"/>
                  </a:moveTo>
                  <a:cubicBezTo>
                    <a:pt x="17" y="28"/>
                    <a:pt x="5" y="32"/>
                    <a:pt x="2" y="38"/>
                  </a:cubicBezTo>
                  <a:cubicBezTo>
                    <a:pt x="0" y="43"/>
                    <a:pt x="1" y="49"/>
                    <a:pt x="7" y="52"/>
                  </a:cubicBezTo>
                  <a:cubicBezTo>
                    <a:pt x="13" y="54"/>
                    <a:pt x="18" y="50"/>
                    <a:pt x="19" y="45"/>
                  </a:cubicBezTo>
                  <a:cubicBezTo>
                    <a:pt x="22" y="39"/>
                    <a:pt x="16" y="28"/>
                    <a:pt x="17"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pc="300">
                <a:cs typeface="+mn-ea"/>
                <a:sym typeface="+mn-lt"/>
              </a:endParaRPr>
            </a:p>
          </p:txBody>
        </p:sp>
      </p:grpSp>
      <p:grpSp>
        <p:nvGrpSpPr>
          <p:cNvPr id="352" name="组合 351"/>
          <p:cNvGrpSpPr/>
          <p:nvPr/>
        </p:nvGrpSpPr>
        <p:grpSpPr>
          <a:xfrm>
            <a:off x="5363185" y="2780030"/>
            <a:ext cx="369303" cy="587355"/>
            <a:chOff x="3576930" y="1006475"/>
            <a:chExt cx="369303" cy="587355"/>
          </a:xfrm>
        </p:grpSpPr>
        <p:sp>
          <p:nvSpPr>
            <p:cNvPr id="119" name="Freeform 321"/>
            <p:cNvSpPr>
              <a:spLocks noEditPoints="1"/>
            </p:cNvSpPr>
            <p:nvPr/>
          </p:nvSpPr>
          <p:spPr bwMode="auto">
            <a:xfrm>
              <a:off x="3623565" y="1006475"/>
              <a:ext cx="292417" cy="587355"/>
            </a:xfrm>
            <a:custGeom>
              <a:avLst/>
              <a:gdLst>
                <a:gd name="T0" fmla="*/ 88 w 98"/>
                <a:gd name="T1" fmla="*/ 21 h 197"/>
                <a:gd name="T2" fmla="*/ 66 w 98"/>
                <a:gd name="T3" fmla="*/ 0 h 197"/>
                <a:gd name="T4" fmla="*/ 45 w 98"/>
                <a:gd name="T5" fmla="*/ 21 h 197"/>
                <a:gd name="T6" fmla="*/ 45 w 98"/>
                <a:gd name="T7" fmla="*/ 46 h 197"/>
                <a:gd name="T8" fmla="*/ 41 w 98"/>
                <a:gd name="T9" fmla="*/ 46 h 197"/>
                <a:gd name="T10" fmla="*/ 0 w 98"/>
                <a:gd name="T11" fmla="*/ 86 h 197"/>
                <a:gd name="T12" fmla="*/ 41 w 98"/>
                <a:gd name="T13" fmla="*/ 128 h 197"/>
                <a:gd name="T14" fmla="*/ 45 w 98"/>
                <a:gd name="T15" fmla="*/ 127 h 197"/>
                <a:gd name="T16" fmla="*/ 45 w 98"/>
                <a:gd name="T17" fmla="*/ 143 h 197"/>
                <a:gd name="T18" fmla="*/ 35 w 98"/>
                <a:gd name="T19" fmla="*/ 166 h 197"/>
                <a:gd name="T20" fmla="*/ 66 w 98"/>
                <a:gd name="T21" fmla="*/ 197 h 197"/>
                <a:gd name="T22" fmla="*/ 98 w 98"/>
                <a:gd name="T23" fmla="*/ 166 h 197"/>
                <a:gd name="T24" fmla="*/ 88 w 98"/>
                <a:gd name="T25" fmla="*/ 143 h 197"/>
                <a:gd name="T26" fmla="*/ 88 w 98"/>
                <a:gd name="T27" fmla="*/ 21 h 197"/>
                <a:gd name="T28" fmla="*/ 90 w 98"/>
                <a:gd name="T29" fmla="*/ 166 h 197"/>
                <a:gd name="T30" fmla="*/ 66 w 98"/>
                <a:gd name="T31" fmla="*/ 189 h 197"/>
                <a:gd name="T32" fmla="*/ 43 w 98"/>
                <a:gd name="T33" fmla="*/ 166 h 197"/>
                <a:gd name="T34" fmla="*/ 52 w 98"/>
                <a:gd name="T35" fmla="*/ 148 h 197"/>
                <a:gd name="T36" fmla="*/ 53 w 98"/>
                <a:gd name="T37" fmla="*/ 147 h 197"/>
                <a:gd name="T38" fmla="*/ 53 w 98"/>
                <a:gd name="T39" fmla="*/ 21 h 197"/>
                <a:gd name="T40" fmla="*/ 66 w 98"/>
                <a:gd name="T41" fmla="*/ 8 h 197"/>
                <a:gd name="T42" fmla="*/ 80 w 98"/>
                <a:gd name="T43" fmla="*/ 21 h 197"/>
                <a:gd name="T44" fmla="*/ 80 w 98"/>
                <a:gd name="T45" fmla="*/ 147 h 197"/>
                <a:gd name="T46" fmla="*/ 81 w 98"/>
                <a:gd name="T47" fmla="*/ 148 h 197"/>
                <a:gd name="T48" fmla="*/ 90 w 98"/>
                <a:gd name="T49" fmla="*/ 16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97">
                  <a:moveTo>
                    <a:pt x="88" y="21"/>
                  </a:moveTo>
                  <a:cubicBezTo>
                    <a:pt x="88" y="9"/>
                    <a:pt x="78" y="0"/>
                    <a:pt x="66" y="0"/>
                  </a:cubicBezTo>
                  <a:cubicBezTo>
                    <a:pt x="55" y="0"/>
                    <a:pt x="45" y="9"/>
                    <a:pt x="45" y="21"/>
                  </a:cubicBezTo>
                  <a:cubicBezTo>
                    <a:pt x="45" y="46"/>
                    <a:pt x="45" y="46"/>
                    <a:pt x="45" y="46"/>
                  </a:cubicBezTo>
                  <a:cubicBezTo>
                    <a:pt x="44" y="46"/>
                    <a:pt x="43" y="46"/>
                    <a:pt x="41" y="46"/>
                  </a:cubicBezTo>
                  <a:cubicBezTo>
                    <a:pt x="19" y="46"/>
                    <a:pt x="0" y="64"/>
                    <a:pt x="0" y="86"/>
                  </a:cubicBezTo>
                  <a:cubicBezTo>
                    <a:pt x="0" y="109"/>
                    <a:pt x="18" y="128"/>
                    <a:pt x="41" y="128"/>
                  </a:cubicBezTo>
                  <a:cubicBezTo>
                    <a:pt x="42" y="128"/>
                    <a:pt x="44" y="128"/>
                    <a:pt x="45" y="127"/>
                  </a:cubicBezTo>
                  <a:cubicBezTo>
                    <a:pt x="45" y="143"/>
                    <a:pt x="45" y="143"/>
                    <a:pt x="45" y="143"/>
                  </a:cubicBezTo>
                  <a:cubicBezTo>
                    <a:pt x="39" y="149"/>
                    <a:pt x="35" y="157"/>
                    <a:pt x="35" y="166"/>
                  </a:cubicBezTo>
                  <a:cubicBezTo>
                    <a:pt x="35" y="183"/>
                    <a:pt x="49" y="197"/>
                    <a:pt x="66" y="197"/>
                  </a:cubicBezTo>
                  <a:cubicBezTo>
                    <a:pt x="84" y="197"/>
                    <a:pt x="98" y="183"/>
                    <a:pt x="98" y="166"/>
                  </a:cubicBezTo>
                  <a:cubicBezTo>
                    <a:pt x="98" y="157"/>
                    <a:pt x="94" y="149"/>
                    <a:pt x="88" y="143"/>
                  </a:cubicBezTo>
                  <a:lnTo>
                    <a:pt x="88" y="21"/>
                  </a:lnTo>
                  <a:close/>
                  <a:moveTo>
                    <a:pt x="90" y="166"/>
                  </a:moveTo>
                  <a:cubicBezTo>
                    <a:pt x="90" y="179"/>
                    <a:pt x="79" y="189"/>
                    <a:pt x="66" y="189"/>
                  </a:cubicBezTo>
                  <a:cubicBezTo>
                    <a:pt x="54" y="189"/>
                    <a:pt x="43" y="179"/>
                    <a:pt x="43" y="166"/>
                  </a:cubicBezTo>
                  <a:cubicBezTo>
                    <a:pt x="43" y="159"/>
                    <a:pt x="46" y="152"/>
                    <a:pt x="52" y="148"/>
                  </a:cubicBezTo>
                  <a:cubicBezTo>
                    <a:pt x="53" y="147"/>
                    <a:pt x="53" y="147"/>
                    <a:pt x="53" y="147"/>
                  </a:cubicBezTo>
                  <a:cubicBezTo>
                    <a:pt x="53" y="21"/>
                    <a:pt x="53" y="21"/>
                    <a:pt x="53" y="21"/>
                  </a:cubicBezTo>
                  <a:cubicBezTo>
                    <a:pt x="53" y="14"/>
                    <a:pt x="59" y="8"/>
                    <a:pt x="66" y="8"/>
                  </a:cubicBezTo>
                  <a:cubicBezTo>
                    <a:pt x="74" y="8"/>
                    <a:pt x="80" y="14"/>
                    <a:pt x="80" y="21"/>
                  </a:cubicBezTo>
                  <a:cubicBezTo>
                    <a:pt x="80" y="147"/>
                    <a:pt x="80" y="147"/>
                    <a:pt x="80" y="147"/>
                  </a:cubicBezTo>
                  <a:cubicBezTo>
                    <a:pt x="81" y="148"/>
                    <a:pt x="81" y="148"/>
                    <a:pt x="81" y="148"/>
                  </a:cubicBezTo>
                  <a:cubicBezTo>
                    <a:pt x="87" y="152"/>
                    <a:pt x="90" y="159"/>
                    <a:pt x="90" y="16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pc="300">
                <a:cs typeface="+mn-ea"/>
                <a:sym typeface="+mn-lt"/>
              </a:endParaRPr>
            </a:p>
          </p:txBody>
        </p:sp>
        <p:sp>
          <p:nvSpPr>
            <p:cNvPr id="120" name="Rectangle 322"/>
            <p:cNvSpPr>
              <a:spLocks noChangeArrowheads="1"/>
            </p:cNvSpPr>
            <p:nvPr/>
          </p:nvSpPr>
          <p:spPr bwMode="auto">
            <a:xfrm>
              <a:off x="3895816" y="1074538"/>
              <a:ext cx="50417" cy="12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pc="300">
                <a:cs typeface="+mn-ea"/>
                <a:sym typeface="+mn-lt"/>
              </a:endParaRPr>
            </a:p>
          </p:txBody>
        </p:sp>
        <p:sp>
          <p:nvSpPr>
            <p:cNvPr id="121" name="Rectangle 323"/>
            <p:cNvSpPr>
              <a:spLocks noChangeArrowheads="1"/>
            </p:cNvSpPr>
            <p:nvPr/>
          </p:nvSpPr>
          <p:spPr bwMode="auto">
            <a:xfrm>
              <a:off x="3895816" y="1122434"/>
              <a:ext cx="50417" cy="12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pc="300">
                <a:cs typeface="+mn-ea"/>
                <a:sym typeface="+mn-lt"/>
              </a:endParaRPr>
            </a:p>
          </p:txBody>
        </p:sp>
        <p:sp>
          <p:nvSpPr>
            <p:cNvPr id="122" name="Rectangle 324"/>
            <p:cNvSpPr>
              <a:spLocks noChangeArrowheads="1"/>
            </p:cNvSpPr>
            <p:nvPr/>
          </p:nvSpPr>
          <p:spPr bwMode="auto">
            <a:xfrm>
              <a:off x="3895816" y="1170329"/>
              <a:ext cx="50417" cy="113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pc="300">
                <a:cs typeface="+mn-ea"/>
                <a:sym typeface="+mn-lt"/>
              </a:endParaRPr>
            </a:p>
          </p:txBody>
        </p:sp>
        <p:sp>
          <p:nvSpPr>
            <p:cNvPr id="123" name="Rectangle 325"/>
            <p:cNvSpPr>
              <a:spLocks noChangeArrowheads="1"/>
            </p:cNvSpPr>
            <p:nvPr/>
          </p:nvSpPr>
          <p:spPr bwMode="auto">
            <a:xfrm>
              <a:off x="3895816" y="1214444"/>
              <a:ext cx="50417" cy="12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pc="300">
                <a:cs typeface="+mn-ea"/>
                <a:sym typeface="+mn-lt"/>
              </a:endParaRPr>
            </a:p>
          </p:txBody>
        </p:sp>
        <p:sp>
          <p:nvSpPr>
            <p:cNvPr id="124" name="Rectangle 326"/>
            <p:cNvSpPr>
              <a:spLocks noChangeArrowheads="1"/>
            </p:cNvSpPr>
            <p:nvPr/>
          </p:nvSpPr>
          <p:spPr bwMode="auto">
            <a:xfrm>
              <a:off x="3895816" y="1262340"/>
              <a:ext cx="50417" cy="12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pc="300">
                <a:cs typeface="+mn-ea"/>
                <a:sym typeface="+mn-lt"/>
              </a:endParaRPr>
            </a:p>
          </p:txBody>
        </p:sp>
        <p:sp>
          <p:nvSpPr>
            <p:cNvPr id="125" name="Rectangle 327"/>
            <p:cNvSpPr>
              <a:spLocks noChangeArrowheads="1"/>
            </p:cNvSpPr>
            <p:nvPr/>
          </p:nvSpPr>
          <p:spPr bwMode="auto">
            <a:xfrm>
              <a:off x="3895816" y="1310236"/>
              <a:ext cx="50417" cy="12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pc="300">
                <a:cs typeface="+mn-ea"/>
                <a:sym typeface="+mn-lt"/>
              </a:endParaRPr>
            </a:p>
          </p:txBody>
        </p:sp>
        <p:sp>
          <p:nvSpPr>
            <p:cNvPr id="126" name="Rectangle 328"/>
            <p:cNvSpPr>
              <a:spLocks noChangeArrowheads="1"/>
            </p:cNvSpPr>
            <p:nvPr/>
          </p:nvSpPr>
          <p:spPr bwMode="auto">
            <a:xfrm>
              <a:off x="3895816" y="1358132"/>
              <a:ext cx="50417" cy="113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pc="300">
                <a:cs typeface="+mn-ea"/>
                <a:sym typeface="+mn-lt"/>
              </a:endParaRPr>
            </a:p>
          </p:txBody>
        </p:sp>
        <p:sp>
          <p:nvSpPr>
            <p:cNvPr id="127" name="Rectangle 329"/>
            <p:cNvSpPr>
              <a:spLocks noChangeArrowheads="1"/>
            </p:cNvSpPr>
            <p:nvPr/>
          </p:nvSpPr>
          <p:spPr bwMode="auto">
            <a:xfrm>
              <a:off x="3895816" y="1402247"/>
              <a:ext cx="50417" cy="12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pc="300">
                <a:cs typeface="+mn-ea"/>
                <a:sym typeface="+mn-lt"/>
              </a:endParaRPr>
            </a:p>
          </p:txBody>
        </p:sp>
        <p:sp>
          <p:nvSpPr>
            <p:cNvPr id="128" name="Freeform 330"/>
            <p:cNvSpPr>
              <a:spLocks noEditPoints="1"/>
            </p:cNvSpPr>
            <p:nvPr/>
          </p:nvSpPr>
          <p:spPr bwMode="auto">
            <a:xfrm>
              <a:off x="3776076" y="1078319"/>
              <a:ext cx="92011" cy="467615"/>
            </a:xfrm>
            <a:custGeom>
              <a:avLst/>
              <a:gdLst>
                <a:gd name="T0" fmla="*/ 21 w 31"/>
                <a:gd name="T1" fmla="*/ 126 h 157"/>
                <a:gd name="T2" fmla="*/ 21 w 31"/>
                <a:gd name="T3" fmla="*/ 0 h 157"/>
                <a:gd name="T4" fmla="*/ 10 w 31"/>
                <a:gd name="T5" fmla="*/ 0 h 157"/>
                <a:gd name="T6" fmla="*/ 10 w 31"/>
                <a:gd name="T7" fmla="*/ 126 h 157"/>
                <a:gd name="T8" fmla="*/ 6 w 31"/>
                <a:gd name="T9" fmla="*/ 130 h 157"/>
                <a:gd name="T10" fmla="*/ 0 w 31"/>
                <a:gd name="T11" fmla="*/ 142 h 157"/>
                <a:gd name="T12" fmla="*/ 15 w 31"/>
                <a:gd name="T13" fmla="*/ 157 h 157"/>
                <a:gd name="T14" fmla="*/ 31 w 31"/>
                <a:gd name="T15" fmla="*/ 142 h 157"/>
                <a:gd name="T16" fmla="*/ 25 w 31"/>
                <a:gd name="T17" fmla="*/ 130 h 157"/>
                <a:gd name="T18" fmla="*/ 21 w 31"/>
                <a:gd name="T19" fmla="*/ 126 h 157"/>
                <a:gd name="T20" fmla="*/ 22 w 31"/>
                <a:gd name="T21" fmla="*/ 147 h 157"/>
                <a:gd name="T22" fmla="*/ 17 w 31"/>
                <a:gd name="T23" fmla="*/ 141 h 157"/>
                <a:gd name="T24" fmla="*/ 22 w 31"/>
                <a:gd name="T25" fmla="*/ 136 h 157"/>
                <a:gd name="T26" fmla="*/ 26 w 31"/>
                <a:gd name="T27" fmla="*/ 141 h 157"/>
                <a:gd name="T28" fmla="*/ 22 w 31"/>
                <a:gd name="T29" fmla="*/ 14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57">
                  <a:moveTo>
                    <a:pt x="21" y="126"/>
                  </a:moveTo>
                  <a:cubicBezTo>
                    <a:pt x="21" y="0"/>
                    <a:pt x="21" y="0"/>
                    <a:pt x="21" y="0"/>
                  </a:cubicBezTo>
                  <a:cubicBezTo>
                    <a:pt x="10" y="0"/>
                    <a:pt x="10" y="0"/>
                    <a:pt x="10" y="0"/>
                  </a:cubicBezTo>
                  <a:cubicBezTo>
                    <a:pt x="10" y="126"/>
                    <a:pt x="10" y="126"/>
                    <a:pt x="10" y="126"/>
                  </a:cubicBezTo>
                  <a:cubicBezTo>
                    <a:pt x="6" y="130"/>
                    <a:pt x="6" y="130"/>
                    <a:pt x="6" y="130"/>
                  </a:cubicBezTo>
                  <a:cubicBezTo>
                    <a:pt x="2" y="133"/>
                    <a:pt x="0" y="137"/>
                    <a:pt x="0" y="142"/>
                  </a:cubicBezTo>
                  <a:cubicBezTo>
                    <a:pt x="0" y="150"/>
                    <a:pt x="7" y="157"/>
                    <a:pt x="15" y="157"/>
                  </a:cubicBezTo>
                  <a:cubicBezTo>
                    <a:pt x="24" y="157"/>
                    <a:pt x="31" y="150"/>
                    <a:pt x="31" y="142"/>
                  </a:cubicBezTo>
                  <a:cubicBezTo>
                    <a:pt x="31" y="137"/>
                    <a:pt x="29" y="133"/>
                    <a:pt x="25" y="130"/>
                  </a:cubicBezTo>
                  <a:lnTo>
                    <a:pt x="21" y="126"/>
                  </a:lnTo>
                  <a:close/>
                  <a:moveTo>
                    <a:pt x="22" y="147"/>
                  </a:moveTo>
                  <a:cubicBezTo>
                    <a:pt x="19" y="147"/>
                    <a:pt x="17" y="144"/>
                    <a:pt x="17" y="141"/>
                  </a:cubicBezTo>
                  <a:cubicBezTo>
                    <a:pt x="17" y="138"/>
                    <a:pt x="19" y="136"/>
                    <a:pt x="22" y="136"/>
                  </a:cubicBezTo>
                  <a:cubicBezTo>
                    <a:pt x="24" y="136"/>
                    <a:pt x="26" y="138"/>
                    <a:pt x="26" y="141"/>
                  </a:cubicBezTo>
                  <a:cubicBezTo>
                    <a:pt x="26" y="144"/>
                    <a:pt x="24" y="147"/>
                    <a:pt x="22" y="1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pc="300">
                <a:cs typeface="+mn-ea"/>
                <a:sym typeface="+mn-lt"/>
              </a:endParaRPr>
            </a:p>
          </p:txBody>
        </p:sp>
        <p:sp>
          <p:nvSpPr>
            <p:cNvPr id="129" name="Freeform 331"/>
            <p:cNvSpPr/>
            <p:nvPr/>
          </p:nvSpPr>
          <p:spPr bwMode="auto">
            <a:xfrm>
              <a:off x="3704232" y="1095965"/>
              <a:ext cx="23948" cy="35292"/>
            </a:xfrm>
            <a:custGeom>
              <a:avLst/>
              <a:gdLst>
                <a:gd name="T0" fmla="*/ 2 w 8"/>
                <a:gd name="T1" fmla="*/ 0 h 12"/>
                <a:gd name="T2" fmla="*/ 0 w 8"/>
                <a:gd name="T3" fmla="*/ 12 h 12"/>
                <a:gd name="T4" fmla="*/ 8 w 8"/>
                <a:gd name="T5" fmla="*/ 10 h 12"/>
                <a:gd name="T6" fmla="*/ 2 w 8"/>
                <a:gd name="T7" fmla="*/ 0 h 12"/>
              </a:gdLst>
              <a:ahLst/>
              <a:cxnLst>
                <a:cxn ang="0">
                  <a:pos x="T0" y="T1"/>
                </a:cxn>
                <a:cxn ang="0">
                  <a:pos x="T2" y="T3"/>
                </a:cxn>
                <a:cxn ang="0">
                  <a:pos x="T4" y="T5"/>
                </a:cxn>
                <a:cxn ang="0">
                  <a:pos x="T6" y="T7"/>
                </a:cxn>
              </a:cxnLst>
              <a:rect l="0" t="0" r="r" b="b"/>
              <a:pathLst>
                <a:path w="8" h="12">
                  <a:moveTo>
                    <a:pt x="2" y="0"/>
                  </a:moveTo>
                  <a:cubicBezTo>
                    <a:pt x="0" y="12"/>
                    <a:pt x="0" y="12"/>
                    <a:pt x="0" y="12"/>
                  </a:cubicBezTo>
                  <a:cubicBezTo>
                    <a:pt x="3" y="11"/>
                    <a:pt x="6" y="11"/>
                    <a:pt x="8" y="1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pc="300">
                <a:cs typeface="+mn-ea"/>
                <a:sym typeface="+mn-lt"/>
              </a:endParaRPr>
            </a:p>
          </p:txBody>
        </p:sp>
        <p:sp>
          <p:nvSpPr>
            <p:cNvPr id="130" name="Freeform 332"/>
            <p:cNvSpPr/>
            <p:nvPr/>
          </p:nvSpPr>
          <p:spPr bwMode="auto">
            <a:xfrm>
              <a:off x="3590795" y="1187975"/>
              <a:ext cx="36552" cy="26469"/>
            </a:xfrm>
            <a:custGeom>
              <a:avLst/>
              <a:gdLst>
                <a:gd name="T0" fmla="*/ 12 w 12"/>
                <a:gd name="T1" fmla="*/ 1 h 9"/>
                <a:gd name="T2" fmla="*/ 0 w 12"/>
                <a:gd name="T3" fmla="*/ 0 h 9"/>
                <a:gd name="T4" fmla="*/ 8 w 12"/>
                <a:gd name="T5" fmla="*/ 9 h 9"/>
                <a:gd name="T6" fmla="*/ 12 w 12"/>
                <a:gd name="T7" fmla="*/ 1 h 9"/>
              </a:gdLst>
              <a:ahLst/>
              <a:cxnLst>
                <a:cxn ang="0">
                  <a:pos x="T0" y="T1"/>
                </a:cxn>
                <a:cxn ang="0">
                  <a:pos x="T2" y="T3"/>
                </a:cxn>
                <a:cxn ang="0">
                  <a:pos x="T4" y="T5"/>
                </a:cxn>
                <a:cxn ang="0">
                  <a:pos x="T6" y="T7"/>
                </a:cxn>
              </a:cxnLst>
              <a:rect l="0" t="0" r="r" b="b"/>
              <a:pathLst>
                <a:path w="12" h="9">
                  <a:moveTo>
                    <a:pt x="12" y="1"/>
                  </a:moveTo>
                  <a:cubicBezTo>
                    <a:pt x="0" y="0"/>
                    <a:pt x="0" y="0"/>
                    <a:pt x="0" y="0"/>
                  </a:cubicBezTo>
                  <a:cubicBezTo>
                    <a:pt x="8" y="9"/>
                    <a:pt x="8" y="9"/>
                    <a:pt x="8" y="9"/>
                  </a:cubicBezTo>
                  <a:cubicBezTo>
                    <a:pt x="9" y="6"/>
                    <a:pt x="11" y="4"/>
                    <a:pt x="1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pc="300">
                <a:cs typeface="+mn-ea"/>
                <a:sym typeface="+mn-lt"/>
              </a:endParaRPr>
            </a:p>
          </p:txBody>
        </p:sp>
        <p:sp>
          <p:nvSpPr>
            <p:cNvPr id="131" name="Freeform 333"/>
            <p:cNvSpPr/>
            <p:nvPr/>
          </p:nvSpPr>
          <p:spPr bwMode="auto">
            <a:xfrm>
              <a:off x="3642472" y="1128736"/>
              <a:ext cx="28990" cy="35292"/>
            </a:xfrm>
            <a:custGeom>
              <a:avLst/>
              <a:gdLst>
                <a:gd name="T0" fmla="*/ 10 w 10"/>
                <a:gd name="T1" fmla="*/ 6 h 12"/>
                <a:gd name="T2" fmla="*/ 0 w 10"/>
                <a:gd name="T3" fmla="*/ 0 h 12"/>
                <a:gd name="T4" fmla="*/ 3 w 10"/>
                <a:gd name="T5" fmla="*/ 12 h 12"/>
                <a:gd name="T6" fmla="*/ 10 w 10"/>
                <a:gd name="T7" fmla="*/ 6 h 12"/>
              </a:gdLst>
              <a:ahLst/>
              <a:cxnLst>
                <a:cxn ang="0">
                  <a:pos x="T0" y="T1"/>
                </a:cxn>
                <a:cxn ang="0">
                  <a:pos x="T2" y="T3"/>
                </a:cxn>
                <a:cxn ang="0">
                  <a:pos x="T4" y="T5"/>
                </a:cxn>
                <a:cxn ang="0">
                  <a:pos x="T6" y="T7"/>
                </a:cxn>
              </a:cxnLst>
              <a:rect l="0" t="0" r="r" b="b"/>
              <a:pathLst>
                <a:path w="10" h="12">
                  <a:moveTo>
                    <a:pt x="10" y="6"/>
                  </a:moveTo>
                  <a:cubicBezTo>
                    <a:pt x="0" y="0"/>
                    <a:pt x="0" y="0"/>
                    <a:pt x="0" y="0"/>
                  </a:cubicBezTo>
                  <a:cubicBezTo>
                    <a:pt x="3" y="12"/>
                    <a:pt x="3" y="12"/>
                    <a:pt x="3" y="12"/>
                  </a:cubicBezTo>
                  <a:cubicBezTo>
                    <a:pt x="5" y="10"/>
                    <a:pt x="7" y="8"/>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pc="300">
                <a:cs typeface="+mn-ea"/>
                <a:sym typeface="+mn-lt"/>
              </a:endParaRPr>
            </a:p>
          </p:txBody>
        </p:sp>
        <p:sp>
          <p:nvSpPr>
            <p:cNvPr id="132" name="Freeform 334"/>
            <p:cNvSpPr/>
            <p:nvPr/>
          </p:nvSpPr>
          <p:spPr bwMode="auto">
            <a:xfrm>
              <a:off x="3576930" y="1250996"/>
              <a:ext cx="32771" cy="26469"/>
            </a:xfrm>
            <a:custGeom>
              <a:avLst/>
              <a:gdLst>
                <a:gd name="T0" fmla="*/ 10 w 11"/>
                <a:gd name="T1" fmla="*/ 4 h 9"/>
                <a:gd name="T2" fmla="*/ 11 w 11"/>
                <a:gd name="T3" fmla="*/ 0 h 9"/>
                <a:gd name="T4" fmla="*/ 0 w 11"/>
                <a:gd name="T5" fmla="*/ 4 h 9"/>
                <a:gd name="T6" fmla="*/ 11 w 11"/>
                <a:gd name="T7" fmla="*/ 9 h 9"/>
                <a:gd name="T8" fmla="*/ 10 w 11"/>
                <a:gd name="T9" fmla="*/ 4 h 9"/>
              </a:gdLst>
              <a:ahLst/>
              <a:cxnLst>
                <a:cxn ang="0">
                  <a:pos x="T0" y="T1"/>
                </a:cxn>
                <a:cxn ang="0">
                  <a:pos x="T2" y="T3"/>
                </a:cxn>
                <a:cxn ang="0">
                  <a:pos x="T4" y="T5"/>
                </a:cxn>
                <a:cxn ang="0">
                  <a:pos x="T6" y="T7"/>
                </a:cxn>
                <a:cxn ang="0">
                  <a:pos x="T8" y="T9"/>
                </a:cxn>
              </a:cxnLst>
              <a:rect l="0" t="0" r="r" b="b"/>
              <a:pathLst>
                <a:path w="11" h="9">
                  <a:moveTo>
                    <a:pt x="10" y="4"/>
                  </a:moveTo>
                  <a:cubicBezTo>
                    <a:pt x="10" y="3"/>
                    <a:pt x="11" y="1"/>
                    <a:pt x="11" y="0"/>
                  </a:cubicBezTo>
                  <a:cubicBezTo>
                    <a:pt x="0" y="4"/>
                    <a:pt x="0" y="4"/>
                    <a:pt x="0" y="4"/>
                  </a:cubicBezTo>
                  <a:cubicBezTo>
                    <a:pt x="11" y="9"/>
                    <a:pt x="11" y="9"/>
                    <a:pt x="11" y="9"/>
                  </a:cubicBezTo>
                  <a:cubicBezTo>
                    <a:pt x="10" y="7"/>
                    <a:pt x="10" y="6"/>
                    <a:pt x="1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pc="300">
                <a:cs typeface="+mn-ea"/>
                <a:sym typeface="+mn-lt"/>
              </a:endParaRPr>
            </a:p>
          </p:txBody>
        </p:sp>
        <p:sp>
          <p:nvSpPr>
            <p:cNvPr id="133" name="Freeform 335"/>
            <p:cNvSpPr/>
            <p:nvPr/>
          </p:nvSpPr>
          <p:spPr bwMode="auto">
            <a:xfrm>
              <a:off x="3590795" y="1312757"/>
              <a:ext cx="36552" cy="23948"/>
            </a:xfrm>
            <a:custGeom>
              <a:avLst/>
              <a:gdLst>
                <a:gd name="T0" fmla="*/ 0 w 12"/>
                <a:gd name="T1" fmla="*/ 8 h 8"/>
                <a:gd name="T2" fmla="*/ 12 w 12"/>
                <a:gd name="T3" fmla="*/ 8 h 8"/>
                <a:gd name="T4" fmla="*/ 8 w 12"/>
                <a:gd name="T5" fmla="*/ 0 h 8"/>
                <a:gd name="T6" fmla="*/ 0 w 12"/>
                <a:gd name="T7" fmla="*/ 8 h 8"/>
              </a:gdLst>
              <a:ahLst/>
              <a:cxnLst>
                <a:cxn ang="0">
                  <a:pos x="T0" y="T1"/>
                </a:cxn>
                <a:cxn ang="0">
                  <a:pos x="T2" y="T3"/>
                </a:cxn>
                <a:cxn ang="0">
                  <a:pos x="T4" y="T5"/>
                </a:cxn>
                <a:cxn ang="0">
                  <a:pos x="T6" y="T7"/>
                </a:cxn>
              </a:cxnLst>
              <a:rect l="0" t="0" r="r" b="b"/>
              <a:pathLst>
                <a:path w="12" h="8">
                  <a:moveTo>
                    <a:pt x="0" y="8"/>
                  </a:moveTo>
                  <a:cubicBezTo>
                    <a:pt x="12" y="8"/>
                    <a:pt x="12" y="8"/>
                    <a:pt x="12" y="8"/>
                  </a:cubicBezTo>
                  <a:cubicBezTo>
                    <a:pt x="11" y="5"/>
                    <a:pt x="9" y="2"/>
                    <a:pt x="8"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pc="300">
                <a:cs typeface="+mn-ea"/>
                <a:sym typeface="+mn-lt"/>
              </a:endParaRPr>
            </a:p>
          </p:txBody>
        </p:sp>
        <p:sp>
          <p:nvSpPr>
            <p:cNvPr id="134" name="Freeform 336"/>
            <p:cNvSpPr/>
            <p:nvPr/>
          </p:nvSpPr>
          <p:spPr bwMode="auto">
            <a:xfrm>
              <a:off x="3701711" y="1397205"/>
              <a:ext cx="26469" cy="35292"/>
            </a:xfrm>
            <a:custGeom>
              <a:avLst/>
              <a:gdLst>
                <a:gd name="T0" fmla="*/ 2 w 9"/>
                <a:gd name="T1" fmla="*/ 12 h 12"/>
                <a:gd name="T2" fmla="*/ 9 w 9"/>
                <a:gd name="T3" fmla="*/ 2 h 12"/>
                <a:gd name="T4" fmla="*/ 0 w 9"/>
                <a:gd name="T5" fmla="*/ 0 h 12"/>
                <a:gd name="T6" fmla="*/ 2 w 9"/>
                <a:gd name="T7" fmla="*/ 12 h 12"/>
              </a:gdLst>
              <a:ahLst/>
              <a:cxnLst>
                <a:cxn ang="0">
                  <a:pos x="T0" y="T1"/>
                </a:cxn>
                <a:cxn ang="0">
                  <a:pos x="T2" y="T3"/>
                </a:cxn>
                <a:cxn ang="0">
                  <a:pos x="T4" y="T5"/>
                </a:cxn>
                <a:cxn ang="0">
                  <a:pos x="T6" y="T7"/>
                </a:cxn>
              </a:cxnLst>
              <a:rect l="0" t="0" r="r" b="b"/>
              <a:pathLst>
                <a:path w="9" h="12">
                  <a:moveTo>
                    <a:pt x="2" y="12"/>
                  </a:moveTo>
                  <a:cubicBezTo>
                    <a:pt x="9" y="2"/>
                    <a:pt x="9" y="2"/>
                    <a:pt x="9" y="2"/>
                  </a:cubicBezTo>
                  <a:cubicBezTo>
                    <a:pt x="6" y="2"/>
                    <a:pt x="3" y="1"/>
                    <a:pt x="0" y="0"/>
                  </a:cubicBezTo>
                  <a:lnTo>
                    <a:pt x="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pc="300">
                <a:cs typeface="+mn-ea"/>
                <a:sym typeface="+mn-lt"/>
              </a:endParaRPr>
            </a:p>
          </p:txBody>
        </p:sp>
        <p:sp>
          <p:nvSpPr>
            <p:cNvPr id="135" name="Freeform 337"/>
            <p:cNvSpPr/>
            <p:nvPr/>
          </p:nvSpPr>
          <p:spPr bwMode="auto">
            <a:xfrm>
              <a:off x="3638690" y="1364434"/>
              <a:ext cx="30250" cy="35292"/>
            </a:xfrm>
            <a:custGeom>
              <a:avLst/>
              <a:gdLst>
                <a:gd name="T0" fmla="*/ 0 w 10"/>
                <a:gd name="T1" fmla="*/ 12 h 12"/>
                <a:gd name="T2" fmla="*/ 10 w 10"/>
                <a:gd name="T3" fmla="*/ 6 h 12"/>
                <a:gd name="T4" fmla="*/ 3 w 10"/>
                <a:gd name="T5" fmla="*/ 0 h 12"/>
                <a:gd name="T6" fmla="*/ 0 w 10"/>
                <a:gd name="T7" fmla="*/ 12 h 12"/>
              </a:gdLst>
              <a:ahLst/>
              <a:cxnLst>
                <a:cxn ang="0">
                  <a:pos x="T0" y="T1"/>
                </a:cxn>
                <a:cxn ang="0">
                  <a:pos x="T2" y="T3"/>
                </a:cxn>
                <a:cxn ang="0">
                  <a:pos x="T4" y="T5"/>
                </a:cxn>
                <a:cxn ang="0">
                  <a:pos x="T6" y="T7"/>
                </a:cxn>
              </a:cxnLst>
              <a:rect l="0" t="0" r="r" b="b"/>
              <a:pathLst>
                <a:path w="10" h="12">
                  <a:moveTo>
                    <a:pt x="0" y="12"/>
                  </a:moveTo>
                  <a:cubicBezTo>
                    <a:pt x="10" y="6"/>
                    <a:pt x="10" y="6"/>
                    <a:pt x="10" y="6"/>
                  </a:cubicBezTo>
                  <a:cubicBezTo>
                    <a:pt x="8" y="4"/>
                    <a:pt x="6" y="2"/>
                    <a:pt x="3" y="0"/>
                  </a:cubicBez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pc="300">
                <a:cs typeface="+mn-ea"/>
                <a:sym typeface="+mn-lt"/>
              </a:endParaRPr>
            </a:p>
          </p:txBody>
        </p:sp>
      </p:grpSp>
      <p:sp>
        <p:nvSpPr>
          <p:cNvPr id="34" name="文本框 33"/>
          <p:cNvSpPr txBox="1"/>
          <p:nvPr/>
        </p:nvSpPr>
        <p:spPr>
          <a:xfrm>
            <a:off x="1851660" y="2929890"/>
            <a:ext cx="1253490" cy="461665"/>
          </a:xfrm>
          <a:prstGeom prst="rect">
            <a:avLst/>
          </a:prstGeom>
          <a:noFill/>
        </p:spPr>
        <p:txBody>
          <a:bodyPr vert="horz" wrap="square" rtlCol="0">
            <a:spAutoFit/>
          </a:bodyPr>
          <a:lstStyle/>
          <a:p>
            <a:pPr algn="ctr"/>
            <a:r>
              <a:rPr lang="zh-CN" altLang="en-US" sz="2400" b="1" spc="300">
                <a:solidFill>
                  <a:schemeClr val="bg1"/>
                </a:solidFill>
                <a:cs typeface="+mn-ea"/>
                <a:sym typeface="+mn-lt"/>
              </a:rPr>
              <a:t>关键词</a:t>
            </a:r>
          </a:p>
        </p:txBody>
      </p:sp>
      <p:sp>
        <p:nvSpPr>
          <p:cNvPr id="11" name="文本框 10"/>
          <p:cNvSpPr txBox="1"/>
          <p:nvPr/>
        </p:nvSpPr>
        <p:spPr>
          <a:xfrm>
            <a:off x="4888865" y="2166620"/>
            <a:ext cx="1253490" cy="461665"/>
          </a:xfrm>
          <a:prstGeom prst="rect">
            <a:avLst/>
          </a:prstGeom>
          <a:noFill/>
        </p:spPr>
        <p:txBody>
          <a:bodyPr vert="horz" wrap="square" rtlCol="0">
            <a:spAutoFit/>
          </a:bodyPr>
          <a:lstStyle/>
          <a:p>
            <a:pPr algn="ctr"/>
            <a:r>
              <a:rPr lang="zh-CN" altLang="en-US" sz="2400" b="1" spc="300" dirty="0">
                <a:solidFill>
                  <a:schemeClr val="bg1"/>
                </a:solidFill>
                <a:cs typeface="+mn-ea"/>
                <a:sym typeface="+mn-lt"/>
              </a:rPr>
              <a:t>关键词</a:t>
            </a:r>
          </a:p>
        </p:txBody>
      </p:sp>
      <p:pic>
        <p:nvPicPr>
          <p:cNvPr id="38" name="图片 37">
            <a:extLst>
              <a:ext uri="{FF2B5EF4-FFF2-40B4-BE49-F238E27FC236}">
                <a16:creationId xmlns:a16="http://schemas.microsoft.com/office/drawing/2014/main" xmlns="" id="{C11B7392-9358-4FC7-88D7-4185CCB0EFA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45453" y="567842"/>
            <a:ext cx="1510030" cy="1067766"/>
          </a:xfrm>
          <a:prstGeom prst="rect">
            <a:avLst/>
          </a:prstGeom>
        </p:spPr>
      </p:pic>
      <p:sp>
        <p:nvSpPr>
          <p:cNvPr id="39" name="文本框 38">
            <a:extLst>
              <a:ext uri="{FF2B5EF4-FFF2-40B4-BE49-F238E27FC236}">
                <a16:creationId xmlns:a16="http://schemas.microsoft.com/office/drawing/2014/main" xmlns="" id="{1E4BEE16-CDCC-4711-B526-2C500F61A983}"/>
              </a:ext>
            </a:extLst>
          </p:cNvPr>
          <p:cNvSpPr txBox="1"/>
          <p:nvPr/>
        </p:nvSpPr>
        <p:spPr>
          <a:xfrm>
            <a:off x="1955483" y="870892"/>
            <a:ext cx="1930717" cy="461665"/>
          </a:xfrm>
          <a:prstGeom prst="rect">
            <a:avLst/>
          </a:prstGeom>
          <a:noFill/>
        </p:spPr>
        <p:txBody>
          <a:bodyPr wrap="square" rtlCol="0">
            <a:spAutoFit/>
          </a:bodyPr>
          <a:lstStyle/>
          <a:p>
            <a:pPr lvl="0" algn="dist">
              <a:buClrTx/>
              <a:buSzTx/>
              <a:buFontTx/>
            </a:pPr>
            <a:r>
              <a:rPr lang="zh-CN" altLang="en-US" sz="2400" spc="300" dirty="0">
                <a:cs typeface="+mn-ea"/>
                <a:sym typeface="+mn-lt"/>
              </a:rPr>
              <a:t>节气简介</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p14:ferris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3"/>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3"/>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1000" fill="hold"/>
                                        <p:tgtEl>
                                          <p:spTgt spid="37"/>
                                        </p:tgtEl>
                                        <p:attrNameLst>
                                          <p:attrName>ppt_w</p:attrName>
                                        </p:attrNameLst>
                                      </p:cBhvr>
                                      <p:tavLst>
                                        <p:tav tm="0">
                                          <p:val>
                                            <p:strVal val="#ppt_w+.3"/>
                                          </p:val>
                                        </p:tav>
                                        <p:tav tm="100000">
                                          <p:val>
                                            <p:strVal val="#ppt_w"/>
                                          </p:val>
                                        </p:tav>
                                      </p:tavLst>
                                    </p:anim>
                                    <p:anim calcmode="lin" valueType="num">
                                      <p:cBhvr>
                                        <p:cTn id="33" dur="1000" fill="hold"/>
                                        <p:tgtEl>
                                          <p:spTgt spid="37"/>
                                        </p:tgtEl>
                                        <p:attrNameLst>
                                          <p:attrName>ppt_h</p:attrName>
                                        </p:attrNameLst>
                                      </p:cBhvr>
                                      <p:tavLst>
                                        <p:tav tm="0">
                                          <p:val>
                                            <p:strVal val="#ppt_h"/>
                                          </p:val>
                                        </p:tav>
                                        <p:tav tm="100000">
                                          <p:val>
                                            <p:strVal val="#ppt_h"/>
                                          </p:val>
                                        </p:tav>
                                      </p:tavLst>
                                    </p:anim>
                                    <p:animEffect transition="in" filter="fade">
                                      <p:cBhvr>
                                        <p:cTn id="34" dur="1000"/>
                                        <p:tgtEl>
                                          <p:spTgt spid="37"/>
                                        </p:tgtEl>
                                      </p:cBhvr>
                                    </p:animEffect>
                                  </p:childTnLst>
                                </p:cTn>
                              </p:par>
                              <p:par>
                                <p:cTn id="35" presetID="50" presetClass="entr" presetSubtype="0" decel="100000" fill="hold" nodeType="withEffect">
                                  <p:stCondLst>
                                    <p:cond delay="0"/>
                                  </p:stCondLst>
                                  <p:childTnLst>
                                    <p:set>
                                      <p:cBhvr>
                                        <p:cTn id="36" dur="1" fill="hold">
                                          <p:stCondLst>
                                            <p:cond delay="0"/>
                                          </p:stCondLst>
                                        </p:cTn>
                                        <p:tgtEl>
                                          <p:spTgt spid="352"/>
                                        </p:tgtEl>
                                        <p:attrNameLst>
                                          <p:attrName>style.visibility</p:attrName>
                                        </p:attrNameLst>
                                      </p:cBhvr>
                                      <p:to>
                                        <p:strVal val="visible"/>
                                      </p:to>
                                    </p:set>
                                    <p:anim calcmode="lin" valueType="num">
                                      <p:cBhvr>
                                        <p:cTn id="37" dur="1000" fill="hold"/>
                                        <p:tgtEl>
                                          <p:spTgt spid="352"/>
                                        </p:tgtEl>
                                        <p:attrNameLst>
                                          <p:attrName>ppt_w</p:attrName>
                                        </p:attrNameLst>
                                      </p:cBhvr>
                                      <p:tavLst>
                                        <p:tav tm="0">
                                          <p:val>
                                            <p:strVal val="#ppt_w+.3"/>
                                          </p:val>
                                        </p:tav>
                                        <p:tav tm="100000">
                                          <p:val>
                                            <p:strVal val="#ppt_w"/>
                                          </p:val>
                                        </p:tav>
                                      </p:tavLst>
                                    </p:anim>
                                    <p:anim calcmode="lin" valueType="num">
                                      <p:cBhvr>
                                        <p:cTn id="38" dur="1000" fill="hold"/>
                                        <p:tgtEl>
                                          <p:spTgt spid="352"/>
                                        </p:tgtEl>
                                        <p:attrNameLst>
                                          <p:attrName>ppt_h</p:attrName>
                                        </p:attrNameLst>
                                      </p:cBhvr>
                                      <p:tavLst>
                                        <p:tav tm="0">
                                          <p:val>
                                            <p:strVal val="#ppt_h"/>
                                          </p:val>
                                        </p:tav>
                                        <p:tav tm="100000">
                                          <p:val>
                                            <p:strVal val="#ppt_h"/>
                                          </p:val>
                                        </p:tav>
                                      </p:tavLst>
                                    </p:anim>
                                    <p:animEffect transition="in" filter="fade">
                                      <p:cBhvr>
                                        <p:cTn id="39" dur="1000"/>
                                        <p:tgtEl>
                                          <p:spTgt spid="352"/>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1000" fill="hold"/>
                                        <p:tgtEl>
                                          <p:spTgt spid="34"/>
                                        </p:tgtEl>
                                        <p:attrNameLst>
                                          <p:attrName>ppt_w</p:attrName>
                                        </p:attrNameLst>
                                      </p:cBhvr>
                                      <p:tavLst>
                                        <p:tav tm="0">
                                          <p:val>
                                            <p:strVal val="#ppt_w+.3"/>
                                          </p:val>
                                        </p:tav>
                                        <p:tav tm="100000">
                                          <p:val>
                                            <p:strVal val="#ppt_w"/>
                                          </p:val>
                                        </p:tav>
                                      </p:tavLst>
                                    </p:anim>
                                    <p:anim calcmode="lin" valueType="num">
                                      <p:cBhvr>
                                        <p:cTn id="43" dur="1000" fill="hold"/>
                                        <p:tgtEl>
                                          <p:spTgt spid="34"/>
                                        </p:tgtEl>
                                        <p:attrNameLst>
                                          <p:attrName>ppt_h</p:attrName>
                                        </p:attrNameLst>
                                      </p:cBhvr>
                                      <p:tavLst>
                                        <p:tav tm="0">
                                          <p:val>
                                            <p:strVal val="#ppt_h"/>
                                          </p:val>
                                        </p:tav>
                                        <p:tav tm="100000">
                                          <p:val>
                                            <p:strVal val="#ppt_h"/>
                                          </p:val>
                                        </p:tav>
                                      </p:tavLst>
                                    </p:anim>
                                    <p:animEffect transition="in" filter="fade">
                                      <p:cBhvr>
                                        <p:cTn id="44" dur="1000"/>
                                        <p:tgtEl>
                                          <p:spTgt spid="34"/>
                                        </p:tgtEl>
                                      </p:cBhvr>
                                    </p:animEffect>
                                  </p:childTnLst>
                                </p:cTn>
                              </p:par>
                              <p:par>
                                <p:cTn id="45" presetID="50" presetClass="entr" presetSubtype="0" decel="10000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strVal val="#ppt_w+.3"/>
                                          </p:val>
                                        </p:tav>
                                        <p:tav tm="100000">
                                          <p:val>
                                            <p:strVal val="#ppt_w"/>
                                          </p:val>
                                        </p:tav>
                                      </p:tavLst>
                                    </p:anim>
                                    <p:anim calcmode="lin" valueType="num">
                                      <p:cBhvr>
                                        <p:cTn id="48" dur="1000" fill="hold"/>
                                        <p:tgtEl>
                                          <p:spTgt spid="11"/>
                                        </p:tgtEl>
                                        <p:attrNameLst>
                                          <p:attrName>ppt_h</p:attrName>
                                        </p:attrNameLst>
                                      </p:cBhvr>
                                      <p:tavLst>
                                        <p:tav tm="0">
                                          <p:val>
                                            <p:strVal val="#ppt_h"/>
                                          </p:val>
                                        </p:tav>
                                        <p:tav tm="100000">
                                          <p:val>
                                            <p:strVal val="#ppt_h"/>
                                          </p:val>
                                        </p:tav>
                                      </p:tavLst>
                                    </p:anim>
                                    <p:animEffect transition="in" filter="fade">
                                      <p:cBhvr>
                                        <p:cTn id="4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34"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a:extLst>
              <a:ext uri="{FF2B5EF4-FFF2-40B4-BE49-F238E27FC236}">
                <a16:creationId xmlns:a16="http://schemas.microsoft.com/office/drawing/2014/main" xmlns="" id="{BE38CF6C-98F1-46A9-BCBE-AF4855C73325}"/>
              </a:ext>
            </a:extLst>
          </p:cNvPr>
          <p:cNvSpPr/>
          <p:nvPr/>
        </p:nvSpPr>
        <p:spPr>
          <a:xfrm>
            <a:off x="1800861" y="1394777"/>
            <a:ext cx="3428365" cy="3428365"/>
          </a:xfrm>
          <a:prstGeom prst="ellipse">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xmlns="" id="{A7BD37E9-7824-4549-9439-86305D1A30B8}"/>
              </a:ext>
            </a:extLst>
          </p:cNvPr>
          <p:cNvSpPr txBox="1"/>
          <p:nvPr/>
        </p:nvSpPr>
        <p:spPr>
          <a:xfrm>
            <a:off x="2506981" y="2047557"/>
            <a:ext cx="2016125" cy="2122805"/>
          </a:xfrm>
          <a:prstGeom prst="rect">
            <a:avLst/>
          </a:prstGeom>
          <a:noFill/>
        </p:spPr>
        <p:txBody>
          <a:bodyPr wrap="square" rtlCol="0">
            <a:spAutoFit/>
          </a:bodyPr>
          <a:lstStyle/>
          <a:p>
            <a:pPr algn="ctr"/>
            <a:r>
              <a:rPr lang="zh-CN" altLang="en-US" sz="6600" dirty="0">
                <a:solidFill>
                  <a:schemeClr val="tx1"/>
                </a:solidFill>
                <a:cs typeface="+mn-ea"/>
                <a:sym typeface="+mn-lt"/>
              </a:rPr>
              <a:t>气候特点</a:t>
            </a:r>
          </a:p>
        </p:txBody>
      </p:sp>
      <p:sp>
        <p:nvSpPr>
          <p:cNvPr id="15" name="文本框 14">
            <a:extLst>
              <a:ext uri="{FF2B5EF4-FFF2-40B4-BE49-F238E27FC236}">
                <a16:creationId xmlns:a16="http://schemas.microsoft.com/office/drawing/2014/main" xmlns="" id="{9DB1ED8A-CC64-4A23-84C9-E980CED15252}"/>
              </a:ext>
            </a:extLst>
          </p:cNvPr>
          <p:cNvSpPr txBox="1"/>
          <p:nvPr/>
        </p:nvSpPr>
        <p:spPr>
          <a:xfrm>
            <a:off x="5865495" y="1833274"/>
            <a:ext cx="5239385" cy="523220"/>
          </a:xfrm>
          <a:prstGeom prst="rect">
            <a:avLst/>
          </a:prstGeom>
          <a:noFill/>
        </p:spPr>
        <p:txBody>
          <a:bodyPr vert="horz" wrap="square" rtlCol="0">
            <a:spAutoFit/>
          </a:bodyPr>
          <a:lstStyle/>
          <a:p>
            <a:r>
              <a:rPr lang="zh-CN" altLang="en-US" sz="1400" spc="300" dirty="0">
                <a:solidFill>
                  <a:schemeClr val="bg1"/>
                </a:solidFill>
                <a:cs typeface="+mn-ea"/>
                <a:sym typeface="+mn-lt"/>
              </a:rPr>
              <a:t>小暑，二十四节气之第十一个节气，是干支历午月的结束以及未月的起始。斗指辛，太阳到达黄经105度。</a:t>
            </a:r>
          </a:p>
        </p:txBody>
      </p:sp>
      <p:sp>
        <p:nvSpPr>
          <p:cNvPr id="16" name="椭圆 15">
            <a:extLst>
              <a:ext uri="{FF2B5EF4-FFF2-40B4-BE49-F238E27FC236}">
                <a16:creationId xmlns:a16="http://schemas.microsoft.com/office/drawing/2014/main" xmlns="" id="{0B24A0CB-2E36-4473-A64D-49B934EE18A9}"/>
              </a:ext>
            </a:extLst>
          </p:cNvPr>
          <p:cNvSpPr/>
          <p:nvPr/>
        </p:nvSpPr>
        <p:spPr>
          <a:xfrm>
            <a:off x="1376046" y="2504757"/>
            <a:ext cx="993775" cy="993775"/>
          </a:xfrm>
          <a:prstGeom prst="ellipse">
            <a:avLst/>
          </a:prstGeom>
          <a:solidFill>
            <a:srgbClr val="EA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a:extLst>
              <a:ext uri="{FF2B5EF4-FFF2-40B4-BE49-F238E27FC236}">
                <a16:creationId xmlns:a16="http://schemas.microsoft.com/office/drawing/2014/main" xmlns="" id="{E2026966-5FBF-4F5F-9B68-87A9CF1E94BB}"/>
              </a:ext>
            </a:extLst>
          </p:cNvPr>
          <p:cNvSpPr txBox="1"/>
          <p:nvPr/>
        </p:nvSpPr>
        <p:spPr>
          <a:xfrm>
            <a:off x="1525905" y="2710497"/>
            <a:ext cx="786765" cy="583565"/>
          </a:xfrm>
          <a:prstGeom prst="rect">
            <a:avLst/>
          </a:prstGeom>
          <a:noFill/>
        </p:spPr>
        <p:txBody>
          <a:bodyPr wrap="square" rtlCol="0">
            <a:spAutoFit/>
          </a:bodyPr>
          <a:lstStyle/>
          <a:p>
            <a:pPr lvl="0" algn="l">
              <a:buClrTx/>
              <a:buSzTx/>
              <a:buFontTx/>
            </a:pPr>
            <a:r>
              <a:rPr lang="en-US" altLang="zh-CN" sz="3200" b="1" dirty="0">
                <a:solidFill>
                  <a:schemeClr val="bg1"/>
                </a:solidFill>
                <a:cs typeface="+mn-ea"/>
                <a:sym typeface="+mn-lt"/>
              </a:rPr>
              <a:t>02</a:t>
            </a:r>
          </a:p>
        </p:txBody>
      </p:sp>
      <p:cxnSp>
        <p:nvCxnSpPr>
          <p:cNvPr id="18" name="直接连接符 17">
            <a:extLst>
              <a:ext uri="{FF2B5EF4-FFF2-40B4-BE49-F238E27FC236}">
                <a16:creationId xmlns:a16="http://schemas.microsoft.com/office/drawing/2014/main" xmlns="" id="{A9FD020D-748C-49D3-8219-4CB4B077E610}"/>
              </a:ext>
            </a:extLst>
          </p:cNvPr>
          <p:cNvCxnSpPr/>
          <p:nvPr/>
        </p:nvCxnSpPr>
        <p:spPr>
          <a:xfrm>
            <a:off x="6253162" y="2472372"/>
            <a:ext cx="4199255" cy="101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FCA6726F-30FA-4A78-B215-AFB74FB462D8}"/>
              </a:ext>
            </a:extLst>
          </p:cNvPr>
          <p:cNvCxnSpPr/>
          <p:nvPr/>
        </p:nvCxnSpPr>
        <p:spPr>
          <a:xfrm>
            <a:off x="7761287" y="2579052"/>
            <a:ext cx="4199255" cy="101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B5F74115-5DC7-405D-9DA3-F64AD73BD218}"/>
              </a:ext>
            </a:extLst>
          </p:cNvPr>
          <p:cNvCxnSpPr/>
          <p:nvPr/>
        </p:nvCxnSpPr>
        <p:spPr>
          <a:xfrm>
            <a:off x="7715250" y="1394777"/>
            <a:ext cx="4199255" cy="101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xmlns="" id="{D47AB046-2641-4F8B-9DFA-D4974284A659}"/>
              </a:ext>
            </a:extLst>
          </p:cNvPr>
          <p:cNvSpPr/>
          <p:nvPr/>
        </p:nvSpPr>
        <p:spPr>
          <a:xfrm>
            <a:off x="7320280" y="1131252"/>
            <a:ext cx="394970" cy="395605"/>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xmlns="" id="{F8517F66-3F5A-4F12-9350-81E2AC5A3078}"/>
              </a:ext>
            </a:extLst>
          </p:cNvPr>
          <p:cNvSpPr/>
          <p:nvPr/>
        </p:nvSpPr>
        <p:spPr>
          <a:xfrm>
            <a:off x="7715250" y="867092"/>
            <a:ext cx="263525" cy="264160"/>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par>
                                <p:cTn id="20" presetID="14"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par>
                                <p:cTn id="23" presetID="14" presetClass="entr" presetSubtype="1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P spid="16" grpId="0" animBg="1"/>
      <p:bldP spid="17" grpId="0"/>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1">
            <a:extLst>
              <a:ext uri="{FF2B5EF4-FFF2-40B4-BE49-F238E27FC236}">
                <a16:creationId xmlns:a16="http://schemas.microsoft.com/office/drawing/2014/main" xmlns="" id="{A6EFD9A1-7698-4E44-9F3C-A1D643EB8A51}"/>
              </a:ext>
            </a:extLst>
          </p:cNvPr>
          <p:cNvSpPr/>
          <p:nvPr/>
        </p:nvSpPr>
        <p:spPr>
          <a:xfrm>
            <a:off x="349885" y="401320"/>
            <a:ext cx="11492230" cy="6085840"/>
          </a:xfrm>
          <a:prstGeom prst="roundRect">
            <a:avLst>
              <a:gd name="adj" fmla="val 5398"/>
            </a:avLst>
          </a:prstGeom>
          <a:solidFill>
            <a:srgbClr val="FFFFFF"/>
          </a:solidFill>
          <a:ln w="76200" cmpd="thickThin">
            <a:solidFill>
              <a:srgbClr val="85C39E"/>
            </a:solidFill>
          </a:ln>
          <a:effectLst>
            <a:outerShdw blurRad="2286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2" name="图片 21">
            <a:extLst>
              <a:ext uri="{FF2B5EF4-FFF2-40B4-BE49-F238E27FC236}">
                <a16:creationId xmlns:a16="http://schemas.microsoft.com/office/drawing/2014/main" xmlns="" id="{D47AE45B-45B8-480D-9CAE-C0A1E2A13D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5453" y="567842"/>
            <a:ext cx="1510030" cy="1067766"/>
          </a:xfrm>
          <a:prstGeom prst="rect">
            <a:avLst/>
          </a:prstGeom>
        </p:spPr>
      </p:pic>
      <p:sp>
        <p:nvSpPr>
          <p:cNvPr id="23" name="文本框 22">
            <a:extLst>
              <a:ext uri="{FF2B5EF4-FFF2-40B4-BE49-F238E27FC236}">
                <a16:creationId xmlns:a16="http://schemas.microsoft.com/office/drawing/2014/main" xmlns="" id="{5800E5B2-0E4D-4ACA-8F67-70CAC150CB10}"/>
              </a:ext>
            </a:extLst>
          </p:cNvPr>
          <p:cNvSpPr txBox="1"/>
          <p:nvPr/>
        </p:nvSpPr>
        <p:spPr>
          <a:xfrm>
            <a:off x="1955483" y="870892"/>
            <a:ext cx="1930717" cy="461665"/>
          </a:xfrm>
          <a:prstGeom prst="rect">
            <a:avLst/>
          </a:prstGeom>
          <a:noFill/>
        </p:spPr>
        <p:txBody>
          <a:bodyPr wrap="square" rtlCol="0">
            <a:spAutoFit/>
          </a:bodyPr>
          <a:lstStyle/>
          <a:p>
            <a:pPr lvl="0" algn="dist">
              <a:buClrTx/>
              <a:buSzTx/>
              <a:buFontTx/>
            </a:pPr>
            <a:r>
              <a:rPr lang="zh-CN" altLang="en-US" sz="2400" spc="300" dirty="0">
                <a:cs typeface="+mn-ea"/>
                <a:sym typeface="+mn-lt"/>
              </a:rPr>
              <a:t>节气特点</a:t>
            </a:r>
          </a:p>
        </p:txBody>
      </p:sp>
      <p:pic>
        <p:nvPicPr>
          <p:cNvPr id="4" name="图片 3"/>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92124" y="1798638"/>
            <a:ext cx="4326256" cy="4326254"/>
          </a:xfrm>
          <a:prstGeom prst="rect">
            <a:avLst/>
          </a:prstGeom>
        </p:spPr>
      </p:pic>
      <p:sp>
        <p:nvSpPr>
          <p:cNvPr id="8" name="文本框 7"/>
          <p:cNvSpPr txBox="1"/>
          <p:nvPr/>
        </p:nvSpPr>
        <p:spPr>
          <a:xfrm>
            <a:off x="4732020" y="2559685"/>
            <a:ext cx="3140075" cy="923330"/>
          </a:xfrm>
          <a:prstGeom prst="rect">
            <a:avLst/>
          </a:prstGeom>
          <a:noFill/>
        </p:spPr>
        <p:txBody>
          <a:bodyPr vert="horz" wrap="square" rtlCol="0">
            <a:spAutoFit/>
          </a:bodyPr>
          <a:lstStyle/>
          <a:p>
            <a:pPr algn="l"/>
            <a:r>
              <a:rPr lang="zh-CN" altLang="en-US" spc="300" dirty="0">
                <a:cs typeface="+mn-ea"/>
                <a:sym typeface="+mn-lt"/>
              </a:rPr>
              <a:t>小暑二十四节气之第十一个节气，是干支历午月的结束以及未月的起始。</a:t>
            </a:r>
          </a:p>
        </p:txBody>
      </p:sp>
      <p:sp>
        <p:nvSpPr>
          <p:cNvPr id="5" name="文本框 4"/>
          <p:cNvSpPr txBox="1"/>
          <p:nvPr/>
        </p:nvSpPr>
        <p:spPr>
          <a:xfrm>
            <a:off x="8034655" y="2559685"/>
            <a:ext cx="3140075" cy="923330"/>
          </a:xfrm>
          <a:prstGeom prst="rect">
            <a:avLst/>
          </a:prstGeom>
          <a:noFill/>
        </p:spPr>
        <p:txBody>
          <a:bodyPr vert="horz" wrap="square" rtlCol="0">
            <a:spAutoFit/>
          </a:bodyPr>
          <a:lstStyle/>
          <a:p>
            <a:pPr algn="r"/>
            <a:r>
              <a:rPr lang="zh-CN" altLang="en-US" spc="300">
                <a:cs typeface="+mn-ea"/>
                <a:sym typeface="+mn-lt"/>
              </a:rPr>
              <a:t>小暑二十四节气之第十一个节气，是干支历午月的结束以及未月的起始。</a:t>
            </a:r>
          </a:p>
        </p:txBody>
      </p:sp>
      <p:cxnSp>
        <p:nvCxnSpPr>
          <p:cNvPr id="7" name="直接连接符 6"/>
          <p:cNvCxnSpPr/>
          <p:nvPr/>
        </p:nvCxnSpPr>
        <p:spPr>
          <a:xfrm flipH="1">
            <a:off x="8032750" y="2174240"/>
            <a:ext cx="13970" cy="3256915"/>
          </a:xfrm>
          <a:prstGeom prst="line">
            <a:avLst/>
          </a:prstGeom>
          <a:ln w="28575">
            <a:solidFill>
              <a:srgbClr val="85C39E"/>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837430" y="3707130"/>
            <a:ext cx="6390005" cy="40640"/>
          </a:xfrm>
          <a:prstGeom prst="line">
            <a:avLst/>
          </a:prstGeom>
          <a:ln w="28575">
            <a:solidFill>
              <a:srgbClr val="EA4237"/>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732020" y="3984625"/>
            <a:ext cx="3140075" cy="923330"/>
          </a:xfrm>
          <a:prstGeom prst="rect">
            <a:avLst/>
          </a:prstGeom>
          <a:noFill/>
        </p:spPr>
        <p:txBody>
          <a:bodyPr vert="horz" wrap="square" rtlCol="0">
            <a:spAutoFit/>
          </a:bodyPr>
          <a:lstStyle/>
          <a:p>
            <a:pPr algn="l"/>
            <a:r>
              <a:rPr lang="zh-CN" altLang="en-US" spc="300">
                <a:cs typeface="+mn-ea"/>
                <a:sym typeface="+mn-lt"/>
              </a:rPr>
              <a:t>小暑二十四节气之第十一个节气，是干支历午月的结束以及未月的起始。</a:t>
            </a:r>
          </a:p>
        </p:txBody>
      </p:sp>
      <p:sp>
        <p:nvSpPr>
          <p:cNvPr id="12" name="文本框 11"/>
          <p:cNvSpPr txBox="1"/>
          <p:nvPr/>
        </p:nvSpPr>
        <p:spPr>
          <a:xfrm>
            <a:off x="8141335" y="3984625"/>
            <a:ext cx="3140075" cy="923330"/>
          </a:xfrm>
          <a:prstGeom prst="rect">
            <a:avLst/>
          </a:prstGeom>
          <a:noFill/>
        </p:spPr>
        <p:txBody>
          <a:bodyPr vert="horz" wrap="square" rtlCol="0">
            <a:spAutoFit/>
          </a:bodyPr>
          <a:lstStyle/>
          <a:p>
            <a:pPr algn="r"/>
            <a:r>
              <a:rPr lang="zh-CN" altLang="en-US" spc="300">
                <a:cs typeface="+mn-ea"/>
                <a:sym typeface="+mn-lt"/>
              </a:rPr>
              <a:t>小暑二十四节气之第十一个节气，是干支历午月的结束以及未月的起始。</a:t>
            </a:r>
          </a:p>
        </p:txBody>
      </p:sp>
      <p:sp>
        <p:nvSpPr>
          <p:cNvPr id="13" name="椭圆 12"/>
          <p:cNvSpPr/>
          <p:nvPr/>
        </p:nvSpPr>
        <p:spPr>
          <a:xfrm>
            <a:off x="7788910" y="3493770"/>
            <a:ext cx="486410" cy="467995"/>
          </a:xfrm>
          <a:prstGeom prst="ellipse">
            <a:avLst/>
          </a:prstGeom>
          <a:solidFill>
            <a:srgbClr val="85C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a:cs typeface="+mn-ea"/>
              <a:sym typeface="+mn-lt"/>
            </a:endParaRPr>
          </a:p>
        </p:txBody>
      </p:sp>
      <p:grpSp>
        <p:nvGrpSpPr>
          <p:cNvPr id="362" name="组合 361"/>
          <p:cNvGrpSpPr/>
          <p:nvPr/>
        </p:nvGrpSpPr>
        <p:grpSpPr>
          <a:xfrm>
            <a:off x="7946390" y="3600450"/>
            <a:ext cx="187325" cy="255270"/>
            <a:chOff x="5764" y="6700"/>
            <a:chExt cx="516" cy="698"/>
          </a:xfrm>
        </p:grpSpPr>
        <p:sp>
          <p:nvSpPr>
            <p:cNvPr id="156" name="Freeform 12"/>
            <p:cNvSpPr/>
            <p:nvPr/>
          </p:nvSpPr>
          <p:spPr bwMode="auto">
            <a:xfrm>
              <a:off x="5861" y="7024"/>
              <a:ext cx="268" cy="375"/>
            </a:xfrm>
            <a:custGeom>
              <a:avLst/>
              <a:gdLst>
                <a:gd name="T0" fmla="*/ 57 w 57"/>
                <a:gd name="T1" fmla="*/ 48 h 80"/>
                <a:gd name="T2" fmla="*/ 29 w 57"/>
                <a:gd name="T3" fmla="*/ 80 h 80"/>
                <a:gd name="T4" fmla="*/ 0 w 57"/>
                <a:gd name="T5" fmla="*/ 48 h 80"/>
                <a:gd name="T6" fmla="*/ 29 w 57"/>
                <a:gd name="T7" fmla="*/ 0 h 80"/>
                <a:gd name="T8" fmla="*/ 57 w 57"/>
                <a:gd name="T9" fmla="*/ 48 h 80"/>
              </a:gdLst>
              <a:ahLst/>
              <a:cxnLst>
                <a:cxn ang="0">
                  <a:pos x="T0" y="T1"/>
                </a:cxn>
                <a:cxn ang="0">
                  <a:pos x="T2" y="T3"/>
                </a:cxn>
                <a:cxn ang="0">
                  <a:pos x="T4" y="T5"/>
                </a:cxn>
                <a:cxn ang="0">
                  <a:pos x="T6" y="T7"/>
                </a:cxn>
                <a:cxn ang="0">
                  <a:pos x="T8" y="T9"/>
                </a:cxn>
              </a:cxnLst>
              <a:rect l="0" t="0" r="r" b="b"/>
              <a:pathLst>
                <a:path w="57" h="80">
                  <a:moveTo>
                    <a:pt x="57" y="48"/>
                  </a:moveTo>
                  <a:cubicBezTo>
                    <a:pt x="57" y="62"/>
                    <a:pt x="48" y="80"/>
                    <a:pt x="29" y="80"/>
                  </a:cubicBezTo>
                  <a:cubicBezTo>
                    <a:pt x="9" y="80"/>
                    <a:pt x="0" y="62"/>
                    <a:pt x="0" y="48"/>
                  </a:cubicBezTo>
                  <a:cubicBezTo>
                    <a:pt x="0" y="27"/>
                    <a:pt x="30" y="0"/>
                    <a:pt x="29" y="0"/>
                  </a:cubicBezTo>
                  <a:cubicBezTo>
                    <a:pt x="27" y="0"/>
                    <a:pt x="57" y="27"/>
                    <a:pt x="57"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pc="300">
                <a:cs typeface="+mn-ea"/>
                <a:sym typeface="+mn-lt"/>
              </a:endParaRPr>
            </a:p>
          </p:txBody>
        </p:sp>
        <p:sp>
          <p:nvSpPr>
            <p:cNvPr id="157" name="Freeform 13"/>
            <p:cNvSpPr/>
            <p:nvPr/>
          </p:nvSpPr>
          <p:spPr bwMode="auto">
            <a:xfrm>
              <a:off x="6046" y="6700"/>
              <a:ext cx="234" cy="329"/>
            </a:xfrm>
            <a:custGeom>
              <a:avLst/>
              <a:gdLst>
                <a:gd name="T0" fmla="*/ 50 w 50"/>
                <a:gd name="T1" fmla="*/ 42 h 70"/>
                <a:gd name="T2" fmla="*/ 25 w 50"/>
                <a:gd name="T3" fmla="*/ 70 h 70"/>
                <a:gd name="T4" fmla="*/ 0 w 50"/>
                <a:gd name="T5" fmla="*/ 42 h 70"/>
                <a:gd name="T6" fmla="*/ 25 w 50"/>
                <a:gd name="T7" fmla="*/ 0 h 70"/>
                <a:gd name="T8" fmla="*/ 50 w 50"/>
                <a:gd name="T9" fmla="*/ 42 h 70"/>
              </a:gdLst>
              <a:ahLst/>
              <a:cxnLst>
                <a:cxn ang="0">
                  <a:pos x="T0" y="T1"/>
                </a:cxn>
                <a:cxn ang="0">
                  <a:pos x="T2" y="T3"/>
                </a:cxn>
                <a:cxn ang="0">
                  <a:pos x="T4" y="T5"/>
                </a:cxn>
                <a:cxn ang="0">
                  <a:pos x="T6" y="T7"/>
                </a:cxn>
                <a:cxn ang="0">
                  <a:pos x="T8" y="T9"/>
                </a:cxn>
              </a:cxnLst>
              <a:rect l="0" t="0" r="r" b="b"/>
              <a:pathLst>
                <a:path w="50" h="70">
                  <a:moveTo>
                    <a:pt x="50" y="42"/>
                  </a:moveTo>
                  <a:cubicBezTo>
                    <a:pt x="50" y="55"/>
                    <a:pt x="42" y="70"/>
                    <a:pt x="25" y="70"/>
                  </a:cubicBezTo>
                  <a:cubicBezTo>
                    <a:pt x="9" y="70"/>
                    <a:pt x="0" y="55"/>
                    <a:pt x="0" y="42"/>
                  </a:cubicBezTo>
                  <a:cubicBezTo>
                    <a:pt x="0" y="24"/>
                    <a:pt x="27" y="1"/>
                    <a:pt x="25" y="0"/>
                  </a:cubicBezTo>
                  <a:cubicBezTo>
                    <a:pt x="24" y="1"/>
                    <a:pt x="50" y="24"/>
                    <a:pt x="50"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pc="300">
                <a:cs typeface="+mn-ea"/>
                <a:sym typeface="+mn-lt"/>
              </a:endParaRPr>
            </a:p>
          </p:txBody>
        </p:sp>
        <p:sp>
          <p:nvSpPr>
            <p:cNvPr id="158" name="Freeform 14"/>
            <p:cNvSpPr/>
            <p:nvPr/>
          </p:nvSpPr>
          <p:spPr bwMode="auto">
            <a:xfrm>
              <a:off x="5764" y="6742"/>
              <a:ext cx="197" cy="278"/>
            </a:xfrm>
            <a:custGeom>
              <a:avLst/>
              <a:gdLst>
                <a:gd name="T0" fmla="*/ 42 w 42"/>
                <a:gd name="T1" fmla="*/ 35 h 59"/>
                <a:gd name="T2" fmla="*/ 21 w 42"/>
                <a:gd name="T3" fmla="*/ 59 h 59"/>
                <a:gd name="T4" fmla="*/ 0 w 42"/>
                <a:gd name="T5" fmla="*/ 35 h 59"/>
                <a:gd name="T6" fmla="*/ 21 w 42"/>
                <a:gd name="T7" fmla="*/ 0 h 59"/>
                <a:gd name="T8" fmla="*/ 42 w 42"/>
                <a:gd name="T9" fmla="*/ 35 h 59"/>
              </a:gdLst>
              <a:ahLst/>
              <a:cxnLst>
                <a:cxn ang="0">
                  <a:pos x="T0" y="T1"/>
                </a:cxn>
                <a:cxn ang="0">
                  <a:pos x="T2" y="T3"/>
                </a:cxn>
                <a:cxn ang="0">
                  <a:pos x="T4" y="T5"/>
                </a:cxn>
                <a:cxn ang="0">
                  <a:pos x="T6" y="T7"/>
                </a:cxn>
                <a:cxn ang="0">
                  <a:pos x="T8" y="T9"/>
                </a:cxn>
              </a:cxnLst>
              <a:rect l="0" t="0" r="r" b="b"/>
              <a:pathLst>
                <a:path w="42" h="59">
                  <a:moveTo>
                    <a:pt x="42" y="35"/>
                  </a:moveTo>
                  <a:cubicBezTo>
                    <a:pt x="42" y="46"/>
                    <a:pt x="35" y="59"/>
                    <a:pt x="21" y="59"/>
                  </a:cubicBezTo>
                  <a:cubicBezTo>
                    <a:pt x="7" y="59"/>
                    <a:pt x="0" y="46"/>
                    <a:pt x="0" y="35"/>
                  </a:cubicBezTo>
                  <a:cubicBezTo>
                    <a:pt x="0" y="20"/>
                    <a:pt x="22" y="0"/>
                    <a:pt x="21" y="0"/>
                  </a:cubicBezTo>
                  <a:cubicBezTo>
                    <a:pt x="19" y="0"/>
                    <a:pt x="42" y="20"/>
                    <a:pt x="4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pc="300">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362"/>
                                        </p:tgtEl>
                                        <p:attrNameLst>
                                          <p:attrName>style.visibility</p:attrName>
                                        </p:attrNameLst>
                                      </p:cBhvr>
                                      <p:to>
                                        <p:strVal val="visible"/>
                                      </p:to>
                                    </p:set>
                                    <p:anim calcmode="lin" valueType="num">
                                      <p:cBhvr>
                                        <p:cTn id="39" dur="500" fill="hold"/>
                                        <p:tgtEl>
                                          <p:spTgt spid="362"/>
                                        </p:tgtEl>
                                        <p:attrNameLst>
                                          <p:attrName>ppt_w</p:attrName>
                                        </p:attrNameLst>
                                      </p:cBhvr>
                                      <p:tavLst>
                                        <p:tav tm="0">
                                          <p:val>
                                            <p:fltVal val="0"/>
                                          </p:val>
                                        </p:tav>
                                        <p:tav tm="100000">
                                          <p:val>
                                            <p:strVal val="#ppt_w"/>
                                          </p:val>
                                        </p:tav>
                                      </p:tavLst>
                                    </p:anim>
                                    <p:anim calcmode="lin" valueType="num">
                                      <p:cBhvr>
                                        <p:cTn id="40" dur="500" fill="hold"/>
                                        <p:tgtEl>
                                          <p:spTgt spid="3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1" grpId="0"/>
      <p:bldP spid="12"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772c3bbce565e04066cd9d6239eecd43"/>
          <p:cNvPicPr>
            <a:picLocks noChangeAspect="1"/>
          </p:cNvPicPr>
          <p:nvPr/>
        </p:nvPicPr>
        <p:blipFill>
          <a:blip r:embed="rId3"/>
          <a:stretch>
            <a:fillRect/>
          </a:stretch>
        </p:blipFill>
        <p:spPr>
          <a:xfrm>
            <a:off x="0" y="0"/>
            <a:ext cx="12192000" cy="6858000"/>
          </a:xfrm>
          <a:prstGeom prst="rect">
            <a:avLst/>
          </a:prstGeom>
        </p:spPr>
      </p:pic>
      <p:sp>
        <p:nvSpPr>
          <p:cNvPr id="2" name="圆角矩形 1"/>
          <p:cNvSpPr/>
          <p:nvPr/>
        </p:nvSpPr>
        <p:spPr>
          <a:xfrm>
            <a:off x="344170" y="400685"/>
            <a:ext cx="11492230" cy="6085840"/>
          </a:xfrm>
          <a:prstGeom prst="roundRect">
            <a:avLst/>
          </a:prstGeom>
          <a:solidFill>
            <a:srgbClr val="FFFFFF"/>
          </a:solidFill>
          <a:ln w="152400" cmpd="thickThin">
            <a:solidFill>
              <a:srgbClr val="85C39E"/>
            </a:solidFill>
          </a:ln>
          <a:effectLst>
            <a:outerShdw blurRad="2286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descr="5778189d7de0c4878f2dae1483783240"/>
          <p:cNvPicPr>
            <a:picLocks noChangeAspect="1"/>
          </p:cNvPicPr>
          <p:nvPr/>
        </p:nvPicPr>
        <p:blipFill>
          <a:blip r:embed="rId4"/>
          <a:srcRect/>
          <a:stretch>
            <a:fillRect/>
          </a:stretch>
        </p:blipFill>
        <p:spPr>
          <a:xfrm>
            <a:off x="4108450" y="2286000"/>
            <a:ext cx="3442970" cy="3216275"/>
          </a:xfrm>
          <a:prstGeom prst="rect">
            <a:avLst/>
          </a:prstGeom>
        </p:spPr>
      </p:pic>
      <p:pic>
        <p:nvPicPr>
          <p:cNvPr id="4" name="图片 3" descr="93b25acb97fafb4913019a198f202e3d"/>
          <p:cNvPicPr>
            <a:picLocks noChangeAspect="1"/>
          </p:cNvPicPr>
          <p:nvPr/>
        </p:nvPicPr>
        <p:blipFill>
          <a:blip r:embed="rId5"/>
          <a:srcRect/>
          <a:stretch>
            <a:fillRect/>
          </a:stretch>
        </p:blipFill>
        <p:spPr>
          <a:xfrm>
            <a:off x="3954780" y="0"/>
            <a:ext cx="4067810" cy="683260"/>
          </a:xfrm>
          <a:prstGeom prst="rect">
            <a:avLst/>
          </a:prstGeom>
        </p:spPr>
      </p:pic>
      <p:sp>
        <p:nvSpPr>
          <p:cNvPr id="10" name="文本框 9"/>
          <p:cNvSpPr txBox="1"/>
          <p:nvPr/>
        </p:nvSpPr>
        <p:spPr>
          <a:xfrm>
            <a:off x="4732020" y="810260"/>
            <a:ext cx="2362835" cy="706755"/>
          </a:xfrm>
          <a:prstGeom prst="rect">
            <a:avLst/>
          </a:prstGeom>
          <a:noFill/>
        </p:spPr>
        <p:txBody>
          <a:bodyPr wrap="square" rtlCol="0">
            <a:spAutoFit/>
          </a:bodyPr>
          <a:lstStyle/>
          <a:p>
            <a:pPr lvl="0" algn="dist">
              <a:buClrTx/>
              <a:buSzTx/>
              <a:buFontTx/>
            </a:pPr>
            <a:r>
              <a:rPr lang="zh-CN" altLang="en-US" sz="4000" dirty="0">
                <a:cs typeface="+mn-ea"/>
                <a:sym typeface="+mn-lt"/>
              </a:rPr>
              <a:t>气候特点</a:t>
            </a:r>
          </a:p>
        </p:txBody>
      </p:sp>
      <p:sp>
        <p:nvSpPr>
          <p:cNvPr id="8" name="文本框 7"/>
          <p:cNvSpPr txBox="1"/>
          <p:nvPr/>
        </p:nvSpPr>
        <p:spPr>
          <a:xfrm>
            <a:off x="7551420" y="2303145"/>
            <a:ext cx="3335020" cy="922020"/>
          </a:xfrm>
          <a:prstGeom prst="rect">
            <a:avLst/>
          </a:prstGeom>
          <a:noFill/>
        </p:spPr>
        <p:txBody>
          <a:bodyPr vert="horz" wrap="square" rtlCol="0">
            <a:spAutoFit/>
          </a:bodyPr>
          <a:lstStyle/>
          <a:p>
            <a:pPr algn="l"/>
            <a:r>
              <a:rPr lang="zh-CN" altLang="en-US">
                <a:cs typeface="+mn-ea"/>
                <a:sym typeface="+mn-lt"/>
              </a:rPr>
              <a:t>小暑二十四节气之第十一个节气，是干支历午月的结束以及未月的起始。</a:t>
            </a:r>
          </a:p>
        </p:txBody>
      </p:sp>
      <p:sp>
        <p:nvSpPr>
          <p:cNvPr id="5" name="文本框 4"/>
          <p:cNvSpPr txBox="1"/>
          <p:nvPr/>
        </p:nvSpPr>
        <p:spPr>
          <a:xfrm>
            <a:off x="6626225" y="5008880"/>
            <a:ext cx="4378960" cy="645160"/>
          </a:xfrm>
          <a:prstGeom prst="rect">
            <a:avLst/>
          </a:prstGeom>
          <a:noFill/>
        </p:spPr>
        <p:txBody>
          <a:bodyPr vert="horz" wrap="square" rtlCol="0">
            <a:spAutoFit/>
          </a:bodyPr>
          <a:lstStyle/>
          <a:p>
            <a:pPr algn="l"/>
            <a:r>
              <a:rPr lang="zh-CN" altLang="en-US">
                <a:cs typeface="+mn-ea"/>
                <a:sym typeface="+mn-lt"/>
              </a:rPr>
              <a:t>小暑二十四节气之第十一个节气，是干支历午月的结束以及未月的起始。</a:t>
            </a:r>
          </a:p>
        </p:txBody>
      </p:sp>
      <p:sp>
        <p:nvSpPr>
          <p:cNvPr id="7" name="文本框 6"/>
          <p:cNvSpPr txBox="1"/>
          <p:nvPr/>
        </p:nvSpPr>
        <p:spPr>
          <a:xfrm>
            <a:off x="1002665" y="3132455"/>
            <a:ext cx="3335020" cy="922020"/>
          </a:xfrm>
          <a:prstGeom prst="rect">
            <a:avLst/>
          </a:prstGeom>
          <a:noFill/>
        </p:spPr>
        <p:txBody>
          <a:bodyPr vert="horz" wrap="square" rtlCol="0">
            <a:spAutoFit/>
          </a:bodyPr>
          <a:lstStyle/>
          <a:p>
            <a:pPr algn="r"/>
            <a:r>
              <a:rPr lang="zh-CN" altLang="en-US">
                <a:cs typeface="+mn-ea"/>
                <a:sym typeface="+mn-lt"/>
              </a:rPr>
              <a:t>小暑二十四节气之第十一个节气，是干支历午月的结束以及未月的起始。</a:t>
            </a:r>
          </a:p>
        </p:txBody>
      </p:sp>
      <p:grpSp>
        <p:nvGrpSpPr>
          <p:cNvPr id="12" name="组合 11"/>
          <p:cNvGrpSpPr/>
          <p:nvPr/>
        </p:nvGrpSpPr>
        <p:grpSpPr>
          <a:xfrm>
            <a:off x="2190115" y="2533650"/>
            <a:ext cx="1318260" cy="459740"/>
            <a:chOff x="3449" y="3990"/>
            <a:chExt cx="2076" cy="724"/>
          </a:xfrm>
        </p:grpSpPr>
        <p:sp>
          <p:nvSpPr>
            <p:cNvPr id="9" name="六边形 8"/>
            <p:cNvSpPr/>
            <p:nvPr/>
          </p:nvSpPr>
          <p:spPr>
            <a:xfrm>
              <a:off x="3449" y="4017"/>
              <a:ext cx="2077" cy="671"/>
            </a:xfrm>
            <a:prstGeom prst="hexagon">
              <a:avLst/>
            </a:prstGeom>
            <a:solidFill>
              <a:srgbClr val="EA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3612" y="3990"/>
              <a:ext cx="1750" cy="725"/>
            </a:xfrm>
            <a:prstGeom prst="rect">
              <a:avLst/>
            </a:prstGeom>
            <a:noFill/>
          </p:spPr>
          <p:txBody>
            <a:bodyPr vert="horz" wrap="square" rtlCol="0">
              <a:spAutoFit/>
            </a:bodyPr>
            <a:lstStyle/>
            <a:p>
              <a:pPr algn="ctr"/>
              <a:r>
                <a:rPr lang="zh-CN" altLang="en-US" sz="2400" b="1">
                  <a:solidFill>
                    <a:schemeClr val="bg1"/>
                  </a:solidFill>
                  <a:cs typeface="+mn-ea"/>
                  <a:sym typeface="+mn-lt"/>
                </a:rPr>
                <a:t>关键词</a:t>
              </a:r>
            </a:p>
          </p:txBody>
        </p:sp>
      </p:grpSp>
      <p:grpSp>
        <p:nvGrpSpPr>
          <p:cNvPr id="13" name="组合 12"/>
          <p:cNvGrpSpPr/>
          <p:nvPr/>
        </p:nvGrpSpPr>
        <p:grpSpPr>
          <a:xfrm>
            <a:off x="8372475" y="4436110"/>
            <a:ext cx="1318260" cy="459740"/>
            <a:chOff x="3449" y="3990"/>
            <a:chExt cx="2076" cy="724"/>
          </a:xfrm>
        </p:grpSpPr>
        <p:sp>
          <p:nvSpPr>
            <p:cNvPr id="14" name="六边形 13"/>
            <p:cNvSpPr/>
            <p:nvPr/>
          </p:nvSpPr>
          <p:spPr>
            <a:xfrm>
              <a:off x="3449" y="4017"/>
              <a:ext cx="2077" cy="671"/>
            </a:xfrm>
            <a:prstGeom prst="hexagon">
              <a:avLst/>
            </a:prstGeom>
            <a:solidFill>
              <a:srgbClr val="EA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3612" y="3990"/>
              <a:ext cx="1750" cy="725"/>
            </a:xfrm>
            <a:prstGeom prst="rect">
              <a:avLst/>
            </a:prstGeom>
            <a:noFill/>
          </p:spPr>
          <p:txBody>
            <a:bodyPr vert="horz" wrap="square" rtlCol="0">
              <a:spAutoFit/>
            </a:bodyPr>
            <a:lstStyle/>
            <a:p>
              <a:pPr algn="ctr"/>
              <a:r>
                <a:rPr lang="zh-CN" altLang="en-US" sz="2400" b="1">
                  <a:solidFill>
                    <a:schemeClr val="bg1"/>
                  </a:solidFill>
                  <a:cs typeface="+mn-ea"/>
                  <a:sym typeface="+mn-lt"/>
                </a:rPr>
                <a:t>关键词</a:t>
              </a:r>
            </a:p>
          </p:txBody>
        </p:sp>
      </p:grpSp>
      <p:grpSp>
        <p:nvGrpSpPr>
          <p:cNvPr id="16" name="组合 15"/>
          <p:cNvGrpSpPr/>
          <p:nvPr/>
        </p:nvGrpSpPr>
        <p:grpSpPr>
          <a:xfrm>
            <a:off x="8559800" y="1750060"/>
            <a:ext cx="1318260" cy="459740"/>
            <a:chOff x="3449" y="3990"/>
            <a:chExt cx="2076" cy="724"/>
          </a:xfrm>
        </p:grpSpPr>
        <p:sp>
          <p:nvSpPr>
            <p:cNvPr id="17" name="六边形 16"/>
            <p:cNvSpPr/>
            <p:nvPr/>
          </p:nvSpPr>
          <p:spPr>
            <a:xfrm>
              <a:off x="3449" y="4017"/>
              <a:ext cx="2077" cy="671"/>
            </a:xfrm>
            <a:prstGeom prst="hexagon">
              <a:avLst/>
            </a:prstGeom>
            <a:solidFill>
              <a:srgbClr val="EA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3612" y="3990"/>
              <a:ext cx="1750" cy="725"/>
            </a:xfrm>
            <a:prstGeom prst="rect">
              <a:avLst/>
            </a:prstGeom>
            <a:noFill/>
          </p:spPr>
          <p:txBody>
            <a:bodyPr vert="horz" wrap="square" rtlCol="0">
              <a:spAutoFit/>
            </a:bodyPr>
            <a:lstStyle/>
            <a:p>
              <a:pPr algn="ctr"/>
              <a:r>
                <a:rPr lang="zh-CN" altLang="en-US" sz="2400" b="1">
                  <a:solidFill>
                    <a:schemeClr val="bg1"/>
                  </a:solidFill>
                  <a:cs typeface="+mn-ea"/>
                  <a:sym typeface="+mn-lt"/>
                </a:rPr>
                <a:t>关键词</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3000" advClick="0" advTm="3000">
        <p14:shred/>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8" grpId="0"/>
      <p:bldP spid="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第一PPT，www.1ppt.com">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s4fvz2pb">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1297</Words>
  <Application>Microsoft Office PowerPoint</Application>
  <PresentationFormat>宽屏</PresentationFormat>
  <Paragraphs>113</Paragraphs>
  <Slides>21</Slides>
  <Notes>5</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21</vt:i4>
      </vt:variant>
    </vt:vector>
  </HeadingPairs>
  <TitlesOfParts>
    <vt:vector size="32" baseType="lpstr">
      <vt:lpstr>Meiryo</vt:lpstr>
      <vt:lpstr>宋体</vt:lpstr>
      <vt:lpstr>微软雅黑</vt:lpstr>
      <vt:lpstr>义启小魏楷</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created xsi:type="dcterms:W3CDTF">2020-06-23T07:27:44Z</dcterms:created>
  <dcterms:modified xsi:type="dcterms:W3CDTF">2023-06-25T07:55:56Z</dcterms:modified>
</cp:coreProperties>
</file>