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1"/>
  </p:notesMasterIdLst>
  <p:sldIdLst>
    <p:sldId id="256" r:id="rId4"/>
    <p:sldId id="258" r:id="rId5"/>
    <p:sldId id="259" r:id="rId6"/>
    <p:sldId id="265" r:id="rId7"/>
    <p:sldId id="267" r:id="rId8"/>
    <p:sldId id="260" r:id="rId9"/>
    <p:sldId id="268" r:id="rId10"/>
    <p:sldId id="269" r:id="rId11"/>
    <p:sldId id="270" r:id="rId12"/>
    <p:sldId id="271" r:id="rId13"/>
    <p:sldId id="272" r:id="rId14"/>
    <p:sldId id="261" r:id="rId15"/>
    <p:sldId id="273" r:id="rId16"/>
    <p:sldId id="275" r:id="rId17"/>
    <p:sldId id="274" r:id="rId18"/>
    <p:sldId id="263" r:id="rId19"/>
    <p:sldId id="277" r:id="rId20"/>
    <p:sldId id="262" r:id="rId21"/>
    <p:sldId id="278" r:id="rId22"/>
    <p:sldId id="280" r:id="rId23"/>
    <p:sldId id="283" r:id="rId24"/>
    <p:sldId id="264" r:id="rId25"/>
    <p:sldId id="279" r:id="rId26"/>
    <p:sldId id="281" r:id="rId27"/>
    <p:sldId id="282" r:id="rId28"/>
    <p:sldId id="257" r:id="rId29"/>
    <p:sldId id="284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E5"/>
    <a:srgbClr val="39A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0EF1-00DF-43FE-ADA3-727E7186162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085DC-8731-4CE4-8977-C9F7A186C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6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70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2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1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44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48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278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298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28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60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30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48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30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2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42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397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16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597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57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467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99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05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74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8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79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8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3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9534A69-3B6E-4213-9FC3-A2603FEFB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B0918D2-07AF-4571-86CD-D7A072B36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ADB895F-4E1D-4759-BAE5-DE6EC610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D4C028A-B401-4450-86E0-C460F136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3CCBD88-E4C9-4BBC-A64F-52EDF797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1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BEA7492-4C50-45F3-91EA-199EF229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D8DE6D1-9065-419D-816D-EBE041743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9BEFEF6-1B63-4866-A472-EAA9503A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03587BB-1D4E-4D27-B121-BB0C974C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D1EB0F4-2B64-4969-997A-94F7A0A5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46CD204-96B4-49BA-8A0B-B4FAEA94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A31CBA-5E66-4F83-BBAA-81C765AB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2A5F373-FD04-4A62-834E-EFADC8997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2670E82-6E29-4473-9F81-5C4AD144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7EA8C11-DF17-4634-B337-2C0F2E72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E2D7220-6530-4C8D-A728-13FC0444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2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B7AF910-67CE-4E86-84C1-249AC5E14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03690BF-AA1A-4F67-B792-FE6F6CF86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801165E-B614-475F-B8AA-E66EC5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204B274-2C6E-482D-A27E-4951E60B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83A0C07-64DF-4CDF-9EAC-9FA9F2BC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9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51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0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6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5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5B774D0-0E86-4F39-9041-8CA81EBF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64A427C-4697-4AA4-B16C-38AB36AA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811D2B8-34B6-47CC-AA04-8C75A52C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B5B3763-98FD-4216-BC38-35079E9A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1DAD722-5814-497F-8E33-4293AE7D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7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1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83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7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97AF097-27CC-4C85-846E-049760AF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7F33E53-61F6-4021-BA68-F7CE63C5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C6E2916-3743-420C-A19D-6E861ADF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7C811BB-9EF5-458F-B89E-25A67B22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91C0F07-FB81-4C72-98F7-C70EEB84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D8B7325-4458-4E33-93C3-0C29BD6E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37889F1-28BE-47E6-B679-FC9F1DE8F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BE169F9-F0C2-4587-8F19-373C331FD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3951753-FDB1-4184-9D18-4CDBD9A6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9D49707-D184-4C08-941B-6A34DC45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6D2F65D-58E1-484A-B7DD-8C2A4E94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4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DC243AD-A038-4673-82D4-0E08B038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F44254E-F541-46E9-B504-A3D830E3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E1943B4-48CB-4FD1-94D8-5AB538C5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0CA79AD-5C32-4E63-AC3F-91305D9CF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FAD6A34-50D5-4E0B-87E4-2DCC37388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972AA39-53DC-4071-81BE-F22E3CB9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BEAF94E-A7BE-453B-BE97-06C3D61D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BEA121B-C651-4BD8-ACBB-2F1EC2E0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DC243AD-A038-4673-82D4-0E08B038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F44254E-F541-46E9-B504-A3D830E3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E1943B4-48CB-4FD1-94D8-5AB538C5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0CA79AD-5C32-4E63-AC3F-91305D9CF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FAD6A34-50D5-4E0B-87E4-2DCC37388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972AA39-53DC-4071-81BE-F22E3CB9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BEAF94E-A7BE-453B-BE97-06C3D61D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BEA121B-C651-4BD8-ACBB-2F1EC2E0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464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0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093E149-E012-48AF-9980-EB08DDC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842B619-F192-48B0-B609-C70423C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57F5087-CEA4-430D-A66C-F528DBC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9BBED47-1204-404B-B4B3-879D7E3D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4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3B0FBBF-0A71-437A-8428-FF550C41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A6E33DD-AB66-4779-92E7-932B2401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23D1204-8454-4A0D-9226-8CAD6E05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7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0667BA8-53CF-41FC-854F-67534D32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35A5D3D-D1C4-4A02-8679-405CBB85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E9CC379-4E7C-4C21-B093-5E5919659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0E0408-C47F-4F10-B8E2-637BD1AE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C38968F-88D6-4F4A-98DC-2582E4BA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11F0699-2F62-4F3E-B0C2-2897D3CB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5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2BEF88-D0A4-4FB0-A2BC-67566CE6E9F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8"/>
            <a:ext cx="12192000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58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B307FA-3924-4DAE-9843-68E12B1D1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472" y="-392282"/>
            <a:ext cx="6054528" cy="60545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4AAA2E-7205-4E12-8C96-73018C5A5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645" y="2989384"/>
            <a:ext cx="4571355" cy="38686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AA2DB5-BEDA-4C48-9FBB-DB51A66173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15" name="副标题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C74CE5-FCDC-4D3C-B548-3531CE21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518" y="2634982"/>
            <a:ext cx="1153234" cy="3973463"/>
          </a:xfrm>
        </p:spPr>
        <p:txBody>
          <a:bodyPr vert="eaVert">
            <a:noAutofit/>
          </a:bodyPr>
          <a:lstStyle/>
          <a:p>
            <a:r>
              <a:rPr lang="zh-CN" altLang="en-US" sz="4000" dirty="0">
                <a:solidFill>
                  <a:srgbClr val="39A198"/>
                </a:solidFill>
                <a:cs typeface="+mn-ea"/>
                <a:sym typeface="+mn-lt"/>
              </a:rPr>
              <a:t>二十四节气之小暑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3397D-44AD-412D-866B-EE609685767E}"/>
              </a:ext>
            </a:extLst>
          </p:cNvPr>
          <p:cNvSpPr/>
          <p:nvPr/>
        </p:nvSpPr>
        <p:spPr>
          <a:xfrm>
            <a:off x="4537624" y="5946761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优品</a:t>
            </a:r>
            <a:r>
              <a:rPr lang="en-US" altLang="zh-CN" sz="2400" dirty="0" smtClean="0">
                <a:cs typeface="+mn-ea"/>
                <a:sym typeface="+mn-lt"/>
              </a:rPr>
              <a:t>PPT</a:t>
            </a:r>
            <a:r>
              <a:rPr lang="zh-CN" altLang="en-US" sz="2400" dirty="0" smtClean="0">
                <a:cs typeface="+mn-ea"/>
                <a:sym typeface="+mn-lt"/>
              </a:rPr>
              <a:t>模板网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7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F8B352-C4FA-4A00-9C2F-3568B180DD89}"/>
              </a:ext>
            </a:extLst>
          </p:cNvPr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BAD773-B305-4B33-B09D-CDED4F865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1BE9CC-FEA0-4740-9376-E047848573B8}"/>
                </a:ext>
              </a:extLst>
            </p:cNvPr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36D90F-74C7-4076-BB16-55AFFAAE84C3}"/>
              </a:ext>
            </a:extLst>
          </p:cNvPr>
          <p:cNvGrpSpPr/>
          <p:nvPr/>
        </p:nvGrpSpPr>
        <p:grpSpPr>
          <a:xfrm>
            <a:off x="706315" y="1035148"/>
            <a:ext cx="10779369" cy="5471159"/>
            <a:chOff x="706315" y="1035148"/>
            <a:chExt cx="10779369" cy="5471159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16F964-A960-42DA-8FAF-13EA7C33E84C}"/>
                </a:ext>
              </a:extLst>
            </p:cNvPr>
            <p:cNvSpPr/>
            <p:nvPr/>
          </p:nvSpPr>
          <p:spPr>
            <a:xfrm>
              <a:off x="926122" y="1753969"/>
              <a:ext cx="10207870" cy="466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俗话说“热在三伏”，小暑过后就进入伏天。伏，即伏藏的意思，所以人们应当少外出以避暑气。饮食上，人们会吃清凉消暑的食品，以度过炎热的伏天。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入伏之时，刚好是我国小麦生产区麦收不足一个月的时候，家家麦满仓，而到了伏天人们精神委顿，食欲不佳，饺子却是传统食品中开胃解馋的佳品，所以人们用新磨的面粉包饺子，或者吃顿新白面做的面条，就有了“头伏饺子二伏面，三伏烙饼摊鸡蛋”的说法。在山东，有的地方吃生黄瓜和煮鸡蛋来治苦夏，入伏的早晨吃鸡蛋，不吃别的食物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据考证，伏日吃面习俗出现在三国时期。</a:t>
              </a: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魏氏春秋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记载：“伏日食汤饼，取巾拭汗，面色皎然”，这里的汤饼就是热汤面。</a:t>
              </a: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荆楚岁时记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中说：“六月伏日食汤饼，名为辟恶。”五月是恶月，六月与五月相近，故也应“辟恶”。伏天还可吃过水面、炒面。过水面，就是将面条煮熟用凉水过出，拌上蒜泥，浇上卤汁，不仅味道鲜美，而且可以“败心火”。炒面，就是用锅将面粉妙干炒熟，然后用开水冲后加糖拌着吃，具有“解烦渴，止泻，实大肠的作用”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C14E5C-C4D5-4DE2-BB11-3E900AF3074F}"/>
                </a:ext>
              </a:extLst>
            </p:cNvPr>
            <p:cNvSpPr/>
            <p:nvPr/>
          </p:nvSpPr>
          <p:spPr>
            <a:xfrm>
              <a:off x="706315" y="1424353"/>
              <a:ext cx="10779369" cy="5081954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5E7520-FD04-440D-A404-5328DC673229}"/>
                </a:ext>
              </a:extLst>
            </p:cNvPr>
            <p:cNvGrpSpPr/>
            <p:nvPr/>
          </p:nvGrpSpPr>
          <p:grpSpPr>
            <a:xfrm>
              <a:off x="4819649" y="1035148"/>
              <a:ext cx="2417885" cy="683651"/>
              <a:chOff x="7566883" y="1390826"/>
              <a:chExt cx="2417885" cy="683651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DC9DB4-E240-414C-9802-102E3B7D83D5}"/>
                  </a:ext>
                </a:extLst>
              </p:cNvPr>
              <p:cNvSpPr/>
              <p:nvPr/>
            </p:nvSpPr>
            <p:spPr>
              <a:xfrm>
                <a:off x="7566883" y="1390826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450532-40FE-46DE-9D28-56F0E028CD4C}"/>
                  </a:ext>
                </a:extLst>
              </p:cNvPr>
              <p:cNvSpPr txBox="1"/>
              <p:nvPr/>
            </p:nvSpPr>
            <p:spPr>
              <a:xfrm>
                <a:off x="7990995" y="1428146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吃伏面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59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0C26DB-4C89-4239-AE3A-A52D6DFCD729}"/>
              </a:ext>
            </a:extLst>
          </p:cNvPr>
          <p:cNvSpPr/>
          <p:nvPr/>
        </p:nvSpPr>
        <p:spPr>
          <a:xfrm>
            <a:off x="604100" y="2195506"/>
            <a:ext cx="5591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在民间有小暑吃藕的习俗。在清咸丰年间，莲藕就被钦定为御膳贡品。藕与“偶”同音，所以人们用食藕祝愿婚姻美满。藕与莲花一样，出污泥而不染，因此也被看做是清廉高洁的人格象征。藕中含有大量的碳水化合物及丰富的钙、磷、铁和多种维生素，钾和膳食纤维也比较多，具有清热养血除烦等功效，适合夏天食用。鲜藕以小火偎烂，切片后加适量蜂蜜，可随意食用，有安神入睡之功效，可治血虚失眠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D0B2D3-91D5-4110-857E-4A0E74873CE1}"/>
              </a:ext>
            </a:extLst>
          </p:cNvPr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8A1ECC-7CDF-4DAC-980A-B6207A01C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500538-6C70-4FC7-B7AE-E4C9808882FD}"/>
                </a:ext>
              </a:extLst>
            </p:cNvPr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7DCFED-94A1-4CE0-B2B2-73F1216A3068}"/>
              </a:ext>
            </a:extLst>
          </p:cNvPr>
          <p:cNvGrpSpPr/>
          <p:nvPr/>
        </p:nvGrpSpPr>
        <p:grpSpPr>
          <a:xfrm>
            <a:off x="2191111" y="1393669"/>
            <a:ext cx="2417885" cy="677008"/>
            <a:chOff x="7566883" y="1390826"/>
            <a:chExt cx="2417885" cy="677008"/>
          </a:xfrm>
        </p:grpSpPr>
        <p:sp>
          <p:nvSpPr>
            <p:cNvPr id="9" name="矩形: 圆角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9C29C3-058F-4015-B2D2-93550FB93D0F}"/>
                </a:ext>
              </a:extLst>
            </p:cNvPr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D110BB-C9DA-425D-8313-5CFBBA136CC2}"/>
                </a:ext>
              </a:extLst>
            </p:cNvPr>
            <p:cNvSpPr txBox="1"/>
            <p:nvPr/>
          </p:nvSpPr>
          <p:spPr>
            <a:xfrm>
              <a:off x="8221827" y="1421503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吃藕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0130D5-24AA-459A-9676-895A4A67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653" y="2011093"/>
            <a:ext cx="4736947" cy="354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40104" y="63695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7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524E9-73A6-4604-8AF2-969EC4219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3135A9-7DE2-47C9-BB3D-DA018753D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7D17D-73E0-4C83-8A6B-EB925E1CB778}"/>
              </a:ext>
            </a:extLst>
          </p:cNvPr>
          <p:cNvSpPr txBox="1">
            <a:spLocks/>
          </p:cNvSpPr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小暑的民间传说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4A3B9-5760-4ED2-8F18-CDDE8D3AC838}"/>
              </a:ext>
            </a:extLst>
          </p:cNvPr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FE8DD3-435E-4F72-9065-4390B4BB77DB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7FC72-60D2-4864-BECA-54F875CB5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DFBE72-CD8A-4654-AACF-1433C11B90AC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9C5472-0D01-4741-A6DE-3873507BA4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00" y="1428654"/>
            <a:ext cx="4953996" cy="470837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E3C2AA-F061-4795-93CC-E697F0CF08C4}"/>
              </a:ext>
            </a:extLst>
          </p:cNvPr>
          <p:cNvGrpSpPr/>
          <p:nvPr/>
        </p:nvGrpSpPr>
        <p:grpSpPr>
          <a:xfrm>
            <a:off x="6096000" y="1907903"/>
            <a:ext cx="5032131" cy="3482054"/>
            <a:chOff x="6096000" y="1907903"/>
            <a:chExt cx="5032131" cy="3482054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7F125D-AA58-4817-BDF4-310411D5D791}"/>
                </a:ext>
              </a:extLst>
            </p:cNvPr>
            <p:cNvSpPr/>
            <p:nvPr/>
          </p:nvSpPr>
          <p:spPr>
            <a:xfrm>
              <a:off x="6096000" y="2804634"/>
              <a:ext cx="503213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“六月六”相传这是龙宫晒龙袍的日子，因为这一天，差不多是在小暑的前夕，为一年中气温最高，日照时间最长，阳关辐射最强的日子，所以家家户户多会不约而同的选择这一天“晒伏”，就是把存放在箱柜里的衣服晾到外面接受阳光的暴晒，以去潮，去湿，防霉防蛀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12E6EF-EF9F-40BE-A08F-41262F73E6D7}"/>
                </a:ext>
              </a:extLst>
            </p:cNvPr>
            <p:cNvGrpSpPr/>
            <p:nvPr/>
          </p:nvGrpSpPr>
          <p:grpSpPr>
            <a:xfrm>
              <a:off x="7012778" y="1907903"/>
              <a:ext cx="3198574" cy="650632"/>
              <a:chOff x="7012778" y="1907903"/>
              <a:chExt cx="3198574" cy="650632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D9EDB3-B7FE-4506-9F71-26F18303DF04}"/>
                  </a:ext>
                </a:extLst>
              </p:cNvPr>
              <p:cNvSpPr/>
              <p:nvPr/>
            </p:nvSpPr>
            <p:spPr>
              <a:xfrm>
                <a:off x="7012778" y="1907903"/>
                <a:ext cx="3198574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C78B2A-709C-4568-85A6-B0144D742CE9}"/>
                  </a:ext>
                </a:extLst>
              </p:cNvPr>
              <p:cNvSpPr/>
              <p:nvPr/>
            </p:nvSpPr>
            <p:spPr>
              <a:xfrm>
                <a:off x="7365570" y="1912204"/>
                <a:ext cx="24929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龙宫晒龙袍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4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875A1F-BEAE-4E9C-A89A-35BE137C6D29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B79D32-CCE9-469E-A825-FDCBE6EC5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45E545-5750-46DA-B154-6C0610E29CF3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ECAA72-698F-422C-A06A-169967E3C660}"/>
              </a:ext>
            </a:extLst>
          </p:cNvPr>
          <p:cNvGrpSpPr/>
          <p:nvPr/>
        </p:nvGrpSpPr>
        <p:grpSpPr>
          <a:xfrm>
            <a:off x="604100" y="2018964"/>
            <a:ext cx="5682761" cy="3465712"/>
            <a:chOff x="604100" y="2018964"/>
            <a:chExt cx="5682761" cy="3465712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28E03B-10EF-4EE2-AE57-8C4FD0899A90}"/>
                </a:ext>
              </a:extLst>
            </p:cNvPr>
            <p:cNvSpPr/>
            <p:nvPr/>
          </p:nvSpPr>
          <p:spPr>
            <a:xfrm>
              <a:off x="604100" y="2899353"/>
              <a:ext cx="568276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相传天上的牛郎星和织女星被银河分割在两岸，一年中只有“七月初七”这一天可以相会。但在他们中间却横阻着一条银河，又没有渡船，怎么办呢</a:t>
              </a:r>
              <a:r>
                <a:rPr lang="en-US" altLang="zh-CN">
                  <a:cs typeface="+mn-ea"/>
                  <a:sym typeface="+mn-lt"/>
                </a:rPr>
                <a:t>?</a:t>
              </a:r>
              <a:r>
                <a:rPr lang="zh-CN" altLang="en-US">
                  <a:cs typeface="+mn-ea"/>
                  <a:sym typeface="+mn-lt"/>
                </a:rPr>
                <a:t>所以六月六这一天，天下的儿童多要将端午节戴在手上的“百索子”撂上屋让喜鹊衔去，在银河上架起一座象彩虹一样美丽的桥，以便牛郎和织女相会。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046C82-9C4D-4C76-9D5F-2AA304D924C4}"/>
                </a:ext>
              </a:extLst>
            </p:cNvPr>
            <p:cNvGrpSpPr/>
            <p:nvPr/>
          </p:nvGrpSpPr>
          <p:grpSpPr>
            <a:xfrm>
              <a:off x="1699930" y="2018964"/>
              <a:ext cx="3491099" cy="668216"/>
              <a:chOff x="7012777" y="1907903"/>
              <a:chExt cx="3491099" cy="668216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04F73B-2380-42DE-8389-7745E6F11532}"/>
                  </a:ext>
                </a:extLst>
              </p:cNvPr>
              <p:cNvSpPr/>
              <p:nvPr/>
            </p:nvSpPr>
            <p:spPr>
              <a:xfrm>
                <a:off x="7012777" y="1907903"/>
                <a:ext cx="3491099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52807B-0D22-4204-A975-E45B78688CE2}"/>
                  </a:ext>
                </a:extLst>
              </p:cNvPr>
              <p:cNvSpPr/>
              <p:nvPr/>
            </p:nvSpPr>
            <p:spPr>
              <a:xfrm>
                <a:off x="7277650" y="1929788"/>
                <a:ext cx="29546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百索子撂上屋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92B360-974E-4A8B-9BEB-DB1C7E3C5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734" y="1230923"/>
            <a:ext cx="4691121" cy="49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FF3257-3210-4E4C-9EA3-20C2E86DFC5D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505192-238F-4BCC-9FD7-910F8D7AF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0C35F2-4F82-4F18-B6C7-9448A6DAE3CD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AC6C5C-9B41-4D23-BFC2-D08109C7FDDA}"/>
              </a:ext>
            </a:extLst>
          </p:cNvPr>
          <p:cNvGrpSpPr/>
          <p:nvPr/>
        </p:nvGrpSpPr>
        <p:grpSpPr>
          <a:xfrm>
            <a:off x="5876563" y="2022203"/>
            <a:ext cx="5457092" cy="3145689"/>
            <a:chOff x="5876563" y="2022203"/>
            <a:chExt cx="5457092" cy="3145689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0C8DCB-E75C-4D5A-8959-E91B08BB4C11}"/>
                </a:ext>
              </a:extLst>
            </p:cNvPr>
            <p:cNvSpPr/>
            <p:nvPr/>
          </p:nvSpPr>
          <p:spPr>
            <a:xfrm>
              <a:off x="5876563" y="2998067"/>
              <a:ext cx="545709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相传这一天是“小白龙”回家的日子，因为“小白龙”犯了天条，被龙王父亲囚禁在很远的一个小岛上，失去了行动自由。唯有六月六这一天，龙王恩准其回家探母。“小白龙”由于探母心切，所以一路上昼夜兼程，带来了惊雷闪电，狂风暴雨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B19A9E-1C89-4EF4-B96E-D294DF770E68}"/>
                </a:ext>
              </a:extLst>
            </p:cNvPr>
            <p:cNvGrpSpPr/>
            <p:nvPr/>
          </p:nvGrpSpPr>
          <p:grpSpPr>
            <a:xfrm>
              <a:off x="7003986" y="2022203"/>
              <a:ext cx="3198574" cy="650632"/>
              <a:chOff x="7012778" y="1907903"/>
              <a:chExt cx="3198574" cy="650632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B621E6-356B-4B13-8FE2-DC2D7468380D}"/>
                  </a:ext>
                </a:extLst>
              </p:cNvPr>
              <p:cNvSpPr/>
              <p:nvPr/>
            </p:nvSpPr>
            <p:spPr>
              <a:xfrm>
                <a:off x="7012778" y="1907903"/>
                <a:ext cx="3198574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F7D2F3-EDB1-4DD9-AE36-E44BD7CB43FD}"/>
                  </a:ext>
                </a:extLst>
              </p:cNvPr>
              <p:cNvSpPr/>
              <p:nvPr/>
            </p:nvSpPr>
            <p:spPr>
              <a:xfrm>
                <a:off x="7365570" y="1912204"/>
                <a:ext cx="24929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白龙归家日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47C369-AE07-48D4-BF53-B4A068F87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09" y="1298536"/>
            <a:ext cx="5096978" cy="47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524E9-73A6-4604-8AF2-969EC4219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3135A9-7DE2-47C9-BB3D-DA018753D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7D17D-73E0-4C83-8A6B-EB925E1CB778}"/>
              </a:ext>
            </a:extLst>
          </p:cNvPr>
          <p:cNvSpPr txBox="1">
            <a:spLocks/>
          </p:cNvSpPr>
          <p:nvPr/>
        </p:nvSpPr>
        <p:spPr>
          <a:xfrm>
            <a:off x="3364122" y="3134282"/>
            <a:ext cx="8502614" cy="133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小暑与气候的故事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4A3B9-5760-4ED2-8F18-CDDE8D3AC838}"/>
              </a:ext>
            </a:extLst>
          </p:cNvPr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2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DCEC49-D217-4B99-8B60-9F33868F7D65}"/>
              </a:ext>
            </a:extLst>
          </p:cNvPr>
          <p:cNvGrpSpPr/>
          <p:nvPr/>
        </p:nvGrpSpPr>
        <p:grpSpPr>
          <a:xfrm>
            <a:off x="56408" y="140677"/>
            <a:ext cx="4815107" cy="738554"/>
            <a:chOff x="56408" y="140677"/>
            <a:chExt cx="4815107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A5B0AF-12C7-4E53-AA37-AADD33E5B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048284-10A8-4C7E-B243-463F96D7A113}"/>
                </a:ext>
              </a:extLst>
            </p:cNvPr>
            <p:cNvSpPr txBox="1"/>
            <p:nvPr/>
          </p:nvSpPr>
          <p:spPr>
            <a:xfrm>
              <a:off x="993530" y="232900"/>
              <a:ext cx="3877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小暑与气候的故事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C66798-1B52-4A17-96F4-0B1FEB9DEAF8}"/>
              </a:ext>
            </a:extLst>
          </p:cNvPr>
          <p:cNvGrpSpPr/>
          <p:nvPr/>
        </p:nvGrpSpPr>
        <p:grpSpPr>
          <a:xfrm>
            <a:off x="860180" y="1085144"/>
            <a:ext cx="10471639" cy="5455259"/>
            <a:chOff x="860180" y="1033465"/>
            <a:chExt cx="10471639" cy="5455259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EC7E8C-7261-45DF-B9F6-17FA8EF9F0EA}"/>
                </a:ext>
              </a:extLst>
            </p:cNvPr>
            <p:cNvSpPr/>
            <p:nvPr/>
          </p:nvSpPr>
          <p:spPr>
            <a:xfrm>
              <a:off x="1184959" y="2928003"/>
              <a:ext cx="982207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开始，江淮流域梅雨先后结束，东部淮河、秦岭一线以北的广大地区开始了来自太平洋的东南季风雨季，降水明显增加，且雨量比较集中；华南、西南、青藏高原也处于来自印度洋和我国南海的西南季风雨季中；而长江中下游地区则一般为副热带高压控制下的高温少雨天气。也有的年份，小暑前后北方冷空气势力仍较强，在长江中下游地区与南方暖空气势均力敌，出现锋面雷雨。小暑时节的雷雨常是“倒黄梅”的天气信息，预兆雨带还会在长江中下游维持一段时间。</a:t>
              </a:r>
            </a:p>
            <a:p>
              <a:pPr indent="457200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前后，中国南方大部分地区各地进入雷暴最多的季节。雷暴是一种剧烈的天气现象，常与大风、暴雨相伴出现，有时还有冰雹，容易造成灾害。华南东部，小暑以后因常受副热带高压控制，多连晴高温天气，开始进入伏旱期。中国南方大部分地区这一东旱西涝的气候特点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187558-0749-460B-878F-C32D2CC1F0ED}"/>
                </a:ext>
              </a:extLst>
            </p:cNvPr>
            <p:cNvSpPr/>
            <p:nvPr/>
          </p:nvSpPr>
          <p:spPr>
            <a:xfrm>
              <a:off x="1184959" y="1684097"/>
              <a:ext cx="982207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中国南方地区小暑时平均气温为</a:t>
              </a:r>
              <a:r>
                <a:rPr lang="en-US" altLang="zh-CN">
                  <a:cs typeface="+mn-ea"/>
                  <a:sym typeface="+mn-lt"/>
                </a:rPr>
                <a:t>26℃</a:t>
              </a:r>
              <a:r>
                <a:rPr lang="zh-CN" altLang="en-US">
                  <a:cs typeface="+mn-ea"/>
                  <a:sym typeface="+mn-lt"/>
                </a:rPr>
                <a:t>左右。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月中旬，华南东南低海拔河谷地区，可开始出现日平均气温高于</a:t>
              </a:r>
              <a:r>
                <a:rPr lang="en-US" altLang="zh-CN">
                  <a:cs typeface="+mn-ea"/>
                  <a:sym typeface="+mn-lt"/>
                </a:rPr>
                <a:t>30℃</a:t>
              </a:r>
              <a:r>
                <a:rPr lang="zh-CN" altLang="en-US">
                  <a:cs typeface="+mn-ea"/>
                  <a:sym typeface="+mn-lt"/>
                </a:rPr>
                <a:t>、日最高气温高于</a:t>
              </a:r>
              <a:r>
                <a:rPr lang="en-US" altLang="zh-CN">
                  <a:cs typeface="+mn-ea"/>
                  <a:sym typeface="+mn-lt"/>
                </a:rPr>
                <a:t>35℃</a:t>
              </a:r>
              <a:r>
                <a:rPr lang="zh-CN" altLang="en-US">
                  <a:cs typeface="+mn-ea"/>
                  <a:sym typeface="+mn-lt"/>
                </a:rPr>
                <a:t>。在西北高原北部，此时仍可见霜雪，相当于华南初春时节景象。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7C02B-2241-475A-9DA2-94171CC89F5A}"/>
                </a:ext>
              </a:extLst>
            </p:cNvPr>
            <p:cNvSpPr/>
            <p:nvPr/>
          </p:nvSpPr>
          <p:spPr>
            <a:xfrm>
              <a:off x="860180" y="1416636"/>
              <a:ext cx="10471639" cy="5072088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9BB91A-8C2A-405A-8BC8-FBC2CD6DFD51}"/>
                </a:ext>
              </a:extLst>
            </p:cNvPr>
            <p:cNvGrpSpPr/>
            <p:nvPr/>
          </p:nvGrpSpPr>
          <p:grpSpPr>
            <a:xfrm>
              <a:off x="4887055" y="1033465"/>
              <a:ext cx="2417885" cy="650632"/>
              <a:chOff x="7566883" y="1596739"/>
              <a:chExt cx="2417885" cy="650632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617E43-F526-40C8-9324-78500BF3F3AA}"/>
                  </a:ext>
                </a:extLst>
              </p:cNvPr>
              <p:cNvSpPr/>
              <p:nvPr/>
            </p:nvSpPr>
            <p:spPr>
              <a:xfrm>
                <a:off x="7566883" y="1596739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8D6835-287B-4476-BB2C-B8BC03961B88}"/>
                  </a:ext>
                </a:extLst>
              </p:cNvPr>
              <p:cNvSpPr txBox="1"/>
              <p:nvPr/>
            </p:nvSpPr>
            <p:spPr>
              <a:xfrm>
                <a:off x="7760162" y="1596739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小暑养生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1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524E9-73A6-4604-8AF2-969EC4219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3135A9-7DE2-47C9-BB3D-DA018753D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7D17D-73E0-4C83-8A6B-EB925E1CB778}"/>
              </a:ext>
            </a:extLst>
          </p:cNvPr>
          <p:cNvSpPr txBox="1">
            <a:spLocks/>
          </p:cNvSpPr>
          <p:nvPr/>
        </p:nvSpPr>
        <p:spPr>
          <a:xfrm>
            <a:off x="2629729" y="3134282"/>
            <a:ext cx="9581254" cy="133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不得不说的小暑养生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4A3B9-5760-4ED2-8F18-CDDE8D3AC838}"/>
              </a:ext>
            </a:extLst>
          </p:cNvPr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0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00FA45-74AA-406C-8188-1AFCE96EB99F}"/>
              </a:ext>
            </a:extLst>
          </p:cNvPr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FEB50D-522B-4AC6-BDB6-26E099C2E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836E47-6438-4C31-9F07-FCBEF6D1286A}"/>
                </a:ext>
              </a:extLst>
            </p:cNvPr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DD0F33-5AC1-4730-9A7C-7F7761DCFBE0}"/>
              </a:ext>
            </a:extLst>
          </p:cNvPr>
          <p:cNvGrpSpPr/>
          <p:nvPr/>
        </p:nvGrpSpPr>
        <p:grpSpPr>
          <a:xfrm>
            <a:off x="860180" y="1250464"/>
            <a:ext cx="10471639" cy="4765819"/>
            <a:chOff x="860180" y="1250464"/>
            <a:chExt cx="10471639" cy="4765819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F90342-FBD3-42DA-BE6F-5D78EADD99A0}"/>
                </a:ext>
              </a:extLst>
            </p:cNvPr>
            <p:cNvSpPr/>
            <p:nvPr/>
          </p:nvSpPr>
          <p:spPr>
            <a:xfrm>
              <a:off x="1200149" y="2055003"/>
              <a:ext cx="9771185" cy="3371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是人体阳气最旺盛的时候，“春夏养阳”。所以人们在工作劳动之时，要注意劳逸结合，保护人体的阳气。小暑虽不是一年中最炎热的季节，但紧接着就是一年中最热的季节大暑，民间有“小暑大暑，上蒸下煮”之说。小暑正是民间繁忙的时候，种植蔬菜，备足过冬；此时我国大部分地区也都在忙于夏秋作物的田间管理。炎热的气候，由于出汗多，消耗大，再加之劳累，人们更不能忽略对身体的养护。</a:t>
              </a:r>
              <a:endParaRPr lang="en-US" altLang="zh-CN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“热在三伏”，此时正是进入伏天的开始。“伏”即伏藏的意思，所以人们应当少外出以避暑气。民间度过伏天的办法，就是吃清凉消暑的食品。俗话说“头伏饺子二伏面，三伏烙饼摊鸡蛋”。这种吃法便是为了使身体多出汗，排出体内的各种毒素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774588-28AE-4288-8C38-F826E5CA99B4}"/>
                </a:ext>
              </a:extLst>
            </p:cNvPr>
            <p:cNvSpPr/>
            <p:nvPr/>
          </p:nvSpPr>
          <p:spPr>
            <a:xfrm>
              <a:off x="860180" y="1617784"/>
              <a:ext cx="10471639" cy="4398499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327E83-AC67-473E-A770-62783D8098BF}"/>
                </a:ext>
              </a:extLst>
            </p:cNvPr>
            <p:cNvGrpSpPr/>
            <p:nvPr/>
          </p:nvGrpSpPr>
          <p:grpSpPr>
            <a:xfrm>
              <a:off x="4887056" y="1250464"/>
              <a:ext cx="2417885" cy="683651"/>
              <a:chOff x="7566883" y="1390826"/>
              <a:chExt cx="2417885" cy="683651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9A672D-030D-486B-BD16-98FFF2511869}"/>
                  </a:ext>
                </a:extLst>
              </p:cNvPr>
              <p:cNvSpPr/>
              <p:nvPr/>
            </p:nvSpPr>
            <p:spPr>
              <a:xfrm>
                <a:off x="7566883" y="1390826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254F92-B879-4F29-BF82-496AB3324336}"/>
                  </a:ext>
                </a:extLst>
              </p:cNvPr>
              <p:cNvSpPr txBox="1"/>
              <p:nvPr/>
            </p:nvSpPr>
            <p:spPr>
              <a:xfrm>
                <a:off x="7841525" y="1428146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小暑养生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F2577B-F229-4FCD-9CAD-433878455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802" y="3010894"/>
            <a:ext cx="4571355" cy="3868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262145-6703-49E7-80AE-DBAF2CB841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08AEBC-73B3-4972-BF23-F6698F3D0D6D}"/>
              </a:ext>
            </a:extLst>
          </p:cNvPr>
          <p:cNvGrpSpPr/>
          <p:nvPr/>
        </p:nvGrpSpPr>
        <p:grpSpPr>
          <a:xfrm>
            <a:off x="4055524" y="1711596"/>
            <a:ext cx="1257300" cy="2831124"/>
            <a:chOff x="701827" y="2398003"/>
            <a:chExt cx="1257300" cy="2831124"/>
          </a:xfrm>
        </p:grpSpPr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BEADFF-04AD-4726-B891-6496CC8DC91F}"/>
                </a:ext>
              </a:extLst>
            </p:cNvPr>
            <p:cNvSpPr/>
            <p:nvPr/>
          </p:nvSpPr>
          <p:spPr>
            <a:xfrm>
              <a:off x="701827" y="2398003"/>
              <a:ext cx="1225843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800">
                  <a:solidFill>
                    <a:srgbClr val="39A198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E42816-DB2A-4792-9B41-70D9FD8683CB}"/>
                </a:ext>
              </a:extLst>
            </p:cNvPr>
            <p:cNvSpPr/>
            <p:nvPr/>
          </p:nvSpPr>
          <p:spPr>
            <a:xfrm>
              <a:off x="701827" y="2398003"/>
              <a:ext cx="1257300" cy="2831124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DA7A49-8DC0-4AF5-BC3D-42B76B405A61}"/>
              </a:ext>
            </a:extLst>
          </p:cNvPr>
          <p:cNvGrpSpPr/>
          <p:nvPr/>
        </p:nvGrpSpPr>
        <p:grpSpPr>
          <a:xfrm>
            <a:off x="6446111" y="1491527"/>
            <a:ext cx="4889988" cy="4524315"/>
            <a:chOff x="3453913" y="1127281"/>
            <a:chExt cx="4889988" cy="4524315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E05C0E-0D1C-47D1-9FF2-1A1F86CC6C6D}"/>
                </a:ext>
              </a:extLst>
            </p:cNvPr>
            <p:cNvSpPr/>
            <p:nvPr/>
          </p:nvSpPr>
          <p:spPr>
            <a:xfrm>
              <a:off x="3971193" y="1127281"/>
              <a:ext cx="4372708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小暑的来龙去脉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小暑的习俗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关于小暑的民间传说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小暑与气候的故事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不得不说的小暑养生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防暑降温小常识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C6397B-2D7F-4802-9190-B84F829453E2}"/>
                </a:ext>
              </a:extLst>
            </p:cNvPr>
            <p:cNvSpPr/>
            <p:nvPr/>
          </p:nvSpPr>
          <p:spPr>
            <a:xfrm>
              <a:off x="3453913" y="1327638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3A5D18-6C83-461D-A6C4-E3D077700764}"/>
                </a:ext>
              </a:extLst>
            </p:cNvPr>
            <p:cNvSpPr/>
            <p:nvPr/>
          </p:nvSpPr>
          <p:spPr>
            <a:xfrm>
              <a:off x="3453913" y="2045275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AB5350-81A6-41B9-8BC3-7B4F7CC6D133}"/>
                </a:ext>
              </a:extLst>
            </p:cNvPr>
            <p:cNvSpPr/>
            <p:nvPr/>
          </p:nvSpPr>
          <p:spPr>
            <a:xfrm>
              <a:off x="3453913" y="2762912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三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E83038-4FB5-4786-BC74-5519FEB1AD4F}"/>
                </a:ext>
              </a:extLst>
            </p:cNvPr>
            <p:cNvSpPr/>
            <p:nvPr/>
          </p:nvSpPr>
          <p:spPr>
            <a:xfrm>
              <a:off x="3453913" y="3537567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05F63D-1498-45C9-8E1A-2AC2C874ED7B}"/>
                </a:ext>
              </a:extLst>
            </p:cNvPr>
            <p:cNvSpPr/>
            <p:nvPr/>
          </p:nvSpPr>
          <p:spPr>
            <a:xfrm>
              <a:off x="3453913" y="4304027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五</a:t>
              </a: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A405AF-24A1-4E1C-AC4B-234B2811EC0F}"/>
                </a:ext>
              </a:extLst>
            </p:cNvPr>
            <p:cNvSpPr/>
            <p:nvPr/>
          </p:nvSpPr>
          <p:spPr>
            <a:xfrm>
              <a:off x="3453913" y="5027122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5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3DF57C-FE7C-4E2F-9651-95CF5BD6DA2A}"/>
              </a:ext>
            </a:extLst>
          </p:cNvPr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46664B-9793-46C1-940B-CD44043A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9FB68D-7037-41C5-8468-A896F5CD68B3}"/>
                </a:ext>
              </a:extLst>
            </p:cNvPr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01F2A8-0DD0-45F7-832A-17CF4A10419D}"/>
              </a:ext>
            </a:extLst>
          </p:cNvPr>
          <p:cNvGrpSpPr/>
          <p:nvPr/>
        </p:nvGrpSpPr>
        <p:grpSpPr>
          <a:xfrm>
            <a:off x="741668" y="1035160"/>
            <a:ext cx="10946450" cy="5604817"/>
            <a:chOff x="741668" y="1035160"/>
            <a:chExt cx="10946450" cy="5604817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B2B577-6ABA-4AC6-AEAA-647A0DD13F96}"/>
                </a:ext>
              </a:extLst>
            </p:cNvPr>
            <p:cNvSpPr/>
            <p:nvPr/>
          </p:nvSpPr>
          <p:spPr>
            <a:xfrm>
              <a:off x="838016" y="6055202"/>
              <a:ext cx="108412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cs typeface="+mn-ea"/>
                  <a:sym typeface="+mn-lt"/>
                </a:rPr>
                <a:t>天</a:t>
              </a:r>
              <a:r>
                <a:rPr lang="zh-CN" altLang="en-US" sz="1600" dirty="0">
                  <a:cs typeface="+mn-ea"/>
                  <a:sym typeface="+mn-lt"/>
                </a:rPr>
                <a:t>热了，人们就喜欢吃冷饮，冰淇淋、雪糕、冰镇饮品很受大家的青睐；有的人从外面一回来就冲澡，还喜欢冲凉水澡。殊不知，这些对身体健康非常不利，很容易引发身体不适，或者埋下健康隐患。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E3EFA8-6ACD-40B5-8A68-DDCF882C2D25}"/>
                </a:ext>
              </a:extLst>
            </p:cNvPr>
            <p:cNvGrpSpPr/>
            <p:nvPr/>
          </p:nvGrpSpPr>
          <p:grpSpPr>
            <a:xfrm>
              <a:off x="844062" y="1035160"/>
              <a:ext cx="3559746" cy="523220"/>
              <a:chOff x="7012778" y="1971609"/>
              <a:chExt cx="3559746" cy="523220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7E0DAD-8665-4901-BACC-130D1397D25D}"/>
                  </a:ext>
                </a:extLst>
              </p:cNvPr>
              <p:cNvSpPr/>
              <p:nvPr/>
            </p:nvSpPr>
            <p:spPr>
              <a:xfrm>
                <a:off x="7012778" y="1971609"/>
                <a:ext cx="3559746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C80448-5F04-4FE1-8412-64F1FC61B786}"/>
                  </a:ext>
                </a:extLst>
              </p:cNvPr>
              <p:cNvSpPr/>
              <p:nvPr/>
            </p:nvSpPr>
            <p:spPr>
              <a:xfrm>
                <a:off x="7085865" y="1971609"/>
                <a:ext cx="34163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一、平心静气以养心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E5CF4E-D528-4282-8CA7-F29CD800CACD}"/>
                </a:ext>
              </a:extLst>
            </p:cNvPr>
            <p:cNvSpPr/>
            <p:nvPr/>
          </p:nvSpPr>
          <p:spPr>
            <a:xfrm>
              <a:off x="741668" y="1616588"/>
              <a:ext cx="1093763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小暑时节，天气炎热，人们容易烦躁不安，爱犯困，少精神。所以，对应这一时节的特点，在养生健康方面，应该根据季节与五脏的对应关系，养护好心脏。心为五脏六腑之首，有“心动则五脏六腑皆摇”之说，心脏的养护尤为重要。中医认为，平心静气，可以舒缓紧张的情绪，使心情舒畅、气血和缓；既有助于心脏机能的旺盛，也符合“春夏养阳”的原则。所以，夏季养生以“心静”为宜，心静自然凉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D8E065-71C3-428F-B166-367C91DBF1DB}"/>
                </a:ext>
              </a:extLst>
            </p:cNvPr>
            <p:cNvGrpSpPr/>
            <p:nvPr/>
          </p:nvGrpSpPr>
          <p:grpSpPr>
            <a:xfrm>
              <a:off x="844061" y="2759664"/>
              <a:ext cx="5419176" cy="523220"/>
              <a:chOff x="7012777" y="1962817"/>
              <a:chExt cx="5419176" cy="523220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4BF266-B48D-463C-A0FB-32628E281E90}"/>
                  </a:ext>
                </a:extLst>
              </p:cNvPr>
              <p:cNvSpPr/>
              <p:nvPr/>
            </p:nvSpPr>
            <p:spPr>
              <a:xfrm>
                <a:off x="7012777" y="1971609"/>
                <a:ext cx="5346089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3629BE-9EC4-4538-A139-639FF2367C5A}"/>
                  </a:ext>
                </a:extLst>
              </p:cNvPr>
              <p:cNvSpPr/>
              <p:nvPr/>
            </p:nvSpPr>
            <p:spPr>
              <a:xfrm>
                <a:off x="7085864" y="1962817"/>
                <a:ext cx="53460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二、注意饮食卫生，饮食应清淡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3E68A9-085E-44BD-BDE2-BFD4E9FD9F05}"/>
                </a:ext>
              </a:extLst>
            </p:cNvPr>
            <p:cNvSpPr/>
            <p:nvPr/>
          </p:nvSpPr>
          <p:spPr>
            <a:xfrm>
              <a:off x="750488" y="3400276"/>
              <a:ext cx="109376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适量小暑时节的多雨、高温，更使得本来就在夏季属于高发症的消化道疾病，更加多发频发。所以，这一时节的饮食，一定要注意饮食卫生，而且饮食要节制，不可贪食、过量；而且饮食以清淡，富有营养为宜。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3AFF97-853A-476C-B7B7-6CC7486C1D67}"/>
                </a:ext>
              </a:extLst>
            </p:cNvPr>
            <p:cNvGrpSpPr/>
            <p:nvPr/>
          </p:nvGrpSpPr>
          <p:grpSpPr>
            <a:xfrm>
              <a:off x="844061" y="4090798"/>
              <a:ext cx="4229100" cy="523220"/>
              <a:chOff x="7012777" y="1971609"/>
              <a:chExt cx="4229100" cy="523220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B421C5-F9A8-4F69-AF45-526C183A4007}"/>
                  </a:ext>
                </a:extLst>
              </p:cNvPr>
              <p:cNvSpPr/>
              <p:nvPr/>
            </p:nvSpPr>
            <p:spPr>
              <a:xfrm>
                <a:off x="7012777" y="1971609"/>
                <a:ext cx="4229099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A8FD9D-8DC1-4A18-B26B-6A32AF614B11}"/>
                  </a:ext>
                </a:extLst>
              </p:cNvPr>
              <p:cNvSpPr/>
              <p:nvPr/>
            </p:nvSpPr>
            <p:spPr>
              <a:xfrm>
                <a:off x="7085864" y="1971609"/>
                <a:ext cx="41560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三、外出时做好防暑工作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9FFA86-5CFE-441F-BB1D-1E05C8E14953}"/>
                </a:ext>
              </a:extLst>
            </p:cNvPr>
            <p:cNvSpPr/>
            <p:nvPr/>
          </p:nvSpPr>
          <p:spPr>
            <a:xfrm>
              <a:off x="741669" y="4719765"/>
              <a:ext cx="109376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中暑是夏季的常见病，小暑时节的天气特点更是容易发生中暑。所以大家外出时一定要做好防暑工作，带好遮阳伞、遮阳帽等工具，多喝水，并尽量避开午后太阳热辣时外出。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FC3329-A96C-41E4-A30F-A937B4E6C6A6}"/>
                </a:ext>
              </a:extLst>
            </p:cNvPr>
            <p:cNvGrpSpPr/>
            <p:nvPr/>
          </p:nvGrpSpPr>
          <p:grpSpPr>
            <a:xfrm>
              <a:off x="838016" y="5408420"/>
              <a:ext cx="5841405" cy="523220"/>
              <a:chOff x="7012777" y="1971609"/>
              <a:chExt cx="5841405" cy="523220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C38C7C-30B2-47E9-8AA5-4A608FD52113}"/>
                  </a:ext>
                </a:extLst>
              </p:cNvPr>
              <p:cNvSpPr/>
              <p:nvPr/>
            </p:nvSpPr>
            <p:spPr>
              <a:xfrm>
                <a:off x="7012777" y="1971609"/>
                <a:ext cx="5703461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93028B-44B2-4620-8CB5-B874403F8503}"/>
                  </a:ext>
                </a:extLst>
              </p:cNvPr>
              <p:cNvSpPr/>
              <p:nvPr/>
            </p:nvSpPr>
            <p:spPr>
              <a:xfrm>
                <a:off x="7085864" y="1971609"/>
                <a:ext cx="57683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四、不要贪凉冲凉水澡、少进冷食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4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391BDD-B0B9-47F3-9E41-68208CEDD43C}"/>
              </a:ext>
            </a:extLst>
          </p:cNvPr>
          <p:cNvGrpSpPr/>
          <p:nvPr/>
        </p:nvGrpSpPr>
        <p:grpSpPr>
          <a:xfrm>
            <a:off x="3046105" y="1274108"/>
            <a:ext cx="6099789" cy="545124"/>
            <a:chOff x="3216274" y="1265315"/>
            <a:chExt cx="6099789" cy="545124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AD62E2-E4F3-4838-AA29-DED8D6F805EC}"/>
                </a:ext>
              </a:extLst>
            </p:cNvPr>
            <p:cNvSpPr/>
            <p:nvPr/>
          </p:nvSpPr>
          <p:spPr>
            <a:xfrm>
              <a:off x="3216274" y="1265315"/>
              <a:ext cx="6099789" cy="545124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4CAF2-5452-4131-BE24-3BA2BC765DE0}"/>
                </a:ext>
              </a:extLst>
            </p:cNvPr>
            <p:cNvSpPr/>
            <p:nvPr/>
          </p:nvSpPr>
          <p:spPr>
            <a:xfrm>
              <a:off x="3269195" y="1313606"/>
              <a:ext cx="59627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小暑饮食除了以清淡为主，专家推荐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"</a:t>
              </a: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三宝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"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BCAF67-669D-4153-BD98-E6157C0FB73F}"/>
              </a:ext>
            </a:extLst>
          </p:cNvPr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7A1363-D7E1-49D3-957E-40F194A0E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1233AA-85CF-4CA4-A457-1F648A9AF0EC}"/>
                </a:ext>
              </a:extLst>
            </p:cNvPr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11CB6C-95A5-450A-AD4F-80BD99DC8B26}"/>
              </a:ext>
            </a:extLst>
          </p:cNvPr>
          <p:cNvGrpSpPr/>
          <p:nvPr/>
        </p:nvGrpSpPr>
        <p:grpSpPr>
          <a:xfrm>
            <a:off x="527538" y="2382715"/>
            <a:ext cx="3324859" cy="3824654"/>
            <a:chOff x="527538" y="2382715"/>
            <a:chExt cx="3324859" cy="3824654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182007-4AA2-4533-BEA0-3A2938DB2155}"/>
                </a:ext>
              </a:extLst>
            </p:cNvPr>
            <p:cNvSpPr/>
            <p:nvPr/>
          </p:nvSpPr>
          <p:spPr>
            <a:xfrm>
              <a:off x="720510" y="2521814"/>
              <a:ext cx="2946421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黄鳝</a:t>
              </a:r>
              <a:endParaRPr lang="zh-CN" altLang="en-US" sz="2800" dirty="0">
                <a:solidFill>
                  <a:srgbClr val="39A198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俗话说，“小暑黄鳝赛人参”，各地经典菜肴几乎都有以黄鳝为原料的。黄鳝生长在水岸泥窟之中，最滋补、最味美的莫属小暑前后一个月的夏鳝鱼。另外，这个时期往往是慢性支气管炎、支气管哮喘、风湿性关节炎等疾病的缓解期，根据冬病夏治的说法，此时用黄鳝滋补更能起到补中益气、补肝脾、除风湿、强筋骨的作用。</a:t>
              </a: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4137A5-C66F-4145-8A76-E18D24CFF6F8}"/>
                </a:ext>
              </a:extLst>
            </p:cNvPr>
            <p:cNvSpPr/>
            <p:nvPr/>
          </p:nvSpPr>
          <p:spPr>
            <a:xfrm>
              <a:off x="527538" y="2382715"/>
              <a:ext cx="3324859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9CE9A8-2054-4EA6-AB7C-AF775FFCF47F}"/>
              </a:ext>
            </a:extLst>
          </p:cNvPr>
          <p:cNvGrpSpPr/>
          <p:nvPr/>
        </p:nvGrpSpPr>
        <p:grpSpPr>
          <a:xfrm>
            <a:off x="4259918" y="2393013"/>
            <a:ext cx="3582820" cy="3824654"/>
            <a:chOff x="4259918" y="2393013"/>
            <a:chExt cx="3582820" cy="3824654"/>
          </a:xfrm>
        </p:grpSpPr>
        <p:sp>
          <p:nvSpPr>
            <p:cNvPr id="6" name="矩形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32A17E-ADAD-4A9C-AD79-C91B1406E666}"/>
                </a:ext>
              </a:extLst>
            </p:cNvPr>
            <p:cNvSpPr/>
            <p:nvPr/>
          </p:nvSpPr>
          <p:spPr>
            <a:xfrm>
              <a:off x="4445384" y="2520236"/>
              <a:ext cx="3248297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莲藕</a:t>
              </a:r>
              <a:endParaRPr lang="zh-CN" altLang="en-US" sz="2800" dirty="0">
                <a:solidFill>
                  <a:srgbClr val="39A198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不少朋友曾有过这样的体验：每到夏天，稍不注意，就会流鼻血，去医院也查不出什么问题，医生只是叮嘱道：多吃点莲藕就可以了。果真没过多久，问题自然消失了。常吃莲藕可以凉血、滋阴、清热，解决流鼻血这种麻烦可以说是小菜一碟。对老年人来说，夏藕更是补养脾胃的好食材。此外，莲藕也是高血压、肝病、食欲缺乏、缺铁性贫血、营养不良者的保健食物。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F2DC9B-0622-4C59-8D25-6F4976C8169C}"/>
                </a:ext>
              </a:extLst>
            </p:cNvPr>
            <p:cNvSpPr/>
            <p:nvPr/>
          </p:nvSpPr>
          <p:spPr>
            <a:xfrm>
              <a:off x="4259918" y="2393013"/>
              <a:ext cx="3582820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0B16D7-3422-4B73-BFA3-E70F2B6D6B99}"/>
              </a:ext>
            </a:extLst>
          </p:cNvPr>
          <p:cNvGrpSpPr/>
          <p:nvPr/>
        </p:nvGrpSpPr>
        <p:grpSpPr>
          <a:xfrm>
            <a:off x="8339548" y="2382715"/>
            <a:ext cx="3324859" cy="3824654"/>
            <a:chOff x="8339548" y="2382715"/>
            <a:chExt cx="3324859" cy="3824654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1B017F-89B3-49E2-AE6E-7972841EAB13}"/>
                </a:ext>
              </a:extLst>
            </p:cNvPr>
            <p:cNvSpPr/>
            <p:nvPr/>
          </p:nvSpPr>
          <p:spPr>
            <a:xfrm>
              <a:off x="8472135" y="2520236"/>
              <a:ext cx="2999355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绿</a:t>
              </a:r>
              <a:r>
                <a:rPr lang="zh-CN" altLang="en-US" sz="2800" dirty="0">
                  <a:solidFill>
                    <a:srgbClr val="39A198"/>
                  </a:solidFill>
                  <a:cs typeface="+mn-ea"/>
                  <a:sym typeface="+mn-lt"/>
                </a:rPr>
                <a:t>豆芽</a:t>
              </a: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小暑节气的第三大宝是绿豆芽，炎炎夏日，烹制一道绿豆芽菜肴可以清热解毒、利尿除湿。同时，绿豆芽的热量很低，而水分和纤维素含量较高，可促进肠蠕动，具有通便的作用，是人们公认的夏季瘦身佳品，也是便秘患者的健康蔬菜，对食道癌、胃癌、直肠癌患者也有良好的食疗价值。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7AF8D4-CFA4-4880-A641-6BB9F233950C}"/>
                </a:ext>
              </a:extLst>
            </p:cNvPr>
            <p:cNvSpPr/>
            <p:nvPr/>
          </p:nvSpPr>
          <p:spPr>
            <a:xfrm>
              <a:off x="8339548" y="2382715"/>
              <a:ext cx="3324859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3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524E9-73A6-4604-8AF2-969EC4219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3135A9-7DE2-47C9-BB3D-DA018753D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7D17D-73E0-4C83-8A6B-EB925E1CB778}"/>
              </a:ext>
            </a:extLst>
          </p:cNvPr>
          <p:cNvSpPr txBox="1">
            <a:spLocks/>
          </p:cNvSpPr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防暑降温小常识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4A3B9-5760-4ED2-8F18-CDDE8D3AC838}"/>
              </a:ext>
            </a:extLst>
          </p:cNvPr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2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FC4CF4-BC0E-45B7-85B9-23D769B89E96}"/>
              </a:ext>
            </a:extLst>
          </p:cNvPr>
          <p:cNvSpPr/>
          <p:nvPr/>
        </p:nvSpPr>
        <p:spPr>
          <a:xfrm>
            <a:off x="850104" y="1065186"/>
            <a:ext cx="10491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高温高湿或强辐射热的气象条件下，人们长期在户外活动，就会导致人体体温调节功能障碍，发生中暑。中暑是典型的气象过敏反应。产生中暑的因素除了气温外，还有湿度、日照、高温环境暴露时间、体制强弱、营养状况、水盐供给以及健康状况有关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913C9E-538E-4B10-875D-82AC9F057B28}"/>
              </a:ext>
            </a:extLst>
          </p:cNvPr>
          <p:cNvSpPr/>
          <p:nvPr/>
        </p:nvSpPr>
        <p:spPr>
          <a:xfrm>
            <a:off x="850104" y="3428999"/>
            <a:ext cx="59903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先兆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中暑：</a:t>
            </a:r>
            <a:r>
              <a:rPr lang="zh-CN" altLang="en-US" sz="1600" dirty="0">
                <a:cs typeface="+mn-ea"/>
                <a:sym typeface="+mn-lt"/>
              </a:rPr>
              <a:t>是指在高温环境中一段时间后，出现轻微的头晕、头痛、耳鸣、眼花、口渴、全身无力及行走不稳。  这种中暑短时间休息即可恢复。</a:t>
            </a:r>
            <a:endParaRPr lang="en-US" altLang="zh-CN" sz="1600" dirty="0">
              <a:cs typeface="+mn-ea"/>
              <a:sym typeface="+mn-lt"/>
            </a:endParaRPr>
          </a:p>
          <a:p>
            <a:pPr algn="just"/>
            <a:endParaRPr lang="en-US" altLang="zh-CN" sz="1600" dirty="0">
              <a:cs typeface="+mn-ea"/>
              <a:sym typeface="+mn-lt"/>
            </a:endParaRPr>
          </a:p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轻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症中暑：</a:t>
            </a:r>
            <a:r>
              <a:rPr lang="zh-CN" altLang="en-US" sz="1600" dirty="0">
                <a:cs typeface="+mn-ea"/>
                <a:sym typeface="+mn-lt"/>
              </a:rPr>
              <a:t>指除以上症状外，还发生体温升高，面色潮红，胸闷、皮肤干热，或有面色苍白、恶心、呕吐、大汗、血压下降、脉搏细弱等症状。</a:t>
            </a:r>
            <a:endParaRPr lang="en-US" altLang="zh-CN" sz="1600" dirty="0">
              <a:cs typeface="+mn-ea"/>
              <a:sym typeface="+mn-lt"/>
            </a:endParaRPr>
          </a:p>
          <a:p>
            <a:pPr algn="just"/>
            <a:endParaRPr lang="en-US" altLang="zh-CN" sz="1600" dirty="0">
              <a:cs typeface="+mn-ea"/>
              <a:sym typeface="+mn-lt"/>
            </a:endParaRPr>
          </a:p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重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症中暑：</a:t>
            </a:r>
            <a:r>
              <a:rPr lang="zh-CN" altLang="en-US" sz="1600" dirty="0">
                <a:cs typeface="+mn-ea"/>
                <a:sym typeface="+mn-lt"/>
              </a:rPr>
              <a:t>也称热衰竭，表现为：皮肤凉，过度出汗，恶心，呕吐，瞳孔扩大，腹部或肢体痉挛，脉搏快，常突然昏倒或大汗后抽搐、烦躁不安，口渴、尿少、昏迷甚至意识丧失等症状。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90C3C-A283-4708-9372-4A0AFA1B4546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FDB2BB-BBC0-456A-B02D-3F1E4B1FF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0B504E-E01E-4208-ABDB-D52440C5B8A6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1A6F8D-85E4-40EA-8B28-A8CFEBB0C57B}"/>
              </a:ext>
            </a:extLst>
          </p:cNvPr>
          <p:cNvGrpSpPr/>
          <p:nvPr/>
        </p:nvGrpSpPr>
        <p:grpSpPr>
          <a:xfrm>
            <a:off x="850104" y="2566429"/>
            <a:ext cx="4434073" cy="650632"/>
            <a:chOff x="7012777" y="1907903"/>
            <a:chExt cx="4434073" cy="650632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732495-E915-48F9-A52F-3149656073F0}"/>
                </a:ext>
              </a:extLst>
            </p:cNvPr>
            <p:cNvSpPr/>
            <p:nvPr/>
          </p:nvSpPr>
          <p:spPr>
            <a:xfrm>
              <a:off x="7012777" y="1907903"/>
              <a:ext cx="4434073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04CF27-2F71-4E20-8A8D-D8BDEC0EC7EA}"/>
                </a:ext>
              </a:extLst>
            </p:cNvPr>
            <p:cNvSpPr/>
            <p:nvPr/>
          </p:nvSpPr>
          <p:spPr>
            <a:xfrm>
              <a:off x="7156203" y="1971609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一、中暑的集中临床表现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D3A286-F7AF-4737-AC0A-98EBF8E59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41" y="3061486"/>
            <a:ext cx="4481847" cy="32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7AE332-2EB5-4CAD-9092-80AC5F2B7C04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7" name="图片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CAECFB-DD3C-46A1-A575-E811A9C59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0CD981-AA98-43B7-AB15-82565507312F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185C6E-3590-4709-ACC7-AEB4DC9699AD}"/>
              </a:ext>
            </a:extLst>
          </p:cNvPr>
          <p:cNvGrpSpPr/>
          <p:nvPr/>
        </p:nvGrpSpPr>
        <p:grpSpPr>
          <a:xfrm>
            <a:off x="4661479" y="1127606"/>
            <a:ext cx="2992134" cy="650632"/>
            <a:chOff x="7012778" y="1907903"/>
            <a:chExt cx="2992134" cy="650632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6CD5C3-6020-49B7-B77A-DE334E56BAE1}"/>
                </a:ext>
              </a:extLst>
            </p:cNvPr>
            <p:cNvSpPr/>
            <p:nvPr/>
          </p:nvSpPr>
          <p:spPr>
            <a:xfrm>
              <a:off x="7012778" y="1907903"/>
              <a:ext cx="2992134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D330A7-179F-4176-A601-3FC4FE22BB55}"/>
                </a:ext>
              </a:extLst>
            </p:cNvPr>
            <p:cNvSpPr/>
            <p:nvPr/>
          </p:nvSpPr>
          <p:spPr>
            <a:xfrm>
              <a:off x="7156203" y="1980401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二、中暑的预防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BA29E-41DB-477B-8329-34B506F4ABFD}"/>
              </a:ext>
            </a:extLst>
          </p:cNvPr>
          <p:cNvSpPr/>
          <p:nvPr/>
        </p:nvSpPr>
        <p:spPr>
          <a:xfrm>
            <a:off x="1484796" y="2081656"/>
            <a:ext cx="8974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cs typeface="+mn-ea"/>
                <a:sym typeface="+mn-lt"/>
              </a:rPr>
              <a:t>中暑是夏季常见的急诊，加强预防可以大减少发病率，中暑的预防应注意几点：</a:t>
            </a:r>
            <a:endParaRPr lang="en-US" altLang="zh-CN" sz="2000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C60282-2AA0-4373-BA96-680E40AFC252}"/>
              </a:ext>
            </a:extLst>
          </p:cNvPr>
          <p:cNvGrpSpPr/>
          <p:nvPr/>
        </p:nvGrpSpPr>
        <p:grpSpPr>
          <a:xfrm>
            <a:off x="435964" y="2916959"/>
            <a:ext cx="2148255" cy="2929199"/>
            <a:chOff x="435964" y="2916959"/>
            <a:chExt cx="2148255" cy="2929199"/>
          </a:xfrm>
        </p:grpSpPr>
        <p:sp>
          <p:nvSpPr>
            <p:cNvPr id="3" name="矩形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4D4C03-5C88-428F-AB5F-73F98E2EEFE8}"/>
                </a:ext>
              </a:extLst>
            </p:cNvPr>
            <p:cNvSpPr/>
            <p:nvPr/>
          </p:nvSpPr>
          <p:spPr>
            <a:xfrm>
              <a:off x="435964" y="3676333"/>
              <a:ext cx="2148255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充足的睡眠。合理安排休息时间，保证足够的睡眠以保持充沛的体能，并达到防暑目的。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E545B7-9741-44AB-8C72-0D961A1E0A98}"/>
                </a:ext>
              </a:extLst>
            </p:cNvPr>
            <p:cNvSpPr/>
            <p:nvPr/>
          </p:nvSpPr>
          <p:spPr>
            <a:xfrm>
              <a:off x="1010034" y="2916959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1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98AB75-B0B7-4632-AAAD-5CEB8C481A2E}"/>
              </a:ext>
            </a:extLst>
          </p:cNvPr>
          <p:cNvGrpSpPr/>
          <p:nvPr/>
        </p:nvGrpSpPr>
        <p:grpSpPr>
          <a:xfrm>
            <a:off x="3283299" y="2916959"/>
            <a:ext cx="2263928" cy="2929199"/>
            <a:chOff x="3283299" y="2916959"/>
            <a:chExt cx="2263928" cy="2929199"/>
          </a:xfrm>
        </p:grpSpPr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8BC9AD-CD18-4D81-8AF1-6E0D5FDB366F}"/>
                </a:ext>
              </a:extLst>
            </p:cNvPr>
            <p:cNvSpPr/>
            <p:nvPr/>
          </p:nvSpPr>
          <p:spPr>
            <a:xfrm>
              <a:off x="3283299" y="3676333"/>
              <a:ext cx="2263928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科学合理的饮食。吃大量的蔬菜、水果及适量的动物蛋白质和脂肪，补充体能消耗。切忌节食。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31DBF9-2F40-4339-993B-2D3CCE8208C8}"/>
                </a:ext>
              </a:extLst>
            </p:cNvPr>
            <p:cNvSpPr/>
            <p:nvPr/>
          </p:nvSpPr>
          <p:spPr>
            <a:xfrm>
              <a:off x="4094344" y="2916959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2E36FD-9CD4-4A29-A8D8-445BFAC7E189}"/>
              </a:ext>
            </a:extLst>
          </p:cNvPr>
          <p:cNvGrpSpPr/>
          <p:nvPr/>
        </p:nvGrpSpPr>
        <p:grpSpPr>
          <a:xfrm>
            <a:off x="6246307" y="2916958"/>
            <a:ext cx="2439775" cy="2929200"/>
            <a:chOff x="6246307" y="2916958"/>
            <a:chExt cx="2439775" cy="2929200"/>
          </a:xfrm>
        </p:grpSpPr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8A0E5F-5217-483F-AE37-CA0B67EE7EFD}"/>
                </a:ext>
              </a:extLst>
            </p:cNvPr>
            <p:cNvSpPr/>
            <p:nvPr/>
          </p:nvSpPr>
          <p:spPr>
            <a:xfrm>
              <a:off x="6246307" y="3676333"/>
              <a:ext cx="2439775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做好防晒措施。室外活动要避免阳光直射头部，避免皮肤直接吸收辐射热，带好帽子、衣着宽松。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C35441-07DE-4A8F-A81C-E3A549DC2735}"/>
                </a:ext>
              </a:extLst>
            </p:cNvPr>
            <p:cNvSpPr/>
            <p:nvPr/>
          </p:nvSpPr>
          <p:spPr>
            <a:xfrm>
              <a:off x="7111896" y="2916958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3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7FD84D-CBD1-461B-A43E-57EF0AC23650}"/>
              </a:ext>
            </a:extLst>
          </p:cNvPr>
          <p:cNvGrpSpPr/>
          <p:nvPr/>
        </p:nvGrpSpPr>
        <p:grpSpPr>
          <a:xfrm>
            <a:off x="9385162" y="2916957"/>
            <a:ext cx="2148255" cy="3338305"/>
            <a:chOff x="9385162" y="2916957"/>
            <a:chExt cx="2148255" cy="3338305"/>
          </a:xfrm>
        </p:grpSpPr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C0B444-508E-4EC7-B621-93A24C9AFAA5}"/>
                </a:ext>
              </a:extLst>
            </p:cNvPr>
            <p:cNvSpPr/>
            <p:nvPr/>
          </p:nvSpPr>
          <p:spPr>
            <a:xfrm>
              <a:off x="9385162" y="3669939"/>
              <a:ext cx="214825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合理饮水。每日饮水</a:t>
              </a:r>
              <a:r>
                <a:rPr lang="en-US" altLang="zh-CN">
                  <a:cs typeface="+mn-ea"/>
                  <a:sym typeface="+mn-lt"/>
                </a:rPr>
                <a:t>3</a:t>
              </a:r>
              <a:r>
                <a:rPr lang="zh-CN" altLang="en-US">
                  <a:cs typeface="+mn-ea"/>
                  <a:sym typeface="+mn-lt"/>
                </a:rPr>
                <a:t>升至</a:t>
              </a:r>
              <a:r>
                <a:rPr lang="en-US" altLang="zh-CN">
                  <a:cs typeface="+mn-ea"/>
                  <a:sym typeface="+mn-lt"/>
                </a:rPr>
                <a:t>6</a:t>
              </a:r>
              <a:r>
                <a:rPr lang="zh-CN" altLang="en-US">
                  <a:cs typeface="+mn-ea"/>
                  <a:sym typeface="+mn-lt"/>
                </a:rPr>
                <a:t>升，以含氯化钠</a:t>
              </a:r>
              <a:r>
                <a:rPr lang="en-US" altLang="zh-CN">
                  <a:cs typeface="+mn-ea"/>
                  <a:sym typeface="+mn-lt"/>
                </a:rPr>
                <a:t>0.3%</a:t>
              </a:r>
              <a:r>
                <a:rPr lang="zh-CN" altLang="en-US">
                  <a:cs typeface="+mn-ea"/>
                  <a:sym typeface="+mn-lt"/>
                </a:rPr>
                <a:t>－</a:t>
              </a:r>
              <a:r>
                <a:rPr lang="en-US" altLang="zh-CN">
                  <a:cs typeface="+mn-ea"/>
                  <a:sym typeface="+mn-lt"/>
                </a:rPr>
                <a:t>0.5%</a:t>
              </a:r>
              <a:r>
                <a:rPr lang="zh-CN" altLang="en-US">
                  <a:cs typeface="+mn-ea"/>
                  <a:sym typeface="+mn-lt"/>
                </a:rPr>
                <a:t>为宜。饭前饭后以及大运动量前后避免大量饮水。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5923F9-53E4-481C-A76F-964FEA7B9DF4}"/>
                </a:ext>
              </a:extLst>
            </p:cNvPr>
            <p:cNvSpPr/>
            <p:nvPr/>
          </p:nvSpPr>
          <p:spPr>
            <a:xfrm>
              <a:off x="10196206" y="2916957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4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3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3307B5-358B-4BC1-BE18-6A3214D7ABE5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7" name="图片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5110B1-2857-4125-85AB-1697DBF76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E59370-F7D2-4555-B812-EDE4715BDEA9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FE8DBF-8B93-4272-A8C8-516545743D20}"/>
              </a:ext>
            </a:extLst>
          </p:cNvPr>
          <p:cNvGrpSpPr/>
          <p:nvPr/>
        </p:nvGrpSpPr>
        <p:grpSpPr>
          <a:xfrm>
            <a:off x="3551443" y="1287325"/>
            <a:ext cx="4359429" cy="650632"/>
            <a:chOff x="7012777" y="1907903"/>
            <a:chExt cx="4359429" cy="650632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64EE03-0800-4B9F-8798-5BFA3FDDA8F2}"/>
                </a:ext>
              </a:extLst>
            </p:cNvPr>
            <p:cNvSpPr/>
            <p:nvPr/>
          </p:nvSpPr>
          <p:spPr>
            <a:xfrm>
              <a:off x="7012777" y="1907903"/>
              <a:ext cx="4359429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A38E83-B7A3-4E44-8D2F-2F1CCD6336A2}"/>
                </a:ext>
              </a:extLst>
            </p:cNvPr>
            <p:cNvSpPr/>
            <p:nvPr/>
          </p:nvSpPr>
          <p:spPr>
            <a:xfrm>
              <a:off x="7156203" y="1980401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三、出现中暑症状的处理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EAA834-D692-4F9F-BDD7-1F3013DA182F}"/>
              </a:ext>
            </a:extLst>
          </p:cNvPr>
          <p:cNvGrpSpPr/>
          <p:nvPr/>
        </p:nvGrpSpPr>
        <p:grpSpPr>
          <a:xfrm>
            <a:off x="5073158" y="2568665"/>
            <a:ext cx="6327403" cy="3420863"/>
            <a:chOff x="4967650" y="2728937"/>
            <a:chExt cx="6327403" cy="3420863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2313CB-7691-40DD-A5D7-200B6DA68BFF}"/>
                </a:ext>
              </a:extLst>
            </p:cNvPr>
            <p:cNvSpPr/>
            <p:nvPr/>
          </p:nvSpPr>
          <p:spPr>
            <a:xfrm>
              <a:off x="5625650" y="2728937"/>
              <a:ext cx="566940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立即</a:t>
              </a:r>
              <a:r>
                <a:rPr lang="zh-CN" altLang="en-US" dirty="0">
                  <a:cs typeface="+mn-ea"/>
                  <a:sym typeface="+mn-lt"/>
                </a:rPr>
                <a:t>将病人转移至阴凉、通风处休息，有利于散热。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补充</a:t>
              </a:r>
              <a:r>
                <a:rPr lang="zh-CN" altLang="en-US" dirty="0">
                  <a:cs typeface="+mn-ea"/>
                  <a:sym typeface="+mn-lt"/>
                </a:rPr>
                <a:t>水及电介质。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用</a:t>
              </a:r>
              <a:r>
                <a:rPr lang="zh-CN" altLang="en-US" dirty="0">
                  <a:cs typeface="+mn-ea"/>
                  <a:sym typeface="+mn-lt"/>
                </a:rPr>
                <a:t>风油精或清凉油涂于病人的头部太阳穴；口服人丹；十滴水；藿香正气丸等药物。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重</a:t>
              </a:r>
              <a:r>
                <a:rPr lang="zh-CN" altLang="en-US" dirty="0">
                  <a:cs typeface="+mn-ea"/>
                  <a:sym typeface="+mn-lt"/>
                </a:rPr>
                <a:t>度中暑病人除以上</a:t>
              </a:r>
              <a:r>
                <a:rPr lang="en-US" altLang="zh-CN" dirty="0">
                  <a:cs typeface="+mn-ea"/>
                  <a:sym typeface="+mn-lt"/>
                </a:rPr>
                <a:t>3</a:t>
              </a:r>
              <a:r>
                <a:rPr lang="zh-CN" altLang="en-US" dirty="0">
                  <a:cs typeface="+mn-ea"/>
                  <a:sym typeface="+mn-lt"/>
                </a:rPr>
                <a:t>点处理外，应立即转送医院救治。</a:t>
              </a: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EC0FAA-2C87-403F-8CCD-02927BCD49F2}"/>
                </a:ext>
              </a:extLst>
            </p:cNvPr>
            <p:cNvSpPr/>
            <p:nvPr/>
          </p:nvSpPr>
          <p:spPr>
            <a:xfrm>
              <a:off x="4985238" y="2755313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1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5F14CE-8D9D-46EB-8330-6980D28FF1D1}"/>
                </a:ext>
              </a:extLst>
            </p:cNvPr>
            <p:cNvSpPr/>
            <p:nvPr/>
          </p:nvSpPr>
          <p:spPr>
            <a:xfrm>
              <a:off x="4985237" y="3627901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2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7E095F-1A16-4E68-92ED-B8B77FF01B44}"/>
                </a:ext>
              </a:extLst>
            </p:cNvPr>
            <p:cNvSpPr/>
            <p:nvPr/>
          </p:nvSpPr>
          <p:spPr>
            <a:xfrm>
              <a:off x="4967651" y="4563920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3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BAF221-6165-4B19-B769-38EAB4A174A2}"/>
                </a:ext>
              </a:extLst>
            </p:cNvPr>
            <p:cNvSpPr/>
            <p:nvPr/>
          </p:nvSpPr>
          <p:spPr>
            <a:xfrm>
              <a:off x="4967650" y="5622261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4</a:t>
              </a:r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948A29-9950-4F53-BE9A-DF8F05AAE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59" y="2595041"/>
            <a:ext cx="3983491" cy="36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4AAA2E-7205-4E12-8C96-73018C5A5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645" y="2989384"/>
            <a:ext cx="4571355" cy="38686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AA2DB5-BEDA-4C48-9FBB-DB51A66173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24BE91-799F-45D4-8AAE-63EA7819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957" y="1890346"/>
            <a:ext cx="7359163" cy="1851804"/>
          </a:xfrm>
        </p:spPr>
        <p:txBody>
          <a:bodyPr>
            <a:noAutofit/>
          </a:bodyPr>
          <a:lstStyle/>
          <a:p>
            <a:r>
              <a:rPr lang="zh-CN" altLang="en-US" sz="115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谢谢观看！</a:t>
            </a:r>
            <a:endParaRPr lang="zh-CN" altLang="en-US" sz="11500" dirty="0">
              <a:solidFill>
                <a:srgbClr val="39A1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C74CE5-FCDC-4D3C-B548-3531CE21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518" y="2634982"/>
            <a:ext cx="1153234" cy="3973463"/>
          </a:xfrm>
        </p:spPr>
        <p:txBody>
          <a:bodyPr vert="eaVert">
            <a:noAutofit/>
          </a:bodyPr>
          <a:lstStyle/>
          <a:p>
            <a:r>
              <a:rPr lang="zh-CN" altLang="en-US" sz="4000" dirty="0">
                <a:solidFill>
                  <a:srgbClr val="39A198"/>
                </a:solidFill>
                <a:cs typeface="+mn-ea"/>
                <a:sym typeface="+mn-lt"/>
              </a:rPr>
              <a:t>二十四节气之小暑</a:t>
            </a:r>
          </a:p>
        </p:txBody>
      </p:sp>
    </p:spTree>
    <p:extLst>
      <p:ext uri="{BB962C8B-B14F-4D97-AF65-F5344CB8AC3E}">
        <p14:creationId xmlns:p14="http://schemas.microsoft.com/office/powerpoint/2010/main" val="11851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7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524E9-73A6-4604-8AF2-969EC4219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3135A9-7DE2-47C9-BB3D-DA018753D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7D17D-73E0-4C83-8A6B-EB925E1CB778}"/>
              </a:ext>
            </a:extLst>
          </p:cNvPr>
          <p:cNvSpPr txBox="1">
            <a:spLocks/>
          </p:cNvSpPr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小暑的来龙去脉</a:t>
            </a:r>
            <a:endParaRPr lang="zh-CN" altLang="en-US" sz="8000" dirty="0">
              <a:solidFill>
                <a:srgbClr val="39A1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4A3B9-5760-4ED2-8F18-CDDE8D3AC838}"/>
              </a:ext>
            </a:extLst>
          </p:cNvPr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>
                <a:cs typeface="+mn-ea"/>
                <a:sym typeface="+mn-lt"/>
              </a:rPr>
              <a:t>01</a:t>
            </a:r>
            <a:endParaRPr lang="zh-CN" altLang="en-US" sz="660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7219" y="310718"/>
            <a:ext cx="14381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9F3E5"/>
                </a:solidFill>
              </a:rPr>
              <a:t>https://www.ypppt.com/</a:t>
            </a:r>
            <a:endParaRPr lang="zh-CN" altLang="en-US" sz="700" dirty="0">
              <a:solidFill>
                <a:srgbClr val="F9F3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F6D017-E4C3-46E7-8138-8B064037DF16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21F7B-0301-4501-BABF-B0A3E5C59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E41837-9E0D-4A91-8143-560F66684427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小暑的来龙去脉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9D06AE-D7D9-4DDC-9CA9-B209B9E66F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71" y="1192810"/>
            <a:ext cx="5111273" cy="511127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92300B-D844-499D-B858-3FEC937338FE}"/>
              </a:ext>
            </a:extLst>
          </p:cNvPr>
          <p:cNvGrpSpPr/>
          <p:nvPr/>
        </p:nvGrpSpPr>
        <p:grpSpPr>
          <a:xfrm>
            <a:off x="604100" y="1450731"/>
            <a:ext cx="6128971" cy="4853352"/>
            <a:chOff x="604100" y="1503485"/>
            <a:chExt cx="6128971" cy="4853352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DDB1C4-5FD4-4FAA-9F8B-7F3879EA203A}"/>
                </a:ext>
              </a:extLst>
            </p:cNvPr>
            <p:cNvSpPr/>
            <p:nvPr/>
          </p:nvSpPr>
          <p:spPr>
            <a:xfrm>
              <a:off x="705834" y="1606540"/>
              <a:ext cx="5818057" cy="4617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小暑是农历二十四节气之第十一个节气，夏天的第五个节气。每年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月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日或</a:t>
              </a:r>
              <a:r>
                <a:rPr lang="en-US" altLang="zh-CN">
                  <a:cs typeface="+mn-ea"/>
                  <a:sym typeface="+mn-lt"/>
                </a:rPr>
                <a:t>8</a:t>
              </a:r>
              <a:r>
                <a:rPr lang="zh-CN" altLang="en-US">
                  <a:cs typeface="+mn-ea"/>
                  <a:sym typeface="+mn-lt"/>
                </a:rPr>
                <a:t>日视太阳到达黄经</a:t>
              </a:r>
              <a:r>
                <a:rPr lang="en-US" altLang="zh-CN">
                  <a:cs typeface="+mn-ea"/>
                  <a:sym typeface="+mn-lt"/>
                </a:rPr>
                <a:t>105°</a:t>
              </a:r>
              <a:r>
                <a:rPr lang="zh-CN" altLang="en-US">
                  <a:cs typeface="+mn-ea"/>
                  <a:sym typeface="+mn-lt"/>
                </a:rPr>
                <a:t>时为小暑。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月令七十二候集解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：“六月节</a:t>
              </a:r>
              <a:r>
                <a:rPr lang="en-US" altLang="zh-CN">
                  <a:cs typeface="+mn-ea"/>
                  <a:sym typeface="+mn-lt"/>
                </a:rPr>
                <a:t>……</a:t>
              </a:r>
              <a:r>
                <a:rPr lang="zh-CN" altLang="en-US">
                  <a:cs typeface="+mn-ea"/>
                  <a:sym typeface="+mn-lt"/>
                </a:rPr>
                <a:t>暑，热也，就热之中分为大小，月初为小，月中为大，今则热气犹小也。”暑，表示炎热的意思，古人认为小暑期间，还不是一年中最热的时候，故称为小暑。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也有节气歌谣曰：“小暑不算热，大暑三伏天。”指出一年中最热的时期已经到来，但还未达到极热的程度。俗话说：“热在三伏”。我国三伏天气一般出现在夏至的</a:t>
              </a:r>
              <a:r>
                <a:rPr lang="en-US" altLang="zh-CN">
                  <a:cs typeface="+mn-ea"/>
                  <a:sym typeface="+mn-lt"/>
                </a:rPr>
                <a:t>28</a:t>
              </a:r>
              <a:r>
                <a:rPr lang="zh-CN" altLang="en-US">
                  <a:cs typeface="+mn-ea"/>
                  <a:sym typeface="+mn-lt"/>
                </a:rPr>
                <a:t>天之后，即所谓“夏至三庚数头伏”。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EB1D5F-C86D-4EC2-B35B-CF6BE1D62588}"/>
                </a:ext>
              </a:extLst>
            </p:cNvPr>
            <p:cNvSpPr/>
            <p:nvPr/>
          </p:nvSpPr>
          <p:spPr>
            <a:xfrm>
              <a:off x="604100" y="1503485"/>
              <a:ext cx="6128971" cy="4853352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9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DF2DA1-D4A1-4CD4-A5B9-B3B75BAF8C40}"/>
              </a:ext>
            </a:extLst>
          </p:cNvPr>
          <p:cNvSpPr/>
          <p:nvPr/>
        </p:nvSpPr>
        <p:spPr>
          <a:xfrm>
            <a:off x="678473" y="1361213"/>
            <a:ext cx="10698773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我国古代将小暑分为三候：“一候温风至；二候蟋蟀居宇；三候鹰始鸷。”小暑时节大地上便不再有一丝凉风，而是所有的风中都带着热浪；</a:t>
            </a:r>
            <a:endParaRPr lang="en-US" altLang="zh-CN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C1A79E-CF24-46BD-8152-94D91097BFE1}"/>
              </a:ext>
            </a:extLst>
          </p:cNvPr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077FA8-3F7F-46F1-B82F-59DDBC119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C1CBAD-1C82-4AE6-A61A-5301A68C077D}"/>
                </a:ext>
              </a:extLst>
            </p:cNvPr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小暑的来龙去脉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532A12-61E6-4077-9013-8203B3EED427}"/>
              </a:ext>
            </a:extLst>
          </p:cNvPr>
          <p:cNvSpPr/>
          <p:nvPr/>
        </p:nvSpPr>
        <p:spPr>
          <a:xfrm>
            <a:off x="678473" y="4932728"/>
            <a:ext cx="106987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诗经</a:t>
            </a:r>
            <a:r>
              <a:rPr lang="en-US" altLang="zh-CN">
                <a:cs typeface="+mn-ea"/>
                <a:sym typeface="+mn-lt"/>
              </a:rPr>
              <a:t>•</a:t>
            </a:r>
            <a:r>
              <a:rPr lang="zh-CN" altLang="en-US">
                <a:cs typeface="+mn-ea"/>
                <a:sym typeface="+mn-lt"/>
              </a:rPr>
              <a:t>七月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中描述蟋蟀的字句有“七月在野，八月在宇，九月在户，十月蟋蟀入我床下。”文中所说的八月即是夏历的六月，即小暑节气的时候，由于炎热，蟋蟀离开了田野，到庭院的墙角下以避暑热；在这一节气中，老鹰因地面气温太高而在清凉的高空中活动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E2DCD0-086A-4F7E-9256-9869FC399034}"/>
              </a:ext>
            </a:extLst>
          </p:cNvPr>
          <p:cNvGrpSpPr/>
          <p:nvPr/>
        </p:nvGrpSpPr>
        <p:grpSpPr>
          <a:xfrm>
            <a:off x="1166812" y="2701894"/>
            <a:ext cx="9858375" cy="1748889"/>
            <a:chOff x="1239714" y="2717602"/>
            <a:chExt cx="9858375" cy="1748889"/>
          </a:xfrm>
        </p:grpSpPr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F16A34-6D06-4630-9574-954434115373}"/>
                </a:ext>
              </a:extLst>
            </p:cNvPr>
            <p:cNvSpPr/>
            <p:nvPr/>
          </p:nvSpPr>
          <p:spPr>
            <a:xfrm>
              <a:off x="1375262" y="2918039"/>
              <a:ext cx="972282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一候：温风至。指小暑日后，大地上便不再有一丝凉风，而是所有的风中都带着热浪。</a:t>
              </a:r>
              <a:endParaRPr lang="en-US" altLang="zh-CN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二候：蟋蟀居宇。五日后，由于炎热，蟋蟀离开了田野，到庭院的墙角下以避暑热。</a:t>
              </a:r>
              <a:endParaRPr lang="en-US" altLang="zh-CN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三候：鹰始鸷。再过五日，老鹰因地面气温太高，而在清凉的高空中活动。</a:t>
              </a:r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322C1A-F211-479A-9683-710FD459F8BD}"/>
                </a:ext>
              </a:extLst>
            </p:cNvPr>
            <p:cNvSpPr/>
            <p:nvPr/>
          </p:nvSpPr>
          <p:spPr>
            <a:xfrm>
              <a:off x="1239714" y="2717602"/>
              <a:ext cx="9442939" cy="1748889"/>
            </a:xfrm>
            <a:prstGeom prst="rect">
              <a:avLst/>
            </a:prstGeom>
            <a:noFill/>
            <a:ln w="28575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4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524E9-73A6-4604-8AF2-969EC4219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3135A9-7DE2-47C9-BB3D-DA018753D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7D17D-73E0-4C83-8A6B-EB925E1CB778}"/>
              </a:ext>
            </a:extLst>
          </p:cNvPr>
          <p:cNvSpPr txBox="1">
            <a:spLocks/>
          </p:cNvSpPr>
          <p:nvPr/>
        </p:nvSpPr>
        <p:spPr>
          <a:xfrm>
            <a:off x="4700845" y="3162417"/>
            <a:ext cx="5439022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小暑的</a:t>
            </a:r>
            <a:r>
              <a:rPr lang="zh-CN" altLang="en-US" sz="80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习俗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4A3B9-5760-4ED2-8F18-CDDE8D3AC838}"/>
              </a:ext>
            </a:extLst>
          </p:cNvPr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9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2850A7-C52A-49C6-AB7D-CFA3C3A8734D}"/>
              </a:ext>
            </a:extLst>
          </p:cNvPr>
          <p:cNvSpPr/>
          <p:nvPr/>
        </p:nvSpPr>
        <p:spPr>
          <a:xfrm>
            <a:off x="5963753" y="2129381"/>
            <a:ext cx="562414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rgbClr val="39A198"/>
                </a:solidFill>
                <a:cs typeface="+mn-ea"/>
                <a:sym typeface="+mn-lt"/>
              </a:rPr>
              <a:t>“吃暑羊”</a:t>
            </a:r>
            <a:r>
              <a:rPr lang="zh-CN" altLang="en-US">
                <a:cs typeface="+mn-ea"/>
                <a:sym typeface="+mn-lt"/>
              </a:rPr>
              <a:t>是鲁南和苏北地区在小暑时节的传统习俗。入暑之后，正值三夏刚过、秋收未到的夏闲时候，忙活半年的庄稼人便三五户一群、七八家一伙吃起暑羊来。而此时喝着山泉水长大的小山羊，吃了数月的青草，已是肉质肥嫩、香气扑鼻。这种习俗可追溯到尧舜时期，在当地民间有“彭城伏羊一碗汤，不用神医开药方，之说法。徐州人对吃暑羊的爱好莫过于当地民谣：“六月六接姑娘，新麦饼羊肉汤。”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FD8C08-AB5D-475A-9A6A-0C7E1574AD7E}"/>
              </a:ext>
            </a:extLst>
          </p:cNvPr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E8007A-E5CA-4895-ABFC-ABBDB6EA7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953367-0BB1-47CF-86AF-3AF65829E52A}"/>
                </a:ext>
              </a:extLst>
            </p:cNvPr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E3E791-3FDE-4329-B7BA-BDA36AEE5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39" y="2041458"/>
            <a:ext cx="4762500" cy="359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169319-706C-4FF7-AA5C-18D511A30F79}"/>
              </a:ext>
            </a:extLst>
          </p:cNvPr>
          <p:cNvGrpSpPr/>
          <p:nvPr/>
        </p:nvGrpSpPr>
        <p:grpSpPr>
          <a:xfrm>
            <a:off x="7566883" y="1390826"/>
            <a:ext cx="2417885" cy="683651"/>
            <a:chOff x="7566883" y="1390826"/>
            <a:chExt cx="2417885" cy="683651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465E3C-650C-4570-96AB-62EA5FA9D176}"/>
                </a:ext>
              </a:extLst>
            </p:cNvPr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D45335-E9BE-48AE-93FA-90A0EA8019B5}"/>
                </a:ext>
              </a:extLst>
            </p:cNvPr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吃暑羊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9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23EDD9-4EE9-4C90-B171-1DC2DFF17EDD}"/>
              </a:ext>
            </a:extLst>
          </p:cNvPr>
          <p:cNvSpPr/>
          <p:nvPr/>
        </p:nvSpPr>
        <p:spPr>
          <a:xfrm>
            <a:off x="604100" y="1993060"/>
            <a:ext cx="5372100" cy="392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rgbClr val="39A198"/>
                </a:solidFill>
                <a:cs typeface="+mn-ea"/>
                <a:sym typeface="+mn-lt"/>
              </a:rPr>
              <a:t>茉莉</a:t>
            </a:r>
            <a:r>
              <a:rPr lang="zh-CN" altLang="en-US">
                <a:cs typeface="+mn-ea"/>
                <a:sym typeface="+mn-lt"/>
              </a:rPr>
              <a:t>，性喜烈日，于炎夏盛开。花香浓郁，能祛秽浊之气。江苏和上海等地，夏天的卖花人，常把连蒂的茉莉花用细铁丝扎成花球、花带等，供女子簪戴。苏州虎丘的花农，把茉莉放在马头篮里，沿街叫卖，称之为戴花，妇女们一般都会购买、簪戴。</a:t>
            </a: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晋书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载“都人簪奈花”，奈花，就是现在的茉莉。盛夏时候，每晚采下茉莉花，取井水半杯，用东西把花架在杯上，使花离水一二分高，用厚纸密封。第二天花可答戴，水用来点茶，清香扑鼻，尤其绝妙。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36B3CC-9ADE-469B-8D65-4C37DB0F0A8C}"/>
              </a:ext>
            </a:extLst>
          </p:cNvPr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63E038-028E-4393-BDF0-8E630F6A5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A85268-FF14-41D1-8091-8C37D4A715DC}"/>
                </a:ext>
              </a:extLst>
            </p:cNvPr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3E30FD-A04B-4087-ACB5-13EAB2C8E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911" y="2229946"/>
            <a:ext cx="4968839" cy="359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3D78A6-3A55-4342-B53A-CDB9538450FD}"/>
              </a:ext>
            </a:extLst>
          </p:cNvPr>
          <p:cNvGrpSpPr/>
          <p:nvPr/>
        </p:nvGrpSpPr>
        <p:grpSpPr>
          <a:xfrm>
            <a:off x="2081207" y="1309409"/>
            <a:ext cx="2417885" cy="683651"/>
            <a:chOff x="7566883" y="1390826"/>
            <a:chExt cx="2417885" cy="683651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84C562-502A-4F2D-B8E6-08A3F5039ECA}"/>
                </a:ext>
              </a:extLst>
            </p:cNvPr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C3A0E7-3912-4692-8184-A0E3C7EBBD8E}"/>
                </a:ext>
              </a:extLst>
            </p:cNvPr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簪茉莉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DDF76D-9DC0-44CE-B863-43F2BF0EF938}"/>
              </a:ext>
            </a:extLst>
          </p:cNvPr>
          <p:cNvSpPr/>
          <p:nvPr/>
        </p:nvSpPr>
        <p:spPr>
          <a:xfrm>
            <a:off x="6005145" y="2366288"/>
            <a:ext cx="5292969" cy="295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小暑时节，民间还有晒书画、衣服的习俗。民谚有云：“六月六，人晒衣裳龙晒袍”，“六月六，家家晒红绿”。“红绿”就是指五颜六色的各样衣服。因为这一天，差不多是在小暑的前夕，为一年中气温最高，日照时间最长，阳光辐射最强的日子，所以家家户户多会不约而同选择这一天“晒伏”，把存放在箱柜里的衣服晾到外面接受阳光的暴晒，以去潮，去湿，防霉防蛀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4A66F8-5F35-456D-AA68-B802124FDC1F}"/>
              </a:ext>
            </a:extLst>
          </p:cNvPr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F38F72-6991-4149-962E-E692B1DCA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8E5D9D-9829-4E73-8DD2-2E4FE43499C7}"/>
                </a:ext>
              </a:extLst>
            </p:cNvPr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699334-E795-49DB-8C6A-DDFE821422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79" y="1227980"/>
            <a:ext cx="5111273" cy="511127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C61367-F5AA-46EB-8FD8-3D956AA4BE43}"/>
              </a:ext>
            </a:extLst>
          </p:cNvPr>
          <p:cNvGrpSpPr/>
          <p:nvPr/>
        </p:nvGrpSpPr>
        <p:grpSpPr>
          <a:xfrm>
            <a:off x="7442686" y="1448386"/>
            <a:ext cx="2417885" cy="683651"/>
            <a:chOff x="7566883" y="1390826"/>
            <a:chExt cx="2417885" cy="683651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FA4950-50C2-473F-AFF5-BE470D291725}"/>
                </a:ext>
              </a:extLst>
            </p:cNvPr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1EF481-DDA1-4E5B-BD28-99A6300CDF4A}"/>
                </a:ext>
              </a:extLst>
            </p:cNvPr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晒书画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6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带你进入夏天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1dlqleb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3148</Words>
  <Application>Microsoft Office PowerPoint</Application>
  <PresentationFormat>宽屏</PresentationFormat>
  <Paragraphs>165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谢谢观看！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31</cp:revision>
  <dcterms:created xsi:type="dcterms:W3CDTF">2018-06-28T04:50:09Z</dcterms:created>
  <dcterms:modified xsi:type="dcterms:W3CDTF">2023-06-25T07:34:24Z</dcterms:modified>
</cp:coreProperties>
</file>