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27"/>
  </p:notesMasterIdLst>
  <p:sldIdLst>
    <p:sldId id="306" r:id="rId4"/>
    <p:sldId id="308" r:id="rId5"/>
    <p:sldId id="309" r:id="rId6"/>
    <p:sldId id="313" r:id="rId7"/>
    <p:sldId id="314" r:id="rId8"/>
    <p:sldId id="315" r:id="rId9"/>
    <p:sldId id="316" r:id="rId10"/>
    <p:sldId id="310" r:id="rId11"/>
    <p:sldId id="317" r:id="rId12"/>
    <p:sldId id="318" r:id="rId13"/>
    <p:sldId id="320" r:id="rId14"/>
    <p:sldId id="319" r:id="rId15"/>
    <p:sldId id="311" r:id="rId16"/>
    <p:sldId id="321" r:id="rId17"/>
    <p:sldId id="322" r:id="rId18"/>
    <p:sldId id="324" r:id="rId19"/>
    <p:sldId id="329" r:id="rId20"/>
    <p:sldId id="312" r:id="rId21"/>
    <p:sldId id="325" r:id="rId22"/>
    <p:sldId id="326" r:id="rId23"/>
    <p:sldId id="328" r:id="rId24"/>
    <p:sldId id="330" r:id="rId25"/>
    <p:sldId id="33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A08C"/>
    <a:srgbClr val="4A8B55"/>
    <a:srgbClr val="56C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6" d="100"/>
          <a:sy n="106" d="100"/>
        </p:scale>
        <p:origin x="10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1E5EF-995D-4DD8-BE27-783952DDB94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FC046-8A97-4656-9FE3-391D737F1C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23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25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51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589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149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726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57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201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41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220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12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02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537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329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819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71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676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36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36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49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94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23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12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C046-8A97-4656-9FE3-391D737F1C6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82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0D4E6A85-1557-4FB7-954D-B6D03523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p14="http://schemas.microsoft.com/office/powerpoint/2010/main" xmlns="" id="{29935FFF-7D5A-480B-A70D-DA9814CBE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8D79BACC-0A7C-442A-BD0F-09B95E1A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641293FE-9E27-417D-BC4A-CA854FBB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E580C20-25B9-4CF4-8725-5423DE53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92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211B667F-9C05-4E9E-AD9D-04D8C39C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60C90077-B954-4AF5-8A46-5B6562E26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CC721F95-DE5D-4B0D-A950-D54C6FEA9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8A08151E-5AA0-494F-A639-D79C6C9F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E97FCC4D-3E88-40BC-9542-6901F27A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B989FB7A-C1CE-4C06-B1FC-675934AC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33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37AB7DF4-9081-4B21-85AC-00FBFEA4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07224916-AA23-43D8-A9AF-FC5C080F6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DF459BEC-489E-44AA-BA88-A7BEA325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FA99B3B6-CBE0-41DC-BFAB-D28E13B7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2C8AFAB3-A2DC-44B5-B25E-22C78245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21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86519E7-772A-41CB-BECA-18EA82659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8236587-74EE-4407-A1B9-0920A47C8610}"/>
              </a:ext>
            </a:extLst>
          </p:cNvPr>
          <p:cNvSpPr/>
          <p:nvPr userDrawn="1"/>
        </p:nvSpPr>
        <p:spPr>
          <a:xfrm>
            <a:off x="221526" y="261969"/>
            <a:ext cx="11748947" cy="63340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schemeClr val="tx1">
                <a:lumMod val="50000"/>
                <a:lumOff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940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943418D-E626-4517-B83D-240176FB3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599"/>
      </p:ext>
    </p:extLst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18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455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41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55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1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870853C8-A38C-4958-807B-B4F87678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26D9D22C-9060-4DE8-8E14-3E023EE5C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F0C86C58-5095-42F1-9493-C59B90F1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C8F9590-02EC-4C11-93B9-06A58684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6706FF8-C192-4437-A10C-FB83F88C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479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22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31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1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85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7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99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BAA48670-69B3-48AB-9C77-842209ED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BDF8C018-ACE6-436F-9291-F81A959E6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07FCEC13-EC0F-49C2-8638-C518E969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753F4086-5ED0-49E2-9613-A76B845D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E502424-F2FC-416B-8A67-98A27CFF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97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118FA156-3C73-431E-98C7-F3358FF3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ED510949-599A-4FF3-B6E6-96A77FED7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56C541CB-5DA9-46A0-8FD3-F4CA2E29A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4C2960D8-DEA0-4937-8BC9-27ACDEB2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EB48609C-426F-4574-90AF-336E6BB3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A2D64DBB-F12E-463E-B9D7-48FE40D8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57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D94FCB9E-AA61-4FC0-9C99-9EABE67E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16EEF4D0-913F-4448-8252-8101716C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7E2B208-7782-469E-9604-0AC3E6D01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3D3395EA-5657-4B4B-B131-109A35517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0DE6CCB2-D217-47A7-AB55-F6E832269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99F9B9CF-D6E4-41BD-B440-A4BD86E9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p14="http://schemas.microsoft.com/office/powerpoint/2010/main" xmlns="" id="{0F2108F9-3A7B-45B2-AF89-8FBE29FC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p14="http://schemas.microsoft.com/office/powerpoint/2010/main" xmlns="" id="{4E9387B5-B5CD-4F0B-A428-4DD18CD9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3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D94FCB9E-AA61-4FC0-9C99-9EABE67E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16EEF4D0-913F-4448-8252-8101716C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7E2B208-7782-469E-9604-0AC3E6D01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3D3395EA-5657-4B4B-B131-109A35517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0DE6CCB2-D217-47A7-AB55-F6E832269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99F9B9CF-D6E4-41BD-B440-A4BD86E9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p14="http://schemas.microsoft.com/office/powerpoint/2010/main" xmlns="" id="{0F2108F9-3A7B-45B2-AF89-8FBE29FC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p14="http://schemas.microsoft.com/office/powerpoint/2010/main" xmlns="" id="{4E9387B5-B5CD-4F0B-A428-4DD18CD9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10904" y="672465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434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6AECB933-ED66-456B-A86B-E794F22C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D4F7E314-9D93-4A77-80A6-99B2BB7F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DB1D52C3-20F8-4FD7-A5EA-74C6F277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B00EDCFE-BAC7-4F4D-9BE2-C0079CE6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p14="http://schemas.microsoft.com/office/powerpoint/2010/main" xmlns="" id="{E25B24C7-2F98-4CB4-9994-12DF34F3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06F56097-6B61-4381-A955-C7B6F21F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61662843-671C-4CC5-A81B-D711B801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64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857E9CAF-3B46-4C24-A9C2-A5CA0BC0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B68AB270-2BAC-4EB9-9560-14C8E4911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B5E1CF46-5AF8-4CC9-9663-BA4FE0F6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E53600A3-7D56-47A9-BEED-17A795FF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CDE0BC17-864C-4D71-9E4A-F68E10245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9663B472-AC22-4DBE-92DE-9B14A265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08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p14="http://schemas.microsoft.com/office/powerpoint/2010/main" xmlns="" id="{02209B10-F5B1-4051-AF3F-244BEB2B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7276F4EE-0680-4DCD-BE50-1B785471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D7A8FA3A-1F45-4BBF-81F4-55020F139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0C7C-5AFF-4D53-98D5-68B14115EB62}" type="datetimeFigureOut">
              <a:rPr lang="zh-CN" altLang="en-US" smtClean="0"/>
              <a:t>2023/6/24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59C1A8F6-2784-44B8-ADE4-E62385CA2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A89E89E-C6B4-4D42-A9C4-DE183C35C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C2CF0-F0A7-434A-B218-73B9BDB207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51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24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3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E6E234-FC7A-4E26-A122-1DB6B5A08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497">
            <a:off x="6640313" y="1951244"/>
            <a:ext cx="4982931" cy="49829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54218D-70E9-4C6E-8307-8B0BF8473E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19" y="1159099"/>
            <a:ext cx="6858000" cy="6858000"/>
          </a:xfrm>
          <a:prstGeom prst="rect">
            <a:avLst/>
          </a:prstGeom>
        </p:spPr>
      </p:pic>
      <p:sp>
        <p:nvSpPr>
          <p:cNvPr id="10" name="矩形: 圆角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D0510C-AE83-4EFB-91DE-9F2BF9E41F39}"/>
              </a:ext>
            </a:extLst>
          </p:cNvPr>
          <p:cNvSpPr/>
          <p:nvPr/>
        </p:nvSpPr>
        <p:spPr>
          <a:xfrm>
            <a:off x="1125733" y="992483"/>
            <a:ext cx="9940532" cy="202595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4BF9F3-6318-499F-A1F6-8D3F3CAAEC53}"/>
              </a:ext>
            </a:extLst>
          </p:cNvPr>
          <p:cNvSpPr txBox="1"/>
          <p:nvPr/>
        </p:nvSpPr>
        <p:spPr>
          <a:xfrm>
            <a:off x="979266" y="1035964"/>
            <a:ext cx="10086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大  暑  节  气</a:t>
            </a:r>
          </a:p>
        </p:txBody>
      </p:sp>
    </p:spTree>
    <p:extLst>
      <p:ext uri="{BB962C8B-B14F-4D97-AF65-F5344CB8AC3E}">
        <p14:creationId xmlns:p14="http://schemas.microsoft.com/office/powerpoint/2010/main" val="12229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二、关于大暑的传说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867990-58AB-4594-B892-79993DDDA92B}"/>
              </a:ext>
            </a:extLst>
          </p:cNvPr>
          <p:cNvCxnSpPr>
            <a:cxnSpLocks/>
          </p:cNvCxnSpPr>
          <p:nvPr/>
        </p:nvCxnSpPr>
        <p:spPr>
          <a:xfrm>
            <a:off x="4895981" y="1998237"/>
            <a:ext cx="0" cy="3918631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040DD5-24ED-4BFC-A7F1-62BD0C8EE9E8}"/>
              </a:ext>
            </a:extLst>
          </p:cNvPr>
          <p:cNvSpPr txBox="1"/>
          <p:nvPr/>
        </p:nvSpPr>
        <p:spPr>
          <a:xfrm>
            <a:off x="5207599" y="1885859"/>
            <a:ext cx="558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短期预示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379877-C1AE-42FB-9C1A-05B0F947CF45}"/>
              </a:ext>
            </a:extLst>
          </p:cNvPr>
          <p:cNvSpPr/>
          <p:nvPr/>
        </p:nvSpPr>
        <p:spPr>
          <a:xfrm>
            <a:off x="5207599" y="2251557"/>
            <a:ext cx="6317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“大暑热，田头歇；大暑凉，水满塘”“大暑小暑，淹死老鼠”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4A052D-EABF-4443-97C9-86AEB54CBBF4}"/>
              </a:ext>
            </a:extLst>
          </p:cNvPr>
          <p:cNvSpPr txBox="1"/>
          <p:nvPr/>
        </p:nvSpPr>
        <p:spPr>
          <a:xfrm>
            <a:off x="5207599" y="3213009"/>
            <a:ext cx="558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短期预示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DDD0F5-3D31-460F-B335-7C1E52308262}"/>
              </a:ext>
            </a:extLst>
          </p:cNvPr>
          <p:cNvSpPr/>
          <p:nvPr/>
        </p:nvSpPr>
        <p:spPr>
          <a:xfrm>
            <a:off x="5207599" y="3578707"/>
            <a:ext cx="6317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“大暑热，秋后凉” “大暑热不透，大热在秋后”“小暑不见日头，大暑晒开石头”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93ED9F-1546-45FB-80F5-9A323A8F2EFB}"/>
              </a:ext>
            </a:extLst>
          </p:cNvPr>
          <p:cNvSpPr txBox="1"/>
          <p:nvPr/>
        </p:nvSpPr>
        <p:spPr>
          <a:xfrm>
            <a:off x="5207599" y="4874765"/>
            <a:ext cx="558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长期预示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64B274-EEF4-4223-B627-92BED14E7E77}"/>
              </a:ext>
            </a:extLst>
          </p:cNvPr>
          <p:cNvSpPr/>
          <p:nvPr/>
        </p:nvSpPr>
        <p:spPr>
          <a:xfrm>
            <a:off x="5207599" y="5240463"/>
            <a:ext cx="6317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长期预示的有“大暑热得慌，四个月无霜”“大暑不热，冬天不冷”“大暑不热要烂冬”“小暑大暑不热</a:t>
            </a: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小寒大寒不冷”“大暑大雨，百日见霜”等。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1A684C-3D23-44A5-8D09-8951BBFBF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034" y="2238641"/>
            <a:ext cx="4334632" cy="34224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1DD3A0-8BEC-4DA9-B167-F58AE497BE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二、关于大暑的传说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任意多边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EAA5E5-78FA-478A-A10F-E911111306FC}"/>
              </a:ext>
            </a:extLst>
          </p:cNvPr>
          <p:cNvSpPr/>
          <p:nvPr/>
        </p:nvSpPr>
        <p:spPr>
          <a:xfrm>
            <a:off x="5307317" y="2127003"/>
            <a:ext cx="1632278" cy="817287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rgbClr val="1EA08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0" name="任意多边形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C69F64-7CCC-4C88-8EDD-CEF885BE24E3}"/>
              </a:ext>
            </a:extLst>
          </p:cNvPr>
          <p:cNvSpPr/>
          <p:nvPr/>
        </p:nvSpPr>
        <p:spPr>
          <a:xfrm rot="5400000">
            <a:off x="6630817" y="3386222"/>
            <a:ext cx="1632280" cy="817287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rgbClr val="4A8B55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1" name="任意多边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094595-5D64-4256-BE13-ECE174CE8B2A}"/>
              </a:ext>
            </a:extLst>
          </p:cNvPr>
          <p:cNvSpPr/>
          <p:nvPr/>
        </p:nvSpPr>
        <p:spPr>
          <a:xfrm rot="10800000">
            <a:off x="5307317" y="4648372"/>
            <a:ext cx="1632278" cy="817287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rgbClr val="1EA08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2" name="任意多边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F30C23-CB7F-41F9-A4F6-80FFA2BCCC82}"/>
              </a:ext>
            </a:extLst>
          </p:cNvPr>
          <p:cNvSpPr/>
          <p:nvPr/>
        </p:nvSpPr>
        <p:spPr>
          <a:xfrm rot="16200000">
            <a:off x="3991338" y="3386222"/>
            <a:ext cx="1632280" cy="817287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rgbClr val="4A8B55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grpSp>
        <p:nvGrpSpPr>
          <p:cNvPr id="13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26126D4-4EEF-43EC-837F-321967ECF698}"/>
              </a:ext>
            </a:extLst>
          </p:cNvPr>
          <p:cNvGrpSpPr/>
          <p:nvPr/>
        </p:nvGrpSpPr>
        <p:grpSpPr>
          <a:xfrm>
            <a:off x="3196203" y="2937011"/>
            <a:ext cx="1487646" cy="587712"/>
            <a:chOff x="3201506" y="2820852"/>
            <a:chExt cx="1487646" cy="587712"/>
          </a:xfrm>
          <a:solidFill>
            <a:srgbClr val="4A8B55"/>
          </a:solidFill>
        </p:grpSpPr>
        <p:cxnSp>
          <p:nvCxnSpPr>
            <p:cNvPr id="14" name="直接连接符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86D43C-88E1-454A-97FE-BE00999B81DC}"/>
                </a:ext>
              </a:extLst>
            </p:cNvPr>
            <p:cNvCxnSpPr/>
            <p:nvPr/>
          </p:nvCxnSpPr>
          <p:spPr>
            <a:xfrm>
              <a:off x="3881048" y="3100934"/>
              <a:ext cx="808104" cy="0"/>
            </a:xfrm>
            <a:prstGeom prst="line">
              <a:avLst/>
            </a:prstGeom>
            <a:grpFill/>
            <a:ln w="3175">
              <a:solidFill>
                <a:srgbClr val="C2C2C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FA4BDB-B8DD-4414-9518-28AB5923A2E5}"/>
                </a:ext>
              </a:extLst>
            </p:cNvPr>
            <p:cNvSpPr/>
            <p:nvPr/>
          </p:nvSpPr>
          <p:spPr>
            <a:xfrm>
              <a:off x="3201506" y="2820852"/>
              <a:ext cx="587712" cy="587712"/>
            </a:xfrm>
            <a:prstGeom prst="ellipse">
              <a:avLst/>
            </a:prstGeom>
            <a:grpFill/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1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75F82A-F04D-46D5-A96B-E905C9B21C9F}"/>
              </a:ext>
            </a:extLst>
          </p:cNvPr>
          <p:cNvGrpSpPr/>
          <p:nvPr/>
        </p:nvGrpSpPr>
        <p:grpSpPr>
          <a:xfrm>
            <a:off x="4099752" y="4973734"/>
            <a:ext cx="1489941" cy="587712"/>
            <a:chOff x="4115215" y="4889325"/>
            <a:chExt cx="1489941" cy="587712"/>
          </a:xfrm>
          <a:solidFill>
            <a:srgbClr val="1EA08C"/>
          </a:solidFill>
        </p:grpSpPr>
        <p:cxnSp>
          <p:nvCxnSpPr>
            <p:cNvPr id="17" name="直接连接符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075EB3-9BCE-450A-BFF7-F3D9284C3D1E}"/>
                </a:ext>
              </a:extLst>
            </p:cNvPr>
            <p:cNvCxnSpPr/>
            <p:nvPr/>
          </p:nvCxnSpPr>
          <p:spPr>
            <a:xfrm>
              <a:off x="4797052" y="5169406"/>
              <a:ext cx="808104" cy="0"/>
            </a:xfrm>
            <a:prstGeom prst="line">
              <a:avLst/>
            </a:prstGeom>
            <a:grpFill/>
            <a:ln w="3175">
              <a:solidFill>
                <a:srgbClr val="C2C2C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29A1110-BBBE-401F-896A-847CEC5152A6}"/>
                </a:ext>
              </a:extLst>
            </p:cNvPr>
            <p:cNvSpPr/>
            <p:nvPr/>
          </p:nvSpPr>
          <p:spPr>
            <a:xfrm>
              <a:off x="4115215" y="4889325"/>
              <a:ext cx="587712" cy="587712"/>
            </a:xfrm>
            <a:prstGeom prst="ellipse">
              <a:avLst/>
            </a:prstGeom>
            <a:grpFill/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  <a:endParaRPr lang="zh-CN" alt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98732C-F9CF-400A-A9F9-96736617EEDC}"/>
              </a:ext>
            </a:extLst>
          </p:cNvPr>
          <p:cNvGrpSpPr/>
          <p:nvPr/>
        </p:nvGrpSpPr>
        <p:grpSpPr>
          <a:xfrm>
            <a:off x="6634260" y="2117820"/>
            <a:ext cx="1441732" cy="587712"/>
            <a:chOff x="6649723" y="2033411"/>
            <a:chExt cx="1441732" cy="587712"/>
          </a:xfrm>
          <a:solidFill>
            <a:srgbClr val="1EA08C"/>
          </a:solidFill>
        </p:grpSpPr>
        <p:cxnSp>
          <p:nvCxnSpPr>
            <p:cNvPr id="20" name="直接连接符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C1379D-6823-48C3-ACFC-8ADA0D12225C}"/>
                </a:ext>
              </a:extLst>
            </p:cNvPr>
            <p:cNvCxnSpPr/>
            <p:nvPr/>
          </p:nvCxnSpPr>
          <p:spPr>
            <a:xfrm>
              <a:off x="6649723" y="2327267"/>
              <a:ext cx="808104" cy="0"/>
            </a:xfrm>
            <a:prstGeom prst="line">
              <a:avLst/>
            </a:prstGeom>
            <a:grpFill/>
            <a:ln w="3175">
              <a:solidFill>
                <a:srgbClr val="C2C2C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216695-4A5C-4FC2-8FAE-2E7C22225E0B}"/>
                </a:ext>
              </a:extLst>
            </p:cNvPr>
            <p:cNvSpPr/>
            <p:nvPr/>
          </p:nvSpPr>
          <p:spPr>
            <a:xfrm>
              <a:off x="7503743" y="2033411"/>
              <a:ext cx="587712" cy="587712"/>
            </a:xfrm>
            <a:prstGeom prst="ellipse">
              <a:avLst/>
            </a:prstGeom>
            <a:grpFill/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E8528A-1E95-46E1-AC6D-B7CA8E677A88}"/>
              </a:ext>
            </a:extLst>
          </p:cNvPr>
          <p:cNvGrpSpPr/>
          <p:nvPr/>
        </p:nvGrpSpPr>
        <p:grpSpPr>
          <a:xfrm>
            <a:off x="7488280" y="4060025"/>
            <a:ext cx="1439435" cy="587712"/>
            <a:chOff x="7503743" y="3975616"/>
            <a:chExt cx="1439435" cy="587712"/>
          </a:xfrm>
          <a:solidFill>
            <a:srgbClr val="4A8B55"/>
          </a:solidFill>
        </p:grpSpPr>
        <p:cxnSp>
          <p:nvCxnSpPr>
            <p:cNvPr id="23" name="直接连接符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ECFD80-FD1A-4B57-9F52-2DC202AE07D2}"/>
                </a:ext>
              </a:extLst>
            </p:cNvPr>
            <p:cNvCxnSpPr/>
            <p:nvPr/>
          </p:nvCxnSpPr>
          <p:spPr>
            <a:xfrm>
              <a:off x="7503743" y="4269472"/>
              <a:ext cx="808104" cy="0"/>
            </a:xfrm>
            <a:prstGeom prst="line">
              <a:avLst/>
            </a:prstGeom>
            <a:grpFill/>
            <a:ln w="3175">
              <a:solidFill>
                <a:srgbClr val="C2C2C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750093-FAE6-4107-8A84-6153C5770F91}"/>
                </a:ext>
              </a:extLst>
            </p:cNvPr>
            <p:cNvSpPr/>
            <p:nvPr/>
          </p:nvSpPr>
          <p:spPr>
            <a:xfrm>
              <a:off x="8355466" y="3975616"/>
              <a:ext cx="587712" cy="587712"/>
            </a:xfrm>
            <a:prstGeom prst="ellipse">
              <a:avLst/>
            </a:prstGeom>
            <a:grpFill/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  <a:endParaRPr lang="zh-CN" altLang="en-US"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PA-文本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8E1357-F97F-4F28-951B-35B1D680C9A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121908" y="1813435"/>
            <a:ext cx="3155692" cy="1212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6565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为了维持温饱，没有多余的钱买灯油供他晚上读书。为此，他只能利用白天时间背诵诗文。夏天的一个晚上，他正在院子里背一篇文章。</a:t>
            </a:r>
          </a:p>
        </p:txBody>
      </p:sp>
      <p:sp>
        <p:nvSpPr>
          <p:cNvPr id="26" name="PA-文本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4F2F61-686C-466E-B6B0-1CFACE25170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5580" y="4591493"/>
            <a:ext cx="3487533" cy="14927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6565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于是，他去找了一只白绢口袋，随即抓了几十只萤火虫放在里面，再扎住袋口，把它吊起来。虽然不怎么明亮，但可勉强用来看书了。从此，只要有萤火虫，他就去抓一把来当作灯用，自此学识与日俱增。</a:t>
            </a:r>
          </a:p>
        </p:txBody>
      </p:sp>
      <p:sp>
        <p:nvSpPr>
          <p:cNvPr id="27" name="PA-文本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D5F3AD-19F0-4C05-9D15-6FBF65E6942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72677" y="2492588"/>
            <a:ext cx="2843844" cy="14927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6565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东晋时代，南平新洲（今湖南津市）有一个叫人车胤的，字武子，自幼聪颖好学，勤奋不倦，博学多通。但因家境贫困，父亲无法为他提供良好的学习环境。</a:t>
            </a:r>
          </a:p>
        </p:txBody>
      </p:sp>
      <p:sp>
        <p:nvSpPr>
          <p:cNvPr id="28" name="PA-文本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ADF5FB-38DF-4376-AAC5-35853FD694F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971334" y="3580458"/>
            <a:ext cx="2847989" cy="11885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6565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忽然见许多萤火虫在低空中飞舞。一闪一闪的光点，在黑暗中显得有些耀眼。他想，如果把许多萤火虫集中在一起，不就成为一盏灯了吗？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9E03E6-3798-4412-9518-E15B28A46F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二、关于大暑的传说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3523C5-3E1B-4C05-B53D-70589E534178}"/>
              </a:ext>
            </a:extLst>
          </p:cNvPr>
          <p:cNvSpPr/>
          <p:nvPr/>
        </p:nvSpPr>
        <p:spPr>
          <a:xfrm>
            <a:off x="726446" y="1379095"/>
            <a:ext cx="5818733" cy="4484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 纲，指成批运输货物的组织，如茶纲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﹑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盐纲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﹑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花石纲。北宋权相蔡京假公济私，在朝中大兴花石纲，铸九鼎，建明堂，修方泽，立道观，大兴土木徭役，修建华丽的艮岳。天下百姓穷不聊生，怨声载道。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fontAlgn="base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fontAlgn="base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北京大名府（今河北邯郸大名县）知府梁中书搜刮民脂民膏，孝敬其岳父蔡京生日礼物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价值十万贯的金银财宝，名曰“生辰纲”。命令麾下的提辖杨志押运十万贯生日礼物，于六月十五日蔡京生辰之时，送到东京汴梁庆寿。阴历的六月十五日正值大暑时节。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fontAlgn="base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fontAlgn="base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这一情况被山东好汉晁盖、吴用等获知，决定在山东省菏泽市郓城县东南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里处的黄泥冈截取这批宝物。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4DD1A1-F41E-4445-9D23-08E29474E4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584" y="858473"/>
            <a:ext cx="6081294" cy="60812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8DA901-33A1-4D1C-8464-29DA01842F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DF2F7C-3293-4703-935F-342377E13FDA}"/>
              </a:ext>
            </a:extLst>
          </p:cNvPr>
          <p:cNvSpPr/>
          <p:nvPr/>
        </p:nvSpPr>
        <p:spPr>
          <a:xfrm>
            <a:off x="5382891" y="1448425"/>
            <a:ext cx="1426217" cy="1426217"/>
          </a:xfrm>
          <a:prstGeom prst="ellipse">
            <a:avLst/>
          </a:prstGeom>
          <a:solidFill>
            <a:srgbClr val="4A8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60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E4D6EF0-3A1B-44BA-8565-CF905AC429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5117" y="-736842"/>
            <a:ext cx="6858000" cy="6858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E05C0F-1DF3-411D-AA72-4EF677E86FDB}"/>
              </a:ext>
            </a:extLst>
          </p:cNvPr>
          <p:cNvGrpSpPr/>
          <p:nvPr/>
        </p:nvGrpSpPr>
        <p:grpSpPr>
          <a:xfrm>
            <a:off x="1906686" y="3287719"/>
            <a:ext cx="8226226" cy="1464517"/>
            <a:chOff x="2751436" y="424476"/>
            <a:chExt cx="5512209" cy="146451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96B0F-3E12-4101-A805-0385B6FED311}"/>
                </a:ext>
              </a:extLst>
            </p:cNvPr>
            <p:cNvSpPr txBox="1"/>
            <p:nvPr/>
          </p:nvSpPr>
          <p:spPr>
            <a:xfrm>
              <a:off x="3182055" y="424476"/>
              <a:ext cx="46509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关于大暑的民俗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CECC8E-DDEC-4010-B43C-2F8655424B46}"/>
                </a:ext>
              </a:extLst>
            </p:cNvPr>
            <p:cNvSpPr txBox="1"/>
            <p:nvPr/>
          </p:nvSpPr>
          <p:spPr>
            <a:xfrm>
              <a:off x="2751436" y="1131863"/>
              <a:ext cx="551220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 or print the it into a film to be used in a wider field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40F94D-4DC9-44DB-9897-CA9F3BE9C1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73862" flipV="1">
            <a:off x="7845473" y="-1109513"/>
            <a:ext cx="4548740" cy="45487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49DDFC-D143-4E2E-94CF-698D275AB5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2088" y="5362499"/>
            <a:ext cx="1798639" cy="26064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ABE786-C26B-4405-BA03-9E920E4EE5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968" y="4379304"/>
            <a:ext cx="1879991" cy="27243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DA4CF8-7003-4768-BFB0-6E0ABFB4B7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530" y="6048682"/>
            <a:ext cx="1382874" cy="20039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D3FB38-8344-4819-91E6-9AC76567F1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3289" y="5522980"/>
            <a:ext cx="1382874" cy="13404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B75599-DC75-462A-9BE6-700DD0C22F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843" y="5308001"/>
            <a:ext cx="1382874" cy="20039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9A0335-20FE-43C4-9830-17B77BB86F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81168" y="5057935"/>
            <a:ext cx="1879991" cy="27243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1CA8CC9-ADA4-4AF4-ACCF-5DDDCA1DFA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69" y="4133675"/>
            <a:ext cx="2816100" cy="2729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1C3235-3BF8-4CE2-B954-45F3869F50E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95" y="5217058"/>
            <a:ext cx="1692819" cy="16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三、关于大暑的民俗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4373A0-F614-4BFB-8D70-198A9DA298AE}"/>
              </a:ext>
            </a:extLst>
          </p:cNvPr>
          <p:cNvSpPr txBox="1">
            <a:spLocks/>
          </p:cNvSpPr>
          <p:nvPr/>
        </p:nvSpPr>
        <p:spPr>
          <a:xfrm>
            <a:off x="6317692" y="3154781"/>
            <a:ext cx="4801158" cy="5484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        福建莆田人在大暑时节有吃荔枝、羊肉和米糟的习俗，叫做“过大暑”。荔枝含有葡萄糖和多种维生素，富有营养价值，所以吃鲜荔枝可以滋补身体。先将鲜荔枝浸于冷井水之中，大暑时刻一到便取出品尝。这一时刻吃荔枝，最惬意、最滋补。</a:t>
            </a:r>
          </a:p>
          <a:p>
            <a:pPr algn="l"/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EDE2FB-795D-4D46-A13C-F32821989218}"/>
              </a:ext>
            </a:extLst>
          </p:cNvPr>
          <p:cNvGrpSpPr/>
          <p:nvPr/>
        </p:nvGrpSpPr>
        <p:grpSpPr>
          <a:xfrm>
            <a:off x="7809375" y="2313370"/>
            <a:ext cx="1817791" cy="548437"/>
            <a:chOff x="1177967" y="2188187"/>
            <a:chExt cx="1363343" cy="507352"/>
          </a:xfrm>
          <a:solidFill>
            <a:srgbClr val="1EA08C"/>
          </a:solidFill>
        </p:grpSpPr>
        <p:sp>
          <p:nvSpPr>
            <p:cNvPr id="11" name="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228FE4-0B08-454F-8BC7-75AB0295E753}"/>
                </a:ext>
              </a:extLst>
            </p:cNvPr>
            <p:cNvSpPr/>
            <p:nvPr/>
          </p:nvSpPr>
          <p:spPr>
            <a:xfrm>
              <a:off x="1177967" y="2188187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1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A7BBF2-8BA5-4AA5-BE98-A3A0A9E0358E}"/>
                </a:ext>
              </a:extLst>
            </p:cNvPr>
            <p:cNvSpPr txBox="1"/>
            <p:nvPr/>
          </p:nvSpPr>
          <p:spPr>
            <a:xfrm>
              <a:off x="1234299" y="2228323"/>
              <a:ext cx="1250680" cy="427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 defTabSz="913765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吃荔枝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340A3F-E102-41CD-BB28-860A48396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150" y="2313370"/>
            <a:ext cx="3736824" cy="35319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811C81-BAC6-45AF-A5EB-591318628D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三、关于大暑的民俗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B84AC6-8A81-45A1-A4D5-C497E958C1EA}"/>
              </a:ext>
            </a:extLst>
          </p:cNvPr>
          <p:cNvSpPr/>
          <p:nvPr/>
        </p:nvSpPr>
        <p:spPr>
          <a:xfrm>
            <a:off x="834571" y="3200546"/>
            <a:ext cx="54210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 广东很多地方在大暑时节有“吃仙草”的习俗。仙草又名凉粉草、仙人草，唇形科仙草属草本植物，是重要的药食两用植物资源。由于其神奇的消暑功效，被誉为“仙草”。茎叶晒干后可以做成烧仙草，广东一带叫凉粉，是一种消暑的甜品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9CC819-6D72-4435-B39B-AF4035AB9182}"/>
              </a:ext>
            </a:extLst>
          </p:cNvPr>
          <p:cNvSpPr/>
          <p:nvPr/>
        </p:nvSpPr>
        <p:spPr>
          <a:xfrm>
            <a:off x="2170075" y="2564445"/>
            <a:ext cx="2883188" cy="473384"/>
          </a:xfrm>
          <a:prstGeom prst="rect">
            <a:avLst/>
          </a:prstGeom>
          <a:solidFill>
            <a:srgbClr val="1EA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吃仙草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387C64-B90B-42B9-BB20-9569DC2139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257" y="1395774"/>
            <a:ext cx="4335172" cy="43351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A9C580-8FA2-42D9-A33D-A27E7EDDC0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C50083-1C89-4967-A483-01B1402A38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38B8D"/>
              </a:clrFrom>
              <a:clrTo>
                <a:srgbClr val="838B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349" y="2052958"/>
            <a:ext cx="3882532" cy="386391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三、关于大暑的民俗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0BF808-ED1E-4526-B7C1-2785ABDCA055}"/>
              </a:ext>
            </a:extLst>
          </p:cNvPr>
          <p:cNvSpPr/>
          <p:nvPr/>
        </p:nvSpPr>
        <p:spPr>
          <a:xfrm>
            <a:off x="6287233" y="3323293"/>
            <a:ext cx="5245628" cy="170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伏姜源自中国山西，河南等地，三伏天时人们会把生姜切片或者榨汁后与红糖搅拌在一起，装入容器中蒙上纱布，于太阳下晾晒。充分融合后食用，对老寒胃，伤风咳嗽等有奇效，并有温暖保健的功效。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9A5C54-4D2E-43FE-A13B-AB32078603FA}"/>
              </a:ext>
            </a:extLst>
          </p:cNvPr>
          <p:cNvSpPr/>
          <p:nvPr/>
        </p:nvSpPr>
        <p:spPr>
          <a:xfrm>
            <a:off x="7722715" y="2612594"/>
            <a:ext cx="2698175" cy="523220"/>
          </a:xfrm>
          <a:prstGeom prst="rect">
            <a:avLst/>
          </a:prstGeom>
          <a:solidFill>
            <a:srgbClr val="1EA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lt1"/>
                </a:solidFill>
                <a:cs typeface="+mn-ea"/>
                <a:sym typeface="+mn-lt"/>
              </a:rPr>
              <a:t>晒伏姜，烧伏香</a:t>
            </a:r>
            <a:endParaRPr lang="en-US" altLang="zh-CN" sz="28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E81171-056E-464A-8C96-30009E6A5C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AECE37-1E4C-40B2-B359-3123E60EF965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5" name="文本框 4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59AE3E-BCA9-469E-BFED-1075C3441D77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三、关于大暑的民俗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3FDFA05-3338-46D2-A76B-A108B6C8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2DDD20-B1B6-4DFE-9276-5CB56BC7EBF7}"/>
              </a:ext>
            </a:extLst>
          </p:cNvPr>
          <p:cNvSpPr txBox="1">
            <a:spLocks/>
          </p:cNvSpPr>
          <p:nvPr/>
        </p:nvSpPr>
        <p:spPr>
          <a:xfrm>
            <a:off x="1104342" y="3103981"/>
            <a:ext cx="4801158" cy="5484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          大暑是乡村田野蟋蟀最多的季节，中国有些地区的人们茶余饭后有以斗蟋蟀为乐的风俗。斗蟋蟀亦称“秋兴”、“斗促织”、“斗蛐蛐”。用蟋蟀相斗取乐的娱乐活动。流行于全国多数地区。每年秋末举行。斗蟋的寿命仅为百日左右，这就将斗蟋蟀的季节限定在了秋季。而在古代汉字中，“秋”这个字正是蟋蟀的象形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F3F6EA-6498-435F-9CCB-FCA49A1B5280}"/>
              </a:ext>
            </a:extLst>
          </p:cNvPr>
          <p:cNvGrpSpPr/>
          <p:nvPr/>
        </p:nvGrpSpPr>
        <p:grpSpPr>
          <a:xfrm>
            <a:off x="2596025" y="2262570"/>
            <a:ext cx="1817791" cy="548437"/>
            <a:chOff x="1177967" y="2188187"/>
            <a:chExt cx="1363343" cy="507352"/>
          </a:xfrm>
          <a:solidFill>
            <a:srgbClr val="1EA08C"/>
          </a:solidFill>
        </p:grpSpPr>
        <p:sp>
          <p:nvSpPr>
            <p:cNvPr id="9" name="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5A31F4-FDDE-422F-A6E7-9B1A36C9A44C}"/>
                </a:ext>
              </a:extLst>
            </p:cNvPr>
            <p:cNvSpPr/>
            <p:nvPr/>
          </p:nvSpPr>
          <p:spPr>
            <a:xfrm>
              <a:off x="1177967" y="2188187"/>
              <a:ext cx="1363343" cy="507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1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B7F64A-EBCA-45C0-9F45-8C593C76B813}"/>
                </a:ext>
              </a:extLst>
            </p:cNvPr>
            <p:cNvSpPr txBox="1"/>
            <p:nvPr/>
          </p:nvSpPr>
          <p:spPr>
            <a:xfrm>
              <a:off x="1234299" y="2228323"/>
              <a:ext cx="1250680" cy="4270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 defTabSz="913765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斗蟋蟀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D7BE9E-8A7D-4736-A72F-BCA10F50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4322" y="1566551"/>
            <a:ext cx="4163336" cy="39430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F0D54C-927F-4012-B9F7-BB69B0E5E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DF2F7C-3293-4703-935F-342377E13FDA}"/>
              </a:ext>
            </a:extLst>
          </p:cNvPr>
          <p:cNvSpPr/>
          <p:nvPr/>
        </p:nvSpPr>
        <p:spPr>
          <a:xfrm>
            <a:off x="5382891" y="1448425"/>
            <a:ext cx="1426217" cy="1426217"/>
          </a:xfrm>
          <a:prstGeom prst="ellipse">
            <a:avLst/>
          </a:prstGeom>
          <a:solidFill>
            <a:srgbClr val="4A8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60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957290-1938-4251-8F2E-80927B6DFB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5117" y="-736842"/>
            <a:ext cx="6858000" cy="6858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E05C0F-1DF3-411D-AA72-4EF677E86FDB}"/>
              </a:ext>
            </a:extLst>
          </p:cNvPr>
          <p:cNvGrpSpPr/>
          <p:nvPr/>
        </p:nvGrpSpPr>
        <p:grpSpPr>
          <a:xfrm>
            <a:off x="1906686" y="3287719"/>
            <a:ext cx="8226226" cy="1464517"/>
            <a:chOff x="2751436" y="424476"/>
            <a:chExt cx="5512209" cy="146451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96B0F-3E12-4101-A805-0385B6FED311}"/>
                </a:ext>
              </a:extLst>
            </p:cNvPr>
            <p:cNvSpPr txBox="1"/>
            <p:nvPr/>
          </p:nvSpPr>
          <p:spPr>
            <a:xfrm>
              <a:off x="3182055" y="424476"/>
              <a:ext cx="46509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关于大暑的诗句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CECC8E-DDEC-4010-B43C-2F8655424B46}"/>
                </a:ext>
              </a:extLst>
            </p:cNvPr>
            <p:cNvSpPr txBox="1"/>
            <p:nvPr/>
          </p:nvSpPr>
          <p:spPr>
            <a:xfrm>
              <a:off x="2751436" y="1131863"/>
              <a:ext cx="551220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 or print the it into a film to be used in a wider field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7FF7E9-DDF6-4AE9-B9EE-982D0E0DEA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73862" flipV="1">
            <a:off x="7845473" y="-1109513"/>
            <a:ext cx="4548740" cy="45487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70ADD2-AC14-47BF-8C2A-E6D6AE767F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2088" y="5362499"/>
            <a:ext cx="1798639" cy="26064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D3D058-DC26-4770-9F0E-3152C0DF3C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968" y="4379304"/>
            <a:ext cx="1879991" cy="27243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ACE5A7-5683-4E71-BDD3-B607B17F96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530" y="6048682"/>
            <a:ext cx="1382874" cy="20039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159B10-E5ED-4224-A862-489C74DCC8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3289" y="5522980"/>
            <a:ext cx="1382874" cy="13404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9F8AEE3-B39E-4535-9B2B-961B18DE1F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843" y="5308001"/>
            <a:ext cx="1382874" cy="20039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A6D6C1-35DB-4E6D-B53E-878DE3830A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81168" y="5057935"/>
            <a:ext cx="1879991" cy="27243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692E2F-F283-4ADB-AA01-2D788AA658D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69" y="4133675"/>
            <a:ext cx="2816100" cy="2729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2924AA-A21C-48F7-9DE8-28C3554A8C3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95" y="5217058"/>
            <a:ext cx="1692819" cy="16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四、关于大暑的诗句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5A0DE3-4BEC-4574-938F-69A3211074A5}"/>
              </a:ext>
            </a:extLst>
          </p:cNvPr>
          <p:cNvSpPr/>
          <p:nvPr/>
        </p:nvSpPr>
        <p:spPr>
          <a:xfrm>
            <a:off x="1567733" y="2082438"/>
            <a:ext cx="258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EA08C"/>
                </a:solidFill>
                <a:cs typeface="+mn-ea"/>
                <a:sym typeface="+mn-lt"/>
              </a:rPr>
              <a:t>《</a:t>
            </a:r>
            <a:r>
              <a:rPr lang="zh-CN" altLang="en-US" sz="3600" dirty="0">
                <a:solidFill>
                  <a:srgbClr val="1EA08C"/>
                </a:solidFill>
                <a:cs typeface="+mn-ea"/>
                <a:sym typeface="+mn-lt"/>
              </a:rPr>
              <a:t>大暑</a:t>
            </a:r>
            <a:r>
              <a:rPr lang="en-US" altLang="zh-CN" sz="3600" dirty="0">
                <a:solidFill>
                  <a:srgbClr val="1EA08C"/>
                </a:solidFill>
                <a:cs typeface="+mn-ea"/>
                <a:sym typeface="+mn-lt"/>
              </a:rPr>
              <a:t>》</a:t>
            </a:r>
            <a:endParaRPr lang="zh-CN" altLang="en-US" sz="3600" dirty="0">
              <a:solidFill>
                <a:srgbClr val="1EA08C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2D276F-EFA7-4B48-B460-F89710AB9F87}"/>
              </a:ext>
            </a:extLst>
          </p:cNvPr>
          <p:cNvSpPr/>
          <p:nvPr/>
        </p:nvSpPr>
        <p:spPr>
          <a:xfrm>
            <a:off x="398304" y="32224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赤日几时过   清风无处寻</a:t>
            </a:r>
          </a:p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经书聊枕籍   瓜李漫浮沉</a:t>
            </a:r>
          </a:p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兰若静复静   茅茨深又深</a:t>
            </a:r>
          </a:p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炎蒸乃如许   那更惜分阴</a:t>
            </a:r>
            <a:endParaRPr lang="zh-CN" altLang="en-US" i="0" spc="600" dirty="0">
              <a:solidFill>
                <a:srgbClr val="111111"/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F5986A-3988-4AB9-8BDD-DA51B8B9D24D}"/>
              </a:ext>
            </a:extLst>
          </p:cNvPr>
          <p:cNvSpPr/>
          <p:nvPr/>
        </p:nvSpPr>
        <p:spPr>
          <a:xfrm>
            <a:off x="3874803" y="2269669"/>
            <a:ext cx="995144" cy="463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130" dirty="0">
                <a:solidFill>
                  <a:srgbClr val="111111"/>
                </a:solidFill>
                <a:cs typeface="+mn-ea"/>
                <a:sym typeface="+mn-lt"/>
              </a:rPr>
              <a:t>曾几</a:t>
            </a:r>
            <a:r>
              <a:rPr lang="en-US" altLang="zh-CN" spc="130" dirty="0">
                <a:solidFill>
                  <a:srgbClr val="111111"/>
                </a:solidFill>
                <a:cs typeface="+mn-ea"/>
                <a:sym typeface="+mn-lt"/>
              </a:rPr>
              <a:t>.</a:t>
            </a:r>
            <a:r>
              <a:rPr lang="zh-CN" altLang="en-US" spc="130" dirty="0">
                <a:solidFill>
                  <a:srgbClr val="111111"/>
                </a:solidFill>
                <a:cs typeface="+mn-ea"/>
                <a:sym typeface="+mn-lt"/>
              </a:rPr>
              <a:t>宋</a:t>
            </a:r>
            <a:endParaRPr lang="en-US" altLang="zh-CN" spc="130" dirty="0">
              <a:solidFill>
                <a:srgbClr val="11111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2DFDF0-D60F-4708-BC1E-7B41EEF38D60}"/>
              </a:ext>
            </a:extLst>
          </p:cNvPr>
          <p:cNvCxnSpPr>
            <a:cxnSpLocks/>
          </p:cNvCxnSpPr>
          <p:nvPr/>
        </p:nvCxnSpPr>
        <p:spPr>
          <a:xfrm>
            <a:off x="1705375" y="2916000"/>
            <a:ext cx="342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1375FF-91F7-478A-9432-9747AB5C2D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334" y="1088113"/>
            <a:ext cx="5311559" cy="53115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548917-AA56-4E43-8DBD-61B886B6E1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36BC92-DF4A-4C80-8B49-18F25C88EDEF}"/>
              </a:ext>
            </a:extLst>
          </p:cNvPr>
          <p:cNvSpPr/>
          <p:nvPr/>
        </p:nvSpPr>
        <p:spPr>
          <a:xfrm>
            <a:off x="221526" y="261969"/>
            <a:ext cx="11748947" cy="63340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schemeClr val="tx1">
                <a:lumMod val="50000"/>
                <a:lumOff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D965A3-653E-4682-9CEA-D93E07B3C1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5117" y="-736842"/>
            <a:ext cx="6858000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E4E098-B4C3-4575-B7E7-1555F9B9DA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2088" y="5362499"/>
            <a:ext cx="1798639" cy="260643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A090A7-11DA-4CA6-8A41-3C901BD887ED}"/>
              </a:ext>
            </a:extLst>
          </p:cNvPr>
          <p:cNvSpPr txBox="1"/>
          <p:nvPr/>
        </p:nvSpPr>
        <p:spPr>
          <a:xfrm>
            <a:off x="2334578" y="1997839"/>
            <a:ext cx="1493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8" name="组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3CF2600-3194-4C00-81E3-029147132A59}"/>
              </a:ext>
            </a:extLst>
          </p:cNvPr>
          <p:cNvGrpSpPr/>
          <p:nvPr/>
        </p:nvGrpSpPr>
        <p:grpSpPr>
          <a:xfrm>
            <a:off x="5098809" y="2326171"/>
            <a:ext cx="1033669" cy="3108543"/>
            <a:chOff x="2955235" y="2355780"/>
            <a:chExt cx="1033669" cy="310854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FE86BA-6001-45B0-A313-20EA1CAA5E8D}"/>
                </a:ext>
              </a:extLst>
            </p:cNvPr>
            <p:cNvSpPr txBox="1"/>
            <p:nvPr/>
          </p:nvSpPr>
          <p:spPr>
            <a:xfrm>
              <a:off x="3371299" y="2355780"/>
              <a:ext cx="617605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大暑的历史由来</a:t>
              </a:r>
            </a:p>
          </p:txBody>
        </p:sp>
        <p:sp>
          <p:nvSpPr>
            <p:cNvPr id="20" name="圆角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232AAD3-095B-4CE1-8587-B4A679D3F897}"/>
                </a:ext>
              </a:extLst>
            </p:cNvPr>
            <p:cNvSpPr/>
            <p:nvPr/>
          </p:nvSpPr>
          <p:spPr>
            <a:xfrm>
              <a:off x="2955235" y="2355780"/>
              <a:ext cx="368616" cy="731977"/>
            </a:xfrm>
            <a:prstGeom prst="roundRect">
              <a:avLst/>
            </a:prstGeom>
            <a:solidFill>
              <a:srgbClr val="4A8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21" name="组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442E6A-38A3-4787-BBC3-39EBF8496DF5}"/>
              </a:ext>
            </a:extLst>
          </p:cNvPr>
          <p:cNvGrpSpPr/>
          <p:nvPr/>
        </p:nvGrpSpPr>
        <p:grpSpPr>
          <a:xfrm>
            <a:off x="6817304" y="2326171"/>
            <a:ext cx="986221" cy="3108543"/>
            <a:chOff x="4291754" y="2355780"/>
            <a:chExt cx="986221" cy="310854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144CFC-A318-462D-9223-2832C1EBE540}"/>
                </a:ext>
              </a:extLst>
            </p:cNvPr>
            <p:cNvSpPr txBox="1"/>
            <p:nvPr/>
          </p:nvSpPr>
          <p:spPr>
            <a:xfrm>
              <a:off x="4660370" y="2355780"/>
              <a:ext cx="617605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关于大暑的传说</a:t>
              </a:r>
            </a:p>
          </p:txBody>
        </p:sp>
        <p:sp>
          <p:nvSpPr>
            <p:cNvPr id="23" name="圆角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38CFD9-2488-46EA-BE39-4E2BA7C4D440}"/>
                </a:ext>
              </a:extLst>
            </p:cNvPr>
            <p:cNvSpPr/>
            <p:nvPr/>
          </p:nvSpPr>
          <p:spPr>
            <a:xfrm>
              <a:off x="4291754" y="2355780"/>
              <a:ext cx="368616" cy="731977"/>
            </a:xfrm>
            <a:prstGeom prst="roundRect">
              <a:avLst/>
            </a:prstGeom>
            <a:solidFill>
              <a:srgbClr val="4A8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30" name="MH_Others_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BBEB90-BBBB-495D-AF6C-617D7DA95F1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05675" y="2321004"/>
            <a:ext cx="276999" cy="2215991"/>
          </a:xfrm>
          <a:prstGeom prst="rect">
            <a:avLst/>
          </a:prstGeom>
          <a:noFill/>
        </p:spPr>
        <p:txBody>
          <a:bodyPr vert="eaVert"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b="1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b="1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DD0CC3-C346-4A5D-86B8-9F62B57EFC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73862" flipV="1">
            <a:off x="7845473" y="-1109513"/>
            <a:ext cx="4548740" cy="454874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556AB6-5194-4EF4-87B1-1ED19E9E8D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968" y="4379304"/>
            <a:ext cx="1879991" cy="27243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6202E8-EAE8-4884-9808-74C711715A9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530" y="6048682"/>
            <a:ext cx="1382874" cy="200394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A40DB88-D703-456C-A767-9CF0EA665D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3289" y="5522980"/>
            <a:ext cx="1382874" cy="134049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9AA272-836B-4DAB-B578-4AA67AC46A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843" y="5308001"/>
            <a:ext cx="1382874" cy="200394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B81939-337A-4987-AD05-9509443ECC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81168" y="5057935"/>
            <a:ext cx="1879991" cy="27243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549528-9B5B-4886-95E8-1D9477851BC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69" y="4133675"/>
            <a:ext cx="2816100" cy="27298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8E8322-D0EB-442E-9CCB-6465BED89F4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95" y="5217058"/>
            <a:ext cx="1692819" cy="1640942"/>
          </a:xfrm>
          <a:prstGeom prst="rect">
            <a:avLst/>
          </a:prstGeom>
        </p:spPr>
      </p:pic>
      <p:grpSp>
        <p:nvGrpSpPr>
          <p:cNvPr id="24" name="组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A25AFC-5C83-4BF4-A571-AC9303B47B6C}"/>
              </a:ext>
            </a:extLst>
          </p:cNvPr>
          <p:cNvGrpSpPr/>
          <p:nvPr/>
        </p:nvGrpSpPr>
        <p:grpSpPr>
          <a:xfrm>
            <a:off x="8488351" y="2326170"/>
            <a:ext cx="932481" cy="3108544"/>
            <a:chOff x="5580825" y="2355779"/>
            <a:chExt cx="932481" cy="310854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293F3D-66E3-4842-B85D-650F31E82275}"/>
                </a:ext>
              </a:extLst>
            </p:cNvPr>
            <p:cNvSpPr txBox="1"/>
            <p:nvPr/>
          </p:nvSpPr>
          <p:spPr>
            <a:xfrm>
              <a:off x="5895701" y="2355780"/>
              <a:ext cx="617605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关于大暑的民俗</a:t>
              </a:r>
            </a:p>
          </p:txBody>
        </p:sp>
        <p:sp>
          <p:nvSpPr>
            <p:cNvPr id="26" name="圆角矩形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979616-22BE-43DF-9AC4-8131D35A177A}"/>
                </a:ext>
              </a:extLst>
            </p:cNvPr>
            <p:cNvSpPr/>
            <p:nvPr/>
          </p:nvSpPr>
          <p:spPr>
            <a:xfrm>
              <a:off x="5580825" y="2355779"/>
              <a:ext cx="368616" cy="731977"/>
            </a:xfrm>
            <a:prstGeom prst="roundRect">
              <a:avLst/>
            </a:prstGeom>
            <a:solidFill>
              <a:srgbClr val="4A8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27" name="组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A2A485-040E-4FB4-A573-AE64C053A211}"/>
              </a:ext>
            </a:extLst>
          </p:cNvPr>
          <p:cNvGrpSpPr/>
          <p:nvPr/>
        </p:nvGrpSpPr>
        <p:grpSpPr>
          <a:xfrm>
            <a:off x="10105658" y="2326170"/>
            <a:ext cx="1021894" cy="3108544"/>
            <a:chOff x="6780483" y="2355779"/>
            <a:chExt cx="1021894" cy="310854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FC310A-9C04-486E-A5A3-25B9446E5040}"/>
                </a:ext>
              </a:extLst>
            </p:cNvPr>
            <p:cNvSpPr txBox="1"/>
            <p:nvPr/>
          </p:nvSpPr>
          <p:spPr>
            <a:xfrm>
              <a:off x="7184772" y="2355780"/>
              <a:ext cx="617605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关于大暑的诗句</a:t>
              </a:r>
            </a:p>
          </p:txBody>
        </p:sp>
        <p:sp>
          <p:nvSpPr>
            <p:cNvPr id="29" name="圆角矩形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7DDABA-3FD7-489D-A281-48793B342FE9}"/>
                </a:ext>
              </a:extLst>
            </p:cNvPr>
            <p:cNvSpPr/>
            <p:nvPr/>
          </p:nvSpPr>
          <p:spPr>
            <a:xfrm>
              <a:off x="6780483" y="2355779"/>
              <a:ext cx="368616" cy="731977"/>
            </a:xfrm>
            <a:prstGeom prst="roundRect">
              <a:avLst/>
            </a:prstGeom>
            <a:solidFill>
              <a:srgbClr val="4A8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6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四、关于大暑的诗句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AC26A1-AA59-4236-A466-0BEBBEA33B34}"/>
              </a:ext>
            </a:extLst>
          </p:cNvPr>
          <p:cNvSpPr/>
          <p:nvPr/>
        </p:nvSpPr>
        <p:spPr>
          <a:xfrm>
            <a:off x="5314950" y="313427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   老柳蜩螗噪   荒庭熠耀流</a:t>
            </a:r>
          </a:p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   人情正苦暑   物怎已惊秋</a:t>
            </a:r>
          </a:p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   月下濯寒水   风前梳白头</a:t>
            </a:r>
          </a:p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   如何夜半客   束带谒公侯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F1D84E-8A53-454A-B464-421DA8CA103E}"/>
              </a:ext>
            </a:extLst>
          </p:cNvPr>
          <p:cNvSpPr/>
          <p:nvPr/>
        </p:nvSpPr>
        <p:spPr>
          <a:xfrm>
            <a:off x="5314950" y="204108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EA08C"/>
                </a:solidFill>
                <a:cs typeface="+mn-ea"/>
                <a:sym typeface="+mn-lt"/>
              </a:rPr>
              <a:t>《</a:t>
            </a:r>
            <a:r>
              <a:rPr lang="zh-CN" altLang="en-US" sz="3600" dirty="0">
                <a:solidFill>
                  <a:srgbClr val="1EA08C"/>
                </a:solidFill>
                <a:cs typeface="+mn-ea"/>
                <a:sym typeface="+mn-lt"/>
              </a:rPr>
              <a:t>六月十八日夜大暑</a:t>
            </a:r>
            <a:r>
              <a:rPr lang="en-US" altLang="zh-CN" sz="3600" dirty="0">
                <a:solidFill>
                  <a:srgbClr val="1EA08C"/>
                </a:solidFill>
                <a:cs typeface="+mn-ea"/>
                <a:sym typeface="+mn-lt"/>
              </a:rPr>
              <a:t>》</a:t>
            </a:r>
            <a:endParaRPr lang="zh-CN" altLang="en-US" sz="3600" dirty="0">
              <a:solidFill>
                <a:srgbClr val="1EA08C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349744-73CC-43DC-9A3E-CE5473DEA1CA}"/>
              </a:ext>
            </a:extLst>
          </p:cNvPr>
          <p:cNvSpPr/>
          <p:nvPr/>
        </p:nvSpPr>
        <p:spPr>
          <a:xfrm>
            <a:off x="7741626" y="2681855"/>
            <a:ext cx="1242648" cy="463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130" dirty="0">
                <a:solidFill>
                  <a:srgbClr val="111111"/>
                </a:solidFill>
                <a:cs typeface="+mn-ea"/>
                <a:sym typeface="+mn-lt"/>
              </a:rPr>
              <a:t>司马光</a:t>
            </a:r>
            <a:r>
              <a:rPr lang="en-US" altLang="zh-CN" spc="130" dirty="0">
                <a:solidFill>
                  <a:srgbClr val="111111"/>
                </a:solidFill>
                <a:cs typeface="+mn-ea"/>
                <a:sym typeface="+mn-lt"/>
              </a:rPr>
              <a:t>.</a:t>
            </a:r>
            <a:r>
              <a:rPr lang="zh-CN" altLang="en-US" spc="130" dirty="0">
                <a:solidFill>
                  <a:srgbClr val="111111"/>
                </a:solidFill>
                <a:cs typeface="+mn-ea"/>
                <a:sym typeface="+mn-lt"/>
              </a:rPr>
              <a:t>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12BE15-54EE-4962-B084-A9F9F443C2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007" y="1878578"/>
            <a:ext cx="4164368" cy="416436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9F9A9C-DDE6-4269-B013-E9A80BFAEA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四、关于大暑的诗句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094257-6459-4724-9FE8-EC1D74634568}"/>
              </a:ext>
            </a:extLst>
          </p:cNvPr>
          <p:cNvSpPr/>
          <p:nvPr/>
        </p:nvSpPr>
        <p:spPr>
          <a:xfrm>
            <a:off x="1457334" y="3108912"/>
            <a:ext cx="4161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大暑三秋近   林钟九夏移</a:t>
            </a:r>
          </a:p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桂轮开子夜   萤火照空时</a:t>
            </a:r>
          </a:p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瓜果邀儒客   菰蒲长墨池</a:t>
            </a:r>
          </a:p>
          <a:p>
            <a:pPr algn="ctr">
              <a:lnSpc>
                <a:spcPct val="200000"/>
              </a:lnSpc>
            </a:pPr>
            <a:r>
              <a:rPr lang="zh-CN" altLang="en-US" spc="600" dirty="0">
                <a:solidFill>
                  <a:srgbClr val="111111"/>
                </a:solidFill>
                <a:cs typeface="+mn-ea"/>
                <a:sym typeface="+mn-lt"/>
              </a:rPr>
              <a:t>绦纱浑卷上   经史待风吹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AF89392-A36D-4249-AA7F-E3D11DC5EEAE}"/>
              </a:ext>
            </a:extLst>
          </p:cNvPr>
          <p:cNvSpPr/>
          <p:nvPr/>
        </p:nvSpPr>
        <p:spPr>
          <a:xfrm>
            <a:off x="1784884" y="1944472"/>
            <a:ext cx="350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EA08C"/>
                </a:solidFill>
                <a:cs typeface="+mn-ea"/>
                <a:sym typeface="+mn-lt"/>
              </a:rPr>
              <a:t>《</a:t>
            </a:r>
            <a:r>
              <a:rPr lang="zh-CN" altLang="en-US" sz="3600" dirty="0">
                <a:solidFill>
                  <a:srgbClr val="1EA08C"/>
                </a:solidFill>
                <a:cs typeface="+mn-ea"/>
                <a:sym typeface="+mn-lt"/>
              </a:rPr>
              <a:t>大暑六月中</a:t>
            </a:r>
            <a:r>
              <a:rPr lang="en-US" altLang="zh-CN" sz="3600" dirty="0">
                <a:solidFill>
                  <a:srgbClr val="1EA08C"/>
                </a:solidFill>
                <a:cs typeface="+mn-ea"/>
                <a:sym typeface="+mn-lt"/>
              </a:rPr>
              <a:t>》</a:t>
            </a:r>
            <a:endParaRPr lang="zh-CN" altLang="en-US" sz="3600" dirty="0">
              <a:solidFill>
                <a:srgbClr val="1EA08C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B4F8CA-6C10-47EB-A6ED-48F003319520}"/>
              </a:ext>
            </a:extLst>
          </p:cNvPr>
          <p:cNvSpPr/>
          <p:nvPr/>
        </p:nvSpPr>
        <p:spPr>
          <a:xfrm>
            <a:off x="3074339" y="2582506"/>
            <a:ext cx="927177" cy="463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130" dirty="0">
                <a:solidFill>
                  <a:srgbClr val="111111"/>
                </a:solidFill>
                <a:cs typeface="+mn-ea"/>
                <a:sym typeface="+mn-lt"/>
              </a:rPr>
              <a:t>唐元稹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26B06F-AEF9-4150-B710-A2A50A3FF1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BFEE1E-597E-4607-B2CE-D69F3C0D8B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E6E234-FC7A-4E26-A122-1DB6B5A08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1497">
            <a:off x="6640313" y="1951244"/>
            <a:ext cx="4982931" cy="49829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54218D-70E9-4C6E-8307-8B0BF8473E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19" y="1159099"/>
            <a:ext cx="6858000" cy="6858000"/>
          </a:xfrm>
          <a:prstGeom prst="rect">
            <a:avLst/>
          </a:prstGeom>
        </p:spPr>
      </p:pic>
      <p:sp>
        <p:nvSpPr>
          <p:cNvPr id="6" name="矩形: 圆角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C34DD09-2742-4EAC-99BA-B62ABF702B12}"/>
              </a:ext>
            </a:extLst>
          </p:cNvPr>
          <p:cNvSpPr/>
          <p:nvPr/>
        </p:nvSpPr>
        <p:spPr>
          <a:xfrm>
            <a:off x="1125734" y="992484"/>
            <a:ext cx="9940532" cy="202595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D42F55-FCA7-4C42-B1A2-A60BD79BBCA8}"/>
              </a:ext>
            </a:extLst>
          </p:cNvPr>
          <p:cNvSpPr txBox="1"/>
          <p:nvPr/>
        </p:nvSpPr>
        <p:spPr>
          <a:xfrm>
            <a:off x="979266" y="1035964"/>
            <a:ext cx="10086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谢  谢  观  看</a:t>
            </a:r>
          </a:p>
        </p:txBody>
      </p:sp>
    </p:spTree>
    <p:extLst>
      <p:ext uri="{BB962C8B-B14F-4D97-AF65-F5344CB8AC3E}">
        <p14:creationId xmlns:p14="http://schemas.microsoft.com/office/powerpoint/2010/main" val="42023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94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DF2F7C-3293-4703-935F-342377E13FDA}"/>
              </a:ext>
            </a:extLst>
          </p:cNvPr>
          <p:cNvSpPr/>
          <p:nvPr/>
        </p:nvSpPr>
        <p:spPr>
          <a:xfrm>
            <a:off x="5382891" y="1448425"/>
            <a:ext cx="1426217" cy="1426217"/>
          </a:xfrm>
          <a:prstGeom prst="ellipse">
            <a:avLst/>
          </a:prstGeom>
          <a:solidFill>
            <a:srgbClr val="4A8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60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E05C0F-1DF3-411D-AA72-4EF677E86FDB}"/>
              </a:ext>
            </a:extLst>
          </p:cNvPr>
          <p:cNvGrpSpPr/>
          <p:nvPr/>
        </p:nvGrpSpPr>
        <p:grpSpPr>
          <a:xfrm>
            <a:off x="1906686" y="3287719"/>
            <a:ext cx="8226226" cy="1464517"/>
            <a:chOff x="2751436" y="424476"/>
            <a:chExt cx="5512209" cy="146451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96B0F-3E12-4101-A805-0385B6FED311}"/>
                </a:ext>
              </a:extLst>
            </p:cNvPr>
            <p:cNvSpPr txBox="1"/>
            <p:nvPr/>
          </p:nvSpPr>
          <p:spPr>
            <a:xfrm>
              <a:off x="3182055" y="424476"/>
              <a:ext cx="46509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大暑的历史由来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CECC8E-DDEC-4010-B43C-2F8655424B46}"/>
                </a:ext>
              </a:extLst>
            </p:cNvPr>
            <p:cNvSpPr txBox="1"/>
            <p:nvPr/>
          </p:nvSpPr>
          <p:spPr>
            <a:xfrm>
              <a:off x="2751436" y="1131863"/>
              <a:ext cx="551220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 or print the it into a film to be used in a wider field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0605579-8495-432D-A1BC-5CF853797B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5117" y="-736842"/>
            <a:ext cx="6858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691565-54F9-4647-8005-7D7DAB04E1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73862" flipV="1">
            <a:off x="7845473" y="-1109513"/>
            <a:ext cx="4548740" cy="45487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14C91E-74BD-452E-AE96-0EC02DB9E6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2088" y="5362499"/>
            <a:ext cx="1798639" cy="26064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2F1181-1740-4284-9576-56BFE77F1E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968" y="4379304"/>
            <a:ext cx="1879991" cy="27243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6918D8-1A64-4EF3-921B-DBE9EAA323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530" y="6048682"/>
            <a:ext cx="1382874" cy="20039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288D8B-54A3-4CF8-9835-FA3D8B09884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3289" y="5522980"/>
            <a:ext cx="1382874" cy="13404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08747B-D75A-487B-AA0E-AA325FCCA9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843" y="5308001"/>
            <a:ext cx="1382874" cy="20039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B294C2-46DC-4B74-994D-821435F5C8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81168" y="5057935"/>
            <a:ext cx="1879991" cy="27243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942F5D-D8CC-4396-8506-0760AF0C908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69" y="4133675"/>
            <a:ext cx="2816100" cy="2729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81CC84-FAE6-4C29-B5BA-2DF7E69BE9A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95" y="5217058"/>
            <a:ext cx="1692819" cy="164094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68713" y="1113576"/>
            <a:ext cx="13218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1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F970DD-83DF-47B6-8164-337457C60EC8}"/>
              </a:ext>
            </a:extLst>
          </p:cNvPr>
          <p:cNvGrpSpPr/>
          <p:nvPr/>
        </p:nvGrpSpPr>
        <p:grpSpPr>
          <a:xfrm>
            <a:off x="307774" y="321172"/>
            <a:ext cx="5788226" cy="1074602"/>
            <a:chOff x="307774" y="321172"/>
            <a:chExt cx="5788226" cy="107460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  </a:ext>
              </a:extLst>
            </p:cNvPr>
            <p:cNvGrpSpPr/>
            <p:nvPr/>
          </p:nvGrpSpPr>
          <p:grpSpPr>
            <a:xfrm>
              <a:off x="1502933" y="458328"/>
              <a:ext cx="4593067" cy="871885"/>
              <a:chOff x="969533" y="356404"/>
              <a:chExt cx="3673675" cy="871885"/>
            </a:xfrm>
          </p:grpSpPr>
          <p:sp>
            <p:nvSpPr>
  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  </a:ext>
                </a:extLst>
              </p:cNvPr>
              <p:cNvSpPr txBox="1"/>
              <p:nvPr/>
            </p:nvSpPr>
            <p:spPr>
              <a:xfrm>
                <a:off x="969534" y="356404"/>
                <a:ext cx="339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一、</a:t>
                </a: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大暑的历史由来</a:t>
                </a:r>
              </a:p>
            </p:txBody>
          </p:sp>
          <p:sp>
            <p:nvSpPr>
  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533" y="839208"/>
                <a:ext cx="3673675" cy="389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7600">
                    <a:solidFill>
                      <a:srgbClr val="777776"/>
                    </a:solidFill>
                    <a:latin typeface="Open Sans" panose="020B0606030504020204" pitchFamily="34" charset="0"/>
                    <a:cs typeface="Open Sans" panose="020B0606030504020204" pitchFamily="34" charset="0"/>
                    <a:sym typeface="Open Sans" panose="020B0606030504020204" pitchFamily="34" charset="0"/>
                  </a:defRPr>
                </a:lvl1pPr>
                <a:lvl2pPr>
                  <a:defRPr sz="7600">
                    <a:solidFill>
                      <a:srgbClr val="777776"/>
                    </a:solidFill>
                    <a:latin typeface="Open Sans" panose="020B0606030504020204" pitchFamily="34" charset="0"/>
                    <a:cs typeface="Open Sans" panose="020B0606030504020204" pitchFamily="34" charset="0"/>
                    <a:sym typeface="Open Sans" panose="020B0606030504020204" pitchFamily="34" charset="0"/>
                  </a:defRPr>
                </a:lvl2pPr>
                <a:lvl3pPr>
                  <a:defRPr sz="7600">
                    <a:solidFill>
                      <a:srgbClr val="777776"/>
                    </a:solidFill>
                    <a:latin typeface="Open Sans" panose="020B0606030504020204" pitchFamily="34" charset="0"/>
                    <a:cs typeface="Open Sans" panose="020B0606030504020204" pitchFamily="34" charset="0"/>
                    <a:sym typeface="Open Sans" panose="020B0606030504020204" pitchFamily="34" charset="0"/>
                  </a:defRPr>
                </a:lvl3pPr>
                <a:lvl4pPr>
                  <a:defRPr sz="7600">
                    <a:solidFill>
                      <a:srgbClr val="777776"/>
                    </a:solidFill>
                    <a:latin typeface="Open Sans" panose="020B0606030504020204" pitchFamily="34" charset="0"/>
                    <a:cs typeface="Open Sans" panose="020B0606030504020204" pitchFamily="34" charset="0"/>
                    <a:sym typeface="Open Sans" panose="020B0606030504020204" pitchFamily="34" charset="0"/>
                  </a:defRPr>
                </a:lvl4pPr>
                <a:lvl5pPr>
                  <a:defRPr sz="7600">
                    <a:solidFill>
                      <a:srgbClr val="777776"/>
                    </a:solidFill>
                    <a:latin typeface="Open Sans" panose="020B0606030504020204" pitchFamily="34" charset="0"/>
                    <a:cs typeface="Open Sans" panose="020B0606030504020204" pitchFamily="34" charset="0"/>
                    <a:sym typeface="Open Sans" panose="020B0606030504020204" pitchFamily="34" charset="0"/>
                  </a:defRPr>
                </a:lvl5pPr>
                <a:lvl6pPr marL="3924300" indent="-927100" algn="ctr" defTabSz="82550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SzPct val="75000"/>
                  <a:buChar char="•"/>
                  <a:defRPr sz="7600">
                    <a:solidFill>
                      <a:srgbClr val="777776"/>
                    </a:solidFill>
                    <a:latin typeface="Open Sans" panose="020B0606030504020204" pitchFamily="34" charset="0"/>
                    <a:cs typeface="Open Sans" panose="020B0606030504020204" pitchFamily="34" charset="0"/>
                    <a:sym typeface="Open Sans" panose="020B0606030504020204" pitchFamily="34" charset="0"/>
                  </a:defRPr>
                </a:lvl6pPr>
                <a:lvl7pPr marL="4381500" indent="-927100" algn="ctr" defTabSz="82550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SzPct val="75000"/>
                  <a:buChar char="•"/>
                  <a:defRPr sz="7600">
                    <a:solidFill>
                      <a:srgbClr val="777776"/>
                    </a:solidFill>
                    <a:latin typeface="Open Sans" panose="020B0606030504020204" pitchFamily="34" charset="0"/>
                    <a:cs typeface="Open Sans" panose="020B0606030504020204" pitchFamily="34" charset="0"/>
                    <a:sym typeface="Open Sans" panose="020B0606030504020204" pitchFamily="34" charset="0"/>
                  </a:defRPr>
                </a:lvl7pPr>
                <a:lvl8pPr marL="4838700" indent="-927100" algn="ctr" defTabSz="82550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SzPct val="75000"/>
                  <a:buChar char="•"/>
                  <a:defRPr sz="7600">
                    <a:solidFill>
                      <a:srgbClr val="777776"/>
                    </a:solidFill>
                    <a:latin typeface="Open Sans" panose="020B0606030504020204" pitchFamily="34" charset="0"/>
                    <a:cs typeface="Open Sans" panose="020B0606030504020204" pitchFamily="34" charset="0"/>
                    <a:sym typeface="Open Sans" panose="020B0606030504020204" pitchFamily="34" charset="0"/>
                  </a:defRPr>
                </a:lvl8pPr>
                <a:lvl9pPr marL="5295900" indent="-927100" algn="ctr" defTabSz="82550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SzPct val="75000"/>
                  <a:buChar char="•"/>
                  <a:defRPr sz="7600">
                    <a:solidFill>
                      <a:srgbClr val="777776"/>
                    </a:solidFill>
                    <a:latin typeface="Open Sans" panose="020B0606030504020204" pitchFamily="34" charset="0"/>
                    <a:cs typeface="Open Sans" panose="020B0606030504020204" pitchFamily="34" charset="0"/>
                    <a:sym typeface="Open Sans" panose="020B0606030504020204" pitchFamily="34" charset="0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Lorem Ipsum dolor siamet suame this placeholder text can be added on you</a:t>
                </a:r>
                <a:endParaRPr kumimoji="0" lang="id-ID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D2CD73-B3AE-4AC8-BC4C-C3A78C74A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774" y="321172"/>
              <a:ext cx="1108575" cy="1074602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A718129-882F-47AF-B7EF-07F6031723D2}"/>
              </a:ext>
            </a:extLst>
          </p:cNvPr>
          <p:cNvSpPr/>
          <p:nvPr/>
        </p:nvSpPr>
        <p:spPr>
          <a:xfrm>
            <a:off x="6451791" y="2634387"/>
            <a:ext cx="5115140" cy="170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  大暑是农历二十四节气中的第十二个节气，此时太阳到达黄经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孝经援神契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：“小暑后十五日斗指未为大暑，六月中。小大者，就极热之中，分为大小，初后为小，望后为大也。”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2E9B46-A07A-4CE2-9C92-7376F039E5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61" y="2233709"/>
            <a:ext cx="4593067" cy="2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一、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大暑的历史由来</a:t>
              </a: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1B9AA4-8126-4435-8568-C223051B42CA}"/>
              </a:ext>
            </a:extLst>
          </p:cNvPr>
          <p:cNvSpPr/>
          <p:nvPr/>
        </p:nvSpPr>
        <p:spPr>
          <a:xfrm>
            <a:off x="5184614" y="2310887"/>
            <a:ext cx="471796" cy="1587188"/>
          </a:xfrm>
          <a:prstGeom prst="rect">
            <a:avLst/>
          </a:prstGeom>
          <a:solidFill>
            <a:srgbClr val="4A8B55"/>
          </a:solidFill>
        </p:spPr>
        <p:txBody>
          <a:bodyPr vert="eaVert" wrap="square">
            <a:spAutoFit/>
          </a:bodyPr>
          <a:lstStyle/>
          <a:p>
            <a:pPr lvl="0" algn="ctr">
              <a:defRPr/>
            </a:pPr>
            <a:r>
              <a:rPr lang="zh-CN" altLang="en-US" sz="1866" dirty="0">
                <a:solidFill>
                  <a:schemeClr val="bg1"/>
                </a:solidFill>
                <a:cs typeface="+mn-ea"/>
                <a:sym typeface="+mn-lt"/>
              </a:rPr>
              <a:t>一候腐草为萤</a:t>
            </a:r>
            <a:endParaRPr kumimoji="0" lang="zh-CN" altLang="en-US" sz="1866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00962C-2FF6-4084-84A5-8808BE22AF42}"/>
              </a:ext>
            </a:extLst>
          </p:cNvPr>
          <p:cNvSpPr txBox="1"/>
          <p:nvPr/>
        </p:nvSpPr>
        <p:spPr>
          <a:xfrm>
            <a:off x="3614121" y="2559922"/>
            <a:ext cx="1477328" cy="3994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200" kern="0">
                <a:solidFill>
                  <a:schemeClr val="tx1">
                    <a:lumMod val="85000"/>
                    <a:lumOff val="1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pPr lvl="0">
              <a:defRPr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世上萤火虫约有二千多种，分水生与陆生两种，陆生的萤火虫产卵于枯草上，大暑时，萤火虫卵化而出，所以古人认为萤火虫是腐草变成的</a:t>
            </a:r>
          </a:p>
          <a:p>
            <a:pPr lvl="0">
              <a:defRPr/>
            </a:pPr>
            <a:endParaRPr lang="zh-CN" altLang="en-US" sz="14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3C7904F-3510-438F-9173-56B6FD28924E}"/>
              </a:ext>
            </a:extLst>
          </p:cNvPr>
          <p:cNvCxnSpPr/>
          <p:nvPr/>
        </p:nvCxnSpPr>
        <p:spPr>
          <a:xfrm>
            <a:off x="5074782" y="2329908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CB896F-5866-403F-8536-F4D21846D832}"/>
              </a:ext>
            </a:extLst>
          </p:cNvPr>
          <p:cNvSpPr/>
          <p:nvPr/>
        </p:nvSpPr>
        <p:spPr>
          <a:xfrm>
            <a:off x="3194321" y="2310887"/>
            <a:ext cx="471796" cy="1587188"/>
          </a:xfrm>
          <a:prstGeom prst="rect">
            <a:avLst/>
          </a:prstGeom>
          <a:solidFill>
            <a:srgbClr val="4A8B55"/>
          </a:solidFill>
        </p:spPr>
        <p:txBody>
          <a:bodyPr vert="eaVert" wrap="square">
            <a:spAutoFit/>
          </a:bodyPr>
          <a:lstStyle/>
          <a:p>
            <a:pPr lvl="0" algn="ctr">
              <a:defRPr/>
            </a:pPr>
            <a:r>
              <a:rPr lang="zh-CN" altLang="en-US" sz="1866" dirty="0">
                <a:solidFill>
                  <a:schemeClr val="bg1"/>
                </a:solidFill>
                <a:cs typeface="+mn-ea"/>
                <a:sym typeface="+mn-lt"/>
              </a:rPr>
              <a:t>二候土润溽暑</a:t>
            </a: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6052250-92F2-41A5-B256-DBECF34CA257}"/>
              </a:ext>
            </a:extLst>
          </p:cNvPr>
          <p:cNvSpPr txBox="1"/>
          <p:nvPr/>
        </p:nvSpPr>
        <p:spPr>
          <a:xfrm>
            <a:off x="2576670" y="2495253"/>
            <a:ext cx="507831" cy="3417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200" kern="0">
                <a:solidFill>
                  <a:schemeClr val="tx1">
                    <a:lumMod val="85000"/>
                    <a:lumOff val="1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pPr lvl="0">
              <a:defRPr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天气开始变得闷热，土地也很潮湿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EA24C4-D81D-4A55-9324-F3298205C96E}"/>
              </a:ext>
            </a:extLst>
          </p:cNvPr>
          <p:cNvCxnSpPr/>
          <p:nvPr/>
        </p:nvCxnSpPr>
        <p:spPr>
          <a:xfrm>
            <a:off x="3084488" y="2329908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79329F-D674-41D9-B3E1-03FF4A9ACD61}"/>
              </a:ext>
            </a:extLst>
          </p:cNvPr>
          <p:cNvSpPr/>
          <p:nvPr/>
        </p:nvSpPr>
        <p:spPr>
          <a:xfrm>
            <a:off x="1580093" y="2310887"/>
            <a:ext cx="471796" cy="1587188"/>
          </a:xfrm>
          <a:prstGeom prst="rect">
            <a:avLst/>
          </a:prstGeom>
          <a:solidFill>
            <a:srgbClr val="4A8B55"/>
          </a:solidFill>
        </p:spPr>
        <p:txBody>
          <a:bodyPr vert="eaVert" wrap="square">
            <a:spAutoFit/>
          </a:bodyPr>
          <a:lstStyle/>
          <a:p>
            <a:pPr lvl="0" algn="ctr">
              <a:defRPr/>
            </a:pPr>
            <a:r>
              <a:rPr lang="zh-CN" altLang="en-US" sz="1866" dirty="0">
                <a:solidFill>
                  <a:schemeClr val="bg1"/>
                </a:solidFill>
                <a:cs typeface="+mn-ea"/>
                <a:sym typeface="+mn-lt"/>
              </a:rPr>
              <a:t>三候大雨时行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E4FBBD-12AF-4E59-96DD-8E81AEAFD7DA}"/>
              </a:ext>
            </a:extLst>
          </p:cNvPr>
          <p:cNvSpPr txBox="1"/>
          <p:nvPr/>
        </p:nvSpPr>
        <p:spPr>
          <a:xfrm>
            <a:off x="639278" y="2495253"/>
            <a:ext cx="830997" cy="3417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时常有大的雷雨会出现，这大雨使暑湿减弱，天气开始向立秋过渡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3C096E-13E7-4998-9D6F-18CCE95E63EF}"/>
              </a:ext>
            </a:extLst>
          </p:cNvPr>
          <p:cNvCxnSpPr/>
          <p:nvPr/>
        </p:nvCxnSpPr>
        <p:spPr>
          <a:xfrm>
            <a:off x="1470262" y="2329908"/>
            <a:ext cx="0" cy="319281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9600EB-9AD0-4138-AA29-7CCD1C7FAD2B}"/>
              </a:ext>
            </a:extLst>
          </p:cNvPr>
          <p:cNvSpPr/>
          <p:nvPr/>
        </p:nvSpPr>
        <p:spPr>
          <a:xfrm>
            <a:off x="6566784" y="5543830"/>
            <a:ext cx="5081433" cy="703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A8B55"/>
                </a:solidFill>
                <a:cs typeface="+mn-ea"/>
                <a:sym typeface="+mn-lt"/>
              </a:rPr>
              <a:t>这时正值中伏前后，中国大部分地区为一年最热时期，也是喜热作物生长速度最快的时期。中国劳动人民将大暑分为三候。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972426-9645-4A41-90D6-94CDCF03E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278" y="1047709"/>
            <a:ext cx="4890444" cy="489044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46D056-4811-4360-88D9-CE9797B365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3" grpId="0"/>
      <p:bldP spid="15" grpId="0" animBg="1"/>
      <p:bldP spid="1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一、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大暑的历史由来</a:t>
              </a: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343B7F-B97A-4641-99AB-F5585E8E6CDF}"/>
              </a:ext>
            </a:extLst>
          </p:cNvPr>
          <p:cNvSpPr/>
          <p:nvPr/>
        </p:nvSpPr>
        <p:spPr>
          <a:xfrm>
            <a:off x="5376283" y="20978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4A8B55"/>
                </a:solidFill>
                <a:cs typeface="+mn-ea"/>
                <a:sym typeface="+mn-lt"/>
              </a:rPr>
              <a:t>大暑，六月中，解见小暑。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08700B1-D09B-492D-A5C7-F6E7444CA10F}"/>
              </a:ext>
            </a:extLst>
          </p:cNvPr>
          <p:cNvSpPr/>
          <p:nvPr/>
        </p:nvSpPr>
        <p:spPr>
          <a:xfrm>
            <a:off x="5376283" y="2971881"/>
            <a:ext cx="6096000" cy="102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4A8B55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大暑，六月中。解见小暑。腐草为萤。曰丹良，曰丹鸟，曰夜光，曰宵烛，皆萤之别名。离明之极，则幽阴至微之物亦化而为明也。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毛诗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曰：熠耀宵行。另一种也，形如米虫，尾亦有火，不言化者，不复原形，解见前。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686471-8D04-4D37-AC40-7B2AD3BC8894}"/>
              </a:ext>
            </a:extLst>
          </p:cNvPr>
          <p:cNvSpPr/>
          <p:nvPr/>
        </p:nvSpPr>
        <p:spPr>
          <a:xfrm>
            <a:off x="5376283" y="4192415"/>
            <a:ext cx="6096000" cy="38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4A8B55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土润溽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【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】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暑。溽，湿也，土之气润，故蒸郁而为湿；暑，俗称龌龊，热是也。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7368EA-10AC-41E8-9412-DA7D11948C14}"/>
              </a:ext>
            </a:extLst>
          </p:cNvPr>
          <p:cNvSpPr/>
          <p:nvPr/>
        </p:nvSpPr>
        <p:spPr>
          <a:xfrm>
            <a:off x="5376283" y="5079014"/>
            <a:ext cx="6096000" cy="38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4A8B55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大雨时行。前候湿暑之气蒸郁，今候则大雨时行，以退暑也。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A22E4D9-F549-46D7-A01E-CBB7306FBDB2}"/>
              </a:ext>
            </a:extLst>
          </p:cNvPr>
          <p:cNvCxnSpPr/>
          <p:nvPr/>
        </p:nvCxnSpPr>
        <p:spPr>
          <a:xfrm>
            <a:off x="5463369" y="2742436"/>
            <a:ext cx="58782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9F0BEA-38FF-46C1-AB29-C33302C2DA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3564" y="1390418"/>
            <a:ext cx="6972696" cy="49229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AFC96B1-B8BD-46FF-8C0F-D9FE02CB1B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accel="33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accel="33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accel="33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一、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大暑的历史由来</a:t>
              </a: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3EBD55-BE14-40A4-A590-0AAC0EF6BB8E}"/>
              </a:ext>
            </a:extLst>
          </p:cNvPr>
          <p:cNvSpPr/>
          <p:nvPr/>
        </p:nvSpPr>
        <p:spPr>
          <a:xfrm>
            <a:off x="862061" y="2359902"/>
            <a:ext cx="5566888" cy="30008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       《</a:t>
            </a:r>
            <a:r>
              <a:rPr lang="zh-CN" altLang="en-US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》</a:t>
            </a:r>
            <a:r>
              <a:rPr lang="zh-CN" altLang="en-US" kern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中说：“大暑，六月中。暑，热也，就热之中分为大小，月初为小，月中为大，今则热气犹大也。”其气候特征是：“斗指丙为大暑，斯时天气甚烈于小暑，故名曰大暑。”大暑节气正值“三伏天”里的“中伏”前后，是一年中最热的时期，气温最高，农作物生长最快，同时，很多地区的旱、涝、风灾等各种气象灾害也最为频繁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BF212C-5E06-4C9B-BEEA-D3A2D04E79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601" y="1395774"/>
            <a:ext cx="4168337" cy="23446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940A92-09EE-47B1-A151-EEA866C856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601" y="3843000"/>
            <a:ext cx="4168336" cy="23446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7F5D9B-9FC5-423D-AFD6-20C466D695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DF2F7C-3293-4703-935F-342377E13FDA}"/>
              </a:ext>
            </a:extLst>
          </p:cNvPr>
          <p:cNvSpPr/>
          <p:nvPr/>
        </p:nvSpPr>
        <p:spPr>
          <a:xfrm>
            <a:off x="5382891" y="1448425"/>
            <a:ext cx="1426217" cy="1426217"/>
          </a:xfrm>
          <a:prstGeom prst="ellipse">
            <a:avLst/>
          </a:prstGeom>
          <a:solidFill>
            <a:srgbClr val="4A8B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kumimoji="0" lang="zh-CN" altLang="en-US" sz="60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B140E9-F785-413F-832C-8ED7431B4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5117" y="-736842"/>
            <a:ext cx="6858000" cy="6858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E05C0F-1DF3-411D-AA72-4EF677E86FDB}"/>
              </a:ext>
            </a:extLst>
          </p:cNvPr>
          <p:cNvGrpSpPr/>
          <p:nvPr/>
        </p:nvGrpSpPr>
        <p:grpSpPr>
          <a:xfrm>
            <a:off x="1906686" y="3287719"/>
            <a:ext cx="8226226" cy="1464517"/>
            <a:chOff x="2751436" y="424476"/>
            <a:chExt cx="5512209" cy="146451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96B0F-3E12-4101-A805-0385B6FED311}"/>
                </a:ext>
              </a:extLst>
            </p:cNvPr>
            <p:cNvSpPr txBox="1"/>
            <p:nvPr/>
          </p:nvSpPr>
          <p:spPr>
            <a:xfrm>
              <a:off x="3182055" y="424476"/>
              <a:ext cx="46509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关于大暑的传说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CECC8E-DDEC-4010-B43C-2F8655424B46}"/>
                </a:ext>
              </a:extLst>
            </p:cNvPr>
            <p:cNvSpPr txBox="1"/>
            <p:nvPr/>
          </p:nvSpPr>
          <p:spPr>
            <a:xfrm>
              <a:off x="2751436" y="1131863"/>
              <a:ext cx="551220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 or print the it into a film to be used in a wider field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734516-9416-49BC-9CBE-6CB0DCCE0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73862" flipV="1">
            <a:off x="7845473" y="-1109513"/>
            <a:ext cx="4548740" cy="45487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AD73F17-4895-4093-A577-DCE2867A96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2088" y="5362499"/>
            <a:ext cx="1798639" cy="26064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00F5DE-9E86-4938-85B0-3F60E4FB5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968" y="4379304"/>
            <a:ext cx="1879991" cy="27243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78DBCA-278F-47BC-9D95-1BE74A725A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530" y="6048682"/>
            <a:ext cx="1382874" cy="20039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30D540-4751-42F7-921D-4FAB0757AA8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3289" y="5522980"/>
            <a:ext cx="1382874" cy="13404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A8D836-EE3F-4D26-8851-ED123B885F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843" y="5308001"/>
            <a:ext cx="1382874" cy="20039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EEDCC8-B3A9-49B2-906D-F402181F3B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81168" y="5057935"/>
            <a:ext cx="1879991" cy="27243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685651-6C09-4A05-B3F2-23B3BDE2521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269" y="4133675"/>
            <a:ext cx="2816100" cy="2729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3FEC93-0258-452E-AE55-234874026BA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95" y="5217058"/>
            <a:ext cx="1692819" cy="16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402213-2825-46F9-AC99-64855DA434E3}"/>
              </a:ext>
            </a:extLst>
          </p:cNvPr>
          <p:cNvGrpSpPr/>
          <p:nvPr/>
        </p:nvGrpSpPr>
        <p:grpSpPr>
          <a:xfrm>
            <a:off x="1502933" y="458328"/>
            <a:ext cx="4593067" cy="871885"/>
            <a:chOff x="969533" y="356404"/>
            <a:chExt cx="3673675" cy="871885"/>
          </a:xfrm>
        </p:grpSpPr>
        <p:sp>
          <p:nvSpPr>
            <p:cNvPr id="4" name="文本框 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D726D7-F962-4019-92C8-E200FF569240}"/>
                </a:ext>
              </a:extLst>
            </p:cNvPr>
            <p:cNvSpPr txBox="1"/>
            <p:nvPr/>
          </p:nvSpPr>
          <p:spPr>
            <a:xfrm>
              <a:off x="969534" y="356404"/>
              <a:ext cx="33914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二、关于大暑的传说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AutoShape 2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6ECA6-1CCC-4CF4-B519-C02E94A68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3" y="839208"/>
              <a:ext cx="3673675" cy="389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1pPr>
              <a:lvl2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2pPr>
              <a:lvl3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3pPr>
              <a:lvl4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4pPr>
              <a:lvl5pPr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5pPr>
              <a:lvl6pPr marL="39243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6pPr>
              <a:lvl7pPr marL="43815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7pPr>
              <a:lvl8pPr marL="48387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8pPr>
              <a:lvl9pPr marL="5295900" indent="-927100" algn="ctr" defTabSz="82550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SzPct val="75000"/>
                <a:buChar char="•"/>
                <a:defRPr sz="7600">
                  <a:solidFill>
                    <a:srgbClr val="777776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siamet suame this placeholder text can be added on you</a:t>
              </a: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7" name="矩形 6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FE654C-AC6D-40A5-92BF-ADFD44B1F0B6}"/>
              </a:ext>
            </a:extLst>
          </p:cNvPr>
          <p:cNvSpPr/>
          <p:nvPr/>
        </p:nvSpPr>
        <p:spPr>
          <a:xfrm>
            <a:off x="709427" y="2900738"/>
            <a:ext cx="3316474" cy="152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俗话说“热在三伏”，大暑一般处在三伏里的中伏阶段。我国大部分地区天气炎热，著名的三大火炉南京、武汉、重庆在大暑前后也是炉火最旺。</a:t>
            </a:r>
          </a:p>
        </p:txBody>
      </p:sp>
      <p:sp>
        <p:nvSpPr>
          <p:cNvPr id="10" name="矩形 9" descr="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84EB33-463C-4894-BE20-9EB962492DF4}"/>
              </a:ext>
            </a:extLst>
          </p:cNvPr>
          <p:cNvSpPr/>
          <p:nvPr/>
        </p:nvSpPr>
        <p:spPr>
          <a:xfrm>
            <a:off x="8259577" y="2900737"/>
            <a:ext cx="3316474" cy="152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最热的“火炉”，要属新疆的吐鲁番，有“火焰山”之称，清代诗人萧雄在他的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西疆杂述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中写到“试将面饼贴之砖壁，少顷烙熟，烈日可畏。”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678A00-D07F-424C-BEF8-E358B816EE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691" y="1720239"/>
            <a:ext cx="3414618" cy="3417521"/>
          </a:xfrm>
          <a:prstGeom prst="flowChartConnector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7A5A8B-D12F-4360-8241-C3937684C0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74" y="321172"/>
            <a:ext cx="1108575" cy="1074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9307" y="638588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42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a14="http://schemas.microsoft.com/office/drawing/2010/main" xmlns:a16="http://schemas.microsoft.com/office/drawing/2014/main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大暑-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znwllxc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1949</Words>
  <Application>Microsoft Office PowerPoint</Application>
  <PresentationFormat>宽屏</PresentationFormat>
  <Paragraphs>148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33</cp:revision>
  <dcterms:created xsi:type="dcterms:W3CDTF">2019-07-14T12:35:14Z</dcterms:created>
  <dcterms:modified xsi:type="dcterms:W3CDTF">2023-06-24T01:00:39Z</dcterms:modified>
</cp:coreProperties>
</file>