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  <p:sldMasterId id="2147483666" r:id="rId3"/>
  </p:sldMasterIdLst>
  <p:notesMasterIdLst>
    <p:notesMasterId r:id="rId29"/>
  </p:notesMasterIdLst>
  <p:sldIdLst>
    <p:sldId id="302" r:id="rId4"/>
    <p:sldId id="257" r:id="rId5"/>
    <p:sldId id="304" r:id="rId6"/>
    <p:sldId id="260" r:id="rId7"/>
    <p:sldId id="277" r:id="rId8"/>
    <p:sldId id="303" r:id="rId9"/>
    <p:sldId id="258" r:id="rId10"/>
    <p:sldId id="306" r:id="rId11"/>
    <p:sldId id="307" r:id="rId12"/>
    <p:sldId id="308" r:id="rId13"/>
    <p:sldId id="309" r:id="rId14"/>
    <p:sldId id="310" r:id="rId15"/>
    <p:sldId id="287" r:id="rId16"/>
    <p:sldId id="314" r:id="rId17"/>
    <p:sldId id="288" r:id="rId18"/>
    <p:sldId id="316" r:id="rId19"/>
    <p:sldId id="292" r:id="rId20"/>
    <p:sldId id="293" r:id="rId21"/>
    <p:sldId id="294" r:id="rId22"/>
    <p:sldId id="297" r:id="rId23"/>
    <p:sldId id="315" r:id="rId24"/>
    <p:sldId id="311" r:id="rId25"/>
    <p:sldId id="313" r:id="rId26"/>
    <p:sldId id="312" r:id="rId27"/>
    <p:sldId id="31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BF7"/>
    <a:srgbClr val="EF5B43"/>
    <a:srgbClr val="066540"/>
    <a:srgbClr val="037C06"/>
    <a:srgbClr val="FC91C2"/>
    <a:srgbClr val="79B534"/>
    <a:srgbClr val="DDEFC9"/>
    <a:srgbClr val="2F7F07"/>
    <a:srgbClr val="0096DB"/>
    <a:srgbClr val="097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4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8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4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1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50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56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8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5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929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819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75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19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25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50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9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66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4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96E3C-5E57-46BE-8C77-2464D73F67C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3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96E3C-5E57-46BE-8C77-2464D73F67C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78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96E3C-5E57-46BE-8C77-2464D73F67C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7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2023/6/24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7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9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9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0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8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19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49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5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78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94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67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60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-1"/>
            <a:ext cx="1219199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12191999" cy="6925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9343" y="4585768"/>
            <a:ext cx="12462038" cy="3742854"/>
            <a:chOff x="4315737" y="4536608"/>
            <a:chExt cx="12462038" cy="37428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5737" y="4536608"/>
              <a:ext cx="3742854" cy="374285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990" y="5515451"/>
              <a:ext cx="1965889" cy="124394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790073" y="5290602"/>
              <a:ext cx="1987702" cy="244096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8492" y="4691153"/>
            <a:ext cx="2166847" cy="2166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663" y="83682"/>
            <a:ext cx="1272195" cy="12721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055" y="5932899"/>
            <a:ext cx="1480910" cy="85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2023/6/24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0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461E8CF-13F1-44D0-B642-5A4B30B8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0B595BC-22F2-45A8-8FD9-5BF78254F0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185" y="-124929"/>
            <a:ext cx="3835259" cy="552990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F0FE9E1-C805-4662-A836-7A2A26E51A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69" y="14919"/>
            <a:ext cx="4371131" cy="28762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8D5F1F9-ED60-4E25-890E-64D597FE7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F3C7E757-8022-4623-A6B9-2DE5CCB24225}"/>
              </a:ext>
            </a:extLst>
          </p:cNvPr>
          <p:cNvGrpSpPr/>
          <p:nvPr/>
        </p:nvGrpSpPr>
        <p:grpSpPr>
          <a:xfrm>
            <a:off x="2110373" y="1962748"/>
            <a:ext cx="8252881" cy="2408503"/>
            <a:chOff x="1556245" y="1182839"/>
            <a:chExt cx="8252881" cy="2408503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6E6E8B90-3BC1-473E-9A78-E61339F68D0F}"/>
                </a:ext>
              </a:extLst>
            </p:cNvPr>
            <p:cNvGrpSpPr/>
            <p:nvPr/>
          </p:nvGrpSpPr>
          <p:grpSpPr>
            <a:xfrm>
              <a:off x="1556245" y="1363320"/>
              <a:ext cx="8252881" cy="2228022"/>
              <a:chOff x="-3055" y="2537"/>
              <a:chExt cx="14039" cy="3790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B496F4CC-BD36-4976-8AAC-3286B771B616}"/>
                  </a:ext>
                </a:extLst>
              </p:cNvPr>
              <p:cNvSpPr/>
              <p:nvPr/>
            </p:nvSpPr>
            <p:spPr>
              <a:xfrm>
                <a:off x="-3055" y="2537"/>
                <a:ext cx="1994" cy="1994"/>
              </a:xfrm>
              <a:prstGeom prst="ellipse">
                <a:avLst/>
              </a:prstGeom>
              <a:solidFill>
                <a:srgbClr val="EF5B43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latin typeface="汉仪中圆简" panose="02010609000101010101" pitchFamily="49" charset="-122"/>
                    <a:ea typeface="汉仪中圆简" panose="02010609000101010101" pitchFamily="49" charset="-122"/>
                    <a:cs typeface="【暖色君】小威体" panose="040B0509000000000000" pitchFamily="81" charset="-122"/>
                  </a:rPr>
                  <a:t>你</a:t>
                </a: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8E53F131-03E9-461A-A54F-8A27B60A911D}"/>
                  </a:ext>
                </a:extLst>
              </p:cNvPr>
              <p:cNvSpPr/>
              <p:nvPr/>
            </p:nvSpPr>
            <p:spPr>
              <a:xfrm>
                <a:off x="-806" y="2537"/>
                <a:ext cx="1994" cy="1994"/>
              </a:xfrm>
              <a:prstGeom prst="ellipse">
                <a:avLst/>
              </a:prstGeom>
              <a:solidFill>
                <a:srgbClr val="066540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latin typeface="汉仪中圆简" panose="02010609000101010101" pitchFamily="49" charset="-122"/>
                    <a:ea typeface="汉仪中圆简" panose="02010609000101010101" pitchFamily="49" charset="-122"/>
                    <a:cs typeface="【暖色君】小威体" panose="040B0509000000000000" pitchFamily="81" charset="-122"/>
                  </a:rPr>
                  <a:t>好</a:t>
                </a: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="" id="{777232F2-36D1-41BA-A450-D9F56582221B}"/>
                  </a:ext>
                </a:extLst>
              </p:cNvPr>
              <p:cNvSpPr/>
              <p:nvPr/>
            </p:nvSpPr>
            <p:spPr>
              <a:xfrm>
                <a:off x="6699" y="4333"/>
                <a:ext cx="1994" cy="1994"/>
              </a:xfrm>
              <a:prstGeom prst="ellipse">
                <a:avLst/>
              </a:prstGeom>
              <a:solidFill>
                <a:srgbClr val="066540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latin typeface="汉仪中圆简" panose="02010609000101010101" pitchFamily="49" charset="-122"/>
                    <a:ea typeface="汉仪中圆简" panose="02010609000101010101" pitchFamily="49" charset="-122"/>
                    <a:cs typeface="【暖色君】小威体" panose="040B0509000000000000" pitchFamily="81" charset="-122"/>
                  </a:rPr>
                  <a:t>夏</a:t>
                </a: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31DA360B-4F5B-4F59-AF98-F858C5CC5ECE}"/>
                  </a:ext>
                </a:extLst>
              </p:cNvPr>
              <p:cNvSpPr/>
              <p:nvPr/>
            </p:nvSpPr>
            <p:spPr>
              <a:xfrm>
                <a:off x="8990" y="4333"/>
                <a:ext cx="1994" cy="1994"/>
              </a:xfrm>
              <a:prstGeom prst="ellipse">
                <a:avLst/>
              </a:prstGeom>
              <a:solidFill>
                <a:srgbClr val="EF5B43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latin typeface="汉仪中圆简" panose="02010609000101010101" pitchFamily="49" charset="-122"/>
                    <a:ea typeface="汉仪中圆简" panose="02010609000101010101" pitchFamily="49" charset="-122"/>
                    <a:cs typeface="【暖色君】小威体" panose="040B0509000000000000" pitchFamily="81" charset="-122"/>
                  </a:rPr>
                  <a:t>天</a:t>
                </a:r>
              </a:p>
            </p:txBody>
          </p: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xmlns="" id="{CDBE722E-CFDE-4A58-9F64-4BC2D971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303545">
              <a:off x="7896911" y="1990159"/>
              <a:ext cx="550031" cy="55003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CD6C5D10-2534-4C8E-9337-88BB56AEF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172679" flipH="1">
              <a:off x="2136209" y="1097342"/>
              <a:ext cx="909661" cy="108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4622FCD-9EE0-4C76-9F8A-851CBFE3ADAD}"/>
              </a:ext>
            </a:extLst>
          </p:cNvPr>
          <p:cNvGrpSpPr/>
          <p:nvPr/>
        </p:nvGrpSpPr>
        <p:grpSpPr>
          <a:xfrm>
            <a:off x="1959735" y="1288972"/>
            <a:ext cx="2887178" cy="795651"/>
            <a:chOff x="889476" y="995834"/>
            <a:chExt cx="3995616" cy="12473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47525CD1-1B27-4F86-9A13-24D6C2FCD8BA}"/>
                </a:ext>
              </a:extLst>
            </p:cNvPr>
            <p:cNvGrpSpPr/>
            <p:nvPr/>
          </p:nvGrpSpPr>
          <p:grpSpPr>
            <a:xfrm>
              <a:off x="889476" y="995834"/>
              <a:ext cx="3995616" cy="1247381"/>
              <a:chOff x="3061134" y="5426262"/>
              <a:chExt cx="3375334" cy="1053737"/>
            </a:xfrm>
          </p:grpSpPr>
          <p:sp>
            <p:nvSpPr>
              <p:cNvPr id="9" name="圆角矩形 80">
                <a:extLst>
                  <a:ext uri="{FF2B5EF4-FFF2-40B4-BE49-F238E27FC236}">
                    <a16:creationId xmlns:a16="http://schemas.microsoft.com/office/drawing/2014/main" xmlns="" id="{940F02F9-F6EE-46DE-8F5A-D6F65072FD6E}"/>
                  </a:ext>
                </a:extLst>
              </p:cNvPr>
              <p:cNvSpPr/>
              <p:nvPr/>
            </p:nvSpPr>
            <p:spPr>
              <a:xfrm>
                <a:off x="3061134" y="5426262"/>
                <a:ext cx="3375334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01E902B4-5249-4DA9-A633-12DFCBC03CDD}"/>
                  </a:ext>
                </a:extLst>
              </p:cNvPr>
              <p:cNvSpPr/>
              <p:nvPr/>
            </p:nvSpPr>
            <p:spPr>
              <a:xfrm>
                <a:off x="3514338" y="5578088"/>
                <a:ext cx="2457065" cy="750086"/>
              </a:xfrm>
              <a:prstGeom prst="rect">
                <a:avLst/>
              </a:prstGeom>
              <a:solidFill>
                <a:srgbClr val="066540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055796"/>
                  </a:solidFill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BB2BB84E-FE63-4C3D-AECE-7CDC2B20DCDE}"/>
                  </a:ext>
                </a:extLst>
              </p:cNvPr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xmlns="" id="{3156DC4F-56D3-450D-94D1-6EB33226E278}"/>
                    </a:ext>
                  </a:extLst>
                </p:cNvPr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" name="六边形 15">
                  <a:extLst>
                    <a:ext uri="{FF2B5EF4-FFF2-40B4-BE49-F238E27FC236}">
                      <a16:creationId xmlns:a16="http://schemas.microsoft.com/office/drawing/2014/main" xmlns="" id="{9ABC5CE2-8346-44F6-A8F4-5591F89D6E8D}"/>
                    </a:ext>
                  </a:extLst>
                </p:cNvPr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D501958C-BF64-47A9-87C2-5247AF8C4B7B}"/>
                  </a:ext>
                </a:extLst>
              </p:cNvPr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xmlns="" id="{0CD9870F-D7EC-49FA-BBFC-A711453D230F}"/>
                    </a:ext>
                  </a:extLst>
                </p:cNvPr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" name="六边形 13">
                  <a:extLst>
                    <a:ext uri="{FF2B5EF4-FFF2-40B4-BE49-F238E27FC236}">
                      <a16:creationId xmlns:a16="http://schemas.microsoft.com/office/drawing/2014/main" xmlns="" id="{77E780A0-CCE0-4965-98EF-FCC9FAE1DF58}"/>
                    </a:ext>
                  </a:extLst>
                </p:cNvPr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B6E61BF-8177-4BCC-A289-14F17AB6B5D2}"/>
                </a:ext>
              </a:extLst>
            </p:cNvPr>
            <p:cNvSpPr txBox="1"/>
            <p:nvPr/>
          </p:nvSpPr>
          <p:spPr>
            <a:xfrm>
              <a:off x="1956146" y="1209383"/>
              <a:ext cx="1746343" cy="82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吃荔枝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41EC942-E1EE-4CB6-95B2-90E66D2D59D2}"/>
              </a:ext>
            </a:extLst>
          </p:cNvPr>
          <p:cNvGrpSpPr/>
          <p:nvPr/>
        </p:nvGrpSpPr>
        <p:grpSpPr>
          <a:xfrm>
            <a:off x="7078920" y="1288972"/>
            <a:ext cx="3762097" cy="4824103"/>
            <a:chOff x="7100954" y="934874"/>
            <a:chExt cx="3762097" cy="5023966"/>
          </a:xfrm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xmlns="" id="{DBCA6B90-4A24-4AB9-9835-6FBE7006755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100954" y="934874"/>
              <a:ext cx="3762097" cy="502396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909" tIns="67952" rIns="135909" bIns="67952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3CE24694-D767-408D-9EF7-3B8DE824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1303" y="1287899"/>
              <a:ext cx="3216924" cy="4396922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905DF87-48D3-4559-8C76-FC7E870F6324}"/>
              </a:ext>
            </a:extLst>
          </p:cNvPr>
          <p:cNvSpPr/>
          <p:nvPr/>
        </p:nvSpPr>
        <p:spPr>
          <a:xfrm>
            <a:off x="1052589" y="2341778"/>
            <a:ext cx="6814064" cy="29722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福建莆田人在大暑时节有吃荔枝、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羊肉和米糟的习俗，叫做“过大暑”。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荔枝含有葡萄糖和多种维生素，富有营养价值，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所以吃鲜荔枝可以滋补身体。先将鲜荔枝浸于冷井水之中，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大暑时刻一到便取出品尝。这一时刻吃荔枝，最惬意、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最滋补。于是，有人说大暑吃荔枝，其营养价值和吃人参一样高。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xmlns="" id="{82E356F3-CB3B-4AEE-ACA5-FB4CDD87D2E3}"/>
              </a:ext>
            </a:extLst>
          </p:cNvPr>
          <p:cNvSpPr>
            <a:spLocks noGrp="1"/>
          </p:cNvSpPr>
          <p:nvPr/>
        </p:nvSpPr>
        <p:spPr>
          <a:xfrm>
            <a:off x="746797" y="247592"/>
            <a:ext cx="2693456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大暑节气的习俗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0" name="燕尾形 6">
            <a:extLst>
              <a:ext uri="{FF2B5EF4-FFF2-40B4-BE49-F238E27FC236}">
                <a16:creationId xmlns:a16="http://schemas.microsoft.com/office/drawing/2014/main" xmlns="" id="{A9BC25B2-DBD1-4916-AD8E-1254CB164688}"/>
              </a:ext>
            </a:extLst>
          </p:cNvPr>
          <p:cNvSpPr/>
          <p:nvPr/>
        </p:nvSpPr>
        <p:spPr bwMode="auto">
          <a:xfrm>
            <a:off x="34741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7">
            <a:extLst>
              <a:ext uri="{FF2B5EF4-FFF2-40B4-BE49-F238E27FC236}">
                <a16:creationId xmlns:a16="http://schemas.microsoft.com/office/drawing/2014/main" xmlns="" id="{33EC6DCD-5616-4A43-9E46-D532C480CA17}"/>
              </a:ext>
            </a:extLst>
          </p:cNvPr>
          <p:cNvSpPr/>
          <p:nvPr/>
        </p:nvSpPr>
        <p:spPr bwMode="auto">
          <a:xfrm>
            <a:off x="36218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8">
            <a:extLst>
              <a:ext uri="{FF2B5EF4-FFF2-40B4-BE49-F238E27FC236}">
                <a16:creationId xmlns:a16="http://schemas.microsoft.com/office/drawing/2014/main" xmlns="" id="{CDEEC680-ADB2-48E5-917E-FCF2AE638C05}"/>
              </a:ext>
            </a:extLst>
          </p:cNvPr>
          <p:cNvSpPr/>
          <p:nvPr/>
        </p:nvSpPr>
        <p:spPr bwMode="auto">
          <a:xfrm>
            <a:off x="37678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A51966D-5A89-4AC2-81C5-A6894E7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D0027A1-8B17-463A-B107-B7A255F7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sp>
        <p:nvSpPr>
          <p:cNvPr id="41" name="内容占位符 2"/>
          <p:cNvSpPr>
            <a:spLocks noGrp="1"/>
          </p:cNvSpPr>
          <p:nvPr/>
        </p:nvSpPr>
        <p:spPr>
          <a:xfrm>
            <a:off x="3328016" y="3029591"/>
            <a:ext cx="6018768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大暑的物候特征</a:t>
            </a:r>
            <a:endParaRPr lang="en-US" altLang="zh-CN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12EF78F3-9B7B-4584-8CE6-7F88E13F4935}"/>
              </a:ext>
            </a:extLst>
          </p:cNvPr>
          <p:cNvSpPr>
            <a:spLocks noGrp="1"/>
          </p:cNvSpPr>
          <p:nvPr/>
        </p:nvSpPr>
        <p:spPr>
          <a:xfrm>
            <a:off x="4975670" y="2303080"/>
            <a:ext cx="2723460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第三部分</a:t>
            </a:r>
          </a:p>
        </p:txBody>
      </p:sp>
    </p:spTree>
    <p:extLst>
      <p:ext uri="{BB962C8B-B14F-4D97-AF65-F5344CB8AC3E}">
        <p14:creationId xmlns:p14="http://schemas.microsoft.com/office/powerpoint/2010/main" val="25940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5">
            <a:extLst>
              <a:ext uri="{FF2B5EF4-FFF2-40B4-BE49-F238E27FC236}">
                <a16:creationId xmlns:a16="http://schemas.microsoft.com/office/drawing/2014/main" xmlns="" id="{6BB08260-2FEF-45B3-A963-7A1DA86DA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3691" y="1442606"/>
            <a:ext cx="2865438" cy="245745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</p:pic>
      <p:pic>
        <p:nvPicPr>
          <p:cNvPr id="4" name="图片占位符 7">
            <a:extLst>
              <a:ext uri="{FF2B5EF4-FFF2-40B4-BE49-F238E27FC236}">
                <a16:creationId xmlns:a16="http://schemas.microsoft.com/office/drawing/2014/main" xmlns="" id="{244A9B48-E1CD-4A75-AD66-21D4D79AC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4816" y="1442606"/>
            <a:ext cx="2865437" cy="245745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E14A27-CD02-4672-8A6C-DD6999B5D07C}"/>
              </a:ext>
            </a:extLst>
          </p:cNvPr>
          <p:cNvSpPr/>
          <p:nvPr/>
        </p:nvSpPr>
        <p:spPr>
          <a:xfrm>
            <a:off x="1137225" y="4108371"/>
            <a:ext cx="3041904" cy="19928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一般说来，大暑节气是一年中日照最多、气温最高的时期，是华南西部雨水最丰沛、雷暴最常见、大暑节气时，我国除青藏高原及东北北部外，大部分地区天气炎热，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的高温已是司空见惯，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的酷热也不鲜见。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0A2F8B8-65B0-4BD4-9F4E-808EB210F1AF}"/>
              </a:ext>
            </a:extLst>
          </p:cNvPr>
          <p:cNvSpPr/>
          <p:nvPr/>
        </p:nvSpPr>
        <p:spPr>
          <a:xfrm>
            <a:off x="7931494" y="4102974"/>
            <a:ext cx="3170056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著名的三大火炉：南京、武汉、重庆在大暑前后也是炉火最旺。比“三大火炉”更热的地方还有很多，如安庆、九江等。每年最热的地方也不相同。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月的最热城市是福州、杭州、长沙和南昌。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F06D5CA-B6F8-4A4E-B997-DA670A17A58D}"/>
              </a:ext>
            </a:extLst>
          </p:cNvPr>
          <p:cNvSpPr/>
          <p:nvPr/>
        </p:nvSpPr>
        <p:spPr>
          <a:xfrm>
            <a:off x="4351485" y="4102974"/>
            <a:ext cx="3407653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当然最热的“火炉”，要属新疆的“火焰山”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吐鲁番。大暑前后，下午的气温常在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以上。旅居新疆的清代诗人肖雄在他的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西疆杂述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诗集中写到“试将面饼贴之砖壁，少顷烙熟，烈日可畏。”由此可见，“火焰山”的美称的确名不虚传。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00CB093-236E-43BD-9A34-C79F7E3262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54" y="1442606"/>
            <a:ext cx="2865437" cy="2457450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xmlns="" id="{B0314C2F-009F-4CAC-883F-29B4849AD208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大暑的物候特征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2" name="燕尾形 6">
            <a:extLst>
              <a:ext uri="{FF2B5EF4-FFF2-40B4-BE49-F238E27FC236}">
                <a16:creationId xmlns:a16="http://schemas.microsoft.com/office/drawing/2014/main" xmlns="" id="{A5D4FDEB-E2FF-4051-9A9E-38B4CFFD8B22}"/>
              </a:ext>
            </a:extLst>
          </p:cNvPr>
          <p:cNvSpPr/>
          <p:nvPr/>
        </p:nvSpPr>
        <p:spPr bwMode="auto">
          <a:xfrm>
            <a:off x="34233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7">
            <a:extLst>
              <a:ext uri="{FF2B5EF4-FFF2-40B4-BE49-F238E27FC236}">
                <a16:creationId xmlns:a16="http://schemas.microsoft.com/office/drawing/2014/main" xmlns="" id="{D677D660-051A-4C1F-B726-A85EB260EE1C}"/>
              </a:ext>
            </a:extLst>
          </p:cNvPr>
          <p:cNvSpPr/>
          <p:nvPr/>
        </p:nvSpPr>
        <p:spPr bwMode="auto">
          <a:xfrm>
            <a:off x="35710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8">
            <a:extLst>
              <a:ext uri="{FF2B5EF4-FFF2-40B4-BE49-F238E27FC236}">
                <a16:creationId xmlns:a16="http://schemas.microsoft.com/office/drawing/2014/main" xmlns="" id="{F7187FC2-2F30-405E-A4FF-33439691C059}"/>
              </a:ext>
            </a:extLst>
          </p:cNvPr>
          <p:cNvSpPr/>
          <p:nvPr/>
        </p:nvSpPr>
        <p:spPr bwMode="auto">
          <a:xfrm>
            <a:off x="37170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083379" y="3429000"/>
            <a:ext cx="10147122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在我国华南以北的长江中下游等地区，如苏、浙、赣等一带处于炎热少雨季节，滴雨似黄金。有“小暑雨如银，大暑雨如金”，“伏里多雨，囤里多米”，“伏天雨丰，粮丰棉丰”，“伏不受旱，一亩增一担”的说法。恰如左河水诗云：“日盛三伏暑气熏，坐闲烦静在蝇蚊。纵逢战鼓云中起，箭射荷塘若洒金。”如果大暑前后出现阴雨，则预示以后雨水多。农谚有“大暑有雨多雨，秋水足；大暑无雨少雨，吃水愁”的说法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而在我国的华南西部地区虽然高温出现也最频繁，但雨水却最丰沛、雷暴最常见，是雷阵雨最多的季节。这里有谚语说：“东闪无半滴，西闪走不及”。意谓在夏天午后，闪电如果出现在东方，雨不会下到这里，若闪电在西方，则雨势很快就会到来，要想躲避都来不及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根据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</a:t>
            </a:r>
          </a:p>
        </p:txBody>
      </p:sp>
      <p:sp>
        <p:nvSpPr>
          <p:cNvPr id="9" name="KSO_Shape">
            <a:extLst>
              <a:ext uri="{FF2B5EF4-FFF2-40B4-BE49-F238E27FC236}">
                <a16:creationId xmlns:a16="http://schemas.microsoft.com/office/drawing/2014/main" xmlns="" id="{8A30A5AF-4C4E-4EA0-9C45-374131C4EC53}"/>
              </a:ext>
            </a:extLst>
          </p:cNvPr>
          <p:cNvSpPr/>
          <p:nvPr/>
        </p:nvSpPr>
        <p:spPr>
          <a:xfrm>
            <a:off x="1180263" y="1406540"/>
            <a:ext cx="2520280" cy="1905000"/>
          </a:xfrm>
          <a:prstGeom prst="wav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xmlns="" id="{F166A95C-DC1F-4258-8FBF-E1C192EDBE2C}"/>
              </a:ext>
            </a:extLst>
          </p:cNvPr>
          <p:cNvSpPr/>
          <p:nvPr/>
        </p:nvSpPr>
        <p:spPr>
          <a:xfrm>
            <a:off x="3688761" y="1417206"/>
            <a:ext cx="2520280" cy="1905000"/>
          </a:xfrm>
          <a:prstGeom prst="wav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xmlns="" id="{96E2FA2B-53D7-439D-A06C-2665CD499543}"/>
              </a:ext>
            </a:extLst>
          </p:cNvPr>
          <p:cNvSpPr/>
          <p:nvPr/>
        </p:nvSpPr>
        <p:spPr>
          <a:xfrm>
            <a:off x="6190363" y="1417206"/>
            <a:ext cx="2520280" cy="1905000"/>
          </a:xfrm>
          <a:prstGeom prst="wav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xmlns="" id="{49A1B07D-D4DA-476F-964A-BCC86E3C91DF}"/>
              </a:ext>
            </a:extLst>
          </p:cNvPr>
          <p:cNvSpPr/>
          <p:nvPr/>
        </p:nvSpPr>
        <p:spPr>
          <a:xfrm>
            <a:off x="8710221" y="1427872"/>
            <a:ext cx="2520280" cy="1905000"/>
          </a:xfrm>
          <a:prstGeom prst="wav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xmlns="" id="{E7AAFF51-8041-4093-972A-E8803939A433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大暑的物候特征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4" name="燕尾形 6">
            <a:extLst>
              <a:ext uri="{FF2B5EF4-FFF2-40B4-BE49-F238E27FC236}">
                <a16:creationId xmlns:a16="http://schemas.microsoft.com/office/drawing/2014/main" xmlns="" id="{7BA5BDC8-0F50-40BF-AF61-BCC00A5B4763}"/>
              </a:ext>
            </a:extLst>
          </p:cNvPr>
          <p:cNvSpPr/>
          <p:nvPr/>
        </p:nvSpPr>
        <p:spPr bwMode="auto">
          <a:xfrm>
            <a:off x="34233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燕尾形 7">
            <a:extLst>
              <a:ext uri="{FF2B5EF4-FFF2-40B4-BE49-F238E27FC236}">
                <a16:creationId xmlns:a16="http://schemas.microsoft.com/office/drawing/2014/main" xmlns="" id="{D9508065-1B6C-4220-BF58-B7D647DFC73E}"/>
              </a:ext>
            </a:extLst>
          </p:cNvPr>
          <p:cNvSpPr/>
          <p:nvPr/>
        </p:nvSpPr>
        <p:spPr bwMode="auto">
          <a:xfrm>
            <a:off x="35710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8">
            <a:extLst>
              <a:ext uri="{FF2B5EF4-FFF2-40B4-BE49-F238E27FC236}">
                <a16:creationId xmlns:a16="http://schemas.microsoft.com/office/drawing/2014/main" xmlns="" id="{4D04DE18-3B92-40D1-8B2B-DAED0AA9A382}"/>
              </a:ext>
            </a:extLst>
          </p:cNvPr>
          <p:cNvSpPr/>
          <p:nvPr/>
        </p:nvSpPr>
        <p:spPr bwMode="auto">
          <a:xfrm>
            <a:off x="37170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A51966D-5A89-4AC2-81C5-A6894E7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D0027A1-8B17-463A-B107-B7A255F7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sp>
        <p:nvSpPr>
          <p:cNvPr id="41" name="内容占位符 2"/>
          <p:cNvSpPr>
            <a:spLocks noGrp="1"/>
          </p:cNvSpPr>
          <p:nvPr/>
        </p:nvSpPr>
        <p:spPr>
          <a:xfrm>
            <a:off x="2591416" y="3074682"/>
            <a:ext cx="7898784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大暑节气的农事活动</a:t>
            </a:r>
            <a:endParaRPr lang="en-US" altLang="zh-CN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12EF78F3-9B7B-4584-8CE6-7F88E13F4935}"/>
              </a:ext>
            </a:extLst>
          </p:cNvPr>
          <p:cNvSpPr>
            <a:spLocks noGrp="1"/>
          </p:cNvSpPr>
          <p:nvPr/>
        </p:nvSpPr>
        <p:spPr>
          <a:xfrm>
            <a:off x="4975670" y="2303080"/>
            <a:ext cx="2723460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第四部分</a:t>
            </a:r>
          </a:p>
        </p:txBody>
      </p:sp>
    </p:spTree>
    <p:extLst>
      <p:ext uri="{BB962C8B-B14F-4D97-AF65-F5344CB8AC3E}">
        <p14:creationId xmlns:p14="http://schemas.microsoft.com/office/powerpoint/2010/main" val="23185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55A3012-7EAB-424F-BE2C-D1911F20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75" y="1351463"/>
            <a:ext cx="3631425" cy="24596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86C40BB-9DF1-4437-8DB8-1557DE4B6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475" y="3938457"/>
            <a:ext cx="3631425" cy="244724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707D650-6E29-4F10-BE43-CE1BD4FFF8D4}"/>
              </a:ext>
            </a:extLst>
          </p:cNvPr>
          <p:cNvSpPr/>
          <p:nvPr/>
        </p:nvSpPr>
        <p:spPr>
          <a:xfrm>
            <a:off x="5546344" y="785478"/>
            <a:ext cx="5785104" cy="54349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4000" b="1" dirty="0">
                <a:solidFill>
                  <a:srgbClr val="06654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早稻收获及晚稻插秧</a:t>
            </a:r>
            <a:endParaRPr lang="en-US" altLang="zh-CN" sz="4000" b="1" dirty="0">
              <a:solidFill>
                <a:srgbClr val="06654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“禾到大暑日夜黄”，对中国种植双季稻的地来说区，适时收获早稻，不仅可减少后期风雨造成的危害，确保丰产丰收，而且可使双晚适时栽插，争取足够的生长期。要根据天气的变化，灵活安排，晴天多割，阴天多栽，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月底以前栽完双晚，最迟不能迟过立秋。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棉花花铃期叶面积达一生中最大值，是需水的高峰期，要求田间土壤湿度占田间持水量在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为最好，低于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就会受旱而导致落花落铃，必须立即灌溉。要注意灌水不可在中午高温时进行，以免土壤温度变化过于剧烈而加重蕾铃脱落。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大豆开花结荚也正是需水临界期，对缺水的反应十分敏感。农谚说：“大豆开花，沟里摸虾”，出现旱象应及时浇灌。</a:t>
            </a:r>
          </a:p>
          <a:p>
            <a:pPr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59997E5-97F1-46D6-A53A-5F4C289DD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704" y="4968903"/>
            <a:ext cx="7759700" cy="1889097"/>
          </a:xfrm>
          <a:prstGeom prst="rect">
            <a:avLst/>
          </a:prstGeom>
        </p:spPr>
      </p:pic>
      <p:sp>
        <p:nvSpPr>
          <p:cNvPr id="26" name="内容占位符 2">
            <a:extLst>
              <a:ext uri="{FF2B5EF4-FFF2-40B4-BE49-F238E27FC236}">
                <a16:creationId xmlns:a16="http://schemas.microsoft.com/office/drawing/2014/main" xmlns="" id="{39564B63-FE78-45CC-82C0-D7B1F9BDCE4D}"/>
              </a:ext>
            </a:extLst>
          </p:cNvPr>
          <p:cNvSpPr>
            <a:spLocks noGrp="1"/>
          </p:cNvSpPr>
          <p:nvPr/>
        </p:nvSpPr>
        <p:spPr>
          <a:xfrm>
            <a:off x="746795" y="247592"/>
            <a:ext cx="363142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大暑节气的农事活动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7" name="燕尾形 6">
            <a:extLst>
              <a:ext uri="{FF2B5EF4-FFF2-40B4-BE49-F238E27FC236}">
                <a16:creationId xmlns:a16="http://schemas.microsoft.com/office/drawing/2014/main" xmlns="" id="{8C634FCF-C3CD-432A-BCD3-BAFA706ED56C}"/>
              </a:ext>
            </a:extLst>
          </p:cNvPr>
          <p:cNvSpPr/>
          <p:nvPr/>
        </p:nvSpPr>
        <p:spPr bwMode="auto">
          <a:xfrm>
            <a:off x="41345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7">
            <a:extLst>
              <a:ext uri="{FF2B5EF4-FFF2-40B4-BE49-F238E27FC236}">
                <a16:creationId xmlns:a16="http://schemas.microsoft.com/office/drawing/2014/main" xmlns="" id="{A3508ED1-DC5F-45BC-92B7-76E175A4B3F2}"/>
              </a:ext>
            </a:extLst>
          </p:cNvPr>
          <p:cNvSpPr/>
          <p:nvPr/>
        </p:nvSpPr>
        <p:spPr bwMode="auto">
          <a:xfrm>
            <a:off x="42822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燕尾形 8">
            <a:extLst>
              <a:ext uri="{FF2B5EF4-FFF2-40B4-BE49-F238E27FC236}">
                <a16:creationId xmlns:a16="http://schemas.microsoft.com/office/drawing/2014/main" xmlns="" id="{F3DB1ABA-A21C-41A3-897F-A9CAF7E203FD}"/>
              </a:ext>
            </a:extLst>
          </p:cNvPr>
          <p:cNvSpPr/>
          <p:nvPr/>
        </p:nvSpPr>
        <p:spPr bwMode="auto">
          <a:xfrm>
            <a:off x="44282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5" y="30294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81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A51966D-5A89-4AC2-81C5-A6894E7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D0027A1-8B17-463A-B107-B7A255F7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sp>
        <p:nvSpPr>
          <p:cNvPr id="41" name="内容占位符 2"/>
          <p:cNvSpPr>
            <a:spLocks noGrp="1"/>
          </p:cNvSpPr>
          <p:nvPr/>
        </p:nvSpPr>
        <p:spPr>
          <a:xfrm>
            <a:off x="2591416" y="3074682"/>
            <a:ext cx="7898784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大暑节气养生之道</a:t>
            </a:r>
            <a:endParaRPr lang="en-US" altLang="zh-CN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12EF78F3-9B7B-4584-8CE6-7F88E13F4935}"/>
              </a:ext>
            </a:extLst>
          </p:cNvPr>
          <p:cNvSpPr>
            <a:spLocks noGrp="1"/>
          </p:cNvSpPr>
          <p:nvPr/>
        </p:nvSpPr>
        <p:spPr>
          <a:xfrm>
            <a:off x="4975670" y="2303080"/>
            <a:ext cx="2723460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第五部分</a:t>
            </a:r>
          </a:p>
        </p:txBody>
      </p:sp>
    </p:spTree>
    <p:extLst>
      <p:ext uri="{BB962C8B-B14F-4D97-AF65-F5344CB8AC3E}">
        <p14:creationId xmlns:p14="http://schemas.microsoft.com/office/powerpoint/2010/main" val="12607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4250486" y="1276850"/>
            <a:ext cx="6922008" cy="4845757"/>
          </a:xfrm>
          <a:prstGeom prst="cloud">
            <a:avLst/>
          </a:prstGeom>
          <a:solidFill>
            <a:schemeClr val="bg1"/>
          </a:solidFill>
          <a:ln w="57150">
            <a:solidFill>
              <a:srgbClr val="EF5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云形 19"/>
          <p:cNvSpPr/>
          <p:nvPr/>
        </p:nvSpPr>
        <p:spPr>
          <a:xfrm>
            <a:off x="773442" y="2889441"/>
            <a:ext cx="4192206" cy="3319481"/>
          </a:xfrm>
          <a:prstGeom prst="cloud">
            <a:avLst/>
          </a:prstGeom>
          <a:solidFill>
            <a:schemeClr val="bg1"/>
          </a:solidFill>
          <a:ln w="57150">
            <a:solidFill>
              <a:srgbClr val="066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30104" y="3417656"/>
            <a:ext cx="320074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夏季的饮食调养是以暑天的气候特点为基础，由于夏令气候炎热，易伤津耗气，因此常可选用药粥滋补身体。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黄帝内经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有“药以去之，食以随之”，“谷肉果菜，食养尽之”的论点。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633694" y="1895928"/>
            <a:ext cx="112723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6654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药 粥</a:t>
            </a:r>
          </a:p>
        </p:txBody>
      </p:sp>
      <p:sp>
        <p:nvSpPr>
          <p:cNvPr id="19" name="矩形 18"/>
          <p:cNvSpPr/>
          <p:nvPr/>
        </p:nvSpPr>
        <p:spPr>
          <a:xfrm>
            <a:off x="5232744" y="2199317"/>
            <a:ext cx="5306569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著名医家李时珍推崇药粥养生，他说：“每日起食粥一大碗，空腹虚，谷气便作，所补不细，又极柔腻，与肠胃相得，最为饮食之妙也。”药粥对老年人、儿童、脾胃功能虚弱者都是适宜的。所以，古人称“世间第一补人之物乃粥也”，“日食二合米，胜似参芪一大包”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医药六书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赞：“粳米粥为资生化育坤丹，糯米粥为温养胃气妙品”。可见粥养对人之重要。药粥虽说对人体有益，也不可通用，要根据每人的不同体质、疾病，选用适当的药物，配制成粥方可达到满意的效果。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05933" y="5291563"/>
            <a:ext cx="1029057" cy="1029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34" y="4805205"/>
            <a:ext cx="1441991" cy="1551889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xmlns="" id="{19D2C0CB-F2AC-4405-AFA6-AB778C38C9E6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大暑节气养生之道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2" name="燕尾形 6">
            <a:extLst>
              <a:ext uri="{FF2B5EF4-FFF2-40B4-BE49-F238E27FC236}">
                <a16:creationId xmlns:a16="http://schemas.microsoft.com/office/drawing/2014/main" xmlns="" id="{659ACDF2-D0AE-4E40-A491-388EC2D12C5F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7">
            <a:extLst>
              <a:ext uri="{FF2B5EF4-FFF2-40B4-BE49-F238E27FC236}">
                <a16:creationId xmlns:a16="http://schemas.microsoft.com/office/drawing/2014/main" xmlns="" id="{A1190180-AC0B-4208-8A0A-8CD2A436F22B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8">
            <a:extLst>
              <a:ext uri="{FF2B5EF4-FFF2-40B4-BE49-F238E27FC236}">
                <a16:creationId xmlns:a16="http://schemas.microsoft.com/office/drawing/2014/main" xmlns="" id="{8617A615-839A-4104-B977-05D634670D4B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1735625" y="868957"/>
            <a:ext cx="8282839" cy="5285045"/>
          </a:xfrm>
          <a:prstGeom prst="cloud">
            <a:avLst/>
          </a:prstGeom>
          <a:solidFill>
            <a:schemeClr val="bg1"/>
          </a:solidFill>
          <a:ln w="57150">
            <a:solidFill>
              <a:srgbClr val="066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938375" y="1797654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rgbClr val="037C0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饮  水</a:t>
            </a:r>
            <a:endParaRPr lang="zh-CN" altLang="en-US" sz="3200" dirty="0">
              <a:solidFill>
                <a:srgbClr val="037C0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8799" y="2480577"/>
            <a:ext cx="5288525" cy="24798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夏季养生，水也是人体内不可缺少的物质。由于天气炎热，人体的水分蒸发消耗过快，需要及时补充水分，平时喝开水最好，也可以饮用绿豆水、菊花茶等清暑药茶，出汗的较多的饮用糖盐水、茶水等，适当补充盐分和矿物质，以维持身体的电解质平衡，避免脱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45" y="4693473"/>
            <a:ext cx="1471910" cy="1509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22" y="963625"/>
            <a:ext cx="5288525" cy="5288525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75BE8D0C-26D9-4EBB-94F6-073A19C48299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大暑节气养生之道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0" name="燕尾形 6">
            <a:extLst>
              <a:ext uri="{FF2B5EF4-FFF2-40B4-BE49-F238E27FC236}">
                <a16:creationId xmlns:a16="http://schemas.microsoft.com/office/drawing/2014/main" xmlns="" id="{B5D5B776-D302-43FD-B9E4-FA6A4504AC15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7">
            <a:extLst>
              <a:ext uri="{FF2B5EF4-FFF2-40B4-BE49-F238E27FC236}">
                <a16:creationId xmlns:a16="http://schemas.microsoft.com/office/drawing/2014/main" xmlns="" id="{6EDEDD1F-3C3B-4FB4-8045-28B971EEF51B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8">
            <a:extLst>
              <a:ext uri="{FF2B5EF4-FFF2-40B4-BE49-F238E27FC236}">
                <a16:creationId xmlns:a16="http://schemas.microsoft.com/office/drawing/2014/main" xmlns="" id="{5EA38E51-CEE6-4F54-BC28-531BB0546202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1587807" y="1033272"/>
            <a:ext cx="7729929" cy="4961319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38051" y="2276942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6654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药  膳</a:t>
            </a:r>
          </a:p>
        </p:txBody>
      </p:sp>
      <p:sp>
        <p:nvSpPr>
          <p:cNvPr id="10" name="矩形 9"/>
          <p:cNvSpPr/>
          <p:nvPr/>
        </p:nvSpPr>
        <p:spPr>
          <a:xfrm>
            <a:off x="2461186" y="2863916"/>
            <a:ext cx="5831913" cy="1833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盛夏阳热下降，絪蕴熏蒸，水气上腾，湿气充斥，故在此季节，感受湿邪者较多。在中医学中，湿为阴邪，其性趋下，重浊粘滞，易阻遏气机，损伤阳气，食疗药膳以清热解暑为宜。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507" y="4529593"/>
            <a:ext cx="1437223" cy="14226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163" y="905764"/>
            <a:ext cx="3278315" cy="2456215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xmlns="" id="{784237BA-A35E-4A60-BF25-B63312730E24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大暑节气养生之道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2" name="燕尾形 6">
            <a:extLst>
              <a:ext uri="{FF2B5EF4-FFF2-40B4-BE49-F238E27FC236}">
                <a16:creationId xmlns:a16="http://schemas.microsoft.com/office/drawing/2014/main" xmlns="" id="{5CB799AF-BBF8-4AFF-BFFC-8006875CD30F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7">
            <a:extLst>
              <a:ext uri="{FF2B5EF4-FFF2-40B4-BE49-F238E27FC236}">
                <a16:creationId xmlns:a16="http://schemas.microsoft.com/office/drawing/2014/main" xmlns="" id="{63321CCE-BB74-4EF1-8D5A-DEA3900D24DD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8">
            <a:extLst>
              <a:ext uri="{FF2B5EF4-FFF2-40B4-BE49-F238E27FC236}">
                <a16:creationId xmlns:a16="http://schemas.microsoft.com/office/drawing/2014/main" xmlns="" id="{65C54FBB-5709-4758-A792-6EBBBC59EB04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241941" y="3276569"/>
            <a:ext cx="3065359" cy="530886"/>
          </a:xfrm>
          <a:prstGeom prst="rect">
            <a:avLst/>
          </a:prstGeom>
          <a:solidFill>
            <a:srgbClr val="EF5B43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39778" y="4125528"/>
            <a:ext cx="3065359" cy="530886"/>
          </a:xfrm>
          <a:prstGeom prst="rect">
            <a:avLst/>
          </a:prstGeom>
          <a:solidFill>
            <a:srgbClr val="066540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24116" y="2461838"/>
            <a:ext cx="3065359" cy="530886"/>
          </a:xfrm>
          <a:prstGeom prst="rect">
            <a:avLst/>
          </a:prstGeom>
          <a:solidFill>
            <a:srgbClr val="EF5B43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4824116" y="3287202"/>
            <a:ext cx="3065359" cy="530886"/>
          </a:xfrm>
          <a:prstGeom prst="rect">
            <a:avLst/>
          </a:prstGeom>
          <a:solidFill>
            <a:srgbClr val="066540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B534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11608" y="4113457"/>
            <a:ext cx="3065359" cy="530886"/>
          </a:xfrm>
          <a:prstGeom prst="rect">
            <a:avLst/>
          </a:prstGeom>
          <a:solidFill>
            <a:srgbClr val="EF5B43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B534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24205" y="2460835"/>
            <a:ext cx="3065359" cy="530886"/>
          </a:xfrm>
          <a:prstGeom prst="rect">
            <a:avLst/>
          </a:prstGeom>
          <a:solidFill>
            <a:srgbClr val="066540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5226867" y="2537335"/>
            <a:ext cx="2623861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cs typeface="【暖色君】小威体" panose="040B0509000000000000" pitchFamily="81" charset="-122"/>
              </a:rPr>
              <a:t>大暑节气的由来</a:t>
            </a:r>
            <a:endParaRPr lang="en-US" altLang="zh-CN" sz="2400" b="1" dirty="0">
              <a:solidFill>
                <a:schemeClr val="bg1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bg1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2416" y="3315983"/>
            <a:ext cx="3083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cs typeface="【暖色君】小威体" panose="040B0509000000000000" pitchFamily="81" charset="-122"/>
              </a:rPr>
              <a:t>大暑节气的习俗</a:t>
            </a:r>
            <a:endParaRPr lang="en-US" altLang="zh-CN" sz="2400" b="1" dirty="0">
              <a:solidFill>
                <a:schemeClr val="bg1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31001" y="4165641"/>
            <a:ext cx="346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cs typeface="【暖色君】小威体" panose="040B0509000000000000" pitchFamily="81" charset="-122"/>
              </a:rPr>
              <a:t>大暑节气的物候特征</a:t>
            </a:r>
            <a:endParaRPr lang="en-US" altLang="zh-CN" sz="2400" b="1" dirty="0">
              <a:solidFill>
                <a:schemeClr val="bg1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25404" y="2516957"/>
            <a:ext cx="280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cs typeface="【暖色君】小威体" panose="040B0509000000000000" pitchFamily="81" charset="-122"/>
              </a:rPr>
              <a:t>大暑的农事活动</a:t>
            </a:r>
            <a:endParaRPr lang="en-US" altLang="zh-CN" sz="2400" b="1" dirty="0">
              <a:solidFill>
                <a:schemeClr val="bg1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37533" y="3320758"/>
            <a:ext cx="30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cs typeface="【暖色君】小威体" panose="040B0509000000000000" pitchFamily="81" charset="-122"/>
              </a:rPr>
              <a:t>大暑节气养生之道</a:t>
            </a:r>
            <a:endParaRPr lang="en-US" altLang="zh-CN" sz="2400" b="1" dirty="0">
              <a:solidFill>
                <a:schemeClr val="bg1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30690" y="4171378"/>
            <a:ext cx="338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  <a:cs typeface="【暖色君】小威体" panose="040B0509000000000000" pitchFamily="81" charset="-122"/>
              </a:rPr>
              <a:t>大暑诗词欣赏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B1FC0916-5B21-49E0-B709-89BF573D1B02}"/>
              </a:ext>
            </a:extLst>
          </p:cNvPr>
          <p:cNvSpPr/>
          <p:nvPr/>
        </p:nvSpPr>
        <p:spPr>
          <a:xfrm>
            <a:off x="7369254" y="825340"/>
            <a:ext cx="1641805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45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xmlns="" id="{1492CA46-4388-4B40-987F-E7F028FD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5414"/>
            <a:ext cx="3843012" cy="5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57CA82D-A317-4011-8CEA-24A323731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4624"/>
            <a:ext cx="5453349" cy="58633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47713" y="745724"/>
            <a:ext cx="12251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>
                <a:solidFill>
                  <a:srgbClr val="D3EBF7"/>
                </a:solidFill>
              </a:rPr>
              <a:t>https://www.ypppt.com/</a:t>
            </a:r>
            <a:endParaRPr lang="zh-CN" altLang="en-US" sz="700" dirty="0">
              <a:solidFill>
                <a:srgbClr val="D3EBF7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0" grpId="0" animBg="1"/>
      <p:bldP spid="43" grpId="0" animBg="1"/>
      <p:bldP spid="38" grpId="0"/>
      <p:bldP spid="5" grpId="0"/>
      <p:bldP spid="39" grpId="0"/>
      <p:bldP spid="40" grpId="0"/>
      <p:bldP spid="41" grpId="0"/>
      <p:bldP spid="42" grpId="0"/>
      <p:bldP spid="3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307708" y="1873728"/>
            <a:ext cx="4566105" cy="3406839"/>
          </a:xfrm>
          <a:prstGeom prst="cloud">
            <a:avLst/>
          </a:prstGeom>
          <a:solidFill>
            <a:schemeClr val="bg1"/>
          </a:solidFill>
          <a:ln w="57150">
            <a:solidFill>
              <a:srgbClr val="066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云形 10"/>
          <p:cNvSpPr/>
          <p:nvPr/>
        </p:nvSpPr>
        <p:spPr>
          <a:xfrm>
            <a:off x="3910444" y="2379859"/>
            <a:ext cx="4566105" cy="3406839"/>
          </a:xfrm>
          <a:prstGeom prst="cloud">
            <a:avLst/>
          </a:prstGeom>
          <a:solidFill>
            <a:schemeClr val="bg1"/>
          </a:solidFill>
          <a:ln w="57150">
            <a:solidFill>
              <a:srgbClr val="EF5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云形 11"/>
          <p:cNvSpPr/>
          <p:nvPr/>
        </p:nvSpPr>
        <p:spPr>
          <a:xfrm>
            <a:off x="7431966" y="2259624"/>
            <a:ext cx="4566105" cy="3406839"/>
          </a:xfrm>
          <a:prstGeom prst="cloud">
            <a:avLst/>
          </a:prstGeom>
          <a:solidFill>
            <a:schemeClr val="bg1"/>
          </a:solidFill>
          <a:ln w="57150">
            <a:solidFill>
              <a:srgbClr val="066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539623" y="1288953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6654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食  材</a:t>
            </a:r>
          </a:p>
        </p:txBody>
      </p:sp>
      <p:sp>
        <p:nvSpPr>
          <p:cNvPr id="14" name="矩形 13"/>
          <p:cNvSpPr/>
          <p:nvPr/>
        </p:nvSpPr>
        <p:spPr>
          <a:xfrm>
            <a:off x="825879" y="2019170"/>
            <a:ext cx="3125291" cy="2796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066540"/>
                </a:solidFill>
              </a:rPr>
              <a:t>绿豆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</a:rPr>
              <a:t>　　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中医上说：“绿豆味甘，性寒，有清热解毒、消暑、利尿、祛痘的作用。据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本草纲目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记载绿豆：”厚肠胃、作枕、明目、治头风头痛、除吐逆、治痘毒、利肿胀“。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582573" y="2466535"/>
            <a:ext cx="2878649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066540"/>
                </a:solidFill>
              </a:rPr>
              <a:t>冬瓜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</a:rPr>
              <a:t>　　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中医认为，冬瓜味甘、微寒、无毒，有清热毒、利小便、止渴除烦、祛湿解暑的功效，是一种解热利尿比较理想的日常食物。连皮一起煮汤，效果更明显。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063369" y="2489618"/>
            <a:ext cx="3303297" cy="2816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66540"/>
                </a:solidFill>
              </a:rPr>
              <a:t>苦瓜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</a:rPr>
              <a:t>　　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苦瓜性平、味苦甘，能清热、消暑、生津、清心、明目。传统医学认为，苦瓜生则性寒，熟则性温。生食清暑泻火、解热除烦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熟食养血滋肝、润脾补肾，能除邪热、解劳乏、清心明目、益气壮阳，还能缓解热病烦渴、中暑发热、痢疾、痱子等。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675" y="1873728"/>
            <a:ext cx="1300066" cy="13442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0" y="2139388"/>
            <a:ext cx="1377279" cy="1377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131" y="1759649"/>
            <a:ext cx="1110229" cy="1110229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xmlns="" id="{42459D64-806F-444E-89E2-9D91B03FA06B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大暑节气养生之道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8" name="燕尾形 6">
            <a:extLst>
              <a:ext uri="{FF2B5EF4-FFF2-40B4-BE49-F238E27FC236}">
                <a16:creationId xmlns:a16="http://schemas.microsoft.com/office/drawing/2014/main" xmlns="" id="{BC422DFD-3584-49F7-8B67-FE0C72566854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7">
            <a:extLst>
              <a:ext uri="{FF2B5EF4-FFF2-40B4-BE49-F238E27FC236}">
                <a16:creationId xmlns:a16="http://schemas.microsoft.com/office/drawing/2014/main" xmlns="" id="{F18818D6-E106-4355-B985-FB714247BC21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8">
            <a:extLst>
              <a:ext uri="{FF2B5EF4-FFF2-40B4-BE49-F238E27FC236}">
                <a16:creationId xmlns:a16="http://schemas.microsoft.com/office/drawing/2014/main" xmlns="" id="{32E110DA-52AD-4B51-9E31-187526661542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A51966D-5A89-4AC2-81C5-A6894E7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D0027A1-8B17-463A-B107-B7A255F7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sp>
        <p:nvSpPr>
          <p:cNvPr id="41" name="内容占位符 2"/>
          <p:cNvSpPr>
            <a:spLocks noGrp="1"/>
          </p:cNvSpPr>
          <p:nvPr/>
        </p:nvSpPr>
        <p:spPr>
          <a:xfrm>
            <a:off x="2591416" y="3074682"/>
            <a:ext cx="7898784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大暑节气诗词欣赏</a:t>
            </a:r>
            <a:endParaRPr lang="en-US" altLang="zh-CN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12EF78F3-9B7B-4584-8CE6-7F88E13F4935}"/>
              </a:ext>
            </a:extLst>
          </p:cNvPr>
          <p:cNvSpPr>
            <a:spLocks noGrp="1"/>
          </p:cNvSpPr>
          <p:nvPr/>
        </p:nvSpPr>
        <p:spPr>
          <a:xfrm>
            <a:off x="4975670" y="2303080"/>
            <a:ext cx="2723460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第六部分</a:t>
            </a:r>
          </a:p>
        </p:txBody>
      </p:sp>
    </p:spTree>
    <p:extLst>
      <p:ext uri="{BB962C8B-B14F-4D97-AF65-F5344CB8AC3E}">
        <p14:creationId xmlns:p14="http://schemas.microsoft.com/office/powerpoint/2010/main" val="2654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A581D1A-0A87-48E4-B8DA-C30F98534D90}"/>
              </a:ext>
            </a:extLst>
          </p:cNvPr>
          <p:cNvGrpSpPr/>
          <p:nvPr/>
        </p:nvGrpSpPr>
        <p:grpSpPr>
          <a:xfrm>
            <a:off x="2180282" y="1769935"/>
            <a:ext cx="4002698" cy="3749856"/>
            <a:chOff x="2180282" y="1769935"/>
            <a:chExt cx="4002698" cy="374985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98776AE0-D604-48E8-BB7C-0C3E87A42B0F}"/>
                </a:ext>
              </a:extLst>
            </p:cNvPr>
            <p:cNvGrpSpPr/>
            <p:nvPr/>
          </p:nvGrpSpPr>
          <p:grpSpPr>
            <a:xfrm>
              <a:off x="2180282" y="1769935"/>
              <a:ext cx="3771621" cy="3749856"/>
              <a:chOff x="2180282" y="1769935"/>
              <a:chExt cx="3771621" cy="3749856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760DB1BC-3ACB-4EF4-8D6C-FC17046A7A0B}"/>
                  </a:ext>
                </a:extLst>
              </p:cNvPr>
              <p:cNvSpPr/>
              <p:nvPr/>
            </p:nvSpPr>
            <p:spPr>
              <a:xfrm>
                <a:off x="2180282" y="1769935"/>
                <a:ext cx="3059934" cy="3749856"/>
              </a:xfrm>
              <a:prstGeom prst="rect">
                <a:avLst/>
              </a:prstGeom>
              <a:solidFill>
                <a:srgbClr val="066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49068E3E-8DBC-4A6A-9AA6-E46832DD9FEA}"/>
                  </a:ext>
                </a:extLst>
              </p:cNvPr>
              <p:cNvSpPr/>
              <p:nvPr/>
            </p:nvSpPr>
            <p:spPr>
              <a:xfrm>
                <a:off x="2379575" y="1991909"/>
                <a:ext cx="2673072" cy="3342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="" id="{23B56478-0008-4B73-A70E-FE7EE74FF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977" y="1937043"/>
                <a:ext cx="1399926" cy="3582748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8D3B005F-53DE-47AC-9208-16C139E01966}"/>
                  </a:ext>
                </a:extLst>
              </p:cNvPr>
              <p:cNvSpPr/>
              <p:nvPr/>
            </p:nvSpPr>
            <p:spPr>
              <a:xfrm>
                <a:off x="2524736" y="2240795"/>
                <a:ext cx="225574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《</a:t>
                </a:r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晚夏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》</a:t>
                </a:r>
              </a:p>
              <a:p>
                <a:r>
                  <a:rPr lang="zh-CN" altLang="en-US" sz="3200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</a:t>
                </a:r>
                <a:r>
                  <a:rPr lang="en-US" altLang="zh-CN" sz="1600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——</a:t>
                </a:r>
                <a:r>
                  <a:rPr lang="zh-CN" altLang="en-US" sz="1600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徐勉</a:t>
                </a:r>
                <a:endParaRPr lang="zh-CN" altLang="en-US" sz="3200" dirty="0">
                  <a:solidFill>
                    <a:srgbClr val="037C0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35F27D6-A307-4C43-9915-FE98401DCF64}"/>
                </a:ext>
              </a:extLst>
            </p:cNvPr>
            <p:cNvSpPr/>
            <p:nvPr/>
          </p:nvSpPr>
          <p:spPr>
            <a:xfrm>
              <a:off x="2490545" y="3539987"/>
              <a:ext cx="3692435" cy="11987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rgbClr val="037C06"/>
                  </a:solidFill>
                </a:rPr>
                <a:t>夏景厌房栊，促席玩花丛。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rgbClr val="037C06"/>
                  </a:solidFill>
                </a:rPr>
                <a:t>荷阴斜合翠，莲影对分红。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rgbClr val="037C06"/>
                  </a:solidFill>
                </a:rPr>
                <a:t>此时避炎热，清樽独未空。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4FE3FF-A40B-49EA-B80E-03D54107D704}"/>
              </a:ext>
            </a:extLst>
          </p:cNvPr>
          <p:cNvGrpSpPr/>
          <p:nvPr/>
        </p:nvGrpSpPr>
        <p:grpSpPr>
          <a:xfrm>
            <a:off x="6794899" y="1788026"/>
            <a:ext cx="4217912" cy="3749856"/>
            <a:chOff x="2180282" y="1769935"/>
            <a:chExt cx="4217912" cy="374985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18D91D4-1B30-4C9C-BBA9-FEF5B2EDA5EB}"/>
                </a:ext>
              </a:extLst>
            </p:cNvPr>
            <p:cNvGrpSpPr/>
            <p:nvPr/>
          </p:nvGrpSpPr>
          <p:grpSpPr>
            <a:xfrm>
              <a:off x="2180282" y="1769935"/>
              <a:ext cx="3771621" cy="3749856"/>
              <a:chOff x="2180282" y="1769935"/>
              <a:chExt cx="3771621" cy="374985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F1B2792-0499-41D3-8809-A471C87FA4A4}"/>
                  </a:ext>
                </a:extLst>
              </p:cNvPr>
              <p:cNvSpPr/>
              <p:nvPr/>
            </p:nvSpPr>
            <p:spPr>
              <a:xfrm>
                <a:off x="2180282" y="1769935"/>
                <a:ext cx="3059934" cy="3749856"/>
              </a:xfrm>
              <a:prstGeom prst="rect">
                <a:avLst/>
              </a:prstGeom>
              <a:solidFill>
                <a:srgbClr val="066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2F277CB8-88DF-46F7-B75E-7E985C9E0D78}"/>
                  </a:ext>
                </a:extLst>
              </p:cNvPr>
              <p:cNvSpPr/>
              <p:nvPr/>
            </p:nvSpPr>
            <p:spPr>
              <a:xfrm>
                <a:off x="2379575" y="1991909"/>
                <a:ext cx="2673072" cy="3342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7049A0CA-8CDB-4B55-B7F4-C3A8AB9B5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977" y="1937043"/>
                <a:ext cx="1399926" cy="3582748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906E970-50C3-4FC1-B32F-95B3DE3FA771}"/>
                  </a:ext>
                </a:extLst>
              </p:cNvPr>
              <p:cNvSpPr/>
              <p:nvPr/>
            </p:nvSpPr>
            <p:spPr>
              <a:xfrm>
                <a:off x="2588788" y="2235702"/>
                <a:ext cx="270458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《</a:t>
                </a:r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山亭夏日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》</a:t>
                </a:r>
              </a:p>
              <a:p>
                <a:r>
                  <a:rPr lang="zh-CN" altLang="en-US" sz="3200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</a:t>
                </a:r>
                <a:r>
                  <a:rPr lang="en-US" altLang="zh-CN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——</a:t>
                </a:r>
                <a:r>
                  <a:rPr lang="zh-CN" altLang="en-US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唐代高骈</a:t>
                </a:r>
                <a:endParaRPr lang="zh-CN" altLang="en-US" sz="3200" dirty="0">
                  <a:solidFill>
                    <a:srgbClr val="037C0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B7BC35B9-E9D1-46F6-9B7B-195945CD2D89}"/>
                </a:ext>
              </a:extLst>
            </p:cNvPr>
            <p:cNvSpPr/>
            <p:nvPr/>
          </p:nvSpPr>
          <p:spPr>
            <a:xfrm>
              <a:off x="2705759" y="3381899"/>
              <a:ext cx="3692435" cy="158953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绿树荫浓夏日长，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楼台倒影入池塘。</a:t>
              </a: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水晶帘动微风起，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满架蔷薇一院香。</a:t>
              </a:r>
            </a:p>
          </p:txBody>
        </p:sp>
      </p:grpSp>
      <p:sp>
        <p:nvSpPr>
          <p:cNvPr id="22" name="内容占位符 2">
            <a:extLst>
              <a:ext uri="{FF2B5EF4-FFF2-40B4-BE49-F238E27FC236}">
                <a16:creationId xmlns:a16="http://schemas.microsoft.com/office/drawing/2014/main" xmlns="" id="{D6CE7AA6-A75F-4AC2-BEE3-F6C0FC6CF75C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大暑节气诗词欣赏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3" name="燕尾形 6">
            <a:extLst>
              <a:ext uri="{FF2B5EF4-FFF2-40B4-BE49-F238E27FC236}">
                <a16:creationId xmlns:a16="http://schemas.microsoft.com/office/drawing/2014/main" xmlns="" id="{76C8F937-F6E6-43E1-912C-B695AD3B274D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7">
            <a:extLst>
              <a:ext uri="{FF2B5EF4-FFF2-40B4-BE49-F238E27FC236}">
                <a16:creationId xmlns:a16="http://schemas.microsoft.com/office/drawing/2014/main" xmlns="" id="{5E8FE407-C793-4E75-BF49-B955C6E72EFE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8">
            <a:extLst>
              <a:ext uri="{FF2B5EF4-FFF2-40B4-BE49-F238E27FC236}">
                <a16:creationId xmlns:a16="http://schemas.microsoft.com/office/drawing/2014/main" xmlns="" id="{BBC67D4D-60C3-47F6-94A6-8AA7524ABC68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A581D1A-0A87-48E4-B8DA-C30F98534D90}"/>
              </a:ext>
            </a:extLst>
          </p:cNvPr>
          <p:cNvGrpSpPr/>
          <p:nvPr/>
        </p:nvGrpSpPr>
        <p:grpSpPr>
          <a:xfrm>
            <a:off x="2180282" y="1769935"/>
            <a:ext cx="4427048" cy="3749856"/>
            <a:chOff x="2180282" y="1769935"/>
            <a:chExt cx="4427048" cy="374985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98776AE0-D604-48E8-BB7C-0C3E87A42B0F}"/>
                </a:ext>
              </a:extLst>
            </p:cNvPr>
            <p:cNvGrpSpPr/>
            <p:nvPr/>
          </p:nvGrpSpPr>
          <p:grpSpPr>
            <a:xfrm>
              <a:off x="2180282" y="1769935"/>
              <a:ext cx="3771621" cy="3749856"/>
              <a:chOff x="2180282" y="1769935"/>
              <a:chExt cx="3771621" cy="3749856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760DB1BC-3ACB-4EF4-8D6C-FC17046A7A0B}"/>
                  </a:ext>
                </a:extLst>
              </p:cNvPr>
              <p:cNvSpPr/>
              <p:nvPr/>
            </p:nvSpPr>
            <p:spPr>
              <a:xfrm>
                <a:off x="2180282" y="1769935"/>
                <a:ext cx="3059934" cy="3749856"/>
              </a:xfrm>
              <a:prstGeom prst="rect">
                <a:avLst/>
              </a:prstGeom>
              <a:solidFill>
                <a:srgbClr val="066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49068E3E-8DBC-4A6A-9AA6-E46832DD9FEA}"/>
                  </a:ext>
                </a:extLst>
              </p:cNvPr>
              <p:cNvSpPr/>
              <p:nvPr/>
            </p:nvSpPr>
            <p:spPr>
              <a:xfrm>
                <a:off x="2379575" y="1991909"/>
                <a:ext cx="2673072" cy="3342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="" id="{23B56478-0008-4B73-A70E-FE7EE74FF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977" y="1937043"/>
                <a:ext cx="1399926" cy="3582748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8D3B005F-53DE-47AC-9208-16C139E01966}"/>
                  </a:ext>
                </a:extLst>
              </p:cNvPr>
              <p:cNvSpPr/>
              <p:nvPr/>
            </p:nvSpPr>
            <p:spPr>
              <a:xfrm>
                <a:off x="2524736" y="2240795"/>
                <a:ext cx="26468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《</a:t>
                </a:r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夏日山中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》</a:t>
                </a:r>
              </a:p>
              <a:p>
                <a:r>
                  <a:rPr lang="zh-CN" altLang="en-US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</a:t>
                </a:r>
                <a:r>
                  <a:rPr lang="en-US" altLang="zh-CN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——</a:t>
                </a:r>
                <a:r>
                  <a:rPr lang="zh-CN" altLang="en-US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唐代李白</a:t>
                </a: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35F27D6-A307-4C43-9915-FE98401DCF64}"/>
                </a:ext>
              </a:extLst>
            </p:cNvPr>
            <p:cNvSpPr/>
            <p:nvPr/>
          </p:nvSpPr>
          <p:spPr>
            <a:xfrm>
              <a:off x="2914895" y="3429000"/>
              <a:ext cx="3692435" cy="158953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懒摇白羽扇，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裸袒青林中。</a:t>
              </a: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脱巾挂石壁，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露顶洒松风。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4FE3FF-A40B-49EA-B80E-03D54107D704}"/>
              </a:ext>
            </a:extLst>
          </p:cNvPr>
          <p:cNvGrpSpPr/>
          <p:nvPr/>
        </p:nvGrpSpPr>
        <p:grpSpPr>
          <a:xfrm>
            <a:off x="6794899" y="1788026"/>
            <a:ext cx="3992688" cy="3749856"/>
            <a:chOff x="2180282" y="1769935"/>
            <a:chExt cx="3992688" cy="374985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18D91D4-1B30-4C9C-BBA9-FEF5B2EDA5EB}"/>
                </a:ext>
              </a:extLst>
            </p:cNvPr>
            <p:cNvGrpSpPr/>
            <p:nvPr/>
          </p:nvGrpSpPr>
          <p:grpSpPr>
            <a:xfrm>
              <a:off x="2180282" y="1769935"/>
              <a:ext cx="3771621" cy="3749856"/>
              <a:chOff x="2180282" y="1769935"/>
              <a:chExt cx="3771621" cy="374985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F1B2792-0499-41D3-8809-A471C87FA4A4}"/>
                  </a:ext>
                </a:extLst>
              </p:cNvPr>
              <p:cNvSpPr/>
              <p:nvPr/>
            </p:nvSpPr>
            <p:spPr>
              <a:xfrm>
                <a:off x="2180282" y="1769935"/>
                <a:ext cx="3059934" cy="3749856"/>
              </a:xfrm>
              <a:prstGeom prst="rect">
                <a:avLst/>
              </a:prstGeom>
              <a:solidFill>
                <a:srgbClr val="066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2F277CB8-88DF-46F7-B75E-7E985C9E0D78}"/>
                  </a:ext>
                </a:extLst>
              </p:cNvPr>
              <p:cNvSpPr/>
              <p:nvPr/>
            </p:nvSpPr>
            <p:spPr>
              <a:xfrm>
                <a:off x="2379575" y="1991909"/>
                <a:ext cx="2673072" cy="3342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7049A0CA-8CDB-4B55-B7F4-C3A8AB9B5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977" y="1937043"/>
                <a:ext cx="1399926" cy="3582748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906E970-50C3-4FC1-B32F-95B3DE3FA771}"/>
                  </a:ext>
                </a:extLst>
              </p:cNvPr>
              <p:cNvSpPr/>
              <p:nvPr/>
            </p:nvSpPr>
            <p:spPr>
              <a:xfrm>
                <a:off x="2588788" y="2235702"/>
                <a:ext cx="220445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《</a:t>
                </a:r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消暑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》</a:t>
                </a:r>
              </a:p>
              <a:p>
                <a:r>
                  <a:rPr lang="zh-CN" altLang="en-US" sz="3200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en-US" altLang="zh-CN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——</a:t>
                </a:r>
                <a:r>
                  <a:rPr lang="zh-CN" altLang="en-US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唐代白居易</a:t>
                </a:r>
                <a:endParaRPr lang="zh-CN" altLang="en-US" sz="3200" dirty="0">
                  <a:solidFill>
                    <a:srgbClr val="037C0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B7BC35B9-E9D1-46F6-9B7B-195945CD2D89}"/>
                </a:ext>
              </a:extLst>
            </p:cNvPr>
            <p:cNvSpPr/>
            <p:nvPr/>
          </p:nvSpPr>
          <p:spPr>
            <a:xfrm>
              <a:off x="2480535" y="3626772"/>
              <a:ext cx="369243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037C06"/>
                  </a:solidFill>
                </a:rPr>
                <a:t>何以消烦暑，端坐一院中。</a:t>
              </a:r>
            </a:p>
            <a:p>
              <a:r>
                <a:rPr lang="zh-CN" altLang="en-US" sz="1600" dirty="0">
                  <a:solidFill>
                    <a:srgbClr val="037C06"/>
                  </a:solidFill>
                </a:rPr>
                <a:t>眼前无长物，窗下有清风。</a:t>
              </a:r>
            </a:p>
            <a:p>
              <a:r>
                <a:rPr lang="zh-CN" altLang="en-US" sz="1600" dirty="0">
                  <a:solidFill>
                    <a:srgbClr val="037C06"/>
                  </a:solidFill>
                </a:rPr>
                <a:t>散热有心静，凉生为室空。</a:t>
              </a:r>
            </a:p>
            <a:p>
              <a:r>
                <a:rPr lang="zh-CN" altLang="en-US" sz="1600" dirty="0">
                  <a:solidFill>
                    <a:srgbClr val="037C06"/>
                  </a:solidFill>
                </a:rPr>
                <a:t>此时身自保，难更与人同。</a:t>
              </a:r>
            </a:p>
          </p:txBody>
        </p:sp>
      </p:grpSp>
      <p:sp>
        <p:nvSpPr>
          <p:cNvPr id="22" name="内容占位符 2">
            <a:extLst>
              <a:ext uri="{FF2B5EF4-FFF2-40B4-BE49-F238E27FC236}">
                <a16:creationId xmlns:a16="http://schemas.microsoft.com/office/drawing/2014/main" xmlns="" id="{CF24E85F-1366-49C3-AD29-0CE1D8B26486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大暑节气诗词欣赏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3" name="燕尾形 6">
            <a:extLst>
              <a:ext uri="{FF2B5EF4-FFF2-40B4-BE49-F238E27FC236}">
                <a16:creationId xmlns:a16="http://schemas.microsoft.com/office/drawing/2014/main" xmlns="" id="{D9A9F7A7-0D37-4A02-ABE8-5CDC765B732C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7">
            <a:extLst>
              <a:ext uri="{FF2B5EF4-FFF2-40B4-BE49-F238E27FC236}">
                <a16:creationId xmlns:a16="http://schemas.microsoft.com/office/drawing/2014/main" xmlns="" id="{7343E85D-EEFE-4C3B-B574-A6D7EB397B80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8">
            <a:extLst>
              <a:ext uri="{FF2B5EF4-FFF2-40B4-BE49-F238E27FC236}">
                <a16:creationId xmlns:a16="http://schemas.microsoft.com/office/drawing/2014/main" xmlns="" id="{65ABF0D8-B994-4137-A263-FE1EC6923DC5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A581D1A-0A87-48E4-B8DA-C30F98534D90}"/>
              </a:ext>
            </a:extLst>
          </p:cNvPr>
          <p:cNvGrpSpPr/>
          <p:nvPr/>
        </p:nvGrpSpPr>
        <p:grpSpPr>
          <a:xfrm>
            <a:off x="2180282" y="1769935"/>
            <a:ext cx="4217912" cy="3749856"/>
            <a:chOff x="2180282" y="1769935"/>
            <a:chExt cx="4217912" cy="374985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98776AE0-D604-48E8-BB7C-0C3E87A42B0F}"/>
                </a:ext>
              </a:extLst>
            </p:cNvPr>
            <p:cNvGrpSpPr/>
            <p:nvPr/>
          </p:nvGrpSpPr>
          <p:grpSpPr>
            <a:xfrm>
              <a:off x="2180282" y="1769935"/>
              <a:ext cx="3771621" cy="3749856"/>
              <a:chOff x="2180282" y="1769935"/>
              <a:chExt cx="3771621" cy="3749856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760DB1BC-3ACB-4EF4-8D6C-FC17046A7A0B}"/>
                  </a:ext>
                </a:extLst>
              </p:cNvPr>
              <p:cNvSpPr/>
              <p:nvPr/>
            </p:nvSpPr>
            <p:spPr>
              <a:xfrm>
                <a:off x="2180282" y="1769935"/>
                <a:ext cx="3059934" cy="3749856"/>
              </a:xfrm>
              <a:prstGeom prst="rect">
                <a:avLst/>
              </a:prstGeom>
              <a:solidFill>
                <a:srgbClr val="066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49068E3E-8DBC-4A6A-9AA6-E46832DD9FEA}"/>
                  </a:ext>
                </a:extLst>
              </p:cNvPr>
              <p:cNvSpPr/>
              <p:nvPr/>
            </p:nvSpPr>
            <p:spPr>
              <a:xfrm>
                <a:off x="2379575" y="1991909"/>
                <a:ext cx="2673072" cy="3342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="" id="{23B56478-0008-4B73-A70E-FE7EE74FF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977" y="1937043"/>
                <a:ext cx="1399926" cy="3582748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8D3B005F-53DE-47AC-9208-16C139E01966}"/>
                  </a:ext>
                </a:extLst>
              </p:cNvPr>
              <p:cNvSpPr/>
              <p:nvPr/>
            </p:nvSpPr>
            <p:spPr>
              <a:xfrm>
                <a:off x="2588788" y="2235702"/>
                <a:ext cx="224292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《</a:t>
                </a:r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竹里馆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》</a:t>
                </a:r>
              </a:p>
              <a:p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</a:t>
                </a:r>
                <a:r>
                  <a:rPr lang="en-US" altLang="zh-CN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——</a:t>
                </a:r>
                <a:r>
                  <a:rPr lang="zh-CN" altLang="en-US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王维</a:t>
                </a:r>
                <a:endParaRPr lang="zh-CN" altLang="en-US" sz="3200" dirty="0">
                  <a:solidFill>
                    <a:srgbClr val="037C0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35F27D6-A307-4C43-9915-FE98401DCF64}"/>
                </a:ext>
              </a:extLst>
            </p:cNvPr>
            <p:cNvSpPr/>
            <p:nvPr/>
          </p:nvSpPr>
          <p:spPr>
            <a:xfrm>
              <a:off x="2705759" y="3312920"/>
              <a:ext cx="3692435" cy="158953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细草摇头忽报侬，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披襟拦得一西风。</a:t>
              </a: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荷花入暮犹愁热，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低面深藏碧伞中。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4FE3FF-A40B-49EA-B80E-03D54107D704}"/>
              </a:ext>
            </a:extLst>
          </p:cNvPr>
          <p:cNvGrpSpPr/>
          <p:nvPr/>
        </p:nvGrpSpPr>
        <p:grpSpPr>
          <a:xfrm>
            <a:off x="6794899" y="1788026"/>
            <a:ext cx="4217912" cy="3749856"/>
            <a:chOff x="2180282" y="1769935"/>
            <a:chExt cx="4217912" cy="374985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218D91D4-1B30-4C9C-BBA9-FEF5B2EDA5EB}"/>
                </a:ext>
              </a:extLst>
            </p:cNvPr>
            <p:cNvGrpSpPr/>
            <p:nvPr/>
          </p:nvGrpSpPr>
          <p:grpSpPr>
            <a:xfrm>
              <a:off x="2180282" y="1769935"/>
              <a:ext cx="3771621" cy="3749856"/>
              <a:chOff x="2180282" y="1769935"/>
              <a:chExt cx="3771621" cy="374985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2F1B2792-0499-41D3-8809-A471C87FA4A4}"/>
                  </a:ext>
                </a:extLst>
              </p:cNvPr>
              <p:cNvSpPr/>
              <p:nvPr/>
            </p:nvSpPr>
            <p:spPr>
              <a:xfrm>
                <a:off x="2180282" y="1769935"/>
                <a:ext cx="3059934" cy="3749856"/>
              </a:xfrm>
              <a:prstGeom prst="rect">
                <a:avLst/>
              </a:prstGeom>
              <a:solidFill>
                <a:srgbClr val="066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2F277CB8-88DF-46F7-B75E-7E985C9E0D78}"/>
                  </a:ext>
                </a:extLst>
              </p:cNvPr>
              <p:cNvSpPr/>
              <p:nvPr/>
            </p:nvSpPr>
            <p:spPr>
              <a:xfrm>
                <a:off x="2379575" y="1991909"/>
                <a:ext cx="2673072" cy="33420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zh-CN" altLang="en-US" dirty="0"/>
              </a:p>
            </p:txBody>
          </p: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7049A0CA-8CDB-4B55-B7F4-C3A8AB9B5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1977" y="1937043"/>
                <a:ext cx="1399926" cy="3582748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906E970-50C3-4FC1-B32F-95B3DE3FA771}"/>
                  </a:ext>
                </a:extLst>
              </p:cNvPr>
              <p:cNvSpPr/>
              <p:nvPr/>
            </p:nvSpPr>
            <p:spPr>
              <a:xfrm>
                <a:off x="2588788" y="2235702"/>
                <a:ext cx="223651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《</a:t>
                </a:r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消暑诗</a:t>
                </a:r>
                <a:r>
                  <a:rPr lang="en-US" altLang="zh-CN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》</a:t>
                </a:r>
              </a:p>
              <a:p>
                <a:r>
                  <a:rPr lang="zh-CN" altLang="en-US" sz="3200" b="1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</a:t>
                </a:r>
                <a:r>
                  <a:rPr lang="en-US" altLang="zh-CN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——</a:t>
                </a:r>
                <a:r>
                  <a:rPr lang="zh-CN" altLang="en-US" dirty="0">
                    <a:solidFill>
                      <a:srgbClr val="037C0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清代江堤</a:t>
                </a:r>
                <a:endParaRPr lang="zh-CN" altLang="en-US" sz="3200" dirty="0">
                  <a:solidFill>
                    <a:srgbClr val="037C0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B7BC35B9-E9D1-46F6-9B7B-195945CD2D89}"/>
                </a:ext>
              </a:extLst>
            </p:cNvPr>
            <p:cNvSpPr/>
            <p:nvPr/>
          </p:nvSpPr>
          <p:spPr>
            <a:xfrm>
              <a:off x="2705759" y="3312920"/>
              <a:ext cx="3692435" cy="158953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柳枝西出叶向东，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此非画柳实画风。</a:t>
              </a: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风来无质堆纸上，</a:t>
              </a:r>
              <a:endParaRPr lang="en-US" altLang="zh-CN" dirty="0">
                <a:solidFill>
                  <a:srgbClr val="037C06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rgbClr val="037C06"/>
                  </a:solidFill>
                </a:rPr>
                <a:t>巧借柳枝相形容。</a:t>
              </a:r>
            </a:p>
          </p:txBody>
        </p:sp>
      </p:grpSp>
      <p:sp>
        <p:nvSpPr>
          <p:cNvPr id="22" name="内容占位符 2">
            <a:extLst>
              <a:ext uri="{FF2B5EF4-FFF2-40B4-BE49-F238E27FC236}">
                <a16:creationId xmlns:a16="http://schemas.microsoft.com/office/drawing/2014/main" xmlns="" id="{45B89600-B4C9-4ABC-B538-AE95D36A29EB}"/>
              </a:ext>
            </a:extLst>
          </p:cNvPr>
          <p:cNvSpPr>
            <a:spLocks noGrp="1"/>
          </p:cNvSpPr>
          <p:nvPr/>
        </p:nvSpPr>
        <p:spPr>
          <a:xfrm>
            <a:off x="746796" y="247592"/>
            <a:ext cx="3380704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大暑节气诗词欣赏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3" name="燕尾形 6">
            <a:extLst>
              <a:ext uri="{FF2B5EF4-FFF2-40B4-BE49-F238E27FC236}">
                <a16:creationId xmlns:a16="http://schemas.microsoft.com/office/drawing/2014/main" xmlns="" id="{9FF96611-C020-4E68-9D8A-A39FB4968839}"/>
              </a:ext>
            </a:extLst>
          </p:cNvPr>
          <p:cNvSpPr/>
          <p:nvPr/>
        </p:nvSpPr>
        <p:spPr bwMode="auto">
          <a:xfrm>
            <a:off x="37662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7">
            <a:extLst>
              <a:ext uri="{FF2B5EF4-FFF2-40B4-BE49-F238E27FC236}">
                <a16:creationId xmlns:a16="http://schemas.microsoft.com/office/drawing/2014/main" xmlns="" id="{8C55F17B-11EA-44D4-9A9A-27DDADE007B9}"/>
              </a:ext>
            </a:extLst>
          </p:cNvPr>
          <p:cNvSpPr/>
          <p:nvPr/>
        </p:nvSpPr>
        <p:spPr bwMode="auto">
          <a:xfrm>
            <a:off x="39139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8">
            <a:extLst>
              <a:ext uri="{FF2B5EF4-FFF2-40B4-BE49-F238E27FC236}">
                <a16:creationId xmlns:a16="http://schemas.microsoft.com/office/drawing/2014/main" xmlns="" id="{4F6D8444-A639-4761-AD72-C666E652E538}"/>
              </a:ext>
            </a:extLst>
          </p:cNvPr>
          <p:cNvSpPr/>
          <p:nvPr/>
        </p:nvSpPr>
        <p:spPr bwMode="auto">
          <a:xfrm>
            <a:off x="40599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A51966D-5A89-4AC2-81C5-A6894E7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D0027A1-8B17-463A-B107-B7A255F7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sp>
        <p:nvSpPr>
          <p:cNvPr id="41" name="内容占位符 2"/>
          <p:cNvSpPr>
            <a:spLocks noGrp="1"/>
          </p:cNvSpPr>
          <p:nvPr/>
        </p:nvSpPr>
        <p:spPr>
          <a:xfrm>
            <a:off x="3328016" y="3029591"/>
            <a:ext cx="6018768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大暑节气的由来</a:t>
            </a:r>
            <a:endParaRPr lang="en-US" altLang="zh-CN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12EF78F3-9B7B-4584-8CE6-7F88E13F4935}"/>
              </a:ext>
            </a:extLst>
          </p:cNvPr>
          <p:cNvSpPr>
            <a:spLocks noGrp="1"/>
          </p:cNvSpPr>
          <p:nvPr/>
        </p:nvSpPr>
        <p:spPr>
          <a:xfrm>
            <a:off x="4975670" y="2303080"/>
            <a:ext cx="2723460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24206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内容占位符 2"/>
          <p:cNvSpPr>
            <a:spLocks noGrp="1"/>
          </p:cNvSpPr>
          <p:nvPr/>
        </p:nvSpPr>
        <p:spPr>
          <a:xfrm>
            <a:off x="746797" y="247592"/>
            <a:ext cx="2693456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大暑节气的由来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17" name="燕尾形 6">
            <a:extLst>
              <a:ext uri="{FF2B5EF4-FFF2-40B4-BE49-F238E27FC236}">
                <a16:creationId xmlns:a16="http://schemas.microsoft.com/office/drawing/2014/main" xmlns="" id="{C5CCBF08-3EDD-485F-BB69-7234FAB7984E}"/>
              </a:ext>
            </a:extLst>
          </p:cNvPr>
          <p:cNvSpPr/>
          <p:nvPr/>
        </p:nvSpPr>
        <p:spPr bwMode="auto">
          <a:xfrm>
            <a:off x="34741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7">
            <a:extLst>
              <a:ext uri="{FF2B5EF4-FFF2-40B4-BE49-F238E27FC236}">
                <a16:creationId xmlns:a16="http://schemas.microsoft.com/office/drawing/2014/main" xmlns="" id="{3B53699B-A850-4F00-9C13-C999887400AF}"/>
              </a:ext>
            </a:extLst>
          </p:cNvPr>
          <p:cNvSpPr/>
          <p:nvPr/>
        </p:nvSpPr>
        <p:spPr bwMode="auto">
          <a:xfrm>
            <a:off x="36218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8">
            <a:extLst>
              <a:ext uri="{FF2B5EF4-FFF2-40B4-BE49-F238E27FC236}">
                <a16:creationId xmlns:a16="http://schemas.microsoft.com/office/drawing/2014/main" xmlns="" id="{FF611048-B3D1-48D1-84D3-F3AD83BB1BF0}"/>
              </a:ext>
            </a:extLst>
          </p:cNvPr>
          <p:cNvSpPr/>
          <p:nvPr/>
        </p:nvSpPr>
        <p:spPr bwMode="auto">
          <a:xfrm>
            <a:off x="37678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BEAE079-CF15-459D-9E54-17D5D0188F0B}"/>
              </a:ext>
            </a:extLst>
          </p:cNvPr>
          <p:cNvGrpSpPr/>
          <p:nvPr/>
        </p:nvGrpSpPr>
        <p:grpSpPr>
          <a:xfrm>
            <a:off x="746797" y="2069808"/>
            <a:ext cx="3883955" cy="3586232"/>
            <a:chOff x="746797" y="2069808"/>
            <a:chExt cx="3883955" cy="3586232"/>
          </a:xfrm>
        </p:grpSpPr>
        <p:sp>
          <p:nvSpPr>
            <p:cNvPr id="40" name="矩形 39"/>
            <p:cNvSpPr/>
            <p:nvPr/>
          </p:nvSpPr>
          <p:spPr>
            <a:xfrm>
              <a:off x="746797" y="2073293"/>
              <a:ext cx="3350837" cy="3582747"/>
            </a:xfrm>
            <a:prstGeom prst="rect">
              <a:avLst/>
            </a:prstGeom>
            <a:solidFill>
              <a:srgbClr val="0665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994667" y="2394627"/>
              <a:ext cx="2868558" cy="29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129793" y="2799836"/>
              <a:ext cx="259830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大暑是农历二十四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节气中的第十二个节气，每年</a:t>
              </a:r>
              <a:r>
                <a:rPr lang="en-US" altLang="zh-CN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7</a:t>
              </a: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月</a:t>
              </a:r>
              <a:r>
                <a:rPr lang="en-US" altLang="zh-CN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23</a:t>
              </a: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日或</a:t>
              </a:r>
              <a:r>
                <a:rPr lang="en-US" altLang="zh-CN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24</a:t>
              </a: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日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太阳到达黄经</a:t>
              </a:r>
              <a:r>
                <a:rPr lang="en-US" altLang="zh-CN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120°</a:t>
              </a: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时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为“大暑”节气。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5EB40849-B86C-432F-9F11-B5B3FB066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826" y="2069808"/>
              <a:ext cx="1399926" cy="3582748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2D6A515-1689-49D2-966A-E01FAB62555E}"/>
              </a:ext>
            </a:extLst>
          </p:cNvPr>
          <p:cNvGrpSpPr/>
          <p:nvPr/>
        </p:nvGrpSpPr>
        <p:grpSpPr>
          <a:xfrm>
            <a:off x="4346978" y="2073292"/>
            <a:ext cx="3350837" cy="3582747"/>
            <a:chOff x="4346978" y="2073292"/>
            <a:chExt cx="3350837" cy="3582747"/>
          </a:xfrm>
        </p:grpSpPr>
        <p:sp>
          <p:nvSpPr>
            <p:cNvPr id="53" name="矩形 52"/>
            <p:cNvSpPr/>
            <p:nvPr/>
          </p:nvSpPr>
          <p:spPr>
            <a:xfrm>
              <a:off x="4346978" y="2073292"/>
              <a:ext cx="3350837" cy="3582747"/>
            </a:xfrm>
            <a:prstGeom prst="rect">
              <a:avLst/>
            </a:prstGeom>
            <a:solidFill>
              <a:srgbClr val="EF5B4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577250" y="2394627"/>
              <a:ext cx="2868558" cy="29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787012" y="2929668"/>
              <a:ext cx="2470768" cy="2120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“大暑”与“小暑”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一样，都是反映夏季炎热程度的节令，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2F7F07"/>
                  </a:solidFill>
                  <a:latin typeface="+mj-ea"/>
                  <a:ea typeface="+mj-ea"/>
                  <a:cs typeface="【暖色君】小威体" panose="040B0509000000000000" pitchFamily="81" charset="-122"/>
                </a:rPr>
                <a:t>“大暑”表示炎热至极。</a:t>
              </a: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rgbClr val="2F7F07"/>
                </a:solidFill>
                <a:latin typeface="+mj-ea"/>
                <a:ea typeface="+mj-ea"/>
                <a:cs typeface="【暖色君】小威体" panose="040B0509000000000000" pitchFamily="81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967770-3C84-49BD-B940-3F1633BA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3793" y="4141696"/>
              <a:ext cx="1360927" cy="151086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D376C71-E3AF-493B-930A-6289F9A08D0E}"/>
              </a:ext>
            </a:extLst>
          </p:cNvPr>
          <p:cNvGrpSpPr/>
          <p:nvPr/>
        </p:nvGrpSpPr>
        <p:grpSpPr>
          <a:xfrm>
            <a:off x="7872816" y="2069808"/>
            <a:ext cx="4025487" cy="3588254"/>
            <a:chOff x="7872816" y="2069808"/>
            <a:chExt cx="4025487" cy="3588254"/>
          </a:xfrm>
        </p:grpSpPr>
        <p:sp>
          <p:nvSpPr>
            <p:cNvPr id="54" name="矩形 53"/>
            <p:cNvSpPr/>
            <p:nvPr/>
          </p:nvSpPr>
          <p:spPr>
            <a:xfrm>
              <a:off x="7872816" y="2075315"/>
              <a:ext cx="3350837" cy="3582747"/>
            </a:xfrm>
            <a:prstGeom prst="rect">
              <a:avLst/>
            </a:prstGeom>
            <a:solidFill>
              <a:srgbClr val="0665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28875" y="2394627"/>
              <a:ext cx="2868558" cy="29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8277403" y="2741280"/>
              <a:ext cx="262519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2F7F07"/>
                  </a:solidFill>
                </a:rPr>
                <a:t>《</a:t>
              </a:r>
              <a:r>
                <a:rPr lang="zh-CN" altLang="en-US" sz="1400" dirty="0">
                  <a:solidFill>
                    <a:srgbClr val="2F7F07"/>
                  </a:solidFill>
                </a:rPr>
                <a:t>月令七十二候集解</a:t>
              </a:r>
              <a:r>
                <a:rPr lang="en-US" altLang="zh-CN" sz="1400" dirty="0">
                  <a:solidFill>
                    <a:srgbClr val="2F7F07"/>
                  </a:solidFill>
                </a:rPr>
                <a:t>》</a:t>
              </a:r>
              <a:r>
                <a:rPr lang="zh-CN" altLang="en-US" sz="1400" dirty="0">
                  <a:solidFill>
                    <a:srgbClr val="2F7F07"/>
                  </a:solidFill>
                </a:rPr>
                <a:t>：</a:t>
              </a:r>
              <a:endParaRPr lang="en-US" altLang="zh-CN" sz="1400" dirty="0">
                <a:solidFill>
                  <a:srgbClr val="2F7F07"/>
                </a:solidFill>
              </a:endParaRPr>
            </a:p>
            <a:p>
              <a:pPr algn="ctr"/>
              <a:r>
                <a:rPr lang="zh-CN" altLang="en-US" sz="1400" dirty="0">
                  <a:solidFill>
                    <a:srgbClr val="2F7F07"/>
                  </a:solidFill>
                </a:rPr>
                <a:t>“六月中，</a:t>
              </a:r>
              <a:r>
                <a:rPr lang="en-US" altLang="zh-CN" sz="1400" dirty="0">
                  <a:solidFill>
                    <a:srgbClr val="2F7F07"/>
                  </a:solidFill>
                </a:rPr>
                <a:t>……</a:t>
              </a:r>
              <a:r>
                <a:rPr lang="zh-CN" altLang="en-US" sz="1400" dirty="0">
                  <a:solidFill>
                    <a:srgbClr val="2F7F07"/>
                  </a:solidFill>
                </a:rPr>
                <a:t>暑，热也，</a:t>
              </a:r>
              <a:endParaRPr lang="en-US" altLang="zh-CN" sz="1400" dirty="0">
                <a:solidFill>
                  <a:srgbClr val="2F7F07"/>
                </a:solidFill>
              </a:endParaRPr>
            </a:p>
            <a:p>
              <a:pPr algn="ctr"/>
              <a:r>
                <a:rPr lang="zh-CN" altLang="en-US" sz="1400" dirty="0">
                  <a:solidFill>
                    <a:srgbClr val="2F7F07"/>
                  </a:solidFill>
                </a:rPr>
                <a:t>就热之中分为大小，月初为小，月中为大，今则热气犹大也。”这时正值“中伏”前后，全国大部分地区进入一年中最热时期，也是喜温作物生长最快的时期，但旱、涝、台风等自然灾害发生频繁，抗旱排涝防台和田间管理等任务很重。</a:t>
              </a: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4C6619E-F8A2-4F98-9810-D3909D715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8377" y="2069808"/>
              <a:ext cx="1399926" cy="35827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41E22FA-3C64-42DB-8B92-76153211BE35}"/>
              </a:ext>
            </a:extLst>
          </p:cNvPr>
          <p:cNvGrpSpPr/>
          <p:nvPr/>
        </p:nvGrpSpPr>
        <p:grpSpPr>
          <a:xfrm>
            <a:off x="1322365" y="2922685"/>
            <a:ext cx="1350488" cy="1350488"/>
            <a:chOff x="1322365" y="2922685"/>
            <a:chExt cx="1350488" cy="13504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51843801-09B8-404A-AD8C-F6F65E8CC6B3}"/>
                </a:ext>
              </a:extLst>
            </p:cNvPr>
            <p:cNvSpPr/>
            <p:nvPr/>
          </p:nvSpPr>
          <p:spPr>
            <a:xfrm>
              <a:off x="1322365" y="2922685"/>
              <a:ext cx="1350488" cy="1350488"/>
            </a:xfrm>
            <a:prstGeom prst="ellipse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443611" y="3274764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节律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063091" y="1767006"/>
            <a:ext cx="4938616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endParaRPr lang="zh-CN" altLang="en-US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大暑是</a:t>
            </a:r>
            <a:r>
              <a:rPr lang="en-US" altLang="zh-CN" dirty="0">
                <a:solidFill>
                  <a:srgbClr val="066540"/>
                </a:solidFill>
              </a:rPr>
              <a:t>24</a:t>
            </a:r>
            <a:r>
              <a:rPr lang="zh-CN" altLang="en-US" dirty="0">
                <a:solidFill>
                  <a:srgbClr val="066540"/>
                </a:solidFill>
              </a:rPr>
              <a:t>节气中的第十二个节气       </a:t>
            </a: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英文说法：</a:t>
            </a:r>
            <a:r>
              <a:rPr lang="en-US" altLang="zh-CN" dirty="0">
                <a:solidFill>
                  <a:srgbClr val="066540"/>
                </a:solidFill>
              </a:rPr>
              <a:t>Great Heat </a:t>
            </a:r>
          </a:p>
          <a:p>
            <a:pPr>
              <a:lnSpc>
                <a:spcPts val="1800"/>
              </a:lnSpc>
            </a:pP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黄经：太阳到达黄经</a:t>
            </a:r>
            <a:r>
              <a:rPr lang="en-US" altLang="zh-CN" dirty="0">
                <a:solidFill>
                  <a:srgbClr val="066540"/>
                </a:solidFill>
              </a:rPr>
              <a:t>120</a:t>
            </a:r>
            <a:r>
              <a:rPr lang="zh-CN" altLang="en-US" dirty="0">
                <a:solidFill>
                  <a:srgbClr val="066540"/>
                </a:solidFill>
              </a:rPr>
              <a:t>度 </a:t>
            </a: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时间：每年</a:t>
            </a:r>
            <a:r>
              <a:rPr lang="en-US" altLang="zh-CN" dirty="0">
                <a:solidFill>
                  <a:srgbClr val="066540"/>
                </a:solidFill>
              </a:rPr>
              <a:t>7</a:t>
            </a:r>
            <a:r>
              <a:rPr lang="zh-CN" altLang="en-US" dirty="0">
                <a:solidFill>
                  <a:srgbClr val="066540"/>
                </a:solidFill>
              </a:rPr>
              <a:t>月</a:t>
            </a:r>
            <a:r>
              <a:rPr lang="en-US" altLang="zh-CN" dirty="0">
                <a:solidFill>
                  <a:srgbClr val="066540"/>
                </a:solidFill>
              </a:rPr>
              <a:t>22</a:t>
            </a:r>
            <a:r>
              <a:rPr lang="zh-CN" altLang="en-US" dirty="0">
                <a:solidFill>
                  <a:srgbClr val="066540"/>
                </a:solidFill>
              </a:rPr>
              <a:t>日或</a:t>
            </a:r>
            <a:r>
              <a:rPr lang="en-US" altLang="zh-CN" dirty="0">
                <a:solidFill>
                  <a:srgbClr val="066540"/>
                </a:solidFill>
              </a:rPr>
              <a:t>23</a:t>
            </a:r>
            <a:r>
              <a:rPr lang="zh-CN" altLang="en-US" dirty="0">
                <a:solidFill>
                  <a:srgbClr val="066540"/>
                </a:solidFill>
              </a:rPr>
              <a:t>日 </a:t>
            </a: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所属季节：夏季 </a:t>
            </a: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气候特点：高温酷热 大暑时值狮子月的开头</a:t>
            </a: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endParaRPr lang="en-US" altLang="zh-CN" dirty="0">
              <a:solidFill>
                <a:srgbClr val="066540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dirty="0">
                <a:solidFill>
                  <a:srgbClr val="066540"/>
                </a:solidFill>
              </a:rPr>
              <a:t>农事：抢收抢种，抗旱排涝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D9111E1-69F8-4DE3-8ED4-2EB19CF0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66" y="934138"/>
            <a:ext cx="4171950" cy="5562600"/>
          </a:xfrm>
          <a:prstGeom prst="rect">
            <a:avLst/>
          </a:prstGeom>
        </p:spPr>
      </p:pic>
      <p:sp>
        <p:nvSpPr>
          <p:cNvPr id="26" name="内容占位符 2">
            <a:extLst>
              <a:ext uri="{FF2B5EF4-FFF2-40B4-BE49-F238E27FC236}">
                <a16:creationId xmlns:a16="http://schemas.microsoft.com/office/drawing/2014/main" xmlns="" id="{58FFB940-FE53-466A-B778-2A344634AB1A}"/>
              </a:ext>
            </a:extLst>
          </p:cNvPr>
          <p:cNvSpPr>
            <a:spLocks noGrp="1"/>
          </p:cNvSpPr>
          <p:nvPr/>
        </p:nvSpPr>
        <p:spPr>
          <a:xfrm>
            <a:off x="746797" y="247592"/>
            <a:ext cx="2693456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大暑节气的由来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7" name="燕尾形 6">
            <a:extLst>
              <a:ext uri="{FF2B5EF4-FFF2-40B4-BE49-F238E27FC236}">
                <a16:creationId xmlns:a16="http://schemas.microsoft.com/office/drawing/2014/main" xmlns="" id="{02618617-1591-45FA-B0D0-6A8BF853BC7D}"/>
              </a:ext>
            </a:extLst>
          </p:cNvPr>
          <p:cNvSpPr/>
          <p:nvPr/>
        </p:nvSpPr>
        <p:spPr bwMode="auto">
          <a:xfrm>
            <a:off x="34741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7">
            <a:extLst>
              <a:ext uri="{FF2B5EF4-FFF2-40B4-BE49-F238E27FC236}">
                <a16:creationId xmlns:a16="http://schemas.microsoft.com/office/drawing/2014/main" xmlns="" id="{9428BFAB-659D-40B9-85AD-84E575212279}"/>
              </a:ext>
            </a:extLst>
          </p:cNvPr>
          <p:cNvSpPr/>
          <p:nvPr/>
        </p:nvSpPr>
        <p:spPr bwMode="auto">
          <a:xfrm>
            <a:off x="36218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燕尾形 8">
            <a:extLst>
              <a:ext uri="{FF2B5EF4-FFF2-40B4-BE49-F238E27FC236}">
                <a16:creationId xmlns:a16="http://schemas.microsoft.com/office/drawing/2014/main" xmlns="" id="{5BCB6C7E-2DF1-4340-A5B3-9D83F92F9830}"/>
              </a:ext>
            </a:extLst>
          </p:cNvPr>
          <p:cNvSpPr/>
          <p:nvPr/>
        </p:nvSpPr>
        <p:spPr bwMode="auto">
          <a:xfrm>
            <a:off x="37678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468DE9B3-E00D-492C-9F3B-0108088B2BF6}"/>
              </a:ext>
            </a:extLst>
          </p:cNvPr>
          <p:cNvGrpSpPr/>
          <p:nvPr/>
        </p:nvGrpSpPr>
        <p:grpSpPr>
          <a:xfrm>
            <a:off x="675770" y="1428749"/>
            <a:ext cx="4988209" cy="4645885"/>
            <a:chOff x="1194396" y="1341563"/>
            <a:chExt cx="5074202" cy="447018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F12CC816-19D0-4AE2-BC02-00E33D3E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4396" y="1341563"/>
              <a:ext cx="5074202" cy="3146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8242F96A-B193-462F-916E-C05233C23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3144" y="4606198"/>
              <a:ext cx="1395454" cy="120555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99B67B3B-7086-4AC2-91CF-A3AC59CE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0993" y="4606198"/>
              <a:ext cx="1497402" cy="120555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BDDF7FD5-8524-41A9-BC3C-2C551317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4396" y="4606198"/>
              <a:ext cx="1951848" cy="1205553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67BB347-3E7C-4282-A14E-59BA7589CE07}"/>
              </a:ext>
            </a:extLst>
          </p:cNvPr>
          <p:cNvSpPr/>
          <p:nvPr/>
        </p:nvSpPr>
        <p:spPr>
          <a:xfrm>
            <a:off x="6691508" y="1128342"/>
            <a:ext cx="4063933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EF5B4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七十二物候 </a:t>
            </a:r>
            <a:endParaRPr lang="en-US" altLang="zh-CN" sz="3200" b="1" dirty="0">
              <a:solidFill>
                <a:srgbClr val="EF5B4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3200" b="1" dirty="0">
                <a:solidFill>
                  <a:srgbClr val="06654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</a:t>
            </a:r>
            <a:r>
              <a:rPr lang="zh-CN" altLang="en-US" sz="3200" b="1" dirty="0">
                <a:solidFill>
                  <a:srgbClr val="06654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之 大暑三候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FE17962-40F0-4D2D-B302-46EB0F5C2C80}"/>
              </a:ext>
            </a:extLst>
          </p:cNvPr>
          <p:cNvGrpSpPr/>
          <p:nvPr/>
        </p:nvGrpSpPr>
        <p:grpSpPr>
          <a:xfrm>
            <a:off x="6096000" y="2272259"/>
            <a:ext cx="6743734" cy="3802380"/>
            <a:chOff x="6096000" y="2272259"/>
            <a:chExt cx="6743734" cy="380238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58DB8BC-F452-47E1-B66A-1C7EEB5B66A6}"/>
                </a:ext>
              </a:extLst>
            </p:cNvPr>
            <p:cNvSpPr/>
            <p:nvPr/>
          </p:nvSpPr>
          <p:spPr>
            <a:xfrm>
              <a:off x="6096000" y="2408264"/>
              <a:ext cx="5723767" cy="11224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rgbClr val="066540"/>
                  </a:solidFill>
                  <a:latin typeface="+mn-ea"/>
                </a:rPr>
                <a:t>大暑日初候，腐草为萤；离明之极，故幽类化为明类。</a:t>
              </a:r>
              <a:endParaRPr lang="en-US" altLang="zh-CN" dirty="0">
                <a:solidFill>
                  <a:srgbClr val="066540"/>
                </a:solidFill>
                <a:latin typeface="+mn-ea"/>
              </a:endParaRPr>
            </a:p>
            <a:p>
              <a:pPr>
                <a:lnSpc>
                  <a:spcPts val="2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世上萤火虫约有二千多种，分水生与陆生两种，陆生的萤火虫产卵于枯草上，大暑时，萤火虫卵化而出，所以古人认为萤火虫是腐草变成的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AFC05DB6-E52D-41B0-9AA6-D8C1AABC5C2E}"/>
                </a:ext>
              </a:extLst>
            </p:cNvPr>
            <p:cNvSpPr/>
            <p:nvPr/>
          </p:nvSpPr>
          <p:spPr>
            <a:xfrm>
              <a:off x="6096000" y="3779175"/>
              <a:ext cx="6743734" cy="792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66540"/>
                  </a:solidFill>
                  <a:latin typeface="+mn-ea"/>
                </a:rPr>
                <a:t>又五日二候，土润溽暑；溽，音辱，湿也。</a:t>
              </a:r>
              <a:endParaRPr lang="en-US" altLang="zh-CN" dirty="0">
                <a:solidFill>
                  <a:srgbClr val="066540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第二候是说天气开始变得闷热，土地也很潮湿；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93136E1-540C-4FF0-9E1F-6173CCE4E06B}"/>
                </a:ext>
              </a:extLst>
            </p:cNvPr>
            <p:cNvSpPr/>
            <p:nvPr/>
          </p:nvSpPr>
          <p:spPr>
            <a:xfrm>
              <a:off x="6096000" y="4820508"/>
              <a:ext cx="5528310" cy="1116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66540"/>
                  </a:solidFill>
                  <a:latin typeface="+mn-ea"/>
                </a:rPr>
                <a:t>再五日三候，大雨行时</a:t>
              </a:r>
              <a:endParaRPr lang="en-US" altLang="zh-CN" dirty="0">
                <a:solidFill>
                  <a:srgbClr val="066540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第三候是说时常有大的雷雨会出现，这大雨使暑湿减弱，天气开始向立秋过渡。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06773EDC-2ACF-41D1-B5FF-0418186390F4}"/>
                </a:ext>
              </a:extLst>
            </p:cNvPr>
            <p:cNvCxnSpPr/>
            <p:nvPr/>
          </p:nvCxnSpPr>
          <p:spPr>
            <a:xfrm>
              <a:off x="6234308" y="3733455"/>
              <a:ext cx="535571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D18D0BFB-F2AB-44E4-A709-A0D72B471318}"/>
                </a:ext>
              </a:extLst>
            </p:cNvPr>
            <p:cNvCxnSpPr/>
            <p:nvPr/>
          </p:nvCxnSpPr>
          <p:spPr>
            <a:xfrm>
              <a:off x="6234308" y="4774443"/>
              <a:ext cx="535571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0EFF38E2-85D2-45B6-9C5B-2BCC2B937747}"/>
                </a:ext>
              </a:extLst>
            </p:cNvPr>
            <p:cNvCxnSpPr/>
            <p:nvPr/>
          </p:nvCxnSpPr>
          <p:spPr>
            <a:xfrm>
              <a:off x="6234308" y="6074639"/>
              <a:ext cx="535571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F09A7719-E0DE-4326-AF44-E6CE87AA6E58}"/>
                </a:ext>
              </a:extLst>
            </p:cNvPr>
            <p:cNvCxnSpPr/>
            <p:nvPr/>
          </p:nvCxnSpPr>
          <p:spPr>
            <a:xfrm>
              <a:off x="6234308" y="2272259"/>
              <a:ext cx="535571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内容占位符 2">
            <a:extLst>
              <a:ext uri="{FF2B5EF4-FFF2-40B4-BE49-F238E27FC236}">
                <a16:creationId xmlns:a16="http://schemas.microsoft.com/office/drawing/2014/main" xmlns="" id="{0FE802D8-D791-4055-86F5-5865467764DE}"/>
              </a:ext>
            </a:extLst>
          </p:cNvPr>
          <p:cNvSpPr>
            <a:spLocks noGrp="1"/>
          </p:cNvSpPr>
          <p:nvPr/>
        </p:nvSpPr>
        <p:spPr>
          <a:xfrm>
            <a:off x="746797" y="247592"/>
            <a:ext cx="2693456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大暑节气的由来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4" name="燕尾形 6">
            <a:extLst>
              <a:ext uri="{FF2B5EF4-FFF2-40B4-BE49-F238E27FC236}">
                <a16:creationId xmlns:a16="http://schemas.microsoft.com/office/drawing/2014/main" xmlns="" id="{4C22BCE0-290C-4940-B243-7D5D9CF43DEE}"/>
              </a:ext>
            </a:extLst>
          </p:cNvPr>
          <p:cNvSpPr/>
          <p:nvPr/>
        </p:nvSpPr>
        <p:spPr bwMode="auto">
          <a:xfrm>
            <a:off x="34741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7">
            <a:extLst>
              <a:ext uri="{FF2B5EF4-FFF2-40B4-BE49-F238E27FC236}">
                <a16:creationId xmlns:a16="http://schemas.microsoft.com/office/drawing/2014/main" xmlns="" id="{436E2D95-2601-449D-AE95-5787247C66FB}"/>
              </a:ext>
            </a:extLst>
          </p:cNvPr>
          <p:cNvSpPr/>
          <p:nvPr/>
        </p:nvSpPr>
        <p:spPr bwMode="auto">
          <a:xfrm>
            <a:off x="36218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8">
            <a:extLst>
              <a:ext uri="{FF2B5EF4-FFF2-40B4-BE49-F238E27FC236}">
                <a16:creationId xmlns:a16="http://schemas.microsoft.com/office/drawing/2014/main" xmlns="" id="{597B821F-C1DF-46A7-83A7-C931406160C8}"/>
              </a:ext>
            </a:extLst>
          </p:cNvPr>
          <p:cNvSpPr/>
          <p:nvPr/>
        </p:nvSpPr>
        <p:spPr bwMode="auto">
          <a:xfrm>
            <a:off x="37678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A51966D-5A89-4AC2-81C5-A6894E7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D0027A1-8B17-463A-B107-B7A255F7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4979"/>
            <a:ext cx="5867033" cy="1428328"/>
          </a:xfrm>
          <a:prstGeom prst="rect">
            <a:avLst/>
          </a:prstGeom>
        </p:spPr>
      </p:pic>
      <p:sp>
        <p:nvSpPr>
          <p:cNvPr id="41" name="内容占位符 2"/>
          <p:cNvSpPr>
            <a:spLocks noGrp="1"/>
          </p:cNvSpPr>
          <p:nvPr/>
        </p:nvSpPr>
        <p:spPr>
          <a:xfrm>
            <a:off x="3328016" y="3029591"/>
            <a:ext cx="6018768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大暑节气的习俗</a:t>
            </a:r>
            <a:endParaRPr lang="en-US" altLang="zh-CN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rgbClr val="066540"/>
              </a:solidFill>
              <a:latin typeface="+mn-ea"/>
              <a:cs typeface="【暖色君】小威体" panose="040B0509000000000000" pitchFamily="81" charset="-122"/>
            </a:endParaRP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12EF78F3-9B7B-4584-8CE6-7F88E13F4935}"/>
              </a:ext>
            </a:extLst>
          </p:cNvPr>
          <p:cNvSpPr>
            <a:spLocks noGrp="1"/>
          </p:cNvSpPr>
          <p:nvPr/>
        </p:nvSpPr>
        <p:spPr>
          <a:xfrm>
            <a:off x="4975670" y="2303080"/>
            <a:ext cx="2723460" cy="3994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solidFill>
                  <a:srgbClr val="066540"/>
                </a:solidFill>
                <a:latin typeface="+mn-ea"/>
                <a:cs typeface="【暖色君】小威体" panose="040B0509000000000000" pitchFamily="81" charset="-122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4622FCD-9EE0-4C76-9F8A-851CBFE3ADAD}"/>
              </a:ext>
            </a:extLst>
          </p:cNvPr>
          <p:cNvGrpSpPr/>
          <p:nvPr/>
        </p:nvGrpSpPr>
        <p:grpSpPr>
          <a:xfrm>
            <a:off x="1959735" y="1288972"/>
            <a:ext cx="2887178" cy="795651"/>
            <a:chOff x="889476" y="995834"/>
            <a:chExt cx="3995616" cy="12473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47525CD1-1B27-4F86-9A13-24D6C2FCD8BA}"/>
                </a:ext>
              </a:extLst>
            </p:cNvPr>
            <p:cNvGrpSpPr/>
            <p:nvPr/>
          </p:nvGrpSpPr>
          <p:grpSpPr>
            <a:xfrm>
              <a:off x="889476" y="995834"/>
              <a:ext cx="3995616" cy="1247381"/>
              <a:chOff x="3061134" y="5426262"/>
              <a:chExt cx="3375334" cy="1053737"/>
            </a:xfrm>
          </p:grpSpPr>
          <p:sp>
            <p:nvSpPr>
              <p:cNvPr id="9" name="圆角矩形 80">
                <a:extLst>
                  <a:ext uri="{FF2B5EF4-FFF2-40B4-BE49-F238E27FC236}">
                    <a16:creationId xmlns:a16="http://schemas.microsoft.com/office/drawing/2014/main" xmlns="" id="{940F02F9-F6EE-46DE-8F5A-D6F65072FD6E}"/>
                  </a:ext>
                </a:extLst>
              </p:cNvPr>
              <p:cNvSpPr/>
              <p:nvPr/>
            </p:nvSpPr>
            <p:spPr>
              <a:xfrm>
                <a:off x="3061134" y="5426262"/>
                <a:ext cx="3375334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01E902B4-5249-4DA9-A633-12DFCBC03CDD}"/>
                  </a:ext>
                </a:extLst>
              </p:cNvPr>
              <p:cNvSpPr/>
              <p:nvPr/>
            </p:nvSpPr>
            <p:spPr>
              <a:xfrm>
                <a:off x="3514338" y="5578088"/>
                <a:ext cx="2457065" cy="750086"/>
              </a:xfrm>
              <a:prstGeom prst="rect">
                <a:avLst/>
              </a:prstGeom>
              <a:solidFill>
                <a:srgbClr val="066540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055796"/>
                  </a:solidFill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BB2BB84E-FE63-4C3D-AECE-7CDC2B20DCDE}"/>
                  </a:ext>
                </a:extLst>
              </p:cNvPr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xmlns="" id="{3156DC4F-56D3-450D-94D1-6EB33226E278}"/>
                    </a:ext>
                  </a:extLst>
                </p:cNvPr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" name="六边形 15">
                  <a:extLst>
                    <a:ext uri="{FF2B5EF4-FFF2-40B4-BE49-F238E27FC236}">
                      <a16:creationId xmlns:a16="http://schemas.microsoft.com/office/drawing/2014/main" xmlns="" id="{9ABC5CE2-8346-44F6-A8F4-5591F89D6E8D}"/>
                    </a:ext>
                  </a:extLst>
                </p:cNvPr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D501958C-BF64-47A9-87C2-5247AF8C4B7B}"/>
                  </a:ext>
                </a:extLst>
              </p:cNvPr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xmlns="" id="{0CD9870F-D7EC-49FA-BBFC-A711453D230F}"/>
                    </a:ext>
                  </a:extLst>
                </p:cNvPr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" name="六边形 13">
                  <a:extLst>
                    <a:ext uri="{FF2B5EF4-FFF2-40B4-BE49-F238E27FC236}">
                      <a16:creationId xmlns:a16="http://schemas.microsoft.com/office/drawing/2014/main" xmlns="" id="{77E780A0-CCE0-4965-98EF-FCC9FAE1DF58}"/>
                    </a:ext>
                  </a:extLst>
                </p:cNvPr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B6E61BF-8177-4BCC-A289-14F17AB6B5D2}"/>
                </a:ext>
              </a:extLst>
            </p:cNvPr>
            <p:cNvSpPr txBox="1"/>
            <p:nvPr/>
          </p:nvSpPr>
          <p:spPr>
            <a:xfrm>
              <a:off x="1799702" y="1209383"/>
              <a:ext cx="1973643" cy="82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送大暑船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41EC942-E1EE-4CB6-95B2-90E66D2D59D2}"/>
              </a:ext>
            </a:extLst>
          </p:cNvPr>
          <p:cNvGrpSpPr/>
          <p:nvPr/>
        </p:nvGrpSpPr>
        <p:grpSpPr>
          <a:xfrm>
            <a:off x="7078920" y="1288972"/>
            <a:ext cx="3762097" cy="4824103"/>
            <a:chOff x="7100954" y="934874"/>
            <a:chExt cx="3762097" cy="5023966"/>
          </a:xfrm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xmlns="" id="{DBCA6B90-4A24-4AB9-9835-6FBE7006755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100954" y="934874"/>
              <a:ext cx="3762097" cy="502396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909" tIns="67952" rIns="135909" bIns="67952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3CE24694-D767-408D-9EF7-3B8DE824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7499" y="1282045"/>
              <a:ext cx="3175068" cy="4365719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905DF87-48D3-4559-8C76-FC7E870F6324}"/>
              </a:ext>
            </a:extLst>
          </p:cNvPr>
          <p:cNvSpPr/>
          <p:nvPr/>
        </p:nvSpPr>
        <p:spPr>
          <a:xfrm>
            <a:off x="1052589" y="2341778"/>
            <a:ext cx="6814064" cy="37510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浙江：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大暑送“大暑船”活动在浙江台州沿海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已有几百年的历史。“大暑船”完全按照旧时的三桅帆船缩小比例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后建造，长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米、宽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米、重约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吨，船内载各种祭品。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活动开始后，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多名渔民轮流抬着“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大暑船”在街道上行进，鼓号喧天，鞭炮齐鸣，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街道两旁站满祈福人群。“大暑船”最终被运送至码头，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进行一系列祈福仪式。随后，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这艘“大暑船”被渔船拉出渔港，然后在大海上点燃，任其沉浮，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以此祝福人们五谷丰登，生活安康。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台州椒江人还有大暑节气吃姜汁调蛋的风俗，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姜汁能去除体内湿气，姜汁调蛋“补人”，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也有老年人喜欢吃鸡粥，谓能补阳。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xmlns="" id="{82E356F3-CB3B-4AEE-ACA5-FB4CDD87D2E3}"/>
              </a:ext>
            </a:extLst>
          </p:cNvPr>
          <p:cNvSpPr>
            <a:spLocks noGrp="1"/>
          </p:cNvSpPr>
          <p:nvPr/>
        </p:nvSpPr>
        <p:spPr>
          <a:xfrm>
            <a:off x="746797" y="247592"/>
            <a:ext cx="2693456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大暑节气的习俗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0" name="燕尾形 6">
            <a:extLst>
              <a:ext uri="{FF2B5EF4-FFF2-40B4-BE49-F238E27FC236}">
                <a16:creationId xmlns:a16="http://schemas.microsoft.com/office/drawing/2014/main" xmlns="" id="{A9BC25B2-DBD1-4916-AD8E-1254CB164688}"/>
              </a:ext>
            </a:extLst>
          </p:cNvPr>
          <p:cNvSpPr/>
          <p:nvPr/>
        </p:nvSpPr>
        <p:spPr bwMode="auto">
          <a:xfrm>
            <a:off x="34741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7">
            <a:extLst>
              <a:ext uri="{FF2B5EF4-FFF2-40B4-BE49-F238E27FC236}">
                <a16:creationId xmlns:a16="http://schemas.microsoft.com/office/drawing/2014/main" xmlns="" id="{33EC6DCD-5616-4A43-9E46-D532C480CA17}"/>
              </a:ext>
            </a:extLst>
          </p:cNvPr>
          <p:cNvSpPr/>
          <p:nvPr/>
        </p:nvSpPr>
        <p:spPr bwMode="auto">
          <a:xfrm>
            <a:off x="36218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8">
            <a:extLst>
              <a:ext uri="{FF2B5EF4-FFF2-40B4-BE49-F238E27FC236}">
                <a16:creationId xmlns:a16="http://schemas.microsoft.com/office/drawing/2014/main" xmlns="" id="{CDEEC680-ADB2-48E5-917E-FCF2AE638C05}"/>
              </a:ext>
            </a:extLst>
          </p:cNvPr>
          <p:cNvSpPr/>
          <p:nvPr/>
        </p:nvSpPr>
        <p:spPr bwMode="auto">
          <a:xfrm>
            <a:off x="37678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4622FCD-9EE0-4C76-9F8A-851CBFE3ADAD}"/>
              </a:ext>
            </a:extLst>
          </p:cNvPr>
          <p:cNvGrpSpPr/>
          <p:nvPr/>
        </p:nvGrpSpPr>
        <p:grpSpPr>
          <a:xfrm>
            <a:off x="1959735" y="1288972"/>
            <a:ext cx="2887178" cy="795651"/>
            <a:chOff x="889476" y="995834"/>
            <a:chExt cx="3995616" cy="12473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47525CD1-1B27-4F86-9A13-24D6C2FCD8BA}"/>
                </a:ext>
              </a:extLst>
            </p:cNvPr>
            <p:cNvGrpSpPr/>
            <p:nvPr/>
          </p:nvGrpSpPr>
          <p:grpSpPr>
            <a:xfrm>
              <a:off x="889476" y="995834"/>
              <a:ext cx="3995616" cy="1247381"/>
              <a:chOff x="3061134" y="5426262"/>
              <a:chExt cx="3375334" cy="1053737"/>
            </a:xfrm>
          </p:grpSpPr>
          <p:sp>
            <p:nvSpPr>
              <p:cNvPr id="9" name="圆角矩形 80">
                <a:extLst>
                  <a:ext uri="{FF2B5EF4-FFF2-40B4-BE49-F238E27FC236}">
                    <a16:creationId xmlns:a16="http://schemas.microsoft.com/office/drawing/2014/main" xmlns="" id="{940F02F9-F6EE-46DE-8F5A-D6F65072FD6E}"/>
                  </a:ext>
                </a:extLst>
              </p:cNvPr>
              <p:cNvSpPr/>
              <p:nvPr/>
            </p:nvSpPr>
            <p:spPr>
              <a:xfrm>
                <a:off x="3061134" y="5426262"/>
                <a:ext cx="3375334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01E902B4-5249-4DA9-A633-12DFCBC03CDD}"/>
                  </a:ext>
                </a:extLst>
              </p:cNvPr>
              <p:cNvSpPr/>
              <p:nvPr/>
            </p:nvSpPr>
            <p:spPr>
              <a:xfrm>
                <a:off x="3514338" y="5578088"/>
                <a:ext cx="2457065" cy="750086"/>
              </a:xfrm>
              <a:prstGeom prst="rect">
                <a:avLst/>
              </a:prstGeom>
              <a:solidFill>
                <a:srgbClr val="066540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055796"/>
                  </a:solidFill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BB2BB84E-FE63-4C3D-AECE-7CDC2B20DCDE}"/>
                  </a:ext>
                </a:extLst>
              </p:cNvPr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xmlns="" id="{3156DC4F-56D3-450D-94D1-6EB33226E278}"/>
                    </a:ext>
                  </a:extLst>
                </p:cNvPr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" name="六边形 15">
                  <a:extLst>
                    <a:ext uri="{FF2B5EF4-FFF2-40B4-BE49-F238E27FC236}">
                      <a16:creationId xmlns:a16="http://schemas.microsoft.com/office/drawing/2014/main" xmlns="" id="{9ABC5CE2-8346-44F6-A8F4-5591F89D6E8D}"/>
                    </a:ext>
                  </a:extLst>
                </p:cNvPr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D501958C-BF64-47A9-87C2-5247AF8C4B7B}"/>
                  </a:ext>
                </a:extLst>
              </p:cNvPr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xmlns="" id="{0CD9870F-D7EC-49FA-BBFC-A711453D230F}"/>
                    </a:ext>
                  </a:extLst>
                </p:cNvPr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" name="六边形 13">
                  <a:extLst>
                    <a:ext uri="{FF2B5EF4-FFF2-40B4-BE49-F238E27FC236}">
                      <a16:creationId xmlns:a16="http://schemas.microsoft.com/office/drawing/2014/main" xmlns="" id="{77E780A0-CCE0-4965-98EF-FCC9FAE1DF58}"/>
                    </a:ext>
                  </a:extLst>
                </p:cNvPr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B6E61BF-8177-4BCC-A289-14F17AB6B5D2}"/>
                </a:ext>
              </a:extLst>
            </p:cNvPr>
            <p:cNvSpPr txBox="1"/>
            <p:nvPr/>
          </p:nvSpPr>
          <p:spPr>
            <a:xfrm>
              <a:off x="1956146" y="1209383"/>
              <a:ext cx="1746343" cy="82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喝暑羊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41EC942-E1EE-4CB6-95B2-90E66D2D59D2}"/>
              </a:ext>
            </a:extLst>
          </p:cNvPr>
          <p:cNvGrpSpPr/>
          <p:nvPr/>
        </p:nvGrpSpPr>
        <p:grpSpPr>
          <a:xfrm>
            <a:off x="7078920" y="1288972"/>
            <a:ext cx="3762097" cy="4824103"/>
            <a:chOff x="7100954" y="934874"/>
            <a:chExt cx="3762097" cy="5023966"/>
          </a:xfrm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xmlns="" id="{DBCA6B90-4A24-4AB9-9835-6FBE7006755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100954" y="934874"/>
              <a:ext cx="3762097" cy="502396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909" tIns="67952" rIns="135909" bIns="67952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3CE24694-D767-408D-9EF7-3B8DE824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0286" y="1282045"/>
              <a:ext cx="3216924" cy="4365719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905DF87-48D3-4559-8C76-FC7E870F6324}"/>
              </a:ext>
            </a:extLst>
          </p:cNvPr>
          <p:cNvSpPr/>
          <p:nvPr/>
        </p:nvSpPr>
        <p:spPr>
          <a:xfrm>
            <a:off x="1052589" y="2341778"/>
            <a:ext cx="6814064" cy="39078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山东南部地区有在大暑到来这一天“喝暑羊”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即喝羊肉汤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的习俗。在枣庄市，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不少市民大暑这天到当地的羊肉汤馆“喝暑羊”。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枣庄吃伏羊的习惯，与当地的农事、气候有关。枣庄是有名的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麦产区。入伏之时，正是麦收结束，新面上市。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是一个短暂的农闲期。夏收初过，人已疲惫，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该休息休息，享受享受。农村有什么好吃的？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也就是吃个新麦馍馍。狠狠心，杀只羊，不舍得自己吃，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把嫁出去的闺女接回来，带着外甥狗子，回娘家，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吃新麦馍馍，喝羊肉汤。你家闺女接回来了，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我家也不能拉后，也蒸新面馍馍，也杀只羊，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也把闺女接回来，吃伏羊。于是便成了一方民俗。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xmlns="" id="{82E356F3-CB3B-4AEE-ACA5-FB4CDD87D2E3}"/>
              </a:ext>
            </a:extLst>
          </p:cNvPr>
          <p:cNvSpPr>
            <a:spLocks noGrp="1"/>
          </p:cNvSpPr>
          <p:nvPr/>
        </p:nvSpPr>
        <p:spPr>
          <a:xfrm>
            <a:off x="746797" y="247592"/>
            <a:ext cx="2693456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66540"/>
                </a:solidFill>
                <a:latin typeface="+mj-ea"/>
                <a:ea typeface="+mj-ea"/>
              </a:rPr>
              <a:t>大暑节气的习俗</a:t>
            </a:r>
            <a:endParaRPr lang="en-US" altLang="zh-CN" b="1" dirty="0">
              <a:solidFill>
                <a:srgbClr val="06654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66540"/>
              </a:solidFill>
              <a:latin typeface="+mj-ea"/>
              <a:ea typeface="+mj-ea"/>
            </a:endParaRPr>
          </a:p>
        </p:txBody>
      </p:sp>
      <p:sp>
        <p:nvSpPr>
          <p:cNvPr id="20" name="燕尾形 6">
            <a:extLst>
              <a:ext uri="{FF2B5EF4-FFF2-40B4-BE49-F238E27FC236}">
                <a16:creationId xmlns:a16="http://schemas.microsoft.com/office/drawing/2014/main" xmlns="" id="{A9BC25B2-DBD1-4916-AD8E-1254CB164688}"/>
              </a:ext>
            </a:extLst>
          </p:cNvPr>
          <p:cNvSpPr/>
          <p:nvPr/>
        </p:nvSpPr>
        <p:spPr bwMode="auto">
          <a:xfrm>
            <a:off x="3474193" y="324428"/>
            <a:ext cx="198437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7">
            <a:extLst>
              <a:ext uri="{FF2B5EF4-FFF2-40B4-BE49-F238E27FC236}">
                <a16:creationId xmlns:a16="http://schemas.microsoft.com/office/drawing/2014/main" xmlns="" id="{33EC6DCD-5616-4A43-9E46-D532C480CA17}"/>
              </a:ext>
            </a:extLst>
          </p:cNvPr>
          <p:cNvSpPr/>
          <p:nvPr/>
        </p:nvSpPr>
        <p:spPr bwMode="auto">
          <a:xfrm>
            <a:off x="3621831" y="324428"/>
            <a:ext cx="196850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8">
            <a:extLst>
              <a:ext uri="{FF2B5EF4-FFF2-40B4-BE49-F238E27FC236}">
                <a16:creationId xmlns:a16="http://schemas.microsoft.com/office/drawing/2014/main" xmlns="" id="{CDEEC680-ADB2-48E5-917E-FCF2AE638C05}"/>
              </a:ext>
            </a:extLst>
          </p:cNvPr>
          <p:cNvSpPr/>
          <p:nvPr/>
        </p:nvSpPr>
        <p:spPr bwMode="auto">
          <a:xfrm>
            <a:off x="3767880" y="324428"/>
            <a:ext cx="198438" cy="319088"/>
          </a:xfrm>
          <a:prstGeom prst="chevron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2同别别 六角恐龙 是国 [自动保存的]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Microsoft Office PowerPoint</Application>
  <PresentationFormat>宽屏</PresentationFormat>
  <Paragraphs>199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【暖色君】小威体</vt:lpstr>
      <vt:lpstr>Meiryo</vt:lpstr>
      <vt:lpstr>汉仪中圆简</vt:lpstr>
      <vt:lpstr>黑体</vt:lpstr>
      <vt:lpstr>思源黑体 CN Bold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11</cp:revision>
  <dcterms:created xsi:type="dcterms:W3CDTF">2018-03-01T02:03:00Z</dcterms:created>
  <dcterms:modified xsi:type="dcterms:W3CDTF">2023-06-24T01:08:23Z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  <property fmtid="{D5CDD505-2E9C-101B-9397-08002B2CF9AE}" pid="3" name="KSORubyTemplateID">
    <vt:lpwstr>2</vt:lpwstr>
  </property>
</Properties>
</file>