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bookmarkIdSeed="2">
  <p:sldMasterIdLst>
    <p:sldMasterId id="2147483648" r:id="rId1"/>
    <p:sldMasterId id="2147483663" r:id="rId2"/>
    <p:sldMasterId id="2147483667" r:id="rId3"/>
  </p:sldMasterIdLst>
  <p:notesMasterIdLst>
    <p:notesMasterId r:id="rId25"/>
  </p:notesMasterIdLst>
  <p:sldIdLst>
    <p:sldId id="291" r:id="rId4"/>
    <p:sldId id="258" r:id="rId5"/>
    <p:sldId id="313" r:id="rId6"/>
    <p:sldId id="265" r:id="rId7"/>
    <p:sldId id="315" r:id="rId8"/>
    <p:sldId id="316" r:id="rId9"/>
    <p:sldId id="319" r:id="rId10"/>
    <p:sldId id="317" r:id="rId11"/>
    <p:sldId id="320" r:id="rId12"/>
    <p:sldId id="321" r:id="rId13"/>
    <p:sldId id="324" r:id="rId14"/>
    <p:sldId id="322" r:id="rId15"/>
    <p:sldId id="325" r:id="rId16"/>
    <p:sldId id="326" r:id="rId17"/>
    <p:sldId id="327" r:id="rId18"/>
    <p:sldId id="329" r:id="rId19"/>
    <p:sldId id="328" r:id="rId20"/>
    <p:sldId id="330" r:id="rId21"/>
    <p:sldId id="331" r:id="rId22"/>
    <p:sldId id="332" r:id="rId23"/>
    <p:sldId id="333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7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E"/>
    <a:srgbClr val="699A54"/>
    <a:srgbClr val="97CC60"/>
    <a:srgbClr val="317713"/>
    <a:srgbClr val="DF6E72"/>
    <a:srgbClr val="506F60"/>
    <a:srgbClr val="116C60"/>
    <a:srgbClr val="EFF7F9"/>
    <a:srgbClr val="FAFBFD"/>
    <a:srgbClr val="9595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7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84" y="114"/>
      </p:cViewPr>
      <p:guideLst>
        <p:guide orient="horz" pos="2166"/>
        <p:guide pos="376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1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90EF1-00DF-43FE-ADA3-727E71861620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085DC-8731-4CE4-8977-C9F7A186C7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736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217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554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948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051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6795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244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714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4330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195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522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3040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6373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35617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4369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689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538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91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791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196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1654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795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DB6A4-753D-47E2-88BB-75DBFFE00C4C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8AD2-2507-4C21-A6B8-611945ED06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641A-DC9A-4FA7-81F6-8A62FE9148AE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641A-DC9A-4FA7-81F6-8A62FE9148AE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641A-DC9A-4FA7-81F6-8A62FE9148AE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641A-DC9A-4FA7-81F6-8A62FE9148AE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8B01720C-C719-4128-A471-73B7ED0934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a16="http://schemas.microsoft.com/office/drawing/2014/main" xmlns:a14="http://schemas.microsoft.com/office/drawing/2010/main">
      <p:transition spd="slow" advTm="1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529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800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6503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7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785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641A-DC9A-4FA7-81F6-8A62FE9148AE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574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807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8381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161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8148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477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9101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673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915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641A-DC9A-4FA7-81F6-8A62FE9148AE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641A-DC9A-4FA7-81F6-8A62FE9148AE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3CA5671A-95C4-4681-9702-49BCCBB887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a16="http://schemas.microsoft.com/office/drawing/2014/main" xmlns:a14="http://schemas.microsoft.com/office/drawing/2010/main">
      <p:transition spd="slow" advTm="1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641A-DC9A-4FA7-81F6-8A62FE9148AE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641A-DC9A-4FA7-81F6-8A62FE9148AE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641A-DC9A-4FA7-81F6-8A62FE9148AE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168961" y="6739570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www.ypppt.com/jieri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03132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641A-DC9A-4FA7-81F6-8A62FE9148AE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641A-DC9A-4FA7-81F6-8A62FE9148AE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DB6A4-753D-47E2-88BB-75DBFFE00C4C}" type="datetimeFigureOut">
              <a:rPr lang="zh-CN" altLang="en-US" smtClean="0"/>
              <a:t>2023/6/23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B8AD2-2507-4C21-A6B8-611945ED060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6520AC6A-0635-45A4-A1BB-CC270243E76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2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a16="http://schemas.microsoft.com/office/drawing/2014/main" xmlns:a14="http://schemas.microsoft.com/office/drawing/2010/main">
      <p:transition spd="slow" advTm="1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85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07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647536D0-B131-446C-B0B5-46706D657B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796" y="-3989"/>
            <a:ext cx="12202796" cy="686407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7C9E12CA-C4FE-424E-9295-3BA0EC816FF8}"/>
              </a:ext>
            </a:extLst>
          </p:cNvPr>
          <p:cNvSpPr txBox="1"/>
          <p:nvPr/>
        </p:nvSpPr>
        <p:spPr>
          <a:xfrm>
            <a:off x="2147433" y="5931082"/>
            <a:ext cx="4273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pc="600" dirty="0">
                <a:cs typeface="+mn-ea"/>
                <a:sym typeface="+mn-lt"/>
              </a:rPr>
              <a:t>汇报人</a:t>
            </a:r>
            <a:r>
              <a:rPr lang="zh-CN" altLang="en-US" sz="1600" spc="600" dirty="0" smtClean="0">
                <a:cs typeface="+mn-ea"/>
                <a:sym typeface="+mn-lt"/>
              </a:rPr>
              <a:t>：</a:t>
            </a:r>
            <a:r>
              <a:rPr lang="zh-CN" altLang="en-US" sz="1600" spc="600" dirty="0">
                <a:cs typeface="+mn-ea"/>
                <a:sym typeface="+mn-lt"/>
              </a:rPr>
              <a:t>优品</a:t>
            </a:r>
            <a:r>
              <a:rPr lang="en-US" altLang="zh-CN" sz="1600" spc="600" dirty="0" smtClean="0">
                <a:cs typeface="+mn-ea"/>
                <a:sym typeface="+mn-lt"/>
              </a:rPr>
              <a:t>PPT</a:t>
            </a:r>
            <a:r>
              <a:rPr lang="zh-CN" altLang="en-US" sz="1600" spc="600" dirty="0" smtClean="0">
                <a:cs typeface="+mn-ea"/>
                <a:sym typeface="+mn-lt"/>
              </a:rPr>
              <a:t> </a:t>
            </a:r>
            <a:r>
              <a:rPr lang="zh-CN" altLang="en-US" sz="1600" spc="600" dirty="0">
                <a:cs typeface="+mn-ea"/>
                <a:sym typeface="+mn-lt"/>
              </a:rPr>
              <a:t>时间：</a:t>
            </a:r>
            <a:r>
              <a:rPr lang="en-US" altLang="zh-CN" sz="1600" spc="600" dirty="0">
                <a:cs typeface="+mn-ea"/>
                <a:sym typeface="+mn-lt"/>
              </a:rPr>
              <a:t>20XX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a16="http://schemas.microsoft.com/office/drawing/2014/main" xmlns:a14="http://schemas.microsoft.com/office/drawing/2010/main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925505" y="719639"/>
            <a:ext cx="6128972" cy="521890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spc="300" dirty="0">
              <a:noFill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52786" y="1735946"/>
            <a:ext cx="6128972" cy="3882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spc="300" dirty="0">
              <a:noFill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1457" y="2167138"/>
            <a:ext cx="53916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spc="300" dirty="0">
                <a:solidFill>
                  <a:srgbClr val="699A54"/>
                </a:solidFill>
                <a:cs typeface="+mn-ea"/>
                <a:sym typeface="+mn-lt"/>
              </a:rPr>
              <a:t>纲，指成批运输货物的组织，如茶纲</a:t>
            </a:r>
            <a:r>
              <a:rPr lang="en-US" altLang="zh-CN" sz="1600" spc="300" dirty="0">
                <a:solidFill>
                  <a:srgbClr val="699A54"/>
                </a:solidFill>
                <a:cs typeface="+mn-ea"/>
                <a:sym typeface="+mn-lt"/>
              </a:rPr>
              <a:t>﹑</a:t>
            </a:r>
            <a:r>
              <a:rPr lang="zh-CN" altLang="en-US" sz="1600" spc="300" dirty="0">
                <a:solidFill>
                  <a:srgbClr val="699A54"/>
                </a:solidFill>
                <a:cs typeface="+mn-ea"/>
                <a:sym typeface="+mn-lt"/>
              </a:rPr>
              <a:t>盐纲</a:t>
            </a:r>
            <a:r>
              <a:rPr lang="en-US" altLang="zh-CN" sz="1600" spc="300" dirty="0">
                <a:solidFill>
                  <a:srgbClr val="699A54"/>
                </a:solidFill>
                <a:cs typeface="+mn-ea"/>
                <a:sym typeface="+mn-lt"/>
              </a:rPr>
              <a:t>﹑</a:t>
            </a:r>
            <a:r>
              <a:rPr lang="zh-CN" altLang="en-US" sz="1600" spc="300" dirty="0">
                <a:solidFill>
                  <a:srgbClr val="699A54"/>
                </a:solidFill>
                <a:cs typeface="+mn-ea"/>
                <a:sym typeface="+mn-lt"/>
              </a:rPr>
              <a:t>花石纲。北宋权相蔡京假公济私，在朝中大兴花石纲，铸九鼎，建明堂，修方泽，立道观，大兴土木徭役，修建华丽的艮岳。天下百姓穷不聊生，怨声载道。北京大名府（今河北邯郸大名县）知府梁中书搜刮民脂民膏，孝敬其岳父蔡京生日礼物</a:t>
            </a:r>
            <a:r>
              <a:rPr lang="en-US" altLang="zh-CN" sz="1600" spc="300" dirty="0">
                <a:solidFill>
                  <a:srgbClr val="699A54"/>
                </a:solidFill>
                <a:cs typeface="+mn-ea"/>
                <a:sym typeface="+mn-lt"/>
              </a:rPr>
              <a:t>,</a:t>
            </a:r>
            <a:r>
              <a:rPr lang="zh-CN" altLang="en-US" sz="1600" spc="300" dirty="0">
                <a:solidFill>
                  <a:srgbClr val="699A54"/>
                </a:solidFill>
                <a:cs typeface="+mn-ea"/>
                <a:sym typeface="+mn-lt"/>
              </a:rPr>
              <a:t>价值十万贯的金银财宝，名曰“生辰纲”。命令麾下的提辖杨志押运十万贯生日礼物，于六月十五日蔡京生辰之时，送到东京汴梁庆寿。阴历的六月十五日正值大暑时节。这一情况被山东好汉晁盖、吴用等获知，决定在山东省菏泽市郓城县东南</a:t>
            </a:r>
            <a:r>
              <a:rPr lang="en-US" altLang="zh-CN" sz="1600" spc="300" dirty="0">
                <a:solidFill>
                  <a:srgbClr val="699A54"/>
                </a:solidFill>
                <a:cs typeface="+mn-ea"/>
                <a:sym typeface="+mn-lt"/>
              </a:rPr>
              <a:t>16</a:t>
            </a:r>
            <a:r>
              <a:rPr lang="zh-CN" altLang="en-US" sz="1600" spc="300" dirty="0">
                <a:solidFill>
                  <a:srgbClr val="699A54"/>
                </a:solidFill>
                <a:cs typeface="+mn-ea"/>
                <a:sym typeface="+mn-lt"/>
              </a:rPr>
              <a:t>里处的黄泥冈截取这批宝物。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316" y="1192336"/>
            <a:ext cx="5686425" cy="496969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E9414B64-9BBE-437D-BE28-E020D52B71C8}"/>
              </a:ext>
            </a:extLst>
          </p:cNvPr>
          <p:cNvSpPr txBox="1"/>
          <p:nvPr/>
        </p:nvSpPr>
        <p:spPr>
          <a:xfrm>
            <a:off x="439420" y="409575"/>
            <a:ext cx="3046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spc="300" dirty="0">
                <a:solidFill>
                  <a:srgbClr val="699A54"/>
                </a:solidFill>
                <a:cs typeface="+mn-ea"/>
                <a:sym typeface="+mn-lt"/>
              </a:rPr>
              <a:t>关于大暑的传说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a14="http://schemas.microsoft.com/office/drawing/2010/main" xmlns:a16="http://schemas.microsoft.com/office/drawing/2014/main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07ED753E-8835-4010-859B-8308E3795493}"/>
              </a:ext>
            </a:extLst>
          </p:cNvPr>
          <p:cNvSpPr/>
          <p:nvPr/>
        </p:nvSpPr>
        <p:spPr>
          <a:xfrm rot="16200000">
            <a:off x="3715083" y="180550"/>
            <a:ext cx="1066800" cy="4688205"/>
          </a:xfrm>
          <a:prstGeom prst="rect">
            <a:avLst/>
          </a:prstGeom>
          <a:solidFill>
            <a:srgbClr val="59934B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pc="600"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D0474B0B-E9B7-4DBC-8A18-3C1036518125}"/>
              </a:ext>
            </a:extLst>
          </p:cNvPr>
          <p:cNvSpPr/>
          <p:nvPr/>
        </p:nvSpPr>
        <p:spPr>
          <a:xfrm rot="16200000">
            <a:off x="3851608" y="696805"/>
            <a:ext cx="723900" cy="3656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pc="600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CFD79163-E825-4249-809E-A384F447CCE5}"/>
              </a:ext>
            </a:extLst>
          </p:cNvPr>
          <p:cNvSpPr txBox="1"/>
          <p:nvPr/>
        </p:nvSpPr>
        <p:spPr>
          <a:xfrm>
            <a:off x="2873747" y="2163020"/>
            <a:ext cx="27494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400" b="1" spc="600" dirty="0">
                <a:solidFill>
                  <a:schemeClr val="bg1"/>
                </a:solidFill>
                <a:cs typeface="+mn-ea"/>
                <a:sym typeface="+mn-lt"/>
              </a:rPr>
              <a:t>第三章节</a:t>
            </a:r>
            <a:endParaRPr lang="zh-CN" altLang="en-US" sz="4400" spc="600" dirty="0">
              <a:cs typeface="+mn-ea"/>
              <a:sym typeface="+mn-lt"/>
            </a:endParaRPr>
          </a:p>
        </p:txBody>
      </p:sp>
      <p:sp>
        <p:nvSpPr>
          <p:cNvPr id="18" name="标题 1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C12037CC-D0E2-46BA-B953-E0285DC9939E}"/>
              </a:ext>
            </a:extLst>
          </p:cNvPr>
          <p:cNvSpPr txBox="1"/>
          <p:nvPr/>
        </p:nvSpPr>
        <p:spPr>
          <a:xfrm>
            <a:off x="1760812" y="3429000"/>
            <a:ext cx="6614321" cy="130407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6600" b="1" i="1" spc="600">
                <a:solidFill>
                  <a:srgbClr val="699A54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大暑的习俗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AA9A0261-87DD-4ACE-8762-9086F501D9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 flipV="1">
            <a:off x="-177166" y="3941973"/>
            <a:ext cx="3718696" cy="291221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A72E6C4B-5518-48C4-AC0B-8EC6961F2F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1450" y="3194872"/>
            <a:ext cx="4400550" cy="366312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2E9A292E-3A96-44ED-BF7E-BBBF6029E9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9098914" y="-1"/>
            <a:ext cx="3093085" cy="23460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a16="http://schemas.microsoft.com/office/drawing/2014/main" xmlns:a14="http://schemas.microsoft.com/office/drawing/2010/main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925505" y="719639"/>
            <a:ext cx="6128972" cy="521890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90055" y="1523093"/>
            <a:ext cx="5262880" cy="41663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spc="300" dirty="0">
              <a:noFill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64311" y="2408115"/>
            <a:ext cx="39953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pc="300" dirty="0">
              <a:solidFill>
                <a:srgbClr val="699A54"/>
              </a:solidFill>
              <a:cs typeface="+mn-ea"/>
              <a:sym typeface="+mn-lt"/>
            </a:endParaRPr>
          </a:p>
          <a:p>
            <a:endParaRPr lang="en-US" altLang="zh-CN" sz="1600" spc="300" dirty="0">
              <a:solidFill>
                <a:srgbClr val="699A54"/>
              </a:solidFill>
              <a:cs typeface="+mn-ea"/>
              <a:sym typeface="+mn-lt"/>
            </a:endParaRPr>
          </a:p>
          <a:p>
            <a:r>
              <a:rPr lang="zh-CN" altLang="en-US" sz="1600" spc="300" dirty="0">
                <a:solidFill>
                  <a:srgbClr val="699A54"/>
                </a:solidFill>
                <a:cs typeface="+mn-ea"/>
                <a:sym typeface="+mn-lt"/>
              </a:rPr>
              <a:t>福建莆田人在大暑时节有吃荔枝、羊肉和米糟的习俗，叫做“过大暑”。荔枝含有葡萄糖和多种维生素，富有营养价值，所以吃鲜荔枝可以滋补身体。先将鲜荔枝浸于冷井水之中，大暑时刻一到便取出品尝。这一时刻吃荔枝，最惬意、最滋补。</a:t>
            </a:r>
            <a:endParaRPr lang="zh-CN" altLang="en-US" sz="1600" i="0" spc="300" dirty="0">
              <a:solidFill>
                <a:srgbClr val="699A54"/>
              </a:solidFill>
              <a:effectLst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96134" y="2068400"/>
            <a:ext cx="1353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spc="300" dirty="0">
                <a:solidFill>
                  <a:srgbClr val="699A54"/>
                </a:solidFill>
                <a:cs typeface="+mn-ea"/>
                <a:sym typeface="+mn-lt"/>
              </a:rPr>
              <a:t> 吃荔枝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2935" y="897706"/>
            <a:ext cx="5240655" cy="524065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7C7321CB-17F5-4F83-8B40-0B6E85C1EDB1}"/>
              </a:ext>
            </a:extLst>
          </p:cNvPr>
          <p:cNvSpPr txBox="1"/>
          <p:nvPr/>
        </p:nvSpPr>
        <p:spPr>
          <a:xfrm>
            <a:off x="439420" y="409575"/>
            <a:ext cx="2190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spc="300" dirty="0">
                <a:solidFill>
                  <a:srgbClr val="699A54"/>
                </a:solidFill>
                <a:cs typeface="+mn-ea"/>
                <a:sym typeface="+mn-lt"/>
              </a:rPr>
              <a:t>大暑的习俗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57647" y="6618116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www.ypppt.com/jieri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a14="http://schemas.microsoft.com/office/drawing/2010/main" xmlns:a16="http://schemas.microsoft.com/office/drawing/2014/main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5012590" y="1154750"/>
            <a:ext cx="6128972" cy="521890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spc="300" dirty="0">
              <a:noFill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58786" y="1519831"/>
            <a:ext cx="5262880" cy="3818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spc="300" dirty="0">
              <a:noFill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54414" y="1954625"/>
            <a:ext cx="474294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spc="300" dirty="0">
                <a:solidFill>
                  <a:srgbClr val="699A54"/>
                </a:solidFill>
                <a:cs typeface="+mn-ea"/>
                <a:sym typeface="+mn-lt"/>
              </a:rPr>
              <a:t>吃仙草</a:t>
            </a:r>
          </a:p>
          <a:p>
            <a:endParaRPr lang="en-US" altLang="zh-CN" sz="1400" spc="300" dirty="0">
              <a:solidFill>
                <a:srgbClr val="699A54"/>
              </a:solidFill>
              <a:cs typeface="+mn-ea"/>
              <a:sym typeface="+mn-lt"/>
            </a:endParaRPr>
          </a:p>
          <a:p>
            <a:r>
              <a:rPr lang="zh-CN" altLang="en-US" spc="300" dirty="0">
                <a:solidFill>
                  <a:srgbClr val="699A54"/>
                </a:solidFill>
                <a:cs typeface="+mn-ea"/>
                <a:sym typeface="+mn-lt"/>
              </a:rPr>
              <a:t>广东很多地方在大暑时节有“吃仙草”的习俗。仙草又名凉粉草、仙人草，唇形科仙草属草本植物，是重要的药食两用植物资源。由于其神奇的消暑功效，被誉为“仙草”。茎叶晒干后可以做成烧仙草，广东一带叫凉粉，是一种消暑的甜品。</a:t>
            </a:r>
            <a:endParaRPr lang="zh-CN" altLang="en-US" i="0" spc="300" dirty="0">
              <a:solidFill>
                <a:srgbClr val="699A54"/>
              </a:solidFill>
              <a:effectLst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570" y="950595"/>
            <a:ext cx="5055235" cy="505523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F5D8C035-AE49-427E-9B87-D5E73FC88588}"/>
              </a:ext>
            </a:extLst>
          </p:cNvPr>
          <p:cNvSpPr txBox="1"/>
          <p:nvPr/>
        </p:nvSpPr>
        <p:spPr>
          <a:xfrm>
            <a:off x="439420" y="409575"/>
            <a:ext cx="2190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spc="300" dirty="0">
                <a:solidFill>
                  <a:srgbClr val="699A54"/>
                </a:solidFill>
                <a:cs typeface="+mn-ea"/>
                <a:sym typeface="+mn-lt"/>
              </a:rPr>
              <a:t>大暑的习俗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a14="http://schemas.microsoft.com/office/drawing/2010/main" xmlns:a16="http://schemas.microsoft.com/office/drawing/2014/main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925505" y="719639"/>
            <a:ext cx="6128972" cy="521890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1835" y="1791334"/>
            <a:ext cx="5262880" cy="38474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spc="300" dirty="0">
              <a:noFill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93064" y="2499350"/>
            <a:ext cx="355029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spc="300" dirty="0">
                <a:solidFill>
                  <a:srgbClr val="699A54"/>
                </a:solidFill>
                <a:cs typeface="+mn-ea"/>
                <a:sym typeface="+mn-lt"/>
              </a:rPr>
              <a:t>晒伏姜，烧伏香</a:t>
            </a:r>
            <a:endParaRPr lang="en-US" altLang="zh-CN" sz="1600" spc="300" dirty="0">
              <a:solidFill>
                <a:srgbClr val="699A54"/>
              </a:solidFill>
              <a:cs typeface="+mn-ea"/>
              <a:sym typeface="+mn-lt"/>
            </a:endParaRPr>
          </a:p>
          <a:p>
            <a:endParaRPr lang="en-US" altLang="zh-CN" sz="1600" spc="300" dirty="0">
              <a:solidFill>
                <a:srgbClr val="699A54"/>
              </a:solidFill>
              <a:cs typeface="+mn-ea"/>
              <a:sym typeface="+mn-lt"/>
            </a:endParaRPr>
          </a:p>
          <a:p>
            <a:r>
              <a:rPr lang="zh-CN" altLang="en-US" sz="1600" spc="300" dirty="0">
                <a:solidFill>
                  <a:srgbClr val="699A54"/>
                </a:solidFill>
                <a:cs typeface="+mn-ea"/>
                <a:sym typeface="+mn-lt"/>
              </a:rPr>
              <a:t>伏姜源自中国山西，河南等地，三伏天时人们会把生姜切片或者榨汁后与红糖搅拌在一起，装入容器中蒙上纱布，于太阳下晾晒。充分融合后食用，对老寒胃，伤风咳嗽等有奇效，并有温暖保健的功效。。</a:t>
            </a:r>
            <a:endParaRPr lang="zh-CN" altLang="en-US" sz="1600" i="0" spc="300" dirty="0">
              <a:solidFill>
                <a:srgbClr val="699A54"/>
              </a:solidFill>
              <a:effectLst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7486" y="1052352"/>
            <a:ext cx="5325432" cy="532543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D8FB87BF-7223-4F2A-8DEA-91B9D3B83006}"/>
              </a:ext>
            </a:extLst>
          </p:cNvPr>
          <p:cNvSpPr txBox="1"/>
          <p:nvPr/>
        </p:nvSpPr>
        <p:spPr>
          <a:xfrm>
            <a:off x="439420" y="409575"/>
            <a:ext cx="2190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spc="300" dirty="0">
                <a:solidFill>
                  <a:srgbClr val="699A54"/>
                </a:solidFill>
                <a:cs typeface="+mn-ea"/>
                <a:sym typeface="+mn-lt"/>
              </a:rPr>
              <a:t>大暑的习俗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a14="http://schemas.microsoft.com/office/drawing/2010/main" xmlns:a16="http://schemas.microsoft.com/office/drawing/2014/main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286876" y="719639"/>
            <a:ext cx="6128972" cy="521890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spc="300" dirty="0">
              <a:noFill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93373" y="1719490"/>
            <a:ext cx="5262880" cy="36919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spc="300" dirty="0">
              <a:noFill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84319" y="2666304"/>
            <a:ext cx="408067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spc="300" dirty="0">
                <a:solidFill>
                  <a:srgbClr val="699A54"/>
                </a:solidFill>
                <a:cs typeface="+mn-ea"/>
                <a:sym typeface="+mn-lt"/>
              </a:rPr>
              <a:t>斗蟋蟀</a:t>
            </a:r>
          </a:p>
          <a:p>
            <a:endParaRPr lang="en-US" altLang="zh-CN" sz="2000" spc="300" dirty="0">
              <a:solidFill>
                <a:srgbClr val="699A54"/>
              </a:solidFill>
              <a:cs typeface="+mn-ea"/>
              <a:sym typeface="+mn-lt"/>
            </a:endParaRPr>
          </a:p>
          <a:p>
            <a:r>
              <a:rPr lang="zh-CN" altLang="en-US" spc="300" dirty="0">
                <a:solidFill>
                  <a:srgbClr val="699A54"/>
                </a:solidFill>
                <a:cs typeface="+mn-ea"/>
                <a:sym typeface="+mn-lt"/>
              </a:rPr>
              <a:t>大暑是乡村田野蟋蟀最多的季节，中国有些地区的人们茶余饭后有以斗蟋蟀为乐的风俗。</a:t>
            </a:r>
            <a:endParaRPr lang="zh-CN" altLang="en-US" i="0" spc="300" dirty="0">
              <a:solidFill>
                <a:srgbClr val="699A54"/>
              </a:solidFill>
              <a:effectLst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6152" y="1446530"/>
            <a:ext cx="2148093" cy="442341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DBD88D9C-C2D9-48D4-B929-593050884E3A}"/>
              </a:ext>
            </a:extLst>
          </p:cNvPr>
          <p:cNvSpPr txBox="1"/>
          <p:nvPr/>
        </p:nvSpPr>
        <p:spPr>
          <a:xfrm>
            <a:off x="439420" y="409575"/>
            <a:ext cx="2190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spc="300" dirty="0">
                <a:solidFill>
                  <a:srgbClr val="699A54"/>
                </a:solidFill>
                <a:cs typeface="+mn-ea"/>
                <a:sym typeface="+mn-lt"/>
              </a:rPr>
              <a:t>大暑的习俗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a14="http://schemas.microsoft.com/office/drawing/2010/main" xmlns:a16="http://schemas.microsoft.com/office/drawing/2014/main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4B76210C-2290-4CDC-864B-5383B56ED6DB}"/>
              </a:ext>
            </a:extLst>
          </p:cNvPr>
          <p:cNvSpPr/>
          <p:nvPr/>
        </p:nvSpPr>
        <p:spPr>
          <a:xfrm rot="16200000">
            <a:off x="3715083" y="180550"/>
            <a:ext cx="1066800" cy="4688205"/>
          </a:xfrm>
          <a:prstGeom prst="rect">
            <a:avLst/>
          </a:prstGeom>
          <a:solidFill>
            <a:srgbClr val="59934B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pc="600"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989D9D74-A00C-413C-9B8C-1F767A88CFF1}"/>
              </a:ext>
            </a:extLst>
          </p:cNvPr>
          <p:cNvSpPr/>
          <p:nvPr/>
        </p:nvSpPr>
        <p:spPr>
          <a:xfrm rot="16200000">
            <a:off x="3851608" y="696805"/>
            <a:ext cx="723900" cy="3656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pc="600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7D26E9C9-634E-4BA1-A2A7-731889FEACC6}"/>
              </a:ext>
            </a:extLst>
          </p:cNvPr>
          <p:cNvSpPr txBox="1"/>
          <p:nvPr/>
        </p:nvSpPr>
        <p:spPr>
          <a:xfrm>
            <a:off x="2873747" y="2163020"/>
            <a:ext cx="27494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400" b="1" spc="600" dirty="0">
                <a:solidFill>
                  <a:schemeClr val="bg1"/>
                </a:solidFill>
                <a:cs typeface="+mn-ea"/>
                <a:sym typeface="+mn-lt"/>
              </a:rPr>
              <a:t>第四章节</a:t>
            </a:r>
            <a:endParaRPr lang="zh-CN" altLang="en-US" sz="4400" spc="600" dirty="0">
              <a:cs typeface="+mn-ea"/>
              <a:sym typeface="+mn-lt"/>
            </a:endParaRPr>
          </a:p>
        </p:txBody>
      </p:sp>
      <p:sp>
        <p:nvSpPr>
          <p:cNvPr id="18" name="标题 1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9C63E568-64E5-440E-A0C9-5438DC536BE8}"/>
              </a:ext>
            </a:extLst>
          </p:cNvPr>
          <p:cNvSpPr txBox="1"/>
          <p:nvPr/>
        </p:nvSpPr>
        <p:spPr>
          <a:xfrm>
            <a:off x="1760812" y="3429000"/>
            <a:ext cx="6614321" cy="130407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6600" b="1" i="1" spc="600">
                <a:solidFill>
                  <a:srgbClr val="699A54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关于大暑的诗句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588BD0BD-8DBA-482F-86E2-CC51E3EFB4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 flipV="1">
            <a:off x="-177166" y="3941973"/>
            <a:ext cx="3718696" cy="291221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3760A19C-D312-4B60-8491-0676C7C0EC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1450" y="3194872"/>
            <a:ext cx="4400550" cy="366312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72998C8C-358B-4005-A09A-CC2C93F676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9098914" y="-1"/>
            <a:ext cx="3093085" cy="23460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a16="http://schemas.microsoft.com/office/drawing/2014/main" xmlns:a14="http://schemas.microsoft.com/office/drawing/2010/main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925505" y="719639"/>
            <a:ext cx="6128972" cy="521890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8881" y="1682236"/>
            <a:ext cx="5262880" cy="39768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spc="300" dirty="0">
              <a:noFill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81201" y="2385458"/>
            <a:ext cx="408149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spc="600" dirty="0">
                <a:solidFill>
                  <a:srgbClr val="699A54"/>
                </a:solidFill>
                <a:cs typeface="+mn-ea"/>
                <a:sym typeface="+mn-lt"/>
              </a:rPr>
              <a:t>    《</a:t>
            </a:r>
            <a:r>
              <a:rPr lang="zh-CN" altLang="en-US" sz="2800" spc="600" dirty="0">
                <a:solidFill>
                  <a:srgbClr val="699A54"/>
                </a:solidFill>
                <a:cs typeface="+mn-ea"/>
                <a:sym typeface="+mn-lt"/>
              </a:rPr>
              <a:t>大暑</a:t>
            </a:r>
            <a:r>
              <a:rPr lang="en-US" altLang="zh-CN" sz="2800" spc="600" dirty="0">
                <a:solidFill>
                  <a:srgbClr val="699A54"/>
                </a:solidFill>
                <a:cs typeface="+mn-ea"/>
                <a:sym typeface="+mn-lt"/>
              </a:rPr>
              <a:t>》</a:t>
            </a:r>
            <a:endParaRPr lang="zh-CN" altLang="en-US" sz="2800" spc="600" dirty="0">
              <a:solidFill>
                <a:srgbClr val="699A54"/>
              </a:solidFill>
              <a:cs typeface="+mn-ea"/>
              <a:sym typeface="+mn-lt"/>
            </a:endParaRPr>
          </a:p>
          <a:p>
            <a:endParaRPr lang="en-US" altLang="zh-CN" sz="1600" spc="600" dirty="0">
              <a:solidFill>
                <a:srgbClr val="699A54"/>
              </a:solidFill>
              <a:cs typeface="+mn-ea"/>
              <a:sym typeface="+mn-lt"/>
            </a:endParaRPr>
          </a:p>
          <a:p>
            <a:r>
              <a:rPr lang="en-US" altLang="zh-CN" spc="600" dirty="0">
                <a:solidFill>
                  <a:srgbClr val="699A54"/>
                </a:solidFill>
                <a:cs typeface="+mn-ea"/>
                <a:sym typeface="+mn-lt"/>
              </a:rPr>
              <a:t>        </a:t>
            </a:r>
            <a:r>
              <a:rPr lang="zh-CN" altLang="en-US" spc="600" dirty="0">
                <a:solidFill>
                  <a:srgbClr val="699A54"/>
                </a:solidFill>
                <a:cs typeface="+mn-ea"/>
                <a:sym typeface="+mn-lt"/>
              </a:rPr>
              <a:t>曾几</a:t>
            </a:r>
            <a:r>
              <a:rPr lang="en-US" altLang="zh-CN" spc="600" dirty="0">
                <a:solidFill>
                  <a:srgbClr val="699A54"/>
                </a:solidFill>
                <a:cs typeface="+mn-ea"/>
                <a:sym typeface="+mn-lt"/>
              </a:rPr>
              <a:t>.</a:t>
            </a:r>
            <a:r>
              <a:rPr lang="zh-CN" altLang="en-US" spc="600" dirty="0">
                <a:solidFill>
                  <a:srgbClr val="699A54"/>
                </a:solidFill>
                <a:cs typeface="+mn-ea"/>
                <a:sym typeface="+mn-lt"/>
              </a:rPr>
              <a:t>宋</a:t>
            </a:r>
          </a:p>
          <a:p>
            <a:endParaRPr lang="en-US" altLang="zh-CN" spc="600" dirty="0">
              <a:solidFill>
                <a:srgbClr val="699A54"/>
              </a:solidFill>
              <a:cs typeface="+mn-ea"/>
              <a:sym typeface="+mn-lt"/>
            </a:endParaRPr>
          </a:p>
          <a:p>
            <a:pPr algn="ctr"/>
            <a:r>
              <a:rPr lang="zh-CN" altLang="en-US" spc="600" dirty="0">
                <a:solidFill>
                  <a:srgbClr val="699A54"/>
                </a:solidFill>
                <a:cs typeface="+mn-ea"/>
                <a:sym typeface="+mn-lt"/>
              </a:rPr>
              <a:t>赤日几时过，清风无处寻。</a:t>
            </a:r>
          </a:p>
          <a:p>
            <a:pPr algn="ctr"/>
            <a:r>
              <a:rPr lang="zh-CN" altLang="en-US" spc="600" dirty="0">
                <a:solidFill>
                  <a:srgbClr val="699A54"/>
                </a:solidFill>
                <a:cs typeface="+mn-ea"/>
                <a:sym typeface="+mn-lt"/>
              </a:rPr>
              <a:t>经书聊枕籍，瓜李漫浮沉。</a:t>
            </a:r>
          </a:p>
          <a:p>
            <a:pPr algn="ctr"/>
            <a:r>
              <a:rPr lang="zh-CN" altLang="en-US" spc="600" dirty="0">
                <a:solidFill>
                  <a:srgbClr val="699A54"/>
                </a:solidFill>
                <a:cs typeface="+mn-ea"/>
                <a:sym typeface="+mn-lt"/>
              </a:rPr>
              <a:t>兰若静复静，茅茨深又深。</a:t>
            </a:r>
          </a:p>
          <a:p>
            <a:pPr algn="ctr"/>
            <a:r>
              <a:rPr lang="zh-CN" altLang="en-US" spc="600" dirty="0">
                <a:solidFill>
                  <a:srgbClr val="699A54"/>
                </a:solidFill>
                <a:cs typeface="+mn-ea"/>
                <a:sym typeface="+mn-lt"/>
              </a:rPr>
              <a:t>炎蒸乃如许，那更惜分阴。</a:t>
            </a:r>
            <a:endParaRPr lang="zh-CN" altLang="en-US" i="0" spc="600" dirty="0">
              <a:solidFill>
                <a:srgbClr val="699A54"/>
              </a:solidFill>
              <a:effectLst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7273" y="537030"/>
            <a:ext cx="6545308" cy="654530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A29F7DF1-B5C0-40D0-9145-0F6CA8C332C6}"/>
              </a:ext>
            </a:extLst>
          </p:cNvPr>
          <p:cNvSpPr txBox="1"/>
          <p:nvPr/>
        </p:nvSpPr>
        <p:spPr>
          <a:xfrm>
            <a:off x="439419" y="409575"/>
            <a:ext cx="2768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spc="300" dirty="0">
                <a:solidFill>
                  <a:srgbClr val="699A54"/>
                </a:solidFill>
                <a:cs typeface="+mn-ea"/>
                <a:sym typeface="+mn-lt"/>
              </a:rPr>
              <a:t>关于大暑的诗句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a14="http://schemas.microsoft.com/office/drawing/2010/main" xmlns:a16="http://schemas.microsoft.com/office/drawing/2014/main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581645" y="806725"/>
            <a:ext cx="6128972" cy="521890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noFill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08655" y="1378858"/>
            <a:ext cx="5262880" cy="44084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noFill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923286" y="1950603"/>
            <a:ext cx="6096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400" b="1" spc="300" dirty="0">
                <a:solidFill>
                  <a:srgbClr val="699A54"/>
                </a:solidFill>
                <a:cs typeface="+mn-ea"/>
                <a:sym typeface="+mn-lt"/>
              </a:rPr>
              <a:t>《</a:t>
            </a:r>
            <a:r>
              <a:rPr lang="zh-CN" altLang="en-US" sz="2400" b="1" spc="300" dirty="0">
                <a:solidFill>
                  <a:srgbClr val="699A54"/>
                </a:solidFill>
                <a:cs typeface="+mn-ea"/>
                <a:sym typeface="+mn-lt"/>
              </a:rPr>
              <a:t>大暑留召伯埭</a:t>
            </a:r>
            <a:r>
              <a:rPr lang="en-US" altLang="zh-CN" sz="2400" b="1" spc="300" dirty="0">
                <a:solidFill>
                  <a:srgbClr val="699A54"/>
                </a:solidFill>
                <a:cs typeface="+mn-ea"/>
                <a:sym typeface="+mn-lt"/>
              </a:rPr>
              <a:t>》</a:t>
            </a:r>
            <a:endParaRPr lang="zh-CN" altLang="en-US" sz="2400" spc="300" dirty="0">
              <a:solidFill>
                <a:srgbClr val="699A54"/>
              </a:solidFill>
              <a:cs typeface="+mn-ea"/>
              <a:sym typeface="+mn-lt"/>
            </a:endParaRPr>
          </a:p>
          <a:p>
            <a:endParaRPr lang="en-US" altLang="zh-CN" spc="300" dirty="0">
              <a:solidFill>
                <a:srgbClr val="699A54"/>
              </a:solidFill>
              <a:cs typeface="+mn-ea"/>
              <a:sym typeface="+mn-lt"/>
            </a:endParaRPr>
          </a:p>
          <a:p>
            <a:r>
              <a:rPr lang="en-US" altLang="zh-CN" spc="300" dirty="0">
                <a:solidFill>
                  <a:srgbClr val="699A54"/>
                </a:solidFill>
                <a:cs typeface="+mn-ea"/>
                <a:sym typeface="+mn-lt"/>
              </a:rPr>
              <a:t>       </a:t>
            </a:r>
            <a:r>
              <a:rPr lang="zh-CN" altLang="en-US" spc="300" dirty="0">
                <a:solidFill>
                  <a:srgbClr val="699A54"/>
                </a:solidFill>
                <a:cs typeface="+mn-ea"/>
                <a:sym typeface="+mn-lt"/>
              </a:rPr>
              <a:t>尤袤</a:t>
            </a:r>
            <a:r>
              <a:rPr lang="en-US" altLang="zh-CN" spc="300" dirty="0">
                <a:solidFill>
                  <a:srgbClr val="699A54"/>
                </a:solidFill>
                <a:cs typeface="+mn-ea"/>
                <a:sym typeface="+mn-lt"/>
              </a:rPr>
              <a:t>.</a:t>
            </a:r>
            <a:r>
              <a:rPr lang="zh-CN" altLang="en-US" spc="300" dirty="0">
                <a:solidFill>
                  <a:srgbClr val="699A54"/>
                </a:solidFill>
                <a:cs typeface="+mn-ea"/>
                <a:sym typeface="+mn-lt"/>
              </a:rPr>
              <a:t>宋</a:t>
            </a:r>
          </a:p>
          <a:p>
            <a:endParaRPr lang="en-US" altLang="zh-CN" spc="300" dirty="0">
              <a:solidFill>
                <a:srgbClr val="699A54"/>
              </a:solidFill>
              <a:cs typeface="+mn-ea"/>
              <a:sym typeface="+mn-lt"/>
            </a:endParaRPr>
          </a:p>
          <a:p>
            <a:r>
              <a:rPr lang="zh-CN" altLang="en-US" spc="300" dirty="0">
                <a:solidFill>
                  <a:srgbClr val="699A54"/>
                </a:solidFill>
                <a:cs typeface="+mn-ea"/>
                <a:sym typeface="+mn-lt"/>
              </a:rPr>
              <a:t>清风不肯来，烈日不肯暮。</a:t>
            </a:r>
          </a:p>
          <a:p>
            <a:r>
              <a:rPr lang="zh-CN" altLang="en-US" spc="300" dirty="0">
                <a:solidFill>
                  <a:srgbClr val="699A54"/>
                </a:solidFill>
                <a:cs typeface="+mn-ea"/>
                <a:sym typeface="+mn-lt"/>
              </a:rPr>
              <a:t>平生山林下，散发颇箕踞。</a:t>
            </a:r>
          </a:p>
          <a:p>
            <a:r>
              <a:rPr lang="zh-CN" altLang="en-US" spc="300" dirty="0">
                <a:solidFill>
                  <a:srgbClr val="699A54"/>
                </a:solidFill>
                <a:cs typeface="+mn-ea"/>
                <a:sym typeface="+mn-lt"/>
              </a:rPr>
              <a:t>一官走王事，三伏在道途。</a:t>
            </a:r>
          </a:p>
          <a:p>
            <a:r>
              <a:rPr lang="zh-CN" altLang="en-US" spc="300" dirty="0">
                <a:solidFill>
                  <a:srgbClr val="699A54"/>
                </a:solidFill>
                <a:cs typeface="+mn-ea"/>
                <a:sym typeface="+mn-lt"/>
              </a:rPr>
              <a:t>我非褦襶儿，亦尔困驰骛。</a:t>
            </a:r>
          </a:p>
          <a:p>
            <a:r>
              <a:rPr lang="zh-CN" altLang="en-US" spc="300" dirty="0">
                <a:solidFill>
                  <a:srgbClr val="699A54"/>
                </a:solidFill>
                <a:cs typeface="+mn-ea"/>
                <a:sym typeface="+mn-lt"/>
              </a:rPr>
              <a:t>居然恋俎豆，安得免羁馽。</a:t>
            </a:r>
          </a:p>
          <a:p>
            <a:r>
              <a:rPr lang="zh-CN" altLang="en-US" spc="300" dirty="0">
                <a:solidFill>
                  <a:srgbClr val="699A54"/>
                </a:solidFill>
                <a:cs typeface="+mn-ea"/>
                <a:sym typeface="+mn-lt"/>
              </a:rPr>
              <a:t>区区竟何营，汩汩此飘寓。</a:t>
            </a:r>
          </a:p>
          <a:p>
            <a:r>
              <a:rPr lang="zh-CN" altLang="en-US" spc="300" dirty="0">
                <a:solidFill>
                  <a:srgbClr val="699A54"/>
                </a:solidFill>
                <a:cs typeface="+mn-ea"/>
                <a:sym typeface="+mn-lt"/>
              </a:rPr>
              <a:t>渊明应笑人，有底不归去。</a:t>
            </a:r>
            <a:endParaRPr lang="zh-CN" altLang="en-US" b="0" i="0" spc="300" dirty="0">
              <a:solidFill>
                <a:srgbClr val="699A54"/>
              </a:solidFill>
              <a:effectLst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6425" y="933132"/>
            <a:ext cx="5125085" cy="512508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5BE46A56-87FB-4E5E-9A98-5FE4CAC8A6DB}"/>
              </a:ext>
            </a:extLst>
          </p:cNvPr>
          <p:cNvSpPr txBox="1"/>
          <p:nvPr/>
        </p:nvSpPr>
        <p:spPr>
          <a:xfrm>
            <a:off x="439419" y="409575"/>
            <a:ext cx="2768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spc="300" dirty="0">
                <a:solidFill>
                  <a:srgbClr val="699A54"/>
                </a:solidFill>
                <a:cs typeface="+mn-ea"/>
                <a:sym typeface="+mn-lt"/>
              </a:rPr>
              <a:t>关于大暑的诗句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a14="http://schemas.microsoft.com/office/drawing/2010/main" xmlns:a16="http://schemas.microsoft.com/office/drawing/2014/main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64870" y="1741715"/>
            <a:ext cx="5262880" cy="39187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spc="300" dirty="0">
              <a:noFill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97717" y="2339478"/>
            <a:ext cx="411663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spc="300" dirty="0">
                <a:solidFill>
                  <a:srgbClr val="699A54"/>
                </a:solidFill>
                <a:cs typeface="+mn-ea"/>
                <a:sym typeface="+mn-lt"/>
              </a:rPr>
              <a:t>《</a:t>
            </a:r>
            <a:r>
              <a:rPr lang="zh-CN" altLang="en-US" sz="2400" spc="300" dirty="0">
                <a:solidFill>
                  <a:srgbClr val="699A54"/>
                </a:solidFill>
                <a:cs typeface="+mn-ea"/>
                <a:sym typeface="+mn-lt"/>
              </a:rPr>
              <a:t>六月十八日夜大暑</a:t>
            </a:r>
            <a:r>
              <a:rPr lang="en-US" altLang="zh-CN" sz="2400" spc="300" dirty="0">
                <a:solidFill>
                  <a:srgbClr val="699A54"/>
                </a:solidFill>
                <a:cs typeface="+mn-ea"/>
                <a:sym typeface="+mn-lt"/>
              </a:rPr>
              <a:t>》</a:t>
            </a:r>
            <a:endParaRPr lang="zh-CN" altLang="en-US" sz="2400" spc="300" dirty="0">
              <a:solidFill>
                <a:srgbClr val="699A54"/>
              </a:solidFill>
              <a:cs typeface="+mn-ea"/>
              <a:sym typeface="+mn-lt"/>
            </a:endParaRPr>
          </a:p>
          <a:p>
            <a:endParaRPr lang="en-US" altLang="zh-CN" spc="300" dirty="0">
              <a:solidFill>
                <a:srgbClr val="699A54"/>
              </a:solidFill>
              <a:cs typeface="+mn-ea"/>
              <a:sym typeface="+mn-lt"/>
            </a:endParaRPr>
          </a:p>
          <a:p>
            <a:r>
              <a:rPr lang="en-US" altLang="zh-CN" spc="300" dirty="0">
                <a:solidFill>
                  <a:srgbClr val="699A54"/>
                </a:solidFill>
                <a:cs typeface="+mn-ea"/>
                <a:sym typeface="+mn-lt"/>
              </a:rPr>
              <a:t>        </a:t>
            </a:r>
            <a:r>
              <a:rPr lang="zh-CN" altLang="en-US" spc="300" dirty="0">
                <a:solidFill>
                  <a:srgbClr val="699A54"/>
                </a:solidFill>
                <a:cs typeface="+mn-ea"/>
                <a:sym typeface="+mn-lt"/>
              </a:rPr>
              <a:t> 司马光</a:t>
            </a:r>
            <a:r>
              <a:rPr lang="en-US" altLang="zh-CN" spc="300" dirty="0">
                <a:solidFill>
                  <a:srgbClr val="699A54"/>
                </a:solidFill>
                <a:cs typeface="+mn-ea"/>
                <a:sym typeface="+mn-lt"/>
              </a:rPr>
              <a:t>.</a:t>
            </a:r>
            <a:r>
              <a:rPr lang="zh-CN" altLang="en-US" spc="300" dirty="0">
                <a:solidFill>
                  <a:srgbClr val="699A54"/>
                </a:solidFill>
                <a:cs typeface="+mn-ea"/>
                <a:sym typeface="+mn-lt"/>
              </a:rPr>
              <a:t>宋</a:t>
            </a:r>
          </a:p>
          <a:p>
            <a:r>
              <a:rPr lang="zh-CN" altLang="en-US" spc="300" dirty="0">
                <a:solidFill>
                  <a:srgbClr val="699A54"/>
                </a:solidFill>
                <a:cs typeface="+mn-ea"/>
                <a:sym typeface="+mn-lt"/>
              </a:rPr>
              <a:t>   </a:t>
            </a:r>
            <a:endParaRPr lang="en-US" altLang="zh-CN" spc="300" dirty="0">
              <a:solidFill>
                <a:srgbClr val="699A54"/>
              </a:solidFill>
              <a:cs typeface="+mn-ea"/>
              <a:sym typeface="+mn-lt"/>
            </a:endParaRPr>
          </a:p>
          <a:p>
            <a:r>
              <a:rPr lang="en-US" altLang="zh-CN" spc="300" dirty="0">
                <a:solidFill>
                  <a:srgbClr val="699A54"/>
                </a:solidFill>
                <a:cs typeface="+mn-ea"/>
                <a:sym typeface="+mn-lt"/>
              </a:rPr>
              <a:t>   </a:t>
            </a:r>
            <a:r>
              <a:rPr lang="zh-CN" altLang="en-US" spc="300" dirty="0">
                <a:solidFill>
                  <a:srgbClr val="699A54"/>
                </a:solidFill>
                <a:cs typeface="+mn-ea"/>
                <a:sym typeface="+mn-lt"/>
              </a:rPr>
              <a:t>老柳蜩螗噪，荒庭熠耀流。</a:t>
            </a:r>
          </a:p>
          <a:p>
            <a:r>
              <a:rPr lang="zh-CN" altLang="en-US" spc="300" dirty="0">
                <a:solidFill>
                  <a:srgbClr val="699A54"/>
                </a:solidFill>
                <a:cs typeface="+mn-ea"/>
                <a:sym typeface="+mn-lt"/>
              </a:rPr>
              <a:t>   人情正苦暑，物怎已惊秋。</a:t>
            </a:r>
          </a:p>
          <a:p>
            <a:r>
              <a:rPr lang="zh-CN" altLang="en-US" spc="300" dirty="0">
                <a:solidFill>
                  <a:srgbClr val="699A54"/>
                </a:solidFill>
                <a:cs typeface="+mn-ea"/>
                <a:sym typeface="+mn-lt"/>
              </a:rPr>
              <a:t>   月下濯寒水，风前梳白头。</a:t>
            </a:r>
          </a:p>
          <a:p>
            <a:r>
              <a:rPr lang="zh-CN" altLang="en-US" spc="300" dirty="0">
                <a:solidFill>
                  <a:srgbClr val="699A54"/>
                </a:solidFill>
                <a:cs typeface="+mn-ea"/>
                <a:sym typeface="+mn-lt"/>
              </a:rPr>
              <a:t>   如何夜半客，束带谒公侯。</a:t>
            </a:r>
            <a:endParaRPr lang="zh-CN" altLang="en-US" i="0" spc="300" dirty="0">
              <a:solidFill>
                <a:srgbClr val="699A54"/>
              </a:solidFill>
              <a:effectLst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4352" y="1455420"/>
            <a:ext cx="5262880" cy="394715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6F97DB70-76B5-4022-B8D3-D7C78EA18917}"/>
              </a:ext>
            </a:extLst>
          </p:cNvPr>
          <p:cNvSpPr txBox="1"/>
          <p:nvPr/>
        </p:nvSpPr>
        <p:spPr>
          <a:xfrm>
            <a:off x="439419" y="409575"/>
            <a:ext cx="2768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spc="300" dirty="0">
                <a:solidFill>
                  <a:srgbClr val="699A54"/>
                </a:solidFill>
                <a:cs typeface="+mn-ea"/>
                <a:sym typeface="+mn-lt"/>
              </a:rPr>
              <a:t>关于大暑的诗句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a14="http://schemas.microsoft.com/office/drawing/2010/main" xmlns:a16="http://schemas.microsoft.com/office/drawing/2014/main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2D051479-0C5F-4245-BD02-4C2336B3D1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205416"/>
            <a:ext cx="12217585" cy="365258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566188" y="814006"/>
            <a:ext cx="1296496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8000" b="1" i="1" spc="6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99A54"/>
                </a:solidFill>
                <a:cs typeface="+mn-ea"/>
                <a:sym typeface="+mn-lt"/>
              </a:rPr>
              <a:t>目</a:t>
            </a:r>
            <a:endParaRPr lang="en-US" altLang="zh-CN" sz="8000" b="1" i="1" spc="600" dirty="0">
              <a:ln w="9525">
                <a:solidFill>
                  <a:schemeClr val="bg1"/>
                </a:solidFill>
                <a:prstDash val="solid"/>
              </a:ln>
              <a:solidFill>
                <a:srgbClr val="699A54"/>
              </a:solidFill>
              <a:cs typeface="+mn-ea"/>
              <a:sym typeface="+mn-lt"/>
            </a:endParaRPr>
          </a:p>
          <a:p>
            <a:r>
              <a:rPr lang="zh-CN" altLang="en-US" sz="8000" b="1" i="1" spc="6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99A54"/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502275" y="1445240"/>
            <a:ext cx="35958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spc="600" dirty="0">
                <a:solidFill>
                  <a:srgbClr val="699A54"/>
                </a:solidFill>
                <a:cs typeface="+mn-ea"/>
                <a:sym typeface="+mn-lt"/>
              </a:rPr>
              <a:t>大暑的历史由来</a:t>
            </a:r>
            <a:endParaRPr lang="en-US" altLang="zh-CN" sz="3200" spc="600" dirty="0">
              <a:solidFill>
                <a:srgbClr val="699A54"/>
              </a:solidFill>
              <a:cs typeface="+mn-ea"/>
              <a:sym typeface="+mn-lt"/>
            </a:endParaRPr>
          </a:p>
          <a:p>
            <a:endParaRPr lang="en-US" altLang="zh-CN" sz="3200" spc="600" dirty="0">
              <a:solidFill>
                <a:srgbClr val="699A54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502275" y="4010184"/>
            <a:ext cx="35958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spc="600" dirty="0">
                <a:solidFill>
                  <a:srgbClr val="699A54"/>
                </a:solidFill>
                <a:cs typeface="+mn-ea"/>
                <a:sym typeface="+mn-lt"/>
              </a:rPr>
              <a:t>关于大暑的诗句</a:t>
            </a:r>
            <a:endParaRPr lang="en-US" altLang="zh-CN" sz="3200" spc="600" dirty="0">
              <a:solidFill>
                <a:srgbClr val="699A54"/>
              </a:solidFill>
              <a:cs typeface="+mn-ea"/>
              <a:sym typeface="+mn-lt"/>
            </a:endParaRPr>
          </a:p>
          <a:p>
            <a:endParaRPr lang="en-US" altLang="zh-CN" sz="3200" spc="600" dirty="0">
              <a:solidFill>
                <a:srgbClr val="699A54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502275" y="3109876"/>
            <a:ext cx="26212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spc="600" dirty="0">
                <a:solidFill>
                  <a:srgbClr val="699A54"/>
                </a:solidFill>
                <a:cs typeface="+mn-ea"/>
                <a:sym typeface="+mn-lt"/>
              </a:rPr>
              <a:t>大暑的美食</a:t>
            </a:r>
            <a:endParaRPr lang="en-US" altLang="zh-CN" sz="3200" spc="600" dirty="0">
              <a:solidFill>
                <a:srgbClr val="699A54"/>
              </a:solidFill>
              <a:cs typeface="+mn-ea"/>
              <a:sym typeface="+mn-lt"/>
            </a:endParaRPr>
          </a:p>
          <a:p>
            <a:endParaRPr lang="en-US" altLang="zh-CN" sz="3200" spc="600" dirty="0">
              <a:solidFill>
                <a:srgbClr val="699A54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502275" y="2190753"/>
            <a:ext cx="35958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spc="600" dirty="0">
                <a:solidFill>
                  <a:srgbClr val="699A54"/>
                </a:solidFill>
                <a:cs typeface="+mn-ea"/>
                <a:sym typeface="+mn-lt"/>
              </a:rPr>
              <a:t>关于大暑的传说</a:t>
            </a:r>
            <a:endParaRPr lang="en-US" altLang="zh-CN" sz="3200" spc="600" dirty="0">
              <a:solidFill>
                <a:srgbClr val="699A54"/>
              </a:solidFill>
              <a:cs typeface="+mn-ea"/>
              <a:sym typeface="+mn-lt"/>
            </a:endParaRPr>
          </a:p>
          <a:p>
            <a:endParaRPr lang="en-US" altLang="zh-CN" sz="3200" spc="600" dirty="0">
              <a:solidFill>
                <a:srgbClr val="699A54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15393" y="1430631"/>
            <a:ext cx="333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pc="600" dirty="0">
                <a:solidFill>
                  <a:srgbClr val="699A54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8" name="文本框 27"/>
          <p:cNvSpPr txBox="1"/>
          <p:nvPr/>
        </p:nvSpPr>
        <p:spPr>
          <a:xfrm flipH="1">
            <a:off x="4915392" y="2410002"/>
            <a:ext cx="2643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pc="600" dirty="0">
                <a:solidFill>
                  <a:srgbClr val="699A54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915392" y="3325699"/>
            <a:ext cx="333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pc="600" dirty="0">
                <a:solidFill>
                  <a:srgbClr val="699A54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4915392" y="4214149"/>
            <a:ext cx="333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pc="600" dirty="0">
                <a:solidFill>
                  <a:srgbClr val="699A54"/>
                </a:solidFill>
                <a:cs typeface="+mn-ea"/>
                <a:sym typeface="+mn-lt"/>
              </a:rPr>
              <a:t>4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9021863" y="-485945"/>
            <a:ext cx="3617594" cy="287735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B2ECF0B5-2A1B-48C0-83A9-E3524ABD447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0" y="0"/>
            <a:ext cx="2842995" cy="22726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a16="http://schemas.microsoft.com/office/drawing/2014/main" xmlns:a14="http://schemas.microsoft.com/office/drawing/2010/main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/>
      <p:bldP spid="22" grpId="0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26962B5A-12F2-468E-AA8B-3866DAFF9B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796" y="-3989"/>
            <a:ext cx="12202796" cy="686407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7F4AAC9D-B00E-4208-87C2-E2A2F9B023BC}"/>
              </a:ext>
            </a:extLst>
          </p:cNvPr>
          <p:cNvSpPr txBox="1"/>
          <p:nvPr/>
        </p:nvSpPr>
        <p:spPr>
          <a:xfrm>
            <a:off x="2147433" y="5931082"/>
            <a:ext cx="4273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pc="600" dirty="0">
                <a:cs typeface="+mn-ea"/>
                <a:sym typeface="+mn-lt"/>
              </a:rPr>
              <a:t>汇报人</a:t>
            </a:r>
            <a:r>
              <a:rPr lang="zh-CN" altLang="en-US" sz="1600" spc="600" dirty="0" smtClean="0">
                <a:cs typeface="+mn-ea"/>
                <a:sym typeface="+mn-lt"/>
              </a:rPr>
              <a:t>：</a:t>
            </a:r>
            <a:r>
              <a:rPr lang="zh-CN" altLang="en-US" sz="1600" spc="600" dirty="0">
                <a:cs typeface="+mn-ea"/>
                <a:sym typeface="+mn-lt"/>
              </a:rPr>
              <a:t>优品</a:t>
            </a:r>
            <a:r>
              <a:rPr lang="en-US" altLang="zh-CN" sz="1600" spc="600" dirty="0" smtClean="0">
                <a:cs typeface="+mn-ea"/>
                <a:sym typeface="+mn-lt"/>
              </a:rPr>
              <a:t>PPT</a:t>
            </a:r>
            <a:r>
              <a:rPr lang="zh-CN" altLang="en-US" sz="1600" spc="600" dirty="0" smtClean="0">
                <a:cs typeface="+mn-ea"/>
                <a:sym typeface="+mn-lt"/>
              </a:rPr>
              <a:t> </a:t>
            </a:r>
            <a:r>
              <a:rPr lang="zh-CN" altLang="en-US" sz="1600" spc="600" dirty="0">
                <a:cs typeface="+mn-ea"/>
                <a:sym typeface="+mn-lt"/>
              </a:rPr>
              <a:t>时间：</a:t>
            </a:r>
            <a:r>
              <a:rPr lang="en-US" altLang="zh-CN" sz="1600" spc="600" dirty="0">
                <a:cs typeface="+mn-ea"/>
                <a:sym typeface="+mn-lt"/>
              </a:rPr>
              <a:t>20XX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a16="http://schemas.microsoft.com/office/drawing/2014/main" xmlns:a14="http://schemas.microsoft.com/office/drawing/2010/main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118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rot="16200000">
            <a:off x="3715083" y="180550"/>
            <a:ext cx="1066800" cy="4688205"/>
          </a:xfrm>
          <a:prstGeom prst="rect">
            <a:avLst/>
          </a:prstGeom>
          <a:solidFill>
            <a:srgbClr val="59934B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pc="600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 rot="16200000">
            <a:off x="3851608" y="696805"/>
            <a:ext cx="723900" cy="3656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pc="600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73747" y="2163020"/>
            <a:ext cx="27494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400" b="1" spc="600" dirty="0">
                <a:solidFill>
                  <a:schemeClr val="bg1"/>
                </a:solidFill>
                <a:cs typeface="+mn-ea"/>
                <a:sym typeface="+mn-lt"/>
              </a:rPr>
              <a:t>第一章节</a:t>
            </a:r>
            <a:endParaRPr lang="zh-CN" altLang="en-US" sz="4400" spc="600" dirty="0">
              <a:cs typeface="+mn-ea"/>
              <a:sym typeface="+mn-lt"/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1760812" y="3429000"/>
            <a:ext cx="6614321" cy="13040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600" b="1" i="1" spc="600" dirty="0">
                <a:solidFill>
                  <a:srgbClr val="699A54"/>
                </a:solidFill>
                <a:latin typeface="+mn-lt"/>
                <a:ea typeface="+mn-ea"/>
                <a:cs typeface="+mn-ea"/>
                <a:sym typeface="+mn-lt"/>
              </a:rPr>
              <a:t>大暑的历史由来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 flipV="1">
            <a:off x="-177166" y="3941973"/>
            <a:ext cx="3718696" cy="29122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1450" y="3194872"/>
            <a:ext cx="4400550" cy="366312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9098914" y="-1"/>
            <a:ext cx="3093085" cy="234600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133817" y="932155"/>
            <a:ext cx="15891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FEFEFE"/>
                </a:solidFill>
              </a:rPr>
              <a:t>https://www.ypppt.com/</a:t>
            </a:r>
            <a:endParaRPr lang="zh-CN" altLang="en-US" sz="800" dirty="0">
              <a:solidFill>
                <a:srgbClr val="FEFEF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a14="http://schemas.microsoft.com/office/drawing/2010/main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ahyp="http://schemas.microsoft.com/office/drawing/2018/hyperlinkcolor" xmlns:mc="http://schemas.openxmlformats.org/markup-compatibility/2006" xmlns:p14="http://schemas.microsoft.com/office/powerpoint/2010/main" xmlns:a16="http://schemas.microsoft.com/office/drawing/2014/main" id="{EB105A50-E026-4493-ACAF-F0B1654EA8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811205" y="719639"/>
            <a:ext cx="6128972" cy="521890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pc="300" dirty="0">
              <a:noFill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39420" y="409575"/>
            <a:ext cx="3046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spc="300" dirty="0">
                <a:solidFill>
                  <a:srgbClr val="699A54"/>
                </a:solidFill>
                <a:cs typeface="+mn-ea"/>
                <a:sym typeface="+mn-lt"/>
              </a:rPr>
              <a:t>大暑的历史由来</a:t>
            </a:r>
          </a:p>
        </p:txBody>
      </p:sp>
      <p:sp>
        <p:nvSpPr>
          <p:cNvPr id="5" name="矩形 4"/>
          <p:cNvSpPr/>
          <p:nvPr/>
        </p:nvSpPr>
        <p:spPr>
          <a:xfrm>
            <a:off x="4811205" y="919456"/>
            <a:ext cx="6542417" cy="52864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pc="300" dirty="0">
              <a:noFill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56961" y="986969"/>
            <a:ext cx="5805679" cy="5219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spc="300" dirty="0">
                <a:solidFill>
                  <a:srgbClr val="699A54"/>
                </a:solidFill>
                <a:cs typeface="+mn-ea"/>
                <a:sym typeface="+mn-lt"/>
              </a:rPr>
              <a:t>大暑是农历二十四节气中的第十二个节气，此时太阳到达黄经</a:t>
            </a:r>
            <a:r>
              <a:rPr lang="en-US" altLang="zh-CN" sz="1600" spc="300" dirty="0">
                <a:solidFill>
                  <a:srgbClr val="699A54"/>
                </a:solidFill>
                <a:cs typeface="+mn-ea"/>
                <a:sym typeface="+mn-lt"/>
              </a:rPr>
              <a:t>120</a:t>
            </a:r>
            <a:r>
              <a:rPr lang="zh-CN" altLang="en-US" sz="1600" spc="300" dirty="0">
                <a:solidFill>
                  <a:srgbClr val="699A54"/>
                </a:solidFill>
                <a:cs typeface="+mn-ea"/>
                <a:sym typeface="+mn-lt"/>
              </a:rPr>
              <a:t>度。</a:t>
            </a:r>
          </a:p>
          <a:p>
            <a:pPr algn="just">
              <a:lnSpc>
                <a:spcPct val="150000"/>
              </a:lnSpc>
            </a:pPr>
            <a:r>
              <a:rPr lang="en-US" altLang="zh-CN" sz="1600" spc="300" dirty="0">
                <a:solidFill>
                  <a:srgbClr val="699A54"/>
                </a:solidFill>
                <a:cs typeface="+mn-ea"/>
                <a:sym typeface="+mn-lt"/>
              </a:rPr>
              <a:t>《</a:t>
            </a:r>
            <a:r>
              <a:rPr lang="zh-CN" altLang="en-US" sz="1600" spc="300" dirty="0">
                <a:solidFill>
                  <a:srgbClr val="699A54"/>
                </a:solidFill>
                <a:cs typeface="+mn-ea"/>
                <a:sym typeface="+mn-lt"/>
              </a:rPr>
              <a:t>通纬</a:t>
            </a:r>
            <a:r>
              <a:rPr lang="en-US" altLang="zh-CN" sz="1600" spc="300" dirty="0">
                <a:solidFill>
                  <a:srgbClr val="699A54"/>
                </a:solidFill>
                <a:cs typeface="+mn-ea"/>
                <a:sym typeface="+mn-lt"/>
              </a:rPr>
              <a:t>·</a:t>
            </a:r>
            <a:r>
              <a:rPr lang="zh-CN" altLang="en-US" sz="1600" spc="300" dirty="0">
                <a:solidFill>
                  <a:srgbClr val="699A54"/>
                </a:solidFill>
                <a:cs typeface="+mn-ea"/>
                <a:sym typeface="+mn-lt"/>
              </a:rPr>
              <a:t>孝经援神契</a:t>
            </a:r>
            <a:r>
              <a:rPr lang="en-US" altLang="zh-CN" sz="1600" spc="300" dirty="0">
                <a:solidFill>
                  <a:srgbClr val="699A54"/>
                </a:solidFill>
                <a:cs typeface="+mn-ea"/>
                <a:sym typeface="+mn-lt"/>
              </a:rPr>
              <a:t>》</a:t>
            </a:r>
            <a:r>
              <a:rPr lang="zh-CN" altLang="en-US" sz="1600" spc="300" dirty="0">
                <a:solidFill>
                  <a:srgbClr val="699A54"/>
                </a:solidFill>
                <a:cs typeface="+mn-ea"/>
                <a:sym typeface="+mn-lt"/>
              </a:rPr>
              <a:t>：“小暑后十五日斗指未为大暑，六月中。小大者，就极热之中，分为大小，初后为小，望后为大也。”</a:t>
            </a:r>
          </a:p>
          <a:p>
            <a:pPr algn="just">
              <a:lnSpc>
                <a:spcPct val="150000"/>
              </a:lnSpc>
            </a:pPr>
            <a:r>
              <a:rPr lang="zh-CN" altLang="en-US" sz="1600" spc="300" dirty="0">
                <a:solidFill>
                  <a:srgbClr val="699A54"/>
                </a:solidFill>
                <a:cs typeface="+mn-ea"/>
                <a:sym typeface="+mn-lt"/>
              </a:rPr>
              <a:t>这时正值中伏前后，中国大部分地区为一年最热时期，也是喜热作物生长速度最快的时期。中国劳动人民将大暑分为三候：“一候腐草为萤；二候土润溽暑；三候大雨时行。”世上萤火虫约有二千多种，分水生与陆生两种，陆生的萤火虫产卵于枯草上，大暑时，萤火虫卵化而出，所以古人认为萤火虫是腐草变成的；第二候是说天气开始变得闷热，土地也很潮湿；第三候是说时常有大的雷雨会出现，这大雨使暑湿减弱，天气开始向立秋过渡</a:t>
            </a:r>
            <a:r>
              <a:rPr lang="zh-CN" altLang="en-US" sz="1600" spc="300" dirty="0" smtClean="0">
                <a:solidFill>
                  <a:srgbClr val="699A54"/>
                </a:solidFill>
                <a:cs typeface="+mn-ea"/>
                <a:sym typeface="+mn-lt"/>
              </a:rPr>
              <a:t>。</a:t>
            </a:r>
            <a:endParaRPr lang="zh-CN" altLang="en-US" sz="1600" spc="300" dirty="0">
              <a:solidFill>
                <a:srgbClr val="699A54"/>
              </a:solidFill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0130" y="2496637"/>
            <a:ext cx="5662295" cy="3776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a16="http://schemas.microsoft.com/office/drawing/2014/main" xmlns:a14="http://schemas.microsoft.com/office/drawing/2010/main" xmlns:ahyp="http://schemas.microsoft.com/office/drawing/2018/hyperlinkcolor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925505" y="719639"/>
            <a:ext cx="6128972" cy="521890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7827" y="1426821"/>
            <a:ext cx="5802630" cy="45117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93536" y="1697990"/>
            <a:ext cx="5131211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>
                <a:solidFill>
                  <a:srgbClr val="699A54"/>
                </a:solidFill>
                <a:cs typeface="+mn-ea"/>
                <a:sym typeface="+mn-lt"/>
              </a:rPr>
              <a:t>大暑</a:t>
            </a:r>
          </a:p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rgbClr val="699A54"/>
                </a:solidFill>
                <a:cs typeface="+mn-ea"/>
                <a:sym typeface="+mn-lt"/>
              </a:rPr>
              <a:t>大暑，六月中。解见小暑。</a:t>
            </a:r>
          </a:p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rgbClr val="699A54"/>
                </a:solidFill>
                <a:cs typeface="+mn-ea"/>
                <a:sym typeface="+mn-lt"/>
              </a:rPr>
              <a:t>腐草为萤。曰丹良，曰丹鸟，曰夜光，曰宵烛，皆萤之别名。离明之极，则幽阴至微之物亦化而为明也。</a:t>
            </a:r>
            <a:r>
              <a:rPr lang="en-US" altLang="zh-CN" sz="1600" dirty="0">
                <a:solidFill>
                  <a:srgbClr val="699A54"/>
                </a:solidFill>
                <a:cs typeface="+mn-ea"/>
                <a:sym typeface="+mn-lt"/>
              </a:rPr>
              <a:t>《</a:t>
            </a:r>
            <a:r>
              <a:rPr lang="zh-CN" altLang="en-US" sz="1600" dirty="0">
                <a:solidFill>
                  <a:srgbClr val="699A54"/>
                </a:solidFill>
                <a:cs typeface="+mn-ea"/>
                <a:sym typeface="+mn-lt"/>
              </a:rPr>
              <a:t>毛诗</a:t>
            </a:r>
            <a:r>
              <a:rPr lang="en-US" altLang="zh-CN" sz="1600" dirty="0">
                <a:solidFill>
                  <a:srgbClr val="699A54"/>
                </a:solidFill>
                <a:cs typeface="+mn-ea"/>
                <a:sym typeface="+mn-lt"/>
              </a:rPr>
              <a:t>》</a:t>
            </a:r>
            <a:r>
              <a:rPr lang="zh-CN" altLang="en-US" sz="1600" dirty="0">
                <a:solidFill>
                  <a:srgbClr val="699A54"/>
                </a:solidFill>
                <a:cs typeface="+mn-ea"/>
                <a:sym typeface="+mn-lt"/>
              </a:rPr>
              <a:t>曰：熠耀宵行。另一种也，形如米虫，尾亦有火，不言化者，不复原形，解见前。</a:t>
            </a:r>
          </a:p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rgbClr val="699A54"/>
                </a:solidFill>
                <a:cs typeface="+mn-ea"/>
                <a:sym typeface="+mn-lt"/>
              </a:rPr>
              <a:t>土润溽</a:t>
            </a:r>
            <a:r>
              <a:rPr lang="en-US" altLang="zh-CN" sz="1600" dirty="0">
                <a:solidFill>
                  <a:srgbClr val="699A54"/>
                </a:solidFill>
                <a:cs typeface="+mn-ea"/>
                <a:sym typeface="+mn-lt"/>
              </a:rPr>
              <a:t>【</a:t>
            </a:r>
            <a:r>
              <a:rPr lang="en-US" altLang="zh-CN" sz="1600" dirty="0" err="1">
                <a:solidFill>
                  <a:srgbClr val="699A54"/>
                </a:solidFill>
                <a:cs typeface="+mn-ea"/>
                <a:sym typeface="+mn-lt"/>
              </a:rPr>
              <a:t>rù</a:t>
            </a:r>
            <a:r>
              <a:rPr lang="en-US" altLang="zh-CN" sz="1600" dirty="0">
                <a:solidFill>
                  <a:srgbClr val="699A54"/>
                </a:solidFill>
                <a:cs typeface="+mn-ea"/>
                <a:sym typeface="+mn-lt"/>
              </a:rPr>
              <a:t>】</a:t>
            </a:r>
            <a:r>
              <a:rPr lang="zh-CN" altLang="en-US" sz="1600" dirty="0">
                <a:solidFill>
                  <a:srgbClr val="699A54"/>
                </a:solidFill>
                <a:cs typeface="+mn-ea"/>
                <a:sym typeface="+mn-lt"/>
              </a:rPr>
              <a:t>暑。溽，湿也，土之气润，故蒸郁而为湿；暑，俗称龌龊，热是也。</a:t>
            </a:r>
          </a:p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rgbClr val="699A54"/>
                </a:solidFill>
                <a:cs typeface="+mn-ea"/>
                <a:sym typeface="+mn-lt"/>
              </a:rPr>
              <a:t>大雨时行。前候湿暑之气蒸郁，今候则大雨时行，以退暑也。</a:t>
            </a:r>
            <a:endParaRPr lang="zh-CN" altLang="en-US" sz="1600" b="0" i="0" dirty="0">
              <a:solidFill>
                <a:srgbClr val="699A54"/>
              </a:solidFill>
              <a:effectLst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8226" y="1362487"/>
            <a:ext cx="4883332" cy="488333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6BE1C8A1-0854-48CB-9AD7-40205A2CC8BB}"/>
              </a:ext>
            </a:extLst>
          </p:cNvPr>
          <p:cNvSpPr txBox="1"/>
          <p:nvPr/>
        </p:nvSpPr>
        <p:spPr>
          <a:xfrm>
            <a:off x="439420" y="409575"/>
            <a:ext cx="3046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spc="300" dirty="0">
                <a:solidFill>
                  <a:srgbClr val="699A54"/>
                </a:solidFill>
                <a:cs typeface="+mn-ea"/>
                <a:sym typeface="+mn-lt"/>
              </a:rPr>
              <a:t>大暑的历史由来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a14="http://schemas.microsoft.com/office/drawing/2010/main" xmlns:a16="http://schemas.microsoft.com/office/drawing/2014/main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925505" y="719639"/>
            <a:ext cx="6128972" cy="521890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61428" y="950642"/>
            <a:ext cx="1364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spc="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大暑三候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6845" y="1994858"/>
            <a:ext cx="2339103" cy="175432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5325" y="2006066"/>
            <a:ext cx="1732022" cy="17320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5913" y="1719413"/>
            <a:ext cx="2305215" cy="230521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22289" y="4336754"/>
            <a:ext cx="2750042" cy="18116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08489" y="4336754"/>
            <a:ext cx="2750042" cy="18116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840104" y="4336754"/>
            <a:ext cx="2750042" cy="18116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69455" y="4249887"/>
            <a:ext cx="270232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600" spc="300" dirty="0">
              <a:solidFill>
                <a:srgbClr val="699A54"/>
              </a:solidFill>
              <a:cs typeface="+mn-ea"/>
              <a:sym typeface="+mn-lt"/>
            </a:endParaRPr>
          </a:p>
          <a:p>
            <a:r>
              <a:rPr lang="zh-CN" altLang="en-US" sz="1600" spc="300" dirty="0">
                <a:solidFill>
                  <a:srgbClr val="699A54"/>
                </a:solidFill>
                <a:cs typeface="+mn-ea"/>
                <a:sym typeface="+mn-lt"/>
              </a:rPr>
              <a:t>一候丨腐草为萤</a:t>
            </a:r>
          </a:p>
          <a:p>
            <a:r>
              <a:rPr lang="zh-CN" altLang="en-US" sz="1400" spc="300" dirty="0">
                <a:solidFill>
                  <a:srgbClr val="699A54"/>
                </a:solidFill>
                <a:cs typeface="+mn-ea"/>
                <a:sym typeface="+mn-lt"/>
              </a:rPr>
              <a:t>萤火虫产卵在落叶与枯草之间，经幼虫、蛹而至成虫，在盛夏孵化而出。古人的生物知识缺乏，所以以为萤火虫在此时由腐草所变化而生。</a:t>
            </a:r>
          </a:p>
        </p:txBody>
      </p:sp>
      <p:sp>
        <p:nvSpPr>
          <p:cNvPr id="15" name="矩形 14"/>
          <p:cNvSpPr/>
          <p:nvPr/>
        </p:nvSpPr>
        <p:spPr>
          <a:xfrm>
            <a:off x="5069727" y="4526747"/>
            <a:ext cx="22270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spc="300" dirty="0">
                <a:solidFill>
                  <a:srgbClr val="699A54"/>
                </a:solidFill>
                <a:cs typeface="+mn-ea"/>
                <a:sym typeface="+mn-lt"/>
              </a:rPr>
              <a:t>二候丨土润溽暑</a:t>
            </a:r>
          </a:p>
          <a:p>
            <a:r>
              <a:rPr lang="zh-CN" altLang="en-US" sz="1400" spc="300" dirty="0">
                <a:solidFill>
                  <a:srgbClr val="699A54"/>
                </a:solidFill>
                <a:cs typeface="+mn-ea"/>
                <a:sym typeface="+mn-lt"/>
              </a:rPr>
              <a:t>“腐草化为萤，又五日，土润溽暑。” 此时土壤内湿气潮润，天气也湿热难耐，这种蒸郁的热天也是最难过的。</a:t>
            </a:r>
          </a:p>
        </p:txBody>
      </p:sp>
      <p:sp>
        <p:nvSpPr>
          <p:cNvPr id="16" name="矩形 15"/>
          <p:cNvSpPr/>
          <p:nvPr/>
        </p:nvSpPr>
        <p:spPr>
          <a:xfrm>
            <a:off x="8887393" y="4249351"/>
            <a:ext cx="270232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1600" spc="300" dirty="0">
              <a:solidFill>
                <a:srgbClr val="699A54"/>
              </a:solidFill>
              <a:cs typeface="+mn-ea"/>
              <a:sym typeface="+mn-lt"/>
            </a:endParaRPr>
          </a:p>
          <a:p>
            <a:r>
              <a:rPr lang="zh-CN" altLang="en-US" sz="1600" spc="300" dirty="0">
                <a:solidFill>
                  <a:srgbClr val="699A54"/>
                </a:solidFill>
                <a:cs typeface="+mn-ea"/>
                <a:sym typeface="+mn-lt"/>
              </a:rPr>
              <a:t>三候丨大雨时行</a:t>
            </a:r>
          </a:p>
          <a:p>
            <a:r>
              <a:rPr lang="zh-CN" altLang="en-US" sz="1400" spc="300" dirty="0">
                <a:solidFill>
                  <a:srgbClr val="699A54"/>
                </a:solidFill>
                <a:cs typeface="+mn-ea"/>
                <a:sym typeface="+mn-lt"/>
              </a:rPr>
              <a:t>当早上的湿热之气升至对流云层，在高空遇冷，常在午后降下大雨，雨势大但是下雨的时间不长，雨后可以稍稍缓解一些暑气。</a:t>
            </a:r>
          </a:p>
          <a:p>
            <a:endParaRPr lang="zh-CN" altLang="en-US" sz="1400" i="0" spc="300" dirty="0">
              <a:solidFill>
                <a:srgbClr val="699A54"/>
              </a:solidFill>
              <a:effectLst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B84AFB8C-8F79-48BD-8C53-04EB20B41B13}"/>
              </a:ext>
            </a:extLst>
          </p:cNvPr>
          <p:cNvSpPr txBox="1"/>
          <p:nvPr/>
        </p:nvSpPr>
        <p:spPr>
          <a:xfrm>
            <a:off x="439420" y="409575"/>
            <a:ext cx="3046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spc="300" dirty="0">
                <a:solidFill>
                  <a:srgbClr val="699A54"/>
                </a:solidFill>
                <a:cs typeface="+mn-ea"/>
                <a:sym typeface="+mn-lt"/>
              </a:rPr>
              <a:t>大暑的历史由来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a14="http://schemas.microsoft.com/office/drawing/2010/main" xmlns:a16="http://schemas.microsoft.com/office/drawing/2014/main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316601A0-42A7-445F-A75A-33D860BAC9AC}"/>
              </a:ext>
            </a:extLst>
          </p:cNvPr>
          <p:cNvSpPr/>
          <p:nvPr/>
        </p:nvSpPr>
        <p:spPr>
          <a:xfrm rot="16200000">
            <a:off x="3715083" y="180550"/>
            <a:ext cx="1066800" cy="4688205"/>
          </a:xfrm>
          <a:prstGeom prst="rect">
            <a:avLst/>
          </a:prstGeom>
          <a:solidFill>
            <a:srgbClr val="59934B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pc="600"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0638A761-647E-45D4-8437-FE80876A0E1E}"/>
              </a:ext>
            </a:extLst>
          </p:cNvPr>
          <p:cNvSpPr/>
          <p:nvPr/>
        </p:nvSpPr>
        <p:spPr>
          <a:xfrm rot="16200000">
            <a:off x="3851608" y="696805"/>
            <a:ext cx="723900" cy="3656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pc="600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4AD1B38F-1598-4EB7-9D97-EB3A86F99349}"/>
              </a:ext>
            </a:extLst>
          </p:cNvPr>
          <p:cNvSpPr txBox="1"/>
          <p:nvPr/>
        </p:nvSpPr>
        <p:spPr>
          <a:xfrm>
            <a:off x="2873747" y="2163020"/>
            <a:ext cx="27494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400" b="1" spc="600" dirty="0">
                <a:solidFill>
                  <a:schemeClr val="bg1"/>
                </a:solidFill>
                <a:cs typeface="+mn-ea"/>
                <a:sym typeface="+mn-lt"/>
              </a:rPr>
              <a:t>第二章节</a:t>
            </a:r>
            <a:endParaRPr lang="zh-CN" altLang="en-US" sz="4400" spc="600" dirty="0">
              <a:cs typeface="+mn-ea"/>
              <a:sym typeface="+mn-lt"/>
            </a:endParaRPr>
          </a:p>
        </p:txBody>
      </p:sp>
      <p:sp>
        <p:nvSpPr>
          <p:cNvPr id="18" name="标题 1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6A5DECC0-4F4E-4785-BEDB-D0C2C8F3D36A}"/>
              </a:ext>
            </a:extLst>
          </p:cNvPr>
          <p:cNvSpPr txBox="1"/>
          <p:nvPr/>
        </p:nvSpPr>
        <p:spPr>
          <a:xfrm>
            <a:off x="1760812" y="3429000"/>
            <a:ext cx="6614321" cy="130407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6600" b="1" i="1" spc="600">
                <a:solidFill>
                  <a:srgbClr val="699A54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关于大暑的传说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F15FEFA4-72BD-4FBB-86D7-89BF6139F2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 flipV="1">
            <a:off x="-177166" y="3941973"/>
            <a:ext cx="3718696" cy="291221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0DDDC2DF-5374-4301-932E-55A7B0F424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1450" y="3194872"/>
            <a:ext cx="4400550" cy="366312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23AFE8D6-2167-445C-A900-D891001F71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9098914" y="-1"/>
            <a:ext cx="3093085" cy="23460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a16="http://schemas.microsoft.com/office/drawing/2014/main" xmlns:a14="http://schemas.microsoft.com/office/drawing/2010/main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838419" y="809685"/>
            <a:ext cx="6128972" cy="521890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86729" y="910015"/>
            <a:ext cx="6128972" cy="52189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17664" y="1280346"/>
            <a:ext cx="5668571" cy="427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/>
            <a:r>
              <a:rPr lang="zh-CN" altLang="en-US" sz="1600" dirty="0">
                <a:solidFill>
                  <a:srgbClr val="699A54"/>
                </a:solidFill>
                <a:cs typeface="+mn-ea"/>
                <a:sym typeface="+mn-lt"/>
              </a:rPr>
              <a:t>俗话说“热在三伏”，大暑一般处在三伏里的中伏阶段。我国大部分地区天气炎热，著名的三大火炉南京、武汉、重庆在大暑前后也是炉火最旺。最热的“火炉”，要属新疆的吐鲁番，有“火焰山”之称，清代诗人萧雄在他的</a:t>
            </a:r>
            <a:r>
              <a:rPr lang="en-US" altLang="zh-CN" sz="1600" dirty="0">
                <a:solidFill>
                  <a:srgbClr val="699A54"/>
                </a:solidFill>
                <a:cs typeface="+mn-ea"/>
                <a:sym typeface="+mn-lt"/>
              </a:rPr>
              <a:t>《</a:t>
            </a:r>
            <a:r>
              <a:rPr lang="zh-CN" altLang="en-US" sz="1600" dirty="0">
                <a:solidFill>
                  <a:srgbClr val="699A54"/>
                </a:solidFill>
                <a:cs typeface="+mn-ea"/>
                <a:sym typeface="+mn-lt"/>
              </a:rPr>
              <a:t>西疆杂述</a:t>
            </a:r>
            <a:r>
              <a:rPr lang="en-US" altLang="zh-CN" sz="1600" dirty="0">
                <a:solidFill>
                  <a:srgbClr val="699A54"/>
                </a:solidFill>
                <a:cs typeface="+mn-ea"/>
                <a:sym typeface="+mn-lt"/>
              </a:rPr>
              <a:t>》</a:t>
            </a:r>
            <a:r>
              <a:rPr lang="zh-CN" altLang="en-US" sz="1600" dirty="0">
                <a:solidFill>
                  <a:srgbClr val="699A54"/>
                </a:solidFill>
                <a:cs typeface="+mn-ea"/>
                <a:sym typeface="+mn-lt"/>
              </a:rPr>
              <a:t>中写到“试将面饼贴之砖壁，少顷烙熟，烈日可畏。”根据大暑的热与不热，有不少预测后期天气的农谚有：如短期预示的有“大暑热，田头歇；大暑凉，水满塘”“大暑小暑，淹死老鼠”；中期预示的有“大暑热，秋后凉” “大暑热不透，大热在秋后”“小暑不见日头，大暑晒开石头”；长期预示的有“大暑热得慌，四个月无霜”“大暑不热，冬天不冷”“大暑不热要烂冬”“小暑大暑不热</a:t>
            </a:r>
            <a:r>
              <a:rPr lang="en-US" altLang="zh-CN" sz="1600" dirty="0">
                <a:solidFill>
                  <a:srgbClr val="699A54"/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rgbClr val="699A54"/>
                </a:solidFill>
                <a:cs typeface="+mn-ea"/>
                <a:sym typeface="+mn-lt"/>
              </a:rPr>
              <a:t>小寒大寒不冷”“大暑大雨，百日见霜”等。“大者，乃炎热之极也。”古人云“物极必反”，大暑之后便是立秋，气温将渐渐的凉爽下来。</a:t>
            </a:r>
          </a:p>
          <a:p>
            <a:pPr indent="457200" algn="just" fontAlgn="base"/>
            <a:r>
              <a:rPr lang="zh-CN" altLang="en-US" sz="1600" dirty="0">
                <a:solidFill>
                  <a:srgbClr val="699A54"/>
                </a:solidFill>
                <a:cs typeface="+mn-ea"/>
                <a:sym typeface="+mn-lt"/>
              </a:rPr>
              <a:t> 还有一些大暑期间雨水多少与粮食丰欠的关系，有“伏里多雨，囤里多米”“伏天雨丰，粮丰棉丰”“伏不受旱，一亩增一担”的说法。</a:t>
            </a:r>
            <a:endParaRPr lang="zh-CN" altLang="en-US" sz="1600" b="0" i="0" dirty="0">
              <a:solidFill>
                <a:srgbClr val="699A54"/>
              </a:solidFill>
              <a:effectLst/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5559" y="2207484"/>
            <a:ext cx="5359340" cy="334958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14B23F38-A5C4-4205-9581-F18A24FF4C8F}"/>
              </a:ext>
            </a:extLst>
          </p:cNvPr>
          <p:cNvSpPr txBox="1"/>
          <p:nvPr/>
        </p:nvSpPr>
        <p:spPr>
          <a:xfrm>
            <a:off x="439420" y="409575"/>
            <a:ext cx="3046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spc="300" dirty="0">
                <a:solidFill>
                  <a:srgbClr val="699A54"/>
                </a:solidFill>
                <a:cs typeface="+mn-ea"/>
                <a:sym typeface="+mn-lt"/>
              </a:rPr>
              <a:t>关于大暑的传说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a14="http://schemas.microsoft.com/office/drawing/2010/main" xmlns:a16="http://schemas.microsoft.com/office/drawing/2014/main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63055" y="1566821"/>
            <a:ext cx="6128972" cy="42056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spc="300" dirty="0">
              <a:noFill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0085" y="1820001"/>
            <a:ext cx="58623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spc="300" dirty="0">
                <a:solidFill>
                  <a:srgbClr val="699A54"/>
                </a:solidFill>
                <a:cs typeface="+mn-ea"/>
                <a:sym typeface="+mn-lt"/>
              </a:rPr>
              <a:t>记的在孩提时代，盛夏村外的玉米地里，有很多一闪一灭的光亮，犹如一盏盏神秘莫测的明灯，那就是萤火虫发出的光亮。东晋时代，南平新洲（今湖南津市）有一个叫人车胤的，字武子，自幼聪颖好学，勤奋不倦，博学多通。但因家境贫困，父亲无法为他提供良好的学习环境。为了维持温饱，没有多余的钱买灯油供他晚上读书。为此，他只能利用白天时间背诵诗文。夏天的一个晚上，他正在院子里背一篇文章，忽然见许多萤火虫在低空中飞舞。一闪一闪的光点，在黑暗中显得有些耀眼。他想，如果把许多萤火虫集中在一起，不就成为一盏灯了吗？于是，他去找了一只白绢口袋，随即抓了几十只萤火虫放在里面，再扎住袋口，把它吊起来。虽然不怎么明亮，但可勉强用来看书了。从此，只要有萤火虫，他就去抓一把来当作灯用，自此学识与日俱增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9057" y="1674858"/>
            <a:ext cx="4568506" cy="420560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BA04CD54-BB0D-426F-B845-EB4A12FA16DC}"/>
              </a:ext>
            </a:extLst>
          </p:cNvPr>
          <p:cNvSpPr txBox="1"/>
          <p:nvPr/>
        </p:nvSpPr>
        <p:spPr>
          <a:xfrm>
            <a:off x="439420" y="409575"/>
            <a:ext cx="3046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spc="300" dirty="0">
                <a:solidFill>
                  <a:srgbClr val="699A54"/>
                </a:solidFill>
                <a:cs typeface="+mn-ea"/>
                <a:sym typeface="+mn-lt"/>
              </a:rPr>
              <a:t>关于大暑的传说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 xmlns:a14="http://schemas.microsoft.com/office/drawing/2010/main" xmlns:a16="http://schemas.microsoft.com/office/drawing/2014/main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清新二十四节气之大暑节气介绍PPT模板.pptx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uzblcyu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www.33ppt.com</Template>
  <TotalTime>0</TotalTime>
  <Words>1740</Words>
  <Application>Microsoft Office PowerPoint</Application>
  <PresentationFormat>宽屏</PresentationFormat>
  <Paragraphs>126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Meiryo</vt:lpstr>
      <vt:lpstr>等线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/>
  <cp:keywords/>
  <dc:description/>
  <cp:lastModifiedBy/>
  <cp:revision>1</cp:revision>
  <dcterms:created xsi:type="dcterms:W3CDTF">2020-06-25T04:45:42Z</dcterms:created>
  <dcterms:modified xsi:type="dcterms:W3CDTF">2023-06-23T01:40:13Z</dcterms:modified>
</cp:coreProperties>
</file>