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65" r:id="rId3"/>
  </p:sldMasterIdLst>
  <p:notesMasterIdLst>
    <p:notesMasterId r:id="rId25"/>
  </p:notesMasterIdLst>
  <p:handoutMasterIdLst>
    <p:handoutMasterId r:id="rId26"/>
  </p:handoutMasterIdLst>
  <p:sldIdLst>
    <p:sldId id="379" r:id="rId4"/>
    <p:sldId id="380" r:id="rId5"/>
    <p:sldId id="381" r:id="rId6"/>
    <p:sldId id="362" r:id="rId7"/>
    <p:sldId id="367" r:id="rId8"/>
    <p:sldId id="368" r:id="rId9"/>
    <p:sldId id="369" r:id="rId10"/>
    <p:sldId id="382" r:id="rId11"/>
    <p:sldId id="370" r:id="rId12"/>
    <p:sldId id="371" r:id="rId13"/>
    <p:sldId id="372" r:id="rId14"/>
    <p:sldId id="383" r:id="rId15"/>
    <p:sldId id="373" r:id="rId16"/>
    <p:sldId id="374" r:id="rId17"/>
    <p:sldId id="375" r:id="rId18"/>
    <p:sldId id="384" r:id="rId19"/>
    <p:sldId id="376" r:id="rId20"/>
    <p:sldId id="377" r:id="rId21"/>
    <p:sldId id="378" r:id="rId22"/>
    <p:sldId id="385" r:id="rId23"/>
    <p:sldId id="386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E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82"/>
  </p:normalViewPr>
  <p:slideViewPr>
    <p:cSldViewPr snapToGrid="0" snapToObjects="1">
      <p:cViewPr varScale="1">
        <p:scale>
          <a:sx n="106" d="100"/>
          <a:sy n="106" d="100"/>
        </p:scale>
        <p:origin x="72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2023/6/23</a:t>
            </a:fld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kumimoji="1"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0ACF2CF-5EF1-D24F-8F8B-C67282AA038A}" type="datetimeFigureOut">
              <a:rPr kumimoji="1" lang="zh-CN" altLang="en-US" smtClean="0"/>
              <a:pPr/>
              <a:t>2023/6/23</a:t>
            </a:fld>
            <a:endParaRPr kumimoji="1"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8F70782-008B-5B48-B01C-A994AC4AA046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400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58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280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31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497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587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22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652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692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591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86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51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426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006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69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438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520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65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885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2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5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2023/6/23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57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730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294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08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04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619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448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3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49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68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21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43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6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76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009304" y="6516516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51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50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87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34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2023/6/23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2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BEAF8C0F-6463-4B0B-91F6-09DCAA2811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84" y="141270"/>
            <a:ext cx="10640321" cy="751245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7057190-4007-4C46-8D08-5BFFFAEC43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31" y="2839453"/>
            <a:ext cx="12068069" cy="40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9942DAB-2BD2-4448-B5CC-A570362A5625}"/>
              </a:ext>
            </a:extLst>
          </p:cNvPr>
          <p:cNvSpPr/>
          <p:nvPr/>
        </p:nvSpPr>
        <p:spPr>
          <a:xfrm>
            <a:off x="4897011" y="622575"/>
            <a:ext cx="239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447E58"/>
                </a:solidFill>
                <a:cs typeface="+mn-ea"/>
                <a:sym typeface="+mn-lt"/>
              </a:rPr>
              <a:t>气候特征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D71045EA-042D-9D4D-B819-AFB32D19ED43}"/>
              </a:ext>
            </a:extLst>
          </p:cNvPr>
          <p:cNvSpPr txBox="1"/>
          <p:nvPr/>
        </p:nvSpPr>
        <p:spPr>
          <a:xfrm>
            <a:off x="1157655" y="4308231"/>
            <a:ext cx="789744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在我国华南以北的长江中下游等地区，如苏、浙、赣等一带处于炎热少雨季节，滴雨似黄金。有“小暑雨如银，大暑雨如金”，“伏里多雨，囤里多米”，“伏天雨丰，粮丰棉丰”，“伏不受旱，一亩增一担”的说法。恰如左河水诗云：“日盛三伏暑气熏，坐闲烦静在蝇蚊。纵逢战鼓云中起，箭射荷塘若洒金。”如果大暑前后出现阴雨，则预示以后雨水多。农谚有“大暑有雨多雨，秋水足；大暑无雨少雨，吃水愁”的说法。</a:t>
            </a:r>
            <a:endParaRPr kumimoji="1" lang="zh-CN" altLang="en-US" sz="1400" dirty="0">
              <a:solidFill>
                <a:srgbClr val="447E58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48AE093-D276-1B42-B95A-6DD0736B1F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655" y="998954"/>
            <a:ext cx="4590321" cy="344274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568500CC-8E4F-214F-A06E-00A8ADAF264E}"/>
              </a:ext>
            </a:extLst>
          </p:cNvPr>
          <p:cNvSpPr/>
          <p:nvPr/>
        </p:nvSpPr>
        <p:spPr>
          <a:xfrm>
            <a:off x="6319778" y="2016046"/>
            <a:ext cx="4134465" cy="1308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447E58"/>
                </a:solidFill>
                <a:cs typeface="+mn-ea"/>
                <a:sym typeface="+mn-lt"/>
              </a:rPr>
              <a:t>小暑雨如银，大暑雨如金</a:t>
            </a:r>
            <a:endParaRPr lang="en-US" altLang="zh-CN" sz="2800" dirty="0">
              <a:solidFill>
                <a:srgbClr val="447E58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rgbClr val="447E58"/>
                </a:solidFill>
                <a:cs typeface="+mn-ea"/>
                <a:sym typeface="+mn-lt"/>
              </a:rPr>
              <a:t>伏里多雨，囤里多米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977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9942DAB-2BD2-4448-B5CC-A570362A5625}"/>
              </a:ext>
            </a:extLst>
          </p:cNvPr>
          <p:cNvSpPr/>
          <p:nvPr/>
        </p:nvSpPr>
        <p:spPr>
          <a:xfrm>
            <a:off x="4853722" y="866537"/>
            <a:ext cx="239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447E58"/>
                </a:solidFill>
                <a:cs typeface="+mn-ea"/>
                <a:sym typeface="+mn-lt"/>
              </a:rPr>
              <a:t>气候特征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C37085CB-C9C0-D448-BD95-3E0B3DF1D556}"/>
              </a:ext>
            </a:extLst>
          </p:cNvPr>
          <p:cNvSpPr txBox="1"/>
          <p:nvPr/>
        </p:nvSpPr>
        <p:spPr>
          <a:xfrm>
            <a:off x="4597400" y="2362200"/>
            <a:ext cx="3136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7E58"/>
                </a:solidFill>
                <a:cs typeface="+mn-ea"/>
                <a:sym typeface="+mn-lt"/>
              </a:rPr>
              <a:t>而在我国的华南西部地区虽然高温出现也最频繁，但雨水却最丰沛、雷暴最常见，是雷阵雨最多的季节。这里有谚语说：“东闪无半滴，西闪走不及”。意谓在夏天午后，闪电如果出现在东方，雨不会下到这里，若闪电在西方，则雨势很快就会到来，要想躲避都来不及。</a:t>
            </a:r>
            <a:endParaRPr kumimoji="1" lang="zh-CN" altLang="en-US" sz="1600" dirty="0">
              <a:solidFill>
                <a:srgbClr val="447E58"/>
              </a:solidFill>
              <a:cs typeface="+mn-ea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FB0343ED-72AB-904A-8170-92EF60866E06}"/>
              </a:ext>
            </a:extLst>
          </p:cNvPr>
          <p:cNvSpPr txBox="1"/>
          <p:nvPr/>
        </p:nvSpPr>
        <p:spPr>
          <a:xfrm>
            <a:off x="8001000" y="2362199"/>
            <a:ext cx="3136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7E58"/>
                </a:solidFill>
                <a:cs typeface="+mn-ea"/>
                <a:sym typeface="+mn-lt"/>
              </a:rPr>
              <a:t>根据大暑的热与不热，有不少预测后期天气的农谚有：如短期预示的有“大暑热，田头歇；大暑凉，水满塘”；中期预示的有“大暑热，秋后凉”；长期预示的有“大暑热得慌，四个月无霜”、“大暑不热，冬天不冷”、“大暑不热要烂冬”等。</a:t>
            </a:r>
            <a:endParaRPr kumimoji="1" lang="zh-CN" altLang="en-US" sz="1600" dirty="0">
              <a:solidFill>
                <a:srgbClr val="447E58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67FF463-F496-8B48-A2C6-6A94884481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" y="2641021"/>
            <a:ext cx="4609138" cy="363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7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494739B-A921-4320-964A-74E585114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31" y="2839453"/>
            <a:ext cx="12068069" cy="401854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884057FD-59A7-4B4C-9870-CE758FBD9F6A}"/>
              </a:ext>
            </a:extLst>
          </p:cNvPr>
          <p:cNvSpPr txBox="1"/>
          <p:nvPr/>
        </p:nvSpPr>
        <p:spPr>
          <a:xfrm>
            <a:off x="3233529" y="2491409"/>
            <a:ext cx="5459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8800" dirty="0">
                <a:solidFill>
                  <a:srgbClr val="447E58"/>
                </a:solidFill>
                <a:cs typeface="+mn-ea"/>
                <a:sym typeface="+mn-lt"/>
              </a:rPr>
              <a:t>民俗活动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53AD8E3-652D-482A-AC96-6A6011DF21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136" y="1353363"/>
            <a:ext cx="1019368" cy="144082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0087A53-2E37-4E0A-80E9-082AA8C0E7AD}"/>
              </a:ext>
            </a:extLst>
          </p:cNvPr>
          <p:cNvSpPr txBox="1"/>
          <p:nvPr/>
        </p:nvSpPr>
        <p:spPr>
          <a:xfrm>
            <a:off x="5659602" y="2056248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447E58"/>
                </a:solidFill>
                <a:cs typeface="+mn-ea"/>
                <a:sym typeface="+mn-lt"/>
              </a:rPr>
              <a:t>PART</a:t>
            </a:r>
            <a:r>
              <a:rPr kumimoji="1" lang="zh-CN" altLang="en-US" sz="2400" dirty="0">
                <a:solidFill>
                  <a:srgbClr val="447E58"/>
                </a:solidFill>
                <a:cs typeface="+mn-ea"/>
                <a:sym typeface="+mn-lt"/>
              </a:rPr>
              <a:t> </a:t>
            </a:r>
            <a:r>
              <a:rPr kumimoji="1" lang="en-US" altLang="zh-CN" sz="2400" dirty="0">
                <a:solidFill>
                  <a:srgbClr val="447E58"/>
                </a:solidFill>
                <a:cs typeface="+mn-ea"/>
                <a:sym typeface="+mn-lt"/>
              </a:rPr>
              <a:t>03</a:t>
            </a:r>
            <a:endParaRPr kumimoji="1" lang="zh-CN" altLang="en-US" sz="2400" dirty="0">
              <a:solidFill>
                <a:srgbClr val="447E58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52D21825-52B9-4D47-8C03-D2EE37268980}"/>
              </a:ext>
            </a:extLst>
          </p:cNvPr>
          <p:cNvSpPr txBox="1"/>
          <p:nvPr/>
        </p:nvSpPr>
        <p:spPr>
          <a:xfrm>
            <a:off x="5657756" y="1702328"/>
            <a:ext cx="10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000" dirty="0">
                <a:solidFill>
                  <a:srgbClr val="447E58"/>
                </a:solidFill>
                <a:cs typeface="+mn-ea"/>
                <a:sym typeface="+mn-lt"/>
              </a:rPr>
              <a:t>第三章</a:t>
            </a:r>
          </a:p>
        </p:txBody>
      </p:sp>
    </p:spTree>
    <p:extLst>
      <p:ext uri="{BB962C8B-B14F-4D97-AF65-F5344CB8AC3E}">
        <p14:creationId xmlns:p14="http://schemas.microsoft.com/office/powerpoint/2010/main" val="12660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74697" y="617311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www.ypppt.com/jieri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/</a:t>
            </a: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9942DAB-2BD2-4448-B5CC-A570362A5625}"/>
              </a:ext>
            </a:extLst>
          </p:cNvPr>
          <p:cNvSpPr/>
          <p:nvPr/>
        </p:nvSpPr>
        <p:spPr>
          <a:xfrm>
            <a:off x="4853722" y="737344"/>
            <a:ext cx="239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447E58"/>
                </a:solidFill>
                <a:cs typeface="+mn-ea"/>
                <a:sym typeface="+mn-lt"/>
              </a:rPr>
              <a:t>民俗活动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42C9899C-D66D-3E45-BB98-DE24F075C9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5039" y="475734"/>
            <a:ext cx="6629376" cy="662937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F2FF54A8-5C51-B14C-96A8-96DC5D2A729E}"/>
              </a:ext>
            </a:extLst>
          </p:cNvPr>
          <p:cNvSpPr txBox="1"/>
          <p:nvPr/>
        </p:nvSpPr>
        <p:spPr>
          <a:xfrm>
            <a:off x="5905500" y="3006497"/>
            <a:ext cx="50038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而在我国的华南西部地区虽然高温出现也最频繁，但雨水却最丰沛、雷暴最常见，是雷阵雨最多的季节。这里有谚语说：“东闪无半滴，西闪走不及”。意谓在夏天午后，闪电如果出现在东方，雨不会下到这里，若闪电在西方，则雨势很快就会到来，要想躲避都来不及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EAFB817-3211-A94F-A5EB-8CE429B104A8}"/>
              </a:ext>
            </a:extLst>
          </p:cNvPr>
          <p:cNvSpPr/>
          <p:nvPr/>
        </p:nvSpPr>
        <p:spPr>
          <a:xfrm>
            <a:off x="5905500" y="212673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0" i="0" dirty="0">
                <a:solidFill>
                  <a:srgbClr val="447E58"/>
                </a:solidFill>
                <a:effectLst/>
                <a:cs typeface="+mn-ea"/>
                <a:sym typeface="+mn-lt"/>
              </a:rPr>
              <a:t>基础天气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EB1BB13-7C60-4B4E-8D02-5A6F880DCD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408385">
            <a:off x="7591809" y="3709388"/>
            <a:ext cx="3397700" cy="339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3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9942DAB-2BD2-4448-B5CC-A570362A5625}"/>
              </a:ext>
            </a:extLst>
          </p:cNvPr>
          <p:cNvSpPr/>
          <p:nvPr/>
        </p:nvSpPr>
        <p:spPr>
          <a:xfrm>
            <a:off x="4853722" y="725768"/>
            <a:ext cx="239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447E58"/>
                </a:solidFill>
                <a:cs typeface="+mn-ea"/>
                <a:sym typeface="+mn-lt"/>
              </a:rPr>
              <a:t>民俗活动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4033D607-9996-8243-BF73-5F9F2F4D5B26}"/>
              </a:ext>
            </a:extLst>
          </p:cNvPr>
          <p:cNvSpPr txBox="1"/>
          <p:nvPr/>
        </p:nvSpPr>
        <p:spPr>
          <a:xfrm>
            <a:off x="1308101" y="1750447"/>
            <a:ext cx="8622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solidFill>
                  <a:srgbClr val="447E58"/>
                </a:solidFill>
                <a:cs typeface="+mn-ea"/>
                <a:sym typeface="+mn-lt"/>
              </a:rPr>
              <a:t>古书中说“大者，乃炎热之极也。”</a:t>
            </a:r>
            <a:endParaRPr kumimoji="1" lang="en-US" altLang="zh-CN" dirty="0">
              <a:solidFill>
                <a:srgbClr val="447E58"/>
              </a:solidFill>
              <a:cs typeface="+mn-ea"/>
              <a:sym typeface="+mn-lt"/>
            </a:endParaRPr>
          </a:p>
          <a:p>
            <a:endParaRPr kumimoji="1" lang="en-US" altLang="zh-CN" dirty="0">
              <a:solidFill>
                <a:srgbClr val="447E58"/>
              </a:solidFill>
              <a:cs typeface="+mn-ea"/>
              <a:sym typeface="+mn-lt"/>
            </a:endParaRPr>
          </a:p>
          <a:p>
            <a:r>
              <a:rPr kumimoji="1" lang="zh-CN" altLang="en-US" sz="1600" dirty="0">
                <a:solidFill>
                  <a:srgbClr val="447E58"/>
                </a:solidFill>
                <a:cs typeface="+mn-ea"/>
                <a:sym typeface="+mn-lt"/>
              </a:rPr>
              <a:t>暑热程度从小到大，大暑之后便是立秋，正好符合了物极必反规律，可见大暑的炎热程度了</a:t>
            </a:r>
            <a:r>
              <a:rPr kumimoji="1" lang="zh-CN" altLang="en-US" dirty="0">
                <a:solidFill>
                  <a:srgbClr val="447E58"/>
                </a:solidFill>
                <a:cs typeface="+mn-ea"/>
                <a:sym typeface="+mn-lt"/>
              </a:rPr>
              <a:t>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753E3D4-3B70-534A-9881-74C4A89571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306" y="2720667"/>
            <a:ext cx="4118525" cy="411852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0DADD1C8-99A9-CC45-976B-8FCF9F9B320D}"/>
              </a:ext>
            </a:extLst>
          </p:cNvPr>
          <p:cNvSpPr/>
          <p:nvPr/>
        </p:nvSpPr>
        <p:spPr>
          <a:xfrm>
            <a:off x="1404740" y="3065909"/>
            <a:ext cx="45212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大暑期间的高温是正常的气候现象，此时，如果没有充足的光照，喜温的水稻、棉花等农作物生长就会受到影响。但连续出现长时间的高温天气，对水稻等作物成长十分不利。长江中下游地区有这样的农谚：“五天不雨一小旱，十天不雨一大旱，一月不雨地冒烟”。可见，高温少雨是伏旱形成的催生条件，伏旱区持续的大范围高温干旱的危害有时大于局地洪涝。除长江中下游地区需要防旱外，陕甘宁、西南地区东部、特别是四川东部、重庆等地也要防旱。</a:t>
            </a:r>
          </a:p>
        </p:txBody>
      </p:sp>
    </p:spTree>
    <p:extLst>
      <p:ext uri="{BB962C8B-B14F-4D97-AF65-F5344CB8AC3E}">
        <p14:creationId xmlns:p14="http://schemas.microsoft.com/office/powerpoint/2010/main" val="7907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9942DAB-2BD2-4448-B5CC-A570362A5625}"/>
              </a:ext>
            </a:extLst>
          </p:cNvPr>
          <p:cNvSpPr/>
          <p:nvPr/>
        </p:nvSpPr>
        <p:spPr>
          <a:xfrm>
            <a:off x="4853722" y="841362"/>
            <a:ext cx="239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447E58"/>
                </a:solidFill>
                <a:cs typeface="+mn-ea"/>
                <a:sym typeface="+mn-lt"/>
              </a:rPr>
              <a:t>民俗活动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7D3D3546-3BBE-174C-BCB9-08DE5045BE36}"/>
              </a:ext>
            </a:extLst>
          </p:cNvPr>
          <p:cNvSpPr txBox="1"/>
          <p:nvPr/>
        </p:nvSpPr>
        <p:spPr>
          <a:xfrm>
            <a:off x="1270001" y="1955800"/>
            <a:ext cx="67563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大暑节台湾周围的海域大多布满暖水鱼群，东北海域有鱿鱼，基隆外海有小卷、赤宗、彰化海域则有黄鳍鲷等。台湾民谚：大暑吃凤梨，说的是这个时节的凤梨最好吃。另外六月十五日是“半年节”，由于农历六月十五日是全年的一半，所以在这一天拜完神明后全家会一起吃“半年圆”，半年圆是用糯米磨成粉再和上红面搓成的</a:t>
            </a:r>
            <a:r>
              <a:rPr kumimoji="1" lang="en-US" altLang="zh-CN" sz="1400" dirty="0">
                <a:solidFill>
                  <a:srgbClr val="447E58"/>
                </a:solidFill>
                <a:cs typeface="+mn-ea"/>
                <a:sym typeface="+mn-lt"/>
              </a:rPr>
              <a:t>,</a:t>
            </a:r>
            <a:r>
              <a:rPr kumimoji="1"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大多会煮成甜食来品尝，象征意义是团圆与甜蜜。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D3A52DD1-813D-1B47-8560-F2CBC1DC8D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32" y="3613198"/>
            <a:ext cx="3863468" cy="337651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E808C7D-ACAD-6A4C-8F2D-B5642734465A}"/>
              </a:ext>
            </a:extLst>
          </p:cNvPr>
          <p:cNvSpPr/>
          <p:nvPr/>
        </p:nvSpPr>
        <p:spPr>
          <a:xfrm>
            <a:off x="6672618" y="3806561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i="0" dirty="0">
                <a:solidFill>
                  <a:srgbClr val="447E58"/>
                </a:solidFill>
                <a:effectLst/>
                <a:cs typeface="+mn-ea"/>
                <a:sym typeface="+mn-lt"/>
              </a:rPr>
              <a:t>长江中下游等地的高温伏旱</a:t>
            </a:r>
            <a:endParaRPr lang="zh-CN" altLang="en-US" sz="2400" dirty="0">
              <a:solidFill>
                <a:srgbClr val="447E58"/>
              </a:solidFill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C4566460-D834-EB4E-AFAD-D664FB0004D5}"/>
              </a:ext>
            </a:extLst>
          </p:cNvPr>
          <p:cNvSpPr/>
          <p:nvPr/>
        </p:nvSpPr>
        <p:spPr>
          <a:xfrm>
            <a:off x="6672617" y="4268226"/>
            <a:ext cx="38779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447E58"/>
                </a:solidFill>
                <a:cs typeface="+mn-ea"/>
                <a:sym typeface="+mn-lt"/>
              </a:rPr>
              <a:t>古书中说“大者，乃炎热之极也。”暑热程度从小到大，大暑之后便是立秋，正好符合了物极必反规律，可见大暑的炎热程度了。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4BE7A7C-7E3B-494D-82C3-BBAB851E3B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533" y="1444361"/>
            <a:ext cx="322560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494739B-A921-4320-964A-74E585114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31" y="2839453"/>
            <a:ext cx="12068069" cy="40185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0F628F0B-FC59-41AE-B256-FB4011E2E74E}"/>
              </a:ext>
            </a:extLst>
          </p:cNvPr>
          <p:cNvSpPr txBox="1"/>
          <p:nvPr/>
        </p:nvSpPr>
        <p:spPr>
          <a:xfrm>
            <a:off x="3233529" y="2491409"/>
            <a:ext cx="5459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8800" dirty="0">
                <a:solidFill>
                  <a:srgbClr val="447E58"/>
                </a:solidFill>
                <a:cs typeface="+mn-ea"/>
                <a:sym typeface="+mn-lt"/>
              </a:rPr>
              <a:t>养生知识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D88058E-C748-450A-A784-5303865516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136" y="1353363"/>
            <a:ext cx="1019368" cy="144082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26FCF170-A742-4E37-903F-FE61C1C7864B}"/>
              </a:ext>
            </a:extLst>
          </p:cNvPr>
          <p:cNvSpPr txBox="1"/>
          <p:nvPr/>
        </p:nvSpPr>
        <p:spPr>
          <a:xfrm>
            <a:off x="5659602" y="2056248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447E58"/>
                </a:solidFill>
                <a:cs typeface="+mn-ea"/>
                <a:sym typeface="+mn-lt"/>
              </a:rPr>
              <a:t>PART</a:t>
            </a:r>
            <a:r>
              <a:rPr kumimoji="1" lang="zh-CN" altLang="en-US" sz="2400" dirty="0">
                <a:solidFill>
                  <a:srgbClr val="447E58"/>
                </a:solidFill>
                <a:cs typeface="+mn-ea"/>
                <a:sym typeface="+mn-lt"/>
              </a:rPr>
              <a:t> </a:t>
            </a:r>
            <a:r>
              <a:rPr kumimoji="1" lang="en-US" altLang="zh-CN" sz="2400" dirty="0">
                <a:solidFill>
                  <a:srgbClr val="447E58"/>
                </a:solidFill>
                <a:cs typeface="+mn-ea"/>
                <a:sym typeface="+mn-lt"/>
              </a:rPr>
              <a:t>04</a:t>
            </a:r>
            <a:endParaRPr kumimoji="1" lang="zh-CN" altLang="en-US" sz="2400" dirty="0">
              <a:solidFill>
                <a:srgbClr val="447E58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B3D39563-E7FE-4A34-8376-DD7D3931B9C0}"/>
              </a:ext>
            </a:extLst>
          </p:cNvPr>
          <p:cNvSpPr txBox="1"/>
          <p:nvPr/>
        </p:nvSpPr>
        <p:spPr>
          <a:xfrm>
            <a:off x="5657756" y="1702328"/>
            <a:ext cx="10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000" dirty="0">
                <a:solidFill>
                  <a:srgbClr val="447E58"/>
                </a:solidFill>
                <a:cs typeface="+mn-ea"/>
                <a:sym typeface="+mn-lt"/>
              </a:rPr>
              <a:t>第四章</a:t>
            </a:r>
          </a:p>
        </p:txBody>
      </p:sp>
    </p:spTree>
    <p:extLst>
      <p:ext uri="{BB962C8B-B14F-4D97-AF65-F5344CB8AC3E}">
        <p14:creationId xmlns:p14="http://schemas.microsoft.com/office/powerpoint/2010/main" val="33874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9942DAB-2BD2-4448-B5CC-A570362A5625}"/>
              </a:ext>
            </a:extLst>
          </p:cNvPr>
          <p:cNvSpPr/>
          <p:nvPr/>
        </p:nvSpPr>
        <p:spPr>
          <a:xfrm>
            <a:off x="4853722" y="987255"/>
            <a:ext cx="239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447E58"/>
                </a:solidFill>
                <a:cs typeface="+mn-ea"/>
                <a:sym typeface="+mn-lt"/>
              </a:rPr>
              <a:t>养生知识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27858A5B-3E46-5748-9556-A1ED0C50DF8D}"/>
              </a:ext>
            </a:extLst>
          </p:cNvPr>
          <p:cNvSpPr txBox="1"/>
          <p:nvPr/>
        </p:nvSpPr>
        <p:spPr>
          <a:xfrm>
            <a:off x="4635500" y="3210194"/>
            <a:ext cx="6438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“大暑船”完全按照旧时的三桅帆船缩小比例后建造，船内载各种祭品。活动开始后，</a:t>
            </a:r>
            <a:r>
              <a:rPr kumimoji="1" lang="en-US" altLang="zh-CN" sz="1400" dirty="0">
                <a:solidFill>
                  <a:srgbClr val="447E58"/>
                </a:solidFill>
                <a:cs typeface="+mn-ea"/>
                <a:sym typeface="+mn-lt"/>
              </a:rPr>
              <a:t>50</a:t>
            </a:r>
            <a:r>
              <a:rPr kumimoji="1"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多名渔民轮流抬着“大暑船”在街道上行进，鼓号喧天，鞭炮齐鸣，街道两旁站满祈福人群。“大暑船”最终被运送至码头，进行一系列祈福仪式。随后，这艘“大暑船”被渔船拉出渔港，然后在大海上点燃，任其沉浮，以此祝福人们五谷丰登，生活安康。台州椒江人还有大暑节气吃姜汁调蛋的风俗，姜汁能去除体内湿气，姜汁调蛋“补人”，也有老年人喜欢吃鸡粥，谓能补阳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EBAABE6A-80C3-0B4F-B435-2EB5FB133A61}"/>
              </a:ext>
            </a:extLst>
          </p:cNvPr>
          <p:cNvSpPr/>
          <p:nvPr/>
        </p:nvSpPr>
        <p:spPr>
          <a:xfrm>
            <a:off x="4666546" y="2568328"/>
            <a:ext cx="6596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dirty="0">
                <a:solidFill>
                  <a:srgbClr val="447E58"/>
                </a:solidFill>
                <a:cs typeface="+mn-ea"/>
                <a:sym typeface="+mn-lt"/>
              </a:rPr>
              <a:t>大暑送“大暑船”活动在浙江台州沿海已有几百年的历史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36DE853-50C7-794D-ABBF-F02828C12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7392" y="1848117"/>
            <a:ext cx="4438375" cy="43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9942DAB-2BD2-4448-B5CC-A570362A5625}"/>
              </a:ext>
            </a:extLst>
          </p:cNvPr>
          <p:cNvSpPr/>
          <p:nvPr/>
        </p:nvSpPr>
        <p:spPr>
          <a:xfrm>
            <a:off x="4853722" y="737344"/>
            <a:ext cx="239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447E58"/>
                </a:solidFill>
                <a:cs typeface="+mn-ea"/>
                <a:sym typeface="+mn-lt"/>
              </a:rPr>
              <a:t>养生知识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6FAD477A-CB3A-6944-BFA2-2D35CB4AC8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92" y="1943061"/>
            <a:ext cx="4188029" cy="418802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D3A905C9-C453-4D4B-8651-6F75F4D4022D}"/>
              </a:ext>
            </a:extLst>
          </p:cNvPr>
          <p:cNvSpPr/>
          <p:nvPr/>
        </p:nvSpPr>
        <p:spPr>
          <a:xfrm>
            <a:off x="4853722" y="3122136"/>
            <a:ext cx="5727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447E58"/>
                </a:solidFill>
                <a:cs typeface="+mn-ea"/>
                <a:sym typeface="+mn-lt"/>
              </a:rPr>
              <a:t>广东很多地方在大暑时节有“吃仙草”的习俗。仙草又名凉粉草、仙人草，唇形科仙草属草本植物，是重要的药食两用植物资源。由于其神奇的消暑功效，被誉为“仙草”。茎叶晒干后可以做成烧仙草，广东一带叫凉粉，是一种消暑的甜品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841CB71-5A0B-504D-806D-8D1AB2EE44AE}"/>
              </a:ext>
            </a:extLst>
          </p:cNvPr>
          <p:cNvSpPr txBox="1"/>
          <p:nvPr/>
        </p:nvSpPr>
        <p:spPr>
          <a:xfrm>
            <a:off x="4853722" y="24892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>
                <a:solidFill>
                  <a:srgbClr val="447E58"/>
                </a:solidFill>
                <a:cs typeface="+mn-ea"/>
                <a:sym typeface="+mn-lt"/>
              </a:rPr>
              <a:t>广东大暑节气养生食物</a:t>
            </a:r>
          </a:p>
        </p:txBody>
      </p:sp>
    </p:spTree>
    <p:extLst>
      <p:ext uri="{BB962C8B-B14F-4D97-AF65-F5344CB8AC3E}">
        <p14:creationId xmlns:p14="http://schemas.microsoft.com/office/powerpoint/2010/main" val="190869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9942DAB-2BD2-4448-B5CC-A570362A5625}"/>
              </a:ext>
            </a:extLst>
          </p:cNvPr>
          <p:cNvSpPr/>
          <p:nvPr/>
        </p:nvSpPr>
        <p:spPr>
          <a:xfrm>
            <a:off x="4808111" y="881390"/>
            <a:ext cx="239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447E58"/>
                </a:solidFill>
                <a:cs typeface="+mn-ea"/>
                <a:sym typeface="+mn-lt"/>
              </a:rPr>
              <a:t>养生知识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8D9C9C36-8335-5A4C-8A83-D360BF9E09E4}"/>
              </a:ext>
            </a:extLst>
          </p:cNvPr>
          <p:cNvSpPr/>
          <p:nvPr/>
        </p:nvSpPr>
        <p:spPr>
          <a:xfrm>
            <a:off x="1333500" y="3094335"/>
            <a:ext cx="4673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7E58"/>
                </a:solidFill>
                <a:cs typeface="+mn-ea"/>
                <a:sym typeface="+mn-lt"/>
              </a:rPr>
              <a:t>大暑期间，台湾有吃凤梨的习俗</a:t>
            </a:r>
            <a:r>
              <a:rPr lang="zh-CN" altLang="en-US" sz="1600" dirty="0">
                <a:solidFill>
                  <a:srgbClr val="447E58"/>
                </a:solidFill>
                <a:cs typeface="+mn-ea"/>
                <a:sym typeface="+mn-lt"/>
              </a:rPr>
              <a:t>，民间百姓认为这个时节的凤梨最好吃。加上凤梨的闽南语发音和</a:t>
            </a:r>
            <a:r>
              <a:rPr lang="zh-CN" altLang="en-US" sz="2000" dirty="0">
                <a:solidFill>
                  <a:srgbClr val="447E58"/>
                </a:solidFill>
                <a:cs typeface="+mn-ea"/>
                <a:sym typeface="+mn-lt"/>
              </a:rPr>
              <a:t>“旺来”</a:t>
            </a:r>
            <a:r>
              <a:rPr lang="zh-CN" altLang="en-US" sz="1600" dirty="0">
                <a:solidFill>
                  <a:srgbClr val="447E58"/>
                </a:solidFill>
                <a:cs typeface="+mn-ea"/>
                <a:sym typeface="+mn-lt"/>
              </a:rPr>
              <a:t>相同，所以也被用来作为祈求平安吉祥、生意兴隆的象征。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310896A3-0491-544E-BF4D-9E332E4BDB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942" y="1827502"/>
            <a:ext cx="4737100" cy="413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7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25358B1-F4D3-4F6D-BE9A-0418DF7D87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31" y="2839453"/>
            <a:ext cx="12068069" cy="401854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A369278-E1C4-48EC-AFF8-7C41AEB9EFDB}"/>
              </a:ext>
            </a:extLst>
          </p:cNvPr>
          <p:cNvSpPr txBox="1"/>
          <p:nvPr/>
        </p:nvSpPr>
        <p:spPr>
          <a:xfrm>
            <a:off x="1794160" y="606186"/>
            <a:ext cx="18774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6600" dirty="0">
                <a:solidFill>
                  <a:srgbClr val="447E58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FD02A59-F47D-4843-B4C2-170BF5C9E255}"/>
              </a:ext>
            </a:extLst>
          </p:cNvPr>
          <p:cNvSpPr txBox="1"/>
          <p:nvPr/>
        </p:nvSpPr>
        <p:spPr>
          <a:xfrm>
            <a:off x="1886925" y="1560343"/>
            <a:ext cx="2111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rgbClr val="447E58"/>
                </a:solidFill>
                <a:cs typeface="+mn-ea"/>
                <a:sym typeface="+mn-lt"/>
              </a:rPr>
              <a:t>CONTENTS</a:t>
            </a:r>
            <a:endParaRPr kumimoji="1" lang="zh-CN" altLang="en-US" sz="2800" dirty="0">
              <a:solidFill>
                <a:srgbClr val="447E58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55527D70-557F-4EC9-87C2-369FAC032C8B}"/>
              </a:ext>
            </a:extLst>
          </p:cNvPr>
          <p:cNvSpPr txBox="1"/>
          <p:nvPr/>
        </p:nvSpPr>
        <p:spPr>
          <a:xfrm>
            <a:off x="3554558" y="2128219"/>
            <a:ext cx="1826141" cy="2344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zh-CN" altLang="en-US" sz="3200" dirty="0">
                <a:solidFill>
                  <a:srgbClr val="447E58"/>
                </a:solidFill>
                <a:cs typeface="+mn-ea"/>
                <a:sym typeface="+mn-lt"/>
              </a:rPr>
              <a:t>节气由来</a:t>
            </a:r>
            <a:endParaRPr kumimoji="1" lang="en-US" altLang="zh-CN" sz="3200" dirty="0">
              <a:solidFill>
                <a:srgbClr val="447E58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kumimoji="1" lang="zh-CN" altLang="en-US" sz="3200" dirty="0">
                <a:solidFill>
                  <a:srgbClr val="447E58"/>
                </a:solidFill>
                <a:cs typeface="+mn-ea"/>
                <a:sym typeface="+mn-lt"/>
              </a:rPr>
              <a:t>气候特征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EFC655AA-D4DA-47A4-9D81-D0F5B4A44B8E}"/>
              </a:ext>
            </a:extLst>
          </p:cNvPr>
          <p:cNvSpPr txBox="1"/>
          <p:nvPr/>
        </p:nvSpPr>
        <p:spPr>
          <a:xfrm>
            <a:off x="7112767" y="2128218"/>
            <a:ext cx="1826141" cy="2344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zh-CN" altLang="en-US" sz="3200" dirty="0">
                <a:solidFill>
                  <a:srgbClr val="447E58"/>
                </a:solidFill>
                <a:cs typeface="+mn-ea"/>
                <a:sym typeface="+mn-lt"/>
              </a:rPr>
              <a:t>民俗活动</a:t>
            </a:r>
            <a:endParaRPr kumimoji="1" lang="en-US" altLang="zh-CN" sz="3200" dirty="0">
              <a:solidFill>
                <a:srgbClr val="447E58"/>
              </a:solidFill>
              <a:cs typeface="+mn-ea"/>
              <a:sym typeface="+mn-lt"/>
            </a:endParaRPr>
          </a:p>
          <a:p>
            <a:pPr>
              <a:lnSpc>
                <a:spcPct val="250000"/>
              </a:lnSpc>
            </a:pPr>
            <a:r>
              <a:rPr kumimoji="1" lang="zh-CN" altLang="en-US" sz="3200" dirty="0">
                <a:solidFill>
                  <a:srgbClr val="447E58"/>
                </a:solidFill>
                <a:cs typeface="+mn-ea"/>
                <a:sym typeface="+mn-lt"/>
              </a:rPr>
              <a:t>养生知识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6C2E64BB-CB2C-4ED4-99EE-F28FB1AAE1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743" y="2612164"/>
            <a:ext cx="639080" cy="6390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CA788F80-7802-4FBE-96FA-5FAFC1FC88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743" y="3843180"/>
            <a:ext cx="639080" cy="6390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2002C4A-4003-4492-B9CD-F79155E6CE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33" y="2612164"/>
            <a:ext cx="639080" cy="6390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9FDECE79-27CD-4A91-AF79-CC485EEAB3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833" y="3843180"/>
            <a:ext cx="639080" cy="36051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62123" y="869133"/>
            <a:ext cx="13338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34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7057190-4007-4C46-8D08-5BFFFAEC43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31" y="2839453"/>
            <a:ext cx="12068069" cy="401854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159ECE8F-D8D2-402A-BBB3-FDFBCD3F6D35}"/>
              </a:ext>
            </a:extLst>
          </p:cNvPr>
          <p:cNvSpPr txBox="1"/>
          <p:nvPr/>
        </p:nvSpPr>
        <p:spPr>
          <a:xfrm>
            <a:off x="3224738" y="2066308"/>
            <a:ext cx="6657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1500" dirty="0">
                <a:solidFill>
                  <a:srgbClr val="447E58"/>
                </a:solidFill>
                <a:cs typeface="+mn-ea"/>
                <a:sym typeface="+mn-lt"/>
              </a:rPr>
              <a:t>谢谢观看</a:t>
            </a:r>
          </a:p>
        </p:txBody>
      </p:sp>
    </p:spTree>
    <p:extLst>
      <p:ext uri="{BB962C8B-B14F-4D97-AF65-F5344CB8AC3E}">
        <p14:creationId xmlns:p14="http://schemas.microsoft.com/office/powerpoint/2010/main" val="347820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79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494739B-A921-4320-964A-74E585114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31" y="2839453"/>
            <a:ext cx="12068069" cy="401854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80F7B45B-96BE-40BA-A363-5AADB8AB8EF3}"/>
              </a:ext>
            </a:extLst>
          </p:cNvPr>
          <p:cNvSpPr txBox="1"/>
          <p:nvPr/>
        </p:nvSpPr>
        <p:spPr>
          <a:xfrm>
            <a:off x="3233529" y="2491409"/>
            <a:ext cx="5459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8800" dirty="0">
                <a:solidFill>
                  <a:srgbClr val="447E58"/>
                </a:solidFill>
                <a:cs typeface="+mn-ea"/>
                <a:sym typeface="+mn-lt"/>
              </a:rPr>
              <a:t>节气由来</a:t>
            </a:r>
            <a:endParaRPr kumimoji="1" lang="en-US" altLang="zh-CN" sz="8800" dirty="0">
              <a:solidFill>
                <a:srgbClr val="447E58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DC96C68A-831D-485F-B502-53FFBA890D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136" y="1237862"/>
            <a:ext cx="1019368" cy="144082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0583CC5-1293-434E-9726-AD2A87FDACC2}"/>
              </a:ext>
            </a:extLst>
          </p:cNvPr>
          <p:cNvSpPr txBox="1"/>
          <p:nvPr/>
        </p:nvSpPr>
        <p:spPr>
          <a:xfrm>
            <a:off x="5659602" y="2056248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447E58"/>
                </a:solidFill>
                <a:cs typeface="+mn-ea"/>
                <a:sym typeface="+mn-lt"/>
              </a:rPr>
              <a:t>PART</a:t>
            </a:r>
            <a:r>
              <a:rPr kumimoji="1" lang="zh-CN" altLang="en-US" sz="2400" dirty="0">
                <a:solidFill>
                  <a:srgbClr val="447E58"/>
                </a:solidFill>
                <a:cs typeface="+mn-ea"/>
                <a:sym typeface="+mn-lt"/>
              </a:rPr>
              <a:t> </a:t>
            </a:r>
            <a:r>
              <a:rPr kumimoji="1" lang="en-US" altLang="zh-CN" sz="2400" dirty="0">
                <a:solidFill>
                  <a:srgbClr val="447E58"/>
                </a:solidFill>
                <a:cs typeface="+mn-ea"/>
                <a:sym typeface="+mn-lt"/>
              </a:rPr>
              <a:t>01</a:t>
            </a:r>
            <a:endParaRPr kumimoji="1" lang="zh-CN" altLang="en-US" sz="2400" dirty="0">
              <a:solidFill>
                <a:srgbClr val="447E58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A3A24E99-DE4F-472C-B3B8-D37A2A289E90}"/>
              </a:ext>
            </a:extLst>
          </p:cNvPr>
          <p:cNvSpPr txBox="1"/>
          <p:nvPr/>
        </p:nvSpPr>
        <p:spPr>
          <a:xfrm>
            <a:off x="5657756" y="1702328"/>
            <a:ext cx="10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000" dirty="0">
                <a:solidFill>
                  <a:srgbClr val="447E58"/>
                </a:solidFill>
                <a:cs typeface="+mn-ea"/>
                <a:sym typeface="+mn-lt"/>
              </a:rPr>
              <a:t>第一章</a:t>
            </a:r>
          </a:p>
        </p:txBody>
      </p:sp>
    </p:spTree>
    <p:extLst>
      <p:ext uri="{BB962C8B-B14F-4D97-AF65-F5344CB8AC3E}">
        <p14:creationId xmlns:p14="http://schemas.microsoft.com/office/powerpoint/2010/main" val="27252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9942DAB-2BD2-4448-B5CC-A570362A5625}"/>
              </a:ext>
            </a:extLst>
          </p:cNvPr>
          <p:cNvSpPr/>
          <p:nvPr/>
        </p:nvSpPr>
        <p:spPr>
          <a:xfrm>
            <a:off x="4853722" y="669986"/>
            <a:ext cx="239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447E58"/>
                </a:solidFill>
                <a:cs typeface="+mn-ea"/>
                <a:sym typeface="+mn-lt"/>
              </a:rPr>
              <a:t>节气由来</a:t>
            </a:r>
            <a:endParaRPr kumimoji="1" lang="en-US" altLang="zh-CN" sz="2800" dirty="0">
              <a:solidFill>
                <a:srgbClr val="447E58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C2CC76F-953D-7546-8F5A-F5D49860B3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941"/>
            <a:ext cx="6049767" cy="453732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4BEDABB8-FCFB-0D43-AF45-6BFD53B6D7E0}"/>
              </a:ext>
            </a:extLst>
          </p:cNvPr>
          <p:cNvSpPr txBox="1"/>
          <p:nvPr/>
        </p:nvSpPr>
        <p:spPr>
          <a:xfrm>
            <a:off x="6430993" y="3499854"/>
            <a:ext cx="5092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447E58"/>
                </a:solidFill>
                <a:cs typeface="+mn-ea"/>
                <a:sym typeface="+mn-lt"/>
              </a:rPr>
              <a:t>大暑是农历二十四节气之一</a:t>
            </a:r>
            <a:endParaRPr kumimoji="1" lang="en-US" altLang="zh-CN" sz="2400" dirty="0">
              <a:solidFill>
                <a:srgbClr val="447E58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447E58"/>
                </a:solidFill>
                <a:cs typeface="+mn-ea"/>
                <a:sym typeface="+mn-lt"/>
              </a:rPr>
              <a:t>太阳位于黄经</a:t>
            </a:r>
            <a:r>
              <a:rPr kumimoji="1" lang="en-US" altLang="zh-CN" sz="2400" dirty="0">
                <a:solidFill>
                  <a:srgbClr val="447E58"/>
                </a:solidFill>
                <a:cs typeface="+mn-ea"/>
                <a:sym typeface="+mn-lt"/>
              </a:rPr>
              <a:t>120°</a:t>
            </a:r>
            <a:r>
              <a:rPr kumimoji="1" lang="zh-CN" altLang="en-US" sz="2400" dirty="0">
                <a:solidFill>
                  <a:srgbClr val="447E58"/>
                </a:solidFill>
                <a:cs typeface="+mn-ea"/>
                <a:sym typeface="+mn-lt"/>
              </a:rPr>
              <a:t>。</a:t>
            </a:r>
            <a:endParaRPr kumimoji="1" lang="en-US" altLang="zh-CN" sz="2400" dirty="0">
              <a:solidFill>
                <a:srgbClr val="447E58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447E58"/>
                </a:solidFill>
                <a:cs typeface="+mn-ea"/>
                <a:sym typeface="+mn-lt"/>
              </a:rPr>
              <a:t>大暑期间，中国民间有饮伏茶</a:t>
            </a:r>
            <a:endParaRPr kumimoji="1" lang="en-US" altLang="zh-CN" sz="2400" dirty="0">
              <a:solidFill>
                <a:srgbClr val="447E58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400" dirty="0">
                <a:solidFill>
                  <a:srgbClr val="447E58"/>
                </a:solidFill>
                <a:cs typeface="+mn-ea"/>
                <a:sym typeface="+mn-lt"/>
              </a:rPr>
              <a:t>晒伏姜，烧伏香，喝羊肉汤等习俗。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14CA4697-47A7-594D-88EF-342E1AA828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900" y="1511300"/>
            <a:ext cx="18669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4CDA8B2E-00D4-CB46-BD7E-BD9651DDCF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2328" y="2683042"/>
            <a:ext cx="3761084" cy="376108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9942DAB-2BD2-4448-B5CC-A570362A5625}"/>
              </a:ext>
            </a:extLst>
          </p:cNvPr>
          <p:cNvSpPr/>
          <p:nvPr/>
        </p:nvSpPr>
        <p:spPr>
          <a:xfrm>
            <a:off x="4853722" y="737344"/>
            <a:ext cx="239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447E58"/>
                </a:solidFill>
                <a:cs typeface="+mn-ea"/>
                <a:sym typeface="+mn-lt"/>
              </a:rPr>
              <a:t>节气由来</a:t>
            </a:r>
            <a:endParaRPr kumimoji="1" lang="en-US" altLang="zh-CN" sz="2800" dirty="0">
              <a:solidFill>
                <a:srgbClr val="447E58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7C23AD55-2A39-3342-B87B-97AFD94C5800}"/>
              </a:ext>
            </a:extLst>
          </p:cNvPr>
          <p:cNvSpPr txBox="1"/>
          <p:nvPr/>
        </p:nvSpPr>
        <p:spPr>
          <a:xfrm>
            <a:off x="3188860" y="2425700"/>
            <a:ext cx="600593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400" dirty="0">
                <a:solidFill>
                  <a:srgbClr val="447E58"/>
                </a:solidFill>
                <a:cs typeface="+mn-ea"/>
                <a:sym typeface="+mn-lt"/>
              </a:rPr>
              <a:t>《</a:t>
            </a:r>
            <a:r>
              <a:rPr kumimoji="1"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月令七十二候集解</a:t>
            </a:r>
            <a:r>
              <a:rPr kumimoji="1" lang="en-US" altLang="zh-CN" sz="1400" dirty="0">
                <a:solidFill>
                  <a:srgbClr val="447E58"/>
                </a:solidFill>
                <a:cs typeface="+mn-ea"/>
                <a:sym typeface="+mn-lt"/>
              </a:rPr>
              <a:t>》</a:t>
            </a:r>
            <a:r>
              <a:rPr kumimoji="1"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中说：“大暑，六月中。暑，热也，就热之中分为大小，月初为小，月中为大，今则热气犹大也。”其气候特征是：“斗指丙为大暑，斯时天气甚烈于小暑，故名曰大暑。”大暑节气正值“三伏天”里的“中伏”前后，是一年中最热的时期，气温最高，农作物生长最快，同时，很多地区的旱、涝、风灾等各种气象灾害也最为频繁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A08BD681-56A4-D24A-830A-D14A991EA4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256" y="3222618"/>
            <a:ext cx="3635382" cy="36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0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9942DAB-2BD2-4448-B5CC-A570362A5625}"/>
              </a:ext>
            </a:extLst>
          </p:cNvPr>
          <p:cNvSpPr/>
          <p:nvPr/>
        </p:nvSpPr>
        <p:spPr>
          <a:xfrm>
            <a:off x="4853722" y="737344"/>
            <a:ext cx="239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447E58"/>
                </a:solidFill>
                <a:cs typeface="+mn-ea"/>
                <a:sym typeface="+mn-lt"/>
              </a:rPr>
              <a:t>节气由来</a:t>
            </a:r>
            <a:endParaRPr kumimoji="1" lang="en-US" altLang="zh-CN" sz="2800" dirty="0">
              <a:solidFill>
                <a:srgbClr val="447E58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E1B7E91-2B7A-A94F-8173-8A0B8D59C8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99" y="1162957"/>
            <a:ext cx="5695043" cy="569504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81429AF6-BF2B-9B4E-969F-73BF09677D56}"/>
              </a:ext>
            </a:extLst>
          </p:cNvPr>
          <p:cNvSpPr txBox="1"/>
          <p:nvPr/>
        </p:nvSpPr>
        <p:spPr>
          <a:xfrm>
            <a:off x="1397000" y="1971928"/>
            <a:ext cx="48133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这时正值中伏前后，中国大部分地区为一年最热时期，也是喜热作物生长速度最快的时期。中国劳动人民将大暑分为三候：“一候腐草为萤；二候土润溽暑；三候大雨时行。”</a:t>
            </a:r>
            <a:endParaRPr kumimoji="1" lang="en-US" altLang="zh-CN" sz="1400" dirty="0">
              <a:solidFill>
                <a:srgbClr val="447E58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endParaRPr kumimoji="1" lang="en-US" altLang="zh-CN" sz="1400" dirty="0">
              <a:solidFill>
                <a:srgbClr val="447E58"/>
              </a:solidFill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p"/>
            </a:pPr>
            <a:r>
              <a:rPr kumimoji="1"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世上萤火虫约有二千多种，分水生与陆生两种，陆生的萤火虫产卵于枯草上，大暑时，萤火虫卵化而出，所以古人认为萤火虫是腐草变成的；第二候是说天气开始变得闷热，土地也很潮湿；第三候是说时常有大的雷雨会出现，这大雨使暑湿减弱，天气开始向立秋过渡。</a:t>
            </a:r>
          </a:p>
        </p:txBody>
      </p:sp>
    </p:spTree>
    <p:extLst>
      <p:ext uri="{BB962C8B-B14F-4D97-AF65-F5344CB8AC3E}">
        <p14:creationId xmlns:p14="http://schemas.microsoft.com/office/powerpoint/2010/main" val="276390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9942DAB-2BD2-4448-B5CC-A570362A5625}"/>
              </a:ext>
            </a:extLst>
          </p:cNvPr>
          <p:cNvSpPr/>
          <p:nvPr/>
        </p:nvSpPr>
        <p:spPr>
          <a:xfrm>
            <a:off x="4853722" y="699658"/>
            <a:ext cx="239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447E58"/>
                </a:solidFill>
                <a:cs typeface="+mn-ea"/>
                <a:sym typeface="+mn-lt"/>
              </a:rPr>
              <a:t>节气由来</a:t>
            </a:r>
            <a:endParaRPr kumimoji="1" lang="en-US" altLang="zh-CN" sz="2800" dirty="0">
              <a:solidFill>
                <a:srgbClr val="447E58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0000BE3C-5EBE-F448-AA9F-3BAF7F7EDA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178" y="1222878"/>
            <a:ext cx="5635122" cy="563512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00630512-3220-B540-A76F-040254AC6F68}"/>
              </a:ext>
            </a:extLst>
          </p:cNvPr>
          <p:cNvSpPr txBox="1"/>
          <p:nvPr/>
        </p:nvSpPr>
        <p:spPr>
          <a:xfrm>
            <a:off x="1117600" y="1930400"/>
            <a:ext cx="5461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大暑，六月中。解见小暑。</a:t>
            </a:r>
            <a:endParaRPr kumimoji="1" lang="en-US" altLang="zh-CN" sz="1400" dirty="0">
              <a:solidFill>
                <a:srgbClr val="447E58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kumimoji="1" lang="en-US" altLang="zh-CN" sz="1400" dirty="0">
              <a:solidFill>
                <a:srgbClr val="447E58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腐草为萤。曰丹良，曰丹鸟，曰夜光，曰宵烛，皆萤之别名。离明之极，则幽阴至微之物亦化而为明也。</a:t>
            </a:r>
            <a:r>
              <a:rPr kumimoji="1" lang="en-US" altLang="zh-CN" sz="1400" dirty="0">
                <a:solidFill>
                  <a:srgbClr val="447E58"/>
                </a:solidFill>
                <a:cs typeface="+mn-ea"/>
                <a:sym typeface="+mn-lt"/>
              </a:rPr>
              <a:t>《</a:t>
            </a:r>
            <a:r>
              <a:rPr kumimoji="1"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毛诗</a:t>
            </a:r>
            <a:r>
              <a:rPr kumimoji="1" lang="en-US" altLang="zh-CN" sz="1400" dirty="0">
                <a:solidFill>
                  <a:srgbClr val="447E58"/>
                </a:solidFill>
                <a:cs typeface="+mn-ea"/>
                <a:sym typeface="+mn-lt"/>
              </a:rPr>
              <a:t>》</a:t>
            </a:r>
            <a:r>
              <a:rPr kumimoji="1"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曰：熠耀宵行。另一种也，形如米虫，尾亦有火，不言化者，不复原形，解见前。</a:t>
            </a:r>
            <a:endParaRPr kumimoji="1" lang="en-US" altLang="zh-CN" sz="1400" dirty="0">
              <a:solidFill>
                <a:srgbClr val="447E58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kumimoji="1" lang="en-US" altLang="zh-CN" sz="1400" dirty="0">
              <a:solidFill>
                <a:srgbClr val="447E58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土润溽暑。溽，湿也，土之气润，故蒸郁而为湿；暑，俗称龌龊，热是也。</a:t>
            </a:r>
            <a:endParaRPr kumimoji="1" lang="en-US" altLang="zh-CN" sz="1400" dirty="0">
              <a:solidFill>
                <a:srgbClr val="447E58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endParaRPr kumimoji="1" lang="en-US" altLang="zh-CN" sz="1400" dirty="0">
              <a:solidFill>
                <a:srgbClr val="447E58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400" dirty="0">
                <a:solidFill>
                  <a:srgbClr val="447E58"/>
                </a:solidFill>
                <a:cs typeface="+mn-ea"/>
                <a:sym typeface="+mn-lt"/>
              </a:rPr>
              <a:t>大雨时行。前候湿暑之气蒸郁，今候则大雨时行，以退暑也。</a:t>
            </a:r>
          </a:p>
        </p:txBody>
      </p:sp>
    </p:spTree>
    <p:extLst>
      <p:ext uri="{BB962C8B-B14F-4D97-AF65-F5344CB8AC3E}">
        <p14:creationId xmlns:p14="http://schemas.microsoft.com/office/powerpoint/2010/main" val="400885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494739B-A921-4320-964A-74E5851141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931" y="2839453"/>
            <a:ext cx="12068069" cy="40185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240CD77-30F7-4B68-9F98-DA786EFBE959}"/>
              </a:ext>
            </a:extLst>
          </p:cNvPr>
          <p:cNvSpPr txBox="1"/>
          <p:nvPr/>
        </p:nvSpPr>
        <p:spPr>
          <a:xfrm>
            <a:off x="3233529" y="2491409"/>
            <a:ext cx="54598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8800" dirty="0">
                <a:solidFill>
                  <a:srgbClr val="447E58"/>
                </a:solidFill>
                <a:cs typeface="+mn-ea"/>
                <a:sym typeface="+mn-lt"/>
              </a:rPr>
              <a:t>气候特征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909DB77C-A432-4E41-B28F-E61ACF2779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136" y="1353363"/>
            <a:ext cx="1019368" cy="144082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43ABC0D-316E-4166-89CB-8E0840427A8A}"/>
              </a:ext>
            </a:extLst>
          </p:cNvPr>
          <p:cNvSpPr txBox="1"/>
          <p:nvPr/>
        </p:nvSpPr>
        <p:spPr>
          <a:xfrm>
            <a:off x="5659602" y="2056248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447E58"/>
                </a:solidFill>
                <a:cs typeface="+mn-ea"/>
                <a:sym typeface="+mn-lt"/>
              </a:rPr>
              <a:t>PART</a:t>
            </a:r>
            <a:r>
              <a:rPr kumimoji="1" lang="zh-CN" altLang="en-US" sz="2400" dirty="0">
                <a:solidFill>
                  <a:srgbClr val="447E58"/>
                </a:solidFill>
                <a:cs typeface="+mn-ea"/>
                <a:sym typeface="+mn-lt"/>
              </a:rPr>
              <a:t> </a:t>
            </a:r>
            <a:r>
              <a:rPr kumimoji="1" lang="en-US" altLang="zh-CN" sz="2400" dirty="0">
                <a:solidFill>
                  <a:srgbClr val="447E58"/>
                </a:solidFill>
                <a:cs typeface="+mn-ea"/>
                <a:sym typeface="+mn-lt"/>
              </a:rPr>
              <a:t>02</a:t>
            </a:r>
            <a:endParaRPr kumimoji="1" lang="zh-CN" altLang="en-US" sz="2400" dirty="0">
              <a:solidFill>
                <a:srgbClr val="447E58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EE1C2A7C-C0B5-40CB-94A2-B268DF75413B}"/>
              </a:ext>
            </a:extLst>
          </p:cNvPr>
          <p:cNvSpPr txBox="1"/>
          <p:nvPr/>
        </p:nvSpPr>
        <p:spPr>
          <a:xfrm>
            <a:off x="5657756" y="1702328"/>
            <a:ext cx="1033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zh-CN" altLang="en-US" sz="2000" dirty="0">
                <a:solidFill>
                  <a:srgbClr val="447E58"/>
                </a:solidFill>
                <a:cs typeface="+mn-ea"/>
                <a:sym typeface="+mn-lt"/>
              </a:rPr>
              <a:t>第二章</a:t>
            </a:r>
          </a:p>
        </p:txBody>
      </p:sp>
    </p:spTree>
    <p:extLst>
      <p:ext uri="{BB962C8B-B14F-4D97-AF65-F5344CB8AC3E}">
        <p14:creationId xmlns:p14="http://schemas.microsoft.com/office/powerpoint/2010/main" val="274105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9942DAB-2BD2-4448-B5CC-A570362A5625}"/>
              </a:ext>
            </a:extLst>
          </p:cNvPr>
          <p:cNvSpPr/>
          <p:nvPr/>
        </p:nvSpPr>
        <p:spPr>
          <a:xfrm>
            <a:off x="4853722" y="757730"/>
            <a:ext cx="239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kumimoji="1" lang="zh-CN" altLang="en-US" sz="2800" dirty="0">
                <a:solidFill>
                  <a:srgbClr val="447E58"/>
                </a:solidFill>
                <a:cs typeface="+mn-ea"/>
                <a:sym typeface="+mn-lt"/>
              </a:rPr>
              <a:t>气候特征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E8C2217-E4A9-C04B-9A4A-8D9FFAE86BD0}"/>
              </a:ext>
            </a:extLst>
          </p:cNvPr>
          <p:cNvSpPr/>
          <p:nvPr/>
        </p:nvSpPr>
        <p:spPr>
          <a:xfrm>
            <a:off x="1257300" y="1989435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447E58"/>
                </a:solidFill>
                <a:cs typeface="+mn-ea"/>
                <a:sym typeface="+mn-lt"/>
              </a:rPr>
              <a:t>大暑节气正值“三伏”，是我国一年中日照最多、气温最高的时期，全国大部分地区干旱少雨，许多地区的气温达35度以上，俗称的“三大火炉”也最旺。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5ACAA19-A0A7-E846-978E-601037802D5B}"/>
              </a:ext>
            </a:extLst>
          </p:cNvPr>
          <p:cNvSpPr/>
          <p:nvPr/>
        </p:nvSpPr>
        <p:spPr>
          <a:xfrm>
            <a:off x="4584700" y="44786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447E58"/>
                </a:solidFill>
                <a:cs typeface="+mn-ea"/>
                <a:sym typeface="+mn-lt"/>
              </a:rPr>
              <a:t>腐草为萤。曰丹良，曰丹鸟，曰夜光，曰宵烛，皆萤之别名。离明之极，则幽阴至微之物亦化而为明也。</a:t>
            </a:r>
            <a:r>
              <a:rPr lang="en-US" altLang="zh-CN" dirty="0">
                <a:solidFill>
                  <a:srgbClr val="447E58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447E58"/>
                </a:solidFill>
                <a:cs typeface="+mn-ea"/>
                <a:sym typeface="+mn-lt"/>
              </a:rPr>
              <a:t>毛诗</a:t>
            </a:r>
            <a:r>
              <a:rPr lang="en-US" altLang="zh-CN" dirty="0">
                <a:solidFill>
                  <a:srgbClr val="447E58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447E58"/>
                </a:solidFill>
                <a:cs typeface="+mn-ea"/>
                <a:sym typeface="+mn-lt"/>
              </a:rPr>
              <a:t>曰：熠耀宵行。另一种也，形如米虫，尾亦有火，不言化者，不复原形，解见前。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6DA3F6D-1286-DB46-BC5A-5CD7D442D0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07" y="3804998"/>
            <a:ext cx="3412013" cy="26939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335AB7B-1E22-E34C-95E4-EBB519B79B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699" y="983533"/>
            <a:ext cx="4003081" cy="351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cwj4a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4704</TotalTime>
  <Words>1704</Words>
  <Application>Microsoft Office PowerPoint</Application>
  <PresentationFormat>宽屏</PresentationFormat>
  <Paragraphs>100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Meiryo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672</cp:revision>
  <dcterms:created xsi:type="dcterms:W3CDTF">2018-06-17T04:53:58Z</dcterms:created>
  <dcterms:modified xsi:type="dcterms:W3CDTF">2023-06-23T01:33:00Z</dcterms:modified>
</cp:coreProperties>
</file>