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handoutMasterIdLst>
    <p:handoutMasterId r:id="rId26"/>
  </p:handoutMasterIdLst>
  <p:sldIdLst>
    <p:sldId id="359" r:id="rId4"/>
    <p:sldId id="360" r:id="rId5"/>
    <p:sldId id="361" r:id="rId6"/>
    <p:sldId id="362" r:id="rId7"/>
    <p:sldId id="367" r:id="rId8"/>
    <p:sldId id="368" r:id="rId9"/>
    <p:sldId id="369" r:id="rId10"/>
    <p:sldId id="366" r:id="rId11"/>
    <p:sldId id="370" r:id="rId12"/>
    <p:sldId id="371" r:id="rId13"/>
    <p:sldId id="372" r:id="rId14"/>
    <p:sldId id="365" r:id="rId15"/>
    <p:sldId id="373" r:id="rId16"/>
    <p:sldId id="374" r:id="rId17"/>
    <p:sldId id="375" r:id="rId18"/>
    <p:sldId id="364" r:id="rId19"/>
    <p:sldId id="376" r:id="rId20"/>
    <p:sldId id="377" r:id="rId21"/>
    <p:sldId id="378" r:id="rId22"/>
    <p:sldId id="363" r:id="rId23"/>
    <p:sldId id="379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CFC"/>
    <a:srgbClr val="00A2E9"/>
    <a:srgbClr val="54A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195" autoAdjust="0"/>
  </p:normalViewPr>
  <p:slideViewPr>
    <p:cSldViewPr snapToGrid="0" snapToObjects="1">
      <p:cViewPr varScale="1">
        <p:scale>
          <a:sx n="108" d="100"/>
          <a:sy n="108" d="100"/>
        </p:scale>
        <p:origin x="7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2023/6/23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0ACF2CF-5EF1-D24F-8F8B-C67282AA038A}" type="datetimeFigureOut">
              <a:rPr kumimoji="1" lang="zh-CN" altLang="en-US" smtClean="0"/>
              <a:pPr/>
              <a:t>2023/6/23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F70782-008B-5B48-B01C-A994AC4AA046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8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82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8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2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09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3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78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24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2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48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721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5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6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60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1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6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496DE4-3ABE-1549-834D-2C5C8A9556F5}"/>
              </a:ext>
            </a:extLst>
          </p:cNvPr>
          <p:cNvSpPr/>
          <p:nvPr userDrawn="1"/>
        </p:nvSpPr>
        <p:spPr>
          <a:xfrm>
            <a:off x="241300" y="177800"/>
            <a:ext cx="11722100" cy="64643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0D0818-CE2B-524B-B7A6-76595C567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00" y="309537"/>
            <a:ext cx="927100" cy="7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5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1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5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8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2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01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5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77504" y="64965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269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4143F9-824B-3A41-B659-448D0ED0E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329" y="2767109"/>
            <a:ext cx="5817751" cy="40776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0D1CFC-AE83-EF46-B5F2-B4AD35B63E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348" y="1320932"/>
            <a:ext cx="3051212" cy="38140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AC9A50-5707-3B4E-9288-9C2D752E5C40}"/>
              </a:ext>
            </a:extLst>
          </p:cNvPr>
          <p:cNvGrpSpPr/>
          <p:nvPr/>
        </p:nvGrpSpPr>
        <p:grpSpPr>
          <a:xfrm>
            <a:off x="7477943" y="2701056"/>
            <a:ext cx="495300" cy="1358900"/>
            <a:chOff x="1346751" y="826774"/>
            <a:chExt cx="495300" cy="1358900"/>
          </a:xfrm>
        </p:grpSpPr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E8A31-BB45-8E42-B2E8-A8AB322B5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6751" y="826774"/>
              <a:ext cx="495300" cy="13589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E87396-E5DC-CB49-BFE0-51435C0B8BC0}"/>
                </a:ext>
              </a:extLst>
            </p:cNvPr>
            <p:cNvSpPr txBox="1"/>
            <p:nvPr/>
          </p:nvSpPr>
          <p:spPr>
            <a:xfrm>
              <a:off x="1373255" y="906059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  <a:endParaRPr kumimoji="1"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63DF89-6FB1-084F-BF13-1F593CC070EC}"/>
              </a:ext>
            </a:extLst>
          </p:cNvPr>
          <p:cNvSpPr txBox="1"/>
          <p:nvPr/>
        </p:nvSpPr>
        <p:spPr>
          <a:xfrm>
            <a:off x="1187549" y="3871362"/>
            <a:ext cx="156966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小暑后十五日斗指未为大暑</a:t>
            </a:r>
            <a:endParaRPr kumimoji="1"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六月中。小大者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就极热之中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分为大小，初后为小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望后为大也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8B1212-7B67-174B-A097-7DC8AB2CF374}"/>
              </a:ext>
            </a:extLst>
          </p:cNvPr>
          <p:cNvSpPr txBox="1"/>
          <p:nvPr/>
        </p:nvSpPr>
        <p:spPr>
          <a:xfrm>
            <a:off x="1199580" y="2550589"/>
            <a:ext cx="245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00A2E9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kumimoji="1" lang="en-US" altLang="zh-CN" sz="3200" b="1" dirty="0">
              <a:solidFill>
                <a:srgbClr val="00A2E9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cs typeface="+mn-ea"/>
              <a:sym typeface="+mn-lt"/>
            </a:endParaRPr>
          </a:p>
          <a:p>
            <a:pPr algn="dist"/>
            <a:r>
              <a:rPr kumimoji="1" lang="zh-CN" altLang="en-US" sz="3200" b="1" dirty="0">
                <a:solidFill>
                  <a:srgbClr val="00A2E9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知识介绍</a:t>
            </a:r>
          </a:p>
        </p:txBody>
      </p:sp>
      <p:cxnSp>
        <p:nvCxnSpPr>
          <p:cNvPr id="13" name="直线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807651-7503-ED4C-A485-FD4348BC54E2}"/>
              </a:ext>
            </a:extLst>
          </p:cNvPr>
          <p:cNvCxnSpPr/>
          <p:nvPr/>
        </p:nvCxnSpPr>
        <p:spPr>
          <a:xfrm>
            <a:off x="1311965" y="2491409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32FAC9-932A-1545-BC8F-0E8A5D433315}"/>
              </a:ext>
            </a:extLst>
          </p:cNvPr>
          <p:cNvCxnSpPr/>
          <p:nvPr/>
        </p:nvCxnSpPr>
        <p:spPr>
          <a:xfrm>
            <a:off x="1311965" y="2431774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8299D4-8D06-4848-83A1-EEB62F5429F5}"/>
              </a:ext>
            </a:extLst>
          </p:cNvPr>
          <p:cNvCxnSpPr/>
          <p:nvPr/>
        </p:nvCxnSpPr>
        <p:spPr>
          <a:xfrm>
            <a:off x="1298713" y="3740450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B4522D-3CFE-BF49-9B2F-87B9BF99DF56}"/>
              </a:ext>
            </a:extLst>
          </p:cNvPr>
          <p:cNvCxnSpPr/>
          <p:nvPr/>
        </p:nvCxnSpPr>
        <p:spPr>
          <a:xfrm>
            <a:off x="1298713" y="3680815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BA767B-1CD4-F946-923A-FD4930C1EC21}"/>
              </a:ext>
            </a:extLst>
          </p:cNvPr>
          <p:cNvSpPr txBox="1"/>
          <p:nvPr/>
        </p:nvSpPr>
        <p:spPr>
          <a:xfrm>
            <a:off x="1263067" y="2101825"/>
            <a:ext cx="236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00A2E9"/>
                </a:solidFill>
                <a:cs typeface="+mn-ea"/>
                <a:sym typeface="+mn-lt"/>
              </a:rPr>
              <a:t>中国传统民俗知识</a:t>
            </a: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A01558-E963-CB48-A942-DFB569CFE5BC}"/>
              </a:ext>
            </a:extLst>
          </p:cNvPr>
          <p:cNvSpPr txBox="1"/>
          <p:nvPr/>
        </p:nvSpPr>
        <p:spPr>
          <a:xfrm>
            <a:off x="698500" y="4102674"/>
            <a:ext cx="744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4A6DD"/>
                </a:solidFill>
                <a:cs typeface="+mn-ea"/>
                <a:sym typeface="+mn-lt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。</a:t>
            </a:r>
            <a:endParaRPr kumimoji="1" lang="zh-CN" altLang="en-US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3F3AA9-9605-3741-BFEF-A106FDF7B8F8}"/>
              </a:ext>
            </a:extLst>
          </p:cNvPr>
          <p:cNvSpPr txBox="1"/>
          <p:nvPr/>
        </p:nvSpPr>
        <p:spPr>
          <a:xfrm>
            <a:off x="6278265" y="1160992"/>
            <a:ext cx="5067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4A6DD"/>
                </a:solidFill>
                <a:cs typeface="+mn-ea"/>
                <a:sym typeface="+mn-lt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。</a:t>
            </a:r>
            <a:endParaRPr kumimoji="1" lang="zh-CN" altLang="en-US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A5E92C-FBD0-EB4E-8575-BCB4E9956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650" y="3440042"/>
            <a:ext cx="2933065" cy="2689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BE5190-19C2-9641-9E06-4C7799D00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325" y="538666"/>
            <a:ext cx="3594100" cy="35941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4A86B5-802E-B04A-8D94-3BE0309A7B50}"/>
              </a:ext>
            </a:extLst>
          </p:cNvPr>
          <p:cNvSpPr/>
          <p:nvPr/>
        </p:nvSpPr>
        <p:spPr>
          <a:xfrm>
            <a:off x="698500" y="1175492"/>
            <a:ext cx="495300" cy="901125"/>
          </a:xfrm>
          <a:prstGeom prst="rect">
            <a:avLst/>
          </a:prstGeom>
          <a:solidFill>
            <a:srgbClr val="54A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D4A04E-C11C-544F-83D4-D5B68539CDC0}"/>
              </a:ext>
            </a:extLst>
          </p:cNvPr>
          <p:cNvSpPr txBox="1"/>
          <p:nvPr/>
        </p:nvSpPr>
        <p:spPr>
          <a:xfrm>
            <a:off x="711200" y="1239269"/>
            <a:ext cx="461665" cy="7357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大暑</a:t>
            </a:r>
          </a:p>
        </p:txBody>
      </p:sp>
    </p:spTree>
    <p:extLst>
      <p:ext uri="{BB962C8B-B14F-4D97-AF65-F5344CB8AC3E}">
        <p14:creationId xmlns:p14="http://schemas.microsoft.com/office/powerpoint/2010/main" val="2886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3CC118-9505-6D42-A991-2301F00773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580" y="869025"/>
            <a:ext cx="5524500" cy="5524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92BA3-3685-0A41-A200-01F12B37A835}"/>
              </a:ext>
            </a:extLst>
          </p:cNvPr>
          <p:cNvSpPr txBox="1"/>
          <p:nvPr/>
        </p:nvSpPr>
        <p:spPr>
          <a:xfrm>
            <a:off x="1148081" y="1435100"/>
            <a:ext cx="52704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solidFill>
                  <a:srgbClr val="54A6DD"/>
                </a:solidFill>
                <a:cs typeface="+mn-ea"/>
                <a:sym typeface="+mn-lt"/>
              </a:rPr>
              <a:t>热在三伏</a:t>
            </a:r>
            <a:endParaRPr kumimoji="1" lang="en-US" altLang="zh-CN" sz="36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大暑一般处在三伏里的中伏阶段。这时在我国大部分地区都处在一年中最热的阶段，而且全国各地温差也不大。刚好与谚语：“冷在三九，热在中伏”相吻合。大暑相对小暑，顾名思义，更加炎热。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《1971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～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2000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中国地面气候资料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中，从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年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月的极端最高气温统计中可以看到：有一部分省区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月下旬，绝大部分省区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月的极端最高气温值都是出现在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月上旬，刚好都出现在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月上的大暑时期。</a:t>
            </a:r>
          </a:p>
        </p:txBody>
      </p:sp>
    </p:spTree>
    <p:extLst>
      <p:ext uri="{BB962C8B-B14F-4D97-AF65-F5344CB8AC3E}">
        <p14:creationId xmlns:p14="http://schemas.microsoft.com/office/powerpoint/2010/main" val="38848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59C21-E9B8-CF43-87BB-71744DF64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934" y="2466952"/>
            <a:ext cx="4101094" cy="28744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A7A44-E025-CE43-8000-A04399DCFB36}"/>
              </a:ext>
            </a:extLst>
          </p:cNvPr>
          <p:cNvSpPr txBox="1"/>
          <p:nvPr/>
        </p:nvSpPr>
        <p:spPr>
          <a:xfrm>
            <a:off x="2857197" y="2584174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E60F6C-0992-5645-B1B1-13DD4A5B5DF6}"/>
              </a:ext>
            </a:extLst>
          </p:cNvPr>
          <p:cNvCxnSpPr>
            <a:cxnSpLocks/>
          </p:cNvCxnSpPr>
          <p:nvPr/>
        </p:nvCxnSpPr>
        <p:spPr>
          <a:xfrm>
            <a:off x="2910205" y="381100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9E5191-4051-EF43-A340-CFEC2CF1ED24}"/>
              </a:ext>
            </a:extLst>
          </p:cNvPr>
          <p:cNvCxnSpPr>
            <a:cxnSpLocks/>
          </p:cNvCxnSpPr>
          <p:nvPr/>
        </p:nvCxnSpPr>
        <p:spPr>
          <a:xfrm>
            <a:off x="2910205" y="3864015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E18071-235E-3142-A553-7E1F755F8521}"/>
              </a:ext>
            </a:extLst>
          </p:cNvPr>
          <p:cNvCxnSpPr>
            <a:cxnSpLocks/>
          </p:cNvCxnSpPr>
          <p:nvPr/>
        </p:nvCxnSpPr>
        <p:spPr>
          <a:xfrm>
            <a:off x="2923457" y="253116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B03D7-B31C-A046-82FC-537FA762305B}"/>
              </a:ext>
            </a:extLst>
          </p:cNvPr>
          <p:cNvCxnSpPr>
            <a:cxnSpLocks/>
          </p:cNvCxnSpPr>
          <p:nvPr/>
        </p:nvCxnSpPr>
        <p:spPr>
          <a:xfrm>
            <a:off x="2923457" y="2584174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10731-7F9A-494B-B797-03E03FAABD31}"/>
              </a:ext>
            </a:extLst>
          </p:cNvPr>
          <p:cNvSpPr txBox="1"/>
          <p:nvPr/>
        </p:nvSpPr>
        <p:spPr>
          <a:xfrm>
            <a:off x="1687345" y="2413100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三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932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A149FA-467D-4B49-8828-C5BAD08BF6AF}"/>
              </a:ext>
            </a:extLst>
          </p:cNvPr>
          <p:cNvSpPr txBox="1"/>
          <p:nvPr/>
        </p:nvSpPr>
        <p:spPr>
          <a:xfrm>
            <a:off x="1157583" y="1490980"/>
            <a:ext cx="9648795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54A6DD"/>
                </a:solidFill>
                <a:cs typeface="+mn-ea"/>
                <a:sym typeface="+mn-lt"/>
              </a:rPr>
              <a:t>古书中说“大者，乃炎热之极也。”</a:t>
            </a:r>
            <a:endParaRPr kumimoji="1" lang="en-US" altLang="zh-CN" b="1" dirty="0">
              <a:solidFill>
                <a:srgbClr val="54A6DD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54A6DD"/>
                </a:solidFill>
                <a:cs typeface="+mn-ea"/>
                <a:sym typeface="+mn-lt"/>
              </a:rPr>
              <a:t>暑热程度从小到大，大暑之后便是立秋，正好符合了物极必反规律，可见大暑的炎热程度了。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3A0918-11A4-7A4E-8DD7-6B08611F2D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69271" y1="82188" x2="74115" y2="54427"/>
                        <a14:foregroundMark x1="54427" y1="64688" x2="57656" y2="60625"/>
                        <a14:foregroundMark x1="70573" y1="50104" x2="79479" y2="54167"/>
                        <a14:foregroundMark x1="67083" y1="60885" x2="73542" y2="57656"/>
                        <a14:foregroundMark x1="42292" y1="85990" x2="44427" y2="85729"/>
                        <a14:foregroundMark x1="47656" y1="80052" x2="50104" y2="80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5634" y="2371157"/>
            <a:ext cx="3766652" cy="37666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452AE8-D3E7-2A45-8674-3E4791CBF175}"/>
              </a:ext>
            </a:extLst>
          </p:cNvPr>
          <p:cNvSpPr txBox="1"/>
          <p:nvPr/>
        </p:nvSpPr>
        <p:spPr>
          <a:xfrm>
            <a:off x="8117484" y="3146692"/>
            <a:ext cx="265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F9E50E-D294-E241-A2C0-A7120C87FD35}"/>
              </a:ext>
            </a:extLst>
          </p:cNvPr>
          <p:cNvSpPr txBox="1"/>
          <p:nvPr/>
        </p:nvSpPr>
        <p:spPr>
          <a:xfrm>
            <a:off x="1026136" y="3146692"/>
            <a:ext cx="265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</a:t>
            </a:r>
          </a:p>
        </p:txBody>
      </p:sp>
    </p:spTree>
    <p:extLst>
      <p:ext uri="{BB962C8B-B14F-4D97-AF65-F5344CB8AC3E}">
        <p14:creationId xmlns:p14="http://schemas.microsoft.com/office/powerpoint/2010/main" val="20183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28CC19-262F-B14B-B7E6-0FDB76679FBC}"/>
              </a:ext>
            </a:extLst>
          </p:cNvPr>
          <p:cNvSpPr txBox="1"/>
          <p:nvPr/>
        </p:nvSpPr>
        <p:spPr>
          <a:xfrm>
            <a:off x="1238250" y="2512060"/>
            <a:ext cx="5162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长江中下游地区有这样的农谚：“五天不雨一小旱，十天不雨一大旱，一月不雨地冒烟”。可见，高温少雨是伏旱形成的催生条件，伏旱区持续的大范围高温干旱的危害有时大于局地洪涝。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除长江中下游地区需要防旱外，陕甘宁、西南地区东部、特别是四川东部、重庆等地也要防旱。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780E3F-A183-614F-9A02-CFB52D53A9E6}"/>
              </a:ext>
            </a:extLst>
          </p:cNvPr>
          <p:cNvSpPr txBox="1"/>
          <p:nvPr/>
        </p:nvSpPr>
        <p:spPr>
          <a:xfrm>
            <a:off x="1238250" y="1889760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长江中下游等地的高温伏旱</a:t>
            </a:r>
            <a:endParaRPr kumimoji="1" lang="zh-CN" altLang="en-US" sz="24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32BB9E-B40D-6645-B388-6B96E273BB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689" y="1615440"/>
            <a:ext cx="4706090" cy="447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4166" y="64438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007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7CC48F-2AB3-2643-8B7A-14E4014F3D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589" y="646951"/>
            <a:ext cx="4627880" cy="46278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150379-113A-5A49-AAFC-1BE179F7D85F}"/>
              </a:ext>
            </a:extLst>
          </p:cNvPr>
          <p:cNvSpPr txBox="1"/>
          <p:nvPr/>
        </p:nvSpPr>
        <p:spPr>
          <a:xfrm>
            <a:off x="1717039" y="4699000"/>
            <a:ext cx="854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大暑节气时，我国除</a:t>
            </a:r>
            <a:r>
              <a:rPr kumimoji="1" lang="zh-CN" altLang="en-US" sz="1600" b="1" dirty="0">
                <a:solidFill>
                  <a:srgbClr val="54A6DD"/>
                </a:solidFill>
                <a:cs typeface="+mn-ea"/>
                <a:sym typeface="+mn-lt"/>
              </a:rPr>
              <a:t>青藏高原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及东北北部伏旱伏旱外，大部分地区天气炎热，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35℃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的高温已是司空见惯，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40℃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的酷热也不鲜见。著名的三大火炉：南京、武汉、重庆在大暑前后也是炉火最旺。比“三大火炉”更热的地方还有很多，如安庆、九江等。每年最热的地方也不相同。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84A324-3038-B64F-9185-205D1FFE2B1E}"/>
              </a:ext>
            </a:extLst>
          </p:cNvPr>
          <p:cNvSpPr txBox="1"/>
          <p:nvPr/>
        </p:nvSpPr>
        <p:spPr>
          <a:xfrm>
            <a:off x="1717039" y="1966863"/>
            <a:ext cx="348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大暑热不透，大热在秋后。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大暑不暑，五谷不鼓。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小暑不见日头，大暑晒开石头。</a:t>
            </a:r>
            <a:endParaRPr kumimoji="1" lang="en-US" altLang="zh-CN" sz="20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小暑大暑不热</a:t>
            </a:r>
            <a:r>
              <a:rPr kumimoji="1" lang="en-US" altLang="zh-CN" sz="2000" b="1" dirty="0">
                <a:solidFill>
                  <a:srgbClr val="54A6DD"/>
                </a:solidFill>
                <a:cs typeface="+mn-ea"/>
                <a:sym typeface="+mn-lt"/>
              </a:rPr>
              <a:t>,</a:t>
            </a: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小寒大寒不冷。</a:t>
            </a:r>
          </a:p>
        </p:txBody>
      </p:sp>
    </p:spTree>
    <p:extLst>
      <p:ext uri="{BB962C8B-B14F-4D97-AF65-F5344CB8AC3E}">
        <p14:creationId xmlns:p14="http://schemas.microsoft.com/office/powerpoint/2010/main" val="5156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59C21-E9B8-CF43-87BB-71744DF64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1254" y="2468385"/>
            <a:ext cx="4101094" cy="28744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A7A44-E025-CE43-8000-A04399DCFB36}"/>
              </a:ext>
            </a:extLst>
          </p:cNvPr>
          <p:cNvSpPr txBox="1"/>
          <p:nvPr/>
        </p:nvSpPr>
        <p:spPr>
          <a:xfrm>
            <a:off x="2857197" y="2531166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E60F6C-0992-5645-B1B1-13DD4A5B5DF6}"/>
              </a:ext>
            </a:extLst>
          </p:cNvPr>
          <p:cNvCxnSpPr>
            <a:cxnSpLocks/>
          </p:cNvCxnSpPr>
          <p:nvPr/>
        </p:nvCxnSpPr>
        <p:spPr>
          <a:xfrm>
            <a:off x="2910205" y="3757999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9E5191-4051-EF43-A340-CFEC2CF1ED24}"/>
              </a:ext>
            </a:extLst>
          </p:cNvPr>
          <p:cNvCxnSpPr>
            <a:cxnSpLocks/>
          </p:cNvCxnSpPr>
          <p:nvPr/>
        </p:nvCxnSpPr>
        <p:spPr>
          <a:xfrm>
            <a:off x="2910205" y="381100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E18071-235E-3142-A553-7E1F755F8521}"/>
              </a:ext>
            </a:extLst>
          </p:cNvPr>
          <p:cNvCxnSpPr>
            <a:cxnSpLocks/>
          </p:cNvCxnSpPr>
          <p:nvPr/>
        </p:nvCxnSpPr>
        <p:spPr>
          <a:xfrm>
            <a:off x="2923457" y="2478158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B03D7-B31C-A046-82FC-537FA762305B}"/>
              </a:ext>
            </a:extLst>
          </p:cNvPr>
          <p:cNvCxnSpPr>
            <a:cxnSpLocks/>
          </p:cNvCxnSpPr>
          <p:nvPr/>
        </p:nvCxnSpPr>
        <p:spPr>
          <a:xfrm>
            <a:off x="2923457" y="253116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10731-7F9A-494B-B797-03E03FAABD31}"/>
              </a:ext>
            </a:extLst>
          </p:cNvPr>
          <p:cNvSpPr txBox="1"/>
          <p:nvPr/>
        </p:nvSpPr>
        <p:spPr>
          <a:xfrm>
            <a:off x="1687345" y="2360092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四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3559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DF40B8-F518-2644-8177-23EF715B7998}"/>
              </a:ext>
            </a:extLst>
          </p:cNvPr>
          <p:cNvSpPr txBox="1"/>
          <p:nvPr/>
        </p:nvSpPr>
        <p:spPr>
          <a:xfrm>
            <a:off x="1224280" y="1861820"/>
            <a:ext cx="574039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54A6DD"/>
                </a:solidFill>
                <a:cs typeface="+mn-ea"/>
                <a:sym typeface="+mn-lt"/>
              </a:rPr>
              <a:t>南朝诗人徐勉在</a:t>
            </a:r>
            <a:r>
              <a:rPr kumimoji="1" lang="en-US" altLang="zh-CN" sz="24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2400" dirty="0">
                <a:solidFill>
                  <a:srgbClr val="54A6DD"/>
                </a:solidFill>
                <a:cs typeface="+mn-ea"/>
                <a:sym typeface="+mn-lt"/>
              </a:rPr>
              <a:t>晚夏</a:t>
            </a:r>
            <a:r>
              <a:rPr kumimoji="1" lang="en-US" altLang="zh-CN" sz="24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诗中写道： “夏景厌房栊，促席玩花丛。 </a:t>
            </a: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荷阴斜合翠，莲影对分红。 此时避炎热，清樽独未空。” </a:t>
            </a: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诗说夏夜纳凉，从房中来到花丛中，席地而卧，欣赏水中莲荷，眼前又有美酒相伴，十分惬意。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777A15-B07E-2049-AC9B-4C9AA2BCA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385" y="1275655"/>
            <a:ext cx="604379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4124F9-A7B2-2040-918C-7338811C4A16}"/>
              </a:ext>
            </a:extLst>
          </p:cNvPr>
          <p:cNvSpPr txBox="1"/>
          <p:nvPr/>
        </p:nvSpPr>
        <p:spPr>
          <a:xfrm>
            <a:off x="5016046" y="2849880"/>
            <a:ext cx="61646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54A6DD"/>
                </a:solidFill>
                <a:cs typeface="+mn-ea"/>
                <a:sym typeface="+mn-lt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176376-B9CE-6644-95DC-D68400580756}"/>
              </a:ext>
            </a:extLst>
          </p:cNvPr>
          <p:cNvSpPr txBox="1"/>
          <p:nvPr/>
        </p:nvSpPr>
        <p:spPr>
          <a:xfrm>
            <a:off x="5016046" y="21640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A6DD"/>
                </a:solidFill>
                <a:cs typeface="+mn-ea"/>
                <a:sym typeface="+mn-lt"/>
              </a:rPr>
              <a:t>东闪无半滴，西闪走不及</a:t>
            </a:r>
            <a:endParaRPr kumimoji="1" lang="zh-CN" altLang="en-US" sz="2800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835D4-EF59-884B-BEF8-D1FD456C7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244" y="1092200"/>
            <a:ext cx="4523751" cy="4673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7A0BF4-7F09-A541-9BF4-0CD16E578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5232400"/>
            <a:ext cx="22738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4DF301-6B7B-DF4B-89AD-EAF91C072252}"/>
              </a:ext>
            </a:extLst>
          </p:cNvPr>
          <p:cNvSpPr txBox="1"/>
          <p:nvPr/>
        </p:nvSpPr>
        <p:spPr>
          <a:xfrm>
            <a:off x="770159" y="1709420"/>
            <a:ext cx="60167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大家都知道“热在三伏”。大暑一般处在三伏里的中伏阶段。这时在我国大部分地区都处在一年中最热的阶段，而且全国各地温差也不大。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刚好与谚语：“冷在三九，热在中伏”相吻合。大暑相对小暑，顾名思义，更加炎热。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《1971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～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2000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中国地面气候资料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中，从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30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年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月的极端最高气温统计中可以看到：有一部分省区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月下旬，绝大部分省区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月的极端最高气温值都是出现在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月上旬，刚好都出现在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7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月下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8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月上的大暑时期。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914D0E-8DC1-5D45-AF4D-8B1BCE25F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07600" y="2218656"/>
            <a:ext cx="5594159" cy="44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05316F-ADE2-1A4A-8EA4-118EAE551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826" y="2346961"/>
            <a:ext cx="6421343" cy="45007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9D09B-EAAB-5D42-9389-3AD36E8FCC32}"/>
              </a:ext>
            </a:extLst>
          </p:cNvPr>
          <p:cNvSpPr txBox="1"/>
          <p:nvPr/>
        </p:nvSpPr>
        <p:spPr>
          <a:xfrm>
            <a:off x="2653192" y="1086679"/>
            <a:ext cx="10534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rgbClr val="54A6DD"/>
                </a:solidFill>
                <a:cs typeface="+mn-ea"/>
                <a:sym typeface="+mn-lt"/>
              </a:rPr>
              <a:t>目</a:t>
            </a:r>
            <a:endParaRPr kumimoji="1" lang="en-US" altLang="zh-CN" sz="6600" b="1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6600" b="1" dirty="0">
                <a:solidFill>
                  <a:srgbClr val="54A6DD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597B32-7E83-F14B-AB2F-4BCC8934343C}"/>
              </a:ext>
            </a:extLst>
          </p:cNvPr>
          <p:cNvSpPr/>
          <p:nvPr/>
        </p:nvSpPr>
        <p:spPr>
          <a:xfrm>
            <a:off x="2494166" y="1126436"/>
            <a:ext cx="1245704" cy="2213113"/>
          </a:xfrm>
          <a:prstGeom prst="rect">
            <a:avLst/>
          </a:prstGeom>
          <a:noFill/>
          <a:ln w="3175"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8C357C-DF75-FE45-9F50-98B8B61BF796}"/>
              </a:ext>
            </a:extLst>
          </p:cNvPr>
          <p:cNvSpPr/>
          <p:nvPr/>
        </p:nvSpPr>
        <p:spPr>
          <a:xfrm>
            <a:off x="2540550" y="1179443"/>
            <a:ext cx="1245704" cy="2213113"/>
          </a:xfrm>
          <a:prstGeom prst="rect">
            <a:avLst/>
          </a:prstGeom>
          <a:noFill/>
          <a:ln w="3175"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81CF35-7139-AF43-B743-6929BDAA5E84}"/>
              </a:ext>
            </a:extLst>
          </p:cNvPr>
          <p:cNvSpPr txBox="1"/>
          <p:nvPr/>
        </p:nvSpPr>
        <p:spPr>
          <a:xfrm>
            <a:off x="4753887" y="715616"/>
            <a:ext cx="23058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dist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养生知识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00000"/>
              </a:lnSpc>
              <a:buFont typeface="Wingdings" pitchFamily="2" charset="2"/>
              <a:buChar char="Ø"/>
            </a:pPr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节气民俗</a:t>
            </a: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4143F9-824B-3A41-B659-448D0ED0E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816" y="2631441"/>
            <a:ext cx="6030194" cy="42265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63DF89-6FB1-084F-BF13-1F593CC070EC}"/>
              </a:ext>
            </a:extLst>
          </p:cNvPr>
          <p:cNvSpPr txBox="1"/>
          <p:nvPr/>
        </p:nvSpPr>
        <p:spPr>
          <a:xfrm>
            <a:off x="1187549" y="3871362"/>
            <a:ext cx="156966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小暑后十五日斗指未为大暑</a:t>
            </a:r>
            <a:endParaRPr kumimoji="1"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六月中。小大者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就极热之中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分为大小，初后为小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望后为大也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8B1212-7B67-174B-A097-7DC8AB2CF374}"/>
              </a:ext>
            </a:extLst>
          </p:cNvPr>
          <p:cNvSpPr txBox="1"/>
          <p:nvPr/>
        </p:nvSpPr>
        <p:spPr>
          <a:xfrm>
            <a:off x="1199580" y="2550589"/>
            <a:ext cx="245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二十四节气</a:t>
            </a:r>
            <a:endParaRPr kumimoji="1" lang="en-US" altLang="zh-CN" sz="3200" b="1" dirty="0">
              <a:solidFill>
                <a:srgbClr val="54A6DD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cs typeface="+mn-ea"/>
              <a:sym typeface="+mn-lt"/>
            </a:endParaRPr>
          </a:p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cs typeface="+mn-ea"/>
                <a:sym typeface="+mn-lt"/>
              </a:rPr>
              <a:t>知识介绍</a:t>
            </a:r>
          </a:p>
        </p:txBody>
      </p:sp>
      <p:cxnSp>
        <p:nvCxnSpPr>
          <p:cNvPr id="13" name="直线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807651-7503-ED4C-A485-FD4348BC54E2}"/>
              </a:ext>
            </a:extLst>
          </p:cNvPr>
          <p:cNvCxnSpPr/>
          <p:nvPr/>
        </p:nvCxnSpPr>
        <p:spPr>
          <a:xfrm>
            <a:off x="1311965" y="2491409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32FAC9-932A-1545-BC8F-0E8A5D433315}"/>
              </a:ext>
            </a:extLst>
          </p:cNvPr>
          <p:cNvCxnSpPr/>
          <p:nvPr/>
        </p:nvCxnSpPr>
        <p:spPr>
          <a:xfrm>
            <a:off x="1311965" y="2431774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8299D4-8D06-4848-83A1-EEB62F5429F5}"/>
              </a:ext>
            </a:extLst>
          </p:cNvPr>
          <p:cNvCxnSpPr/>
          <p:nvPr/>
        </p:nvCxnSpPr>
        <p:spPr>
          <a:xfrm>
            <a:off x="1298713" y="3740450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B4522D-3CFE-BF49-9B2F-87B9BF99DF56}"/>
              </a:ext>
            </a:extLst>
          </p:cNvPr>
          <p:cNvCxnSpPr/>
          <p:nvPr/>
        </p:nvCxnSpPr>
        <p:spPr>
          <a:xfrm>
            <a:off x="1298713" y="3680815"/>
            <a:ext cx="2279374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BA767B-1CD4-F946-923A-FD4930C1EC21}"/>
              </a:ext>
            </a:extLst>
          </p:cNvPr>
          <p:cNvSpPr txBox="1"/>
          <p:nvPr/>
        </p:nvSpPr>
        <p:spPr>
          <a:xfrm>
            <a:off x="1263067" y="2101825"/>
            <a:ext cx="236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中国传统民俗知识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39A5DA-D69A-3942-8602-CF5CDED5E98C}"/>
              </a:ext>
            </a:extLst>
          </p:cNvPr>
          <p:cNvSpPr txBox="1"/>
          <p:nvPr/>
        </p:nvSpPr>
        <p:spPr>
          <a:xfrm>
            <a:off x="4642758" y="2101825"/>
            <a:ext cx="32143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500" b="1" dirty="0">
                <a:solidFill>
                  <a:srgbClr val="54A6DD"/>
                </a:solidFill>
                <a:cs typeface="+mn-ea"/>
                <a:sym typeface="+mn-lt"/>
              </a:rPr>
              <a:t>谢谢</a:t>
            </a:r>
            <a:endParaRPr kumimoji="1" lang="en-US" altLang="zh-CN" sz="115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D7B1B5-992E-8140-89C5-1585F57B06E3}"/>
              </a:ext>
            </a:extLst>
          </p:cNvPr>
          <p:cNvSpPr txBox="1"/>
          <p:nvPr/>
        </p:nvSpPr>
        <p:spPr>
          <a:xfrm>
            <a:off x="4718985" y="3911119"/>
            <a:ext cx="3004955" cy="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 dirty="0">
                <a:solidFill>
                  <a:srgbClr val="54A6DD"/>
                </a:solidFill>
                <a:cs typeface="+mn-ea"/>
                <a:sym typeface="+mn-lt"/>
              </a:rPr>
              <a:t>THANK</a:t>
            </a:r>
            <a:r>
              <a:rPr kumimoji="1" lang="zh-CN" altLang="en-US" sz="1200" dirty="0">
                <a:solidFill>
                  <a:srgbClr val="54A6DD"/>
                </a:solidFill>
                <a:cs typeface="+mn-ea"/>
                <a:sym typeface="+mn-lt"/>
              </a:rPr>
              <a:t> </a:t>
            </a:r>
            <a:r>
              <a:rPr kumimoji="1" lang="en-US" altLang="zh-CN" sz="1200" dirty="0">
                <a:solidFill>
                  <a:srgbClr val="54A6DD"/>
                </a:solidFill>
                <a:cs typeface="+mn-ea"/>
                <a:sym typeface="+mn-lt"/>
              </a:rPr>
              <a:t>YOU</a:t>
            </a:r>
            <a:endParaRPr kumimoji="1" lang="zh-CN" altLang="en-US" sz="1200" dirty="0">
              <a:solidFill>
                <a:srgbClr val="54A6D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5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9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59C21-E9B8-CF43-87BB-71744DF64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066" y="2467116"/>
            <a:ext cx="4101094" cy="28744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A7A44-E025-CE43-8000-A04399DCFB36}"/>
              </a:ext>
            </a:extLst>
          </p:cNvPr>
          <p:cNvSpPr txBox="1"/>
          <p:nvPr/>
        </p:nvSpPr>
        <p:spPr>
          <a:xfrm>
            <a:off x="2599877" y="2487436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E60F6C-0992-5645-B1B1-13DD4A5B5DF6}"/>
              </a:ext>
            </a:extLst>
          </p:cNvPr>
          <p:cNvCxnSpPr>
            <a:cxnSpLocks/>
          </p:cNvCxnSpPr>
          <p:nvPr/>
        </p:nvCxnSpPr>
        <p:spPr>
          <a:xfrm>
            <a:off x="2652885" y="3714269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9E5191-4051-EF43-A340-CFEC2CF1ED24}"/>
              </a:ext>
            </a:extLst>
          </p:cNvPr>
          <p:cNvCxnSpPr>
            <a:cxnSpLocks/>
          </p:cNvCxnSpPr>
          <p:nvPr/>
        </p:nvCxnSpPr>
        <p:spPr>
          <a:xfrm>
            <a:off x="2652885" y="376727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E18071-235E-3142-A553-7E1F755F8521}"/>
              </a:ext>
            </a:extLst>
          </p:cNvPr>
          <p:cNvCxnSpPr>
            <a:cxnSpLocks/>
          </p:cNvCxnSpPr>
          <p:nvPr/>
        </p:nvCxnSpPr>
        <p:spPr>
          <a:xfrm>
            <a:off x="2666137" y="2434428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B03D7-B31C-A046-82FC-537FA762305B}"/>
              </a:ext>
            </a:extLst>
          </p:cNvPr>
          <p:cNvCxnSpPr>
            <a:cxnSpLocks/>
          </p:cNvCxnSpPr>
          <p:nvPr/>
        </p:nvCxnSpPr>
        <p:spPr>
          <a:xfrm>
            <a:off x="2666137" y="248743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10731-7F9A-494B-B797-03E03FAABD31}"/>
              </a:ext>
            </a:extLst>
          </p:cNvPr>
          <p:cNvSpPr txBox="1"/>
          <p:nvPr/>
        </p:nvSpPr>
        <p:spPr>
          <a:xfrm>
            <a:off x="1430025" y="2316362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一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ABC61E-EAD2-8846-A422-1914FCB4F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3221" y="530013"/>
            <a:ext cx="8318501" cy="55456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2B17E0-0D73-F14F-A029-BE38FA6A824E}"/>
              </a:ext>
            </a:extLst>
          </p:cNvPr>
          <p:cNvSpPr txBox="1"/>
          <p:nvPr/>
        </p:nvSpPr>
        <p:spPr>
          <a:xfrm>
            <a:off x="6260605" y="2776478"/>
            <a:ext cx="459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大暑期间，中国民间有饮伏茶，晒伏姜，烧伏香，喝羊肉汤等习俗。</a:t>
            </a:r>
            <a:r>
              <a:rPr kumimoji="1" lang="en-US" altLang="zh-CN" sz="14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sz="14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中说：“大暑，六月中。暑，热也，就热之中分为大小，月初为小，月中为大，今则热气犹大也。”其气候特征是：“斗指丙为大暑，斯时天气甚烈于小暑，故名曰大暑。”大暑节气正值“三伏天”里的“中伏”前后，是一年中最热的时期，气温最高，农作物生长最快，同时，很多地区的旱、涝、风灾等各种气象灾害也最为频繁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9D985E-275A-8440-AD99-12604869D529}"/>
              </a:ext>
            </a:extLst>
          </p:cNvPr>
          <p:cNvSpPr txBox="1"/>
          <p:nvPr/>
        </p:nvSpPr>
        <p:spPr>
          <a:xfrm>
            <a:off x="6260605" y="1422400"/>
            <a:ext cx="4493538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54A6DD"/>
                </a:solidFill>
                <a:cs typeface="+mn-ea"/>
                <a:sym typeface="+mn-lt"/>
              </a:rPr>
              <a:t>大暑是农历二十四节气之一</a:t>
            </a:r>
            <a:endParaRPr kumimoji="1" lang="en-US" altLang="zh-CN" sz="28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54A6DD"/>
                </a:solidFill>
                <a:cs typeface="+mn-ea"/>
                <a:sym typeface="+mn-lt"/>
              </a:rPr>
              <a:t>太阳位于黄经</a:t>
            </a:r>
            <a:r>
              <a:rPr kumimoji="1" lang="en-US" altLang="zh-CN" sz="2800" b="1" dirty="0">
                <a:solidFill>
                  <a:srgbClr val="54A6DD"/>
                </a:solidFill>
                <a:cs typeface="+mn-ea"/>
                <a:sym typeface="+mn-lt"/>
              </a:rPr>
              <a:t>120°</a:t>
            </a:r>
            <a:endParaRPr kumimoji="1" lang="zh-CN" altLang="en-US" sz="28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7713" y="594804"/>
            <a:ext cx="12073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>
                <a:solidFill>
                  <a:srgbClr val="FAFCFC"/>
                </a:solidFill>
              </a:rPr>
              <a:t>https://www.ypppt.com/</a:t>
            </a:r>
            <a:endParaRPr lang="zh-CN" altLang="en-US" sz="500" dirty="0">
              <a:solidFill>
                <a:srgbClr val="FAF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291822-0A79-5D42-9288-F7D39E48185B}"/>
              </a:ext>
            </a:extLst>
          </p:cNvPr>
          <p:cNvSpPr txBox="1"/>
          <p:nvPr/>
        </p:nvSpPr>
        <p:spPr>
          <a:xfrm>
            <a:off x="6181090" y="3356060"/>
            <a:ext cx="4654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54A6DD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”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069C18-D0BA-8849-8AF2-FA7BFBC1DA60}"/>
              </a:ext>
            </a:extLst>
          </p:cNvPr>
          <p:cNvSpPr txBox="1"/>
          <p:nvPr/>
        </p:nvSpPr>
        <p:spPr>
          <a:xfrm>
            <a:off x="1588770" y="1644319"/>
            <a:ext cx="99441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通纬</a:t>
            </a: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·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孝经援神契</a:t>
            </a:r>
            <a:r>
              <a:rPr kumimoji="1" lang="en-US" altLang="zh-CN" sz="2400" b="1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：“小暑后十五日斗指未为大暑，六月中。</a:t>
            </a:r>
            <a:endParaRPr kumimoji="1" lang="en-US" altLang="zh-CN" sz="2400" b="1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54A6DD"/>
                </a:solidFill>
                <a:cs typeface="+mn-ea"/>
                <a:sym typeface="+mn-lt"/>
              </a:rPr>
              <a:t>小大者，就极热之中，分为大小，初后为小，望后为大也。”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4354E1-5228-8F48-B014-FD04C5B21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7860" y="2789056"/>
            <a:ext cx="349503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A027A2-B3A3-7042-ABF5-2B8E9681821F}"/>
              </a:ext>
            </a:extLst>
          </p:cNvPr>
          <p:cNvSpPr txBox="1"/>
          <p:nvPr/>
        </p:nvSpPr>
        <p:spPr>
          <a:xfrm>
            <a:off x="1315673" y="2006599"/>
            <a:ext cx="615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大暑，六月中。解见小暑。腐草为萤。曰丹良，曰丹鸟，曰夜光，曰宵烛，皆萤之别名。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离明之极，则幽阴至微之物亦化而为明也。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毛诗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曰：熠耀宵行。另一种也，形如米虫，尾亦有火，不言化者，不复原形，解见前。土润溽</a:t>
            </a:r>
            <a:r>
              <a:rPr kumimoji="1" lang="en-US" altLang="zh-CN" sz="1600" dirty="0">
                <a:solidFill>
                  <a:srgbClr val="54A6DD"/>
                </a:solidFill>
                <a:cs typeface="+mn-ea"/>
                <a:sym typeface="+mn-lt"/>
              </a:rPr>
              <a:t>【</a:t>
            </a:r>
            <a:r>
              <a:rPr kumimoji="1" lang="en" altLang="zh-CN" sz="1600" dirty="0">
                <a:solidFill>
                  <a:srgbClr val="54A6DD"/>
                </a:solidFill>
                <a:cs typeface="+mn-ea"/>
                <a:sym typeface="+mn-lt"/>
              </a:rPr>
              <a:t>rù】</a:t>
            </a: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暑。</a:t>
            </a: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54A6DD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溽，湿也，土之气润，故蒸郁而为湿；暑，俗称龌龊，热是也。大雨时行。前候湿暑之气蒸郁，今候则大雨时行，以退暑也。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860891-9F2E-6F40-B608-D9C80D83B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590" y="1937916"/>
            <a:ext cx="4654550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节气由来</a:t>
            </a:r>
            <a:endParaRPr kumimoji="1" lang="en-US" altLang="zh-CN" sz="3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D974CF-1A99-BA4E-850D-FB15A3A98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900" y="647987"/>
            <a:ext cx="5656580" cy="56565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7B03A6-4365-AE42-864C-A67B98DCBBC5}"/>
              </a:ext>
            </a:extLst>
          </p:cNvPr>
          <p:cNvSpPr/>
          <p:nvPr/>
        </p:nvSpPr>
        <p:spPr>
          <a:xfrm>
            <a:off x="4949166" y="2301223"/>
            <a:ext cx="6384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大暑节气正值“三伏”，是我国一年中日照最多、气温最高的时期，全国大部分地区干旱少雨，许多地区的气温达</a:t>
            </a:r>
            <a:r>
              <a:rPr lang="en-US" altLang="zh-CN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35</a:t>
            </a:r>
            <a:r>
              <a:rPr lang="zh-CN" altLang="en-US" sz="2400" b="1" dirty="0">
                <a:solidFill>
                  <a:srgbClr val="54A6DD"/>
                </a:solidFill>
                <a:effectLst/>
                <a:cs typeface="+mn-ea"/>
                <a:sym typeface="+mn-lt"/>
              </a:rPr>
              <a:t>度以上，俗称的“三大火炉”也最旺。</a:t>
            </a:r>
            <a:endParaRPr lang="zh-CN" altLang="en-US" sz="24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59C21-E9B8-CF43-87BB-71744DF64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473" y="2451654"/>
            <a:ext cx="4101094" cy="28744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A7A44-E025-CE43-8000-A04399DCFB36}"/>
              </a:ext>
            </a:extLst>
          </p:cNvPr>
          <p:cNvSpPr txBox="1"/>
          <p:nvPr/>
        </p:nvSpPr>
        <p:spPr>
          <a:xfrm>
            <a:off x="2674545" y="2509964"/>
            <a:ext cx="500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7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  <a:endParaRPr kumimoji="1" lang="en-US" altLang="zh-CN" sz="7200" b="1" dirty="0">
              <a:solidFill>
                <a:srgbClr val="54A6DD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E60F6C-0992-5645-B1B1-13DD4A5B5DF6}"/>
              </a:ext>
            </a:extLst>
          </p:cNvPr>
          <p:cNvCxnSpPr>
            <a:cxnSpLocks/>
          </p:cNvCxnSpPr>
          <p:nvPr/>
        </p:nvCxnSpPr>
        <p:spPr>
          <a:xfrm>
            <a:off x="2727553" y="3736797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9E5191-4051-EF43-A340-CFEC2CF1ED24}"/>
              </a:ext>
            </a:extLst>
          </p:cNvPr>
          <p:cNvCxnSpPr>
            <a:cxnSpLocks/>
          </p:cNvCxnSpPr>
          <p:nvPr/>
        </p:nvCxnSpPr>
        <p:spPr>
          <a:xfrm>
            <a:off x="2727553" y="3789805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E18071-235E-3142-A553-7E1F755F8521}"/>
              </a:ext>
            </a:extLst>
          </p:cNvPr>
          <p:cNvCxnSpPr>
            <a:cxnSpLocks/>
          </p:cNvCxnSpPr>
          <p:nvPr/>
        </p:nvCxnSpPr>
        <p:spPr>
          <a:xfrm>
            <a:off x="2740805" y="2456956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EB03D7-B31C-A046-82FC-537FA762305B}"/>
              </a:ext>
            </a:extLst>
          </p:cNvPr>
          <p:cNvCxnSpPr>
            <a:cxnSpLocks/>
          </p:cNvCxnSpPr>
          <p:nvPr/>
        </p:nvCxnSpPr>
        <p:spPr>
          <a:xfrm>
            <a:off x="2740805" y="2509964"/>
            <a:ext cx="4894668" cy="0"/>
          </a:xfrm>
          <a:prstGeom prst="line">
            <a:avLst/>
          </a:prstGeom>
          <a:ln w="3175">
            <a:solidFill>
              <a:srgbClr val="54A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10731-7F9A-494B-B797-03E03FAABD31}"/>
              </a:ext>
            </a:extLst>
          </p:cNvPr>
          <p:cNvSpPr txBox="1"/>
          <p:nvPr/>
        </p:nvSpPr>
        <p:spPr>
          <a:xfrm>
            <a:off x="1504693" y="2338890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第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二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部</a:t>
            </a:r>
            <a:endParaRPr kumimoji="1" lang="en-US" altLang="zh-CN" sz="3200" dirty="0">
              <a:solidFill>
                <a:srgbClr val="54A6DD"/>
              </a:solidFill>
              <a:cs typeface="+mn-ea"/>
              <a:sym typeface="+mn-lt"/>
            </a:endParaRPr>
          </a:p>
          <a:p>
            <a:r>
              <a:rPr kumimoji="1" lang="zh-CN" altLang="en-US" sz="3200" dirty="0">
                <a:solidFill>
                  <a:srgbClr val="54A6DD"/>
                </a:solidFill>
                <a:cs typeface="+mn-ea"/>
                <a:sym typeface="+mn-lt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4037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FC540A-D180-2248-927F-63D7E225A467}"/>
              </a:ext>
            </a:extLst>
          </p:cNvPr>
          <p:cNvSpPr txBox="1"/>
          <p:nvPr/>
        </p:nvSpPr>
        <p:spPr>
          <a:xfrm>
            <a:off x="1315673" y="355600"/>
            <a:ext cx="207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rgbClr val="54A6DD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62507F-A6C7-E34D-99C8-3C29B248AC40}"/>
              </a:ext>
            </a:extLst>
          </p:cNvPr>
          <p:cNvSpPr txBox="1"/>
          <p:nvPr/>
        </p:nvSpPr>
        <p:spPr>
          <a:xfrm>
            <a:off x="1315673" y="4406900"/>
            <a:ext cx="963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54A6DD"/>
                </a:solidFill>
                <a:cs typeface="+mn-ea"/>
                <a:sym typeface="+mn-lt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恰如左河水诗云：“日盛三伏暑气熏，坐闲烦静在蝇蚊。纵逢战鼓云中起，箭射荷塘若洒金。”如果大暑前后出现阴雨，则预示以后雨水多。农谚有“大暑有雨多雨，秋水足；大暑无雨少雨，吃水愁”的说法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9844A8-3C16-A640-81A8-FC3A38760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581" y="722630"/>
            <a:ext cx="3507740" cy="35077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798664-964C-3F47-B826-07AA1AAC3051}"/>
              </a:ext>
            </a:extLst>
          </p:cNvPr>
          <p:cNvSpPr txBox="1"/>
          <p:nvPr/>
        </p:nvSpPr>
        <p:spPr>
          <a:xfrm>
            <a:off x="1315673" y="1873699"/>
            <a:ext cx="44012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大暑节气正值“三伏”，是我国一年中日照最多、气温最高的时期，全国大部分地区干旱少雨，许多地区的气温达</a:t>
            </a:r>
            <a:r>
              <a:rPr kumimoji="1" lang="en-US" altLang="zh-CN" sz="2000" b="1" dirty="0">
                <a:solidFill>
                  <a:srgbClr val="54A6DD"/>
                </a:solidFill>
                <a:cs typeface="+mn-ea"/>
                <a:sym typeface="+mn-lt"/>
              </a:rPr>
              <a:t>35</a:t>
            </a:r>
            <a:r>
              <a:rPr kumimoji="1" lang="zh-CN" altLang="en-US" sz="2000" b="1" dirty="0">
                <a:solidFill>
                  <a:srgbClr val="54A6DD"/>
                </a:solidFill>
                <a:cs typeface="+mn-ea"/>
                <a:sym typeface="+mn-lt"/>
              </a:rPr>
              <a:t>度以上，俗称的“三大火炉”也最旺。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26D90B-257A-424A-9CE3-66962635B58D}"/>
              </a:ext>
            </a:extLst>
          </p:cNvPr>
          <p:cNvSpPr/>
          <p:nvPr/>
        </p:nvSpPr>
        <p:spPr>
          <a:xfrm>
            <a:off x="965200" y="4381500"/>
            <a:ext cx="10375900" cy="1981200"/>
          </a:xfrm>
          <a:prstGeom prst="rect">
            <a:avLst/>
          </a:prstGeom>
          <a:noFill/>
          <a:ln>
            <a:solidFill>
              <a:srgbClr val="54A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a16="http://schemas.microsoft.com/office/drawing/2014/main" xmlns:a14="http://schemas.microsoft.com/office/drawing/2010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gbrfkv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1879</Words>
  <Application>Microsoft Office PowerPoint</Application>
  <PresentationFormat>宽屏</PresentationFormat>
  <Paragraphs>139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Meiryo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656</cp:revision>
  <dcterms:created xsi:type="dcterms:W3CDTF">2018-06-17T04:53:58Z</dcterms:created>
  <dcterms:modified xsi:type="dcterms:W3CDTF">2023-06-23T01:12:14Z</dcterms:modified>
</cp:coreProperties>
</file>