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7" r:id="rId3"/>
  </p:sldMasterIdLst>
  <p:notesMasterIdLst>
    <p:notesMasterId r:id="rId29"/>
  </p:notesMasterIdLst>
  <p:sldIdLst>
    <p:sldId id="256" r:id="rId4"/>
    <p:sldId id="300" r:id="rId5"/>
    <p:sldId id="257" r:id="rId6"/>
    <p:sldId id="281" r:id="rId7"/>
    <p:sldId id="275" r:id="rId8"/>
    <p:sldId id="277" r:id="rId9"/>
    <p:sldId id="278" r:id="rId10"/>
    <p:sldId id="279" r:id="rId11"/>
    <p:sldId id="286" r:id="rId12"/>
    <p:sldId id="287" r:id="rId13"/>
    <p:sldId id="282" r:id="rId14"/>
    <p:sldId id="274" r:id="rId15"/>
    <p:sldId id="288" r:id="rId16"/>
    <p:sldId id="289" r:id="rId17"/>
    <p:sldId id="290" r:id="rId18"/>
    <p:sldId id="283" r:id="rId19"/>
    <p:sldId id="291" r:id="rId20"/>
    <p:sldId id="292" r:id="rId21"/>
    <p:sldId id="293" r:id="rId22"/>
    <p:sldId id="284" r:id="rId23"/>
    <p:sldId id="297" r:id="rId24"/>
    <p:sldId id="298" r:id="rId25"/>
    <p:sldId id="299" r:id="rId26"/>
    <p:sldId id="280" r:id="rId27"/>
    <p:sldId id="301"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D6000F"/>
    <a:srgbClr val="C7121B"/>
    <a:srgbClr val="D72D58"/>
    <a:srgbClr val="CD0F19"/>
    <a:srgbClr val="A51F24"/>
    <a:srgbClr val="D40000"/>
    <a:srgbClr val="D20D17"/>
    <a:srgbClr val="EECE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969" autoAdjust="0"/>
  </p:normalViewPr>
  <p:slideViewPr>
    <p:cSldViewPr snapToGrid="0" showGuides="1">
      <p:cViewPr varScale="1">
        <p:scale>
          <a:sx n="106" d="100"/>
          <a:sy n="106" d="100"/>
        </p:scale>
        <p:origin x="636" y="120"/>
      </p:cViewPr>
      <p:guideLst>
        <p:guide orient="horz" pos="2160"/>
        <p:guide pos="3840"/>
        <p:guide pos="438"/>
      </p:guideLst>
    </p:cSldViewPr>
  </p:slideViewPr>
  <p:outlineViewPr>
    <p:cViewPr>
      <p:scale>
        <a:sx n="33" d="100"/>
        <a:sy n="33" d="100"/>
      </p:scale>
      <p:origin x="0" y="-2010"/>
    </p:cViewPr>
  </p:outlineViewPr>
  <p:notesTextViewPr>
    <p:cViewPr>
      <p:scale>
        <a:sx n="1" d="1"/>
        <a:sy n="1" d="1"/>
      </p:scale>
      <p:origin x="0" y="0"/>
    </p:cViewPr>
  </p:notesTextViewPr>
  <p:sorterViewPr>
    <p:cViewPr>
      <p:scale>
        <a:sx n="100" d="100"/>
        <a:sy n="100" d="100"/>
      </p:scale>
      <p:origin x="0" y="-26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C33F7-69C6-43E8-8BC2-E0BABFD5FF90}" type="datetimeFigureOut">
              <a:rPr lang="zh-CN" altLang="en-US" smtClean="0"/>
              <a:t>2023/6/22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D2559-2120-45F0-B772-3ACE8C514BE1}" type="slidenum">
              <a:rPr lang="zh-CN" altLang="en-US" smtClean="0"/>
              <a:t>‹#›</a:t>
            </a:fld>
            <a:endParaRPr lang="zh-CN" altLang="en-US"/>
          </a:p>
        </p:txBody>
      </p:sp>
    </p:spTree>
    <p:extLst>
      <p:ext uri="{BB962C8B-B14F-4D97-AF65-F5344CB8AC3E}">
        <p14:creationId xmlns:p14="http://schemas.microsoft.com/office/powerpoint/2010/main" val="196224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a:t>
            </a:fld>
            <a:endParaRPr lang="zh-CN" altLang="en-US"/>
          </a:p>
        </p:txBody>
      </p:sp>
    </p:spTree>
    <p:extLst>
      <p:ext uri="{BB962C8B-B14F-4D97-AF65-F5344CB8AC3E}">
        <p14:creationId xmlns:p14="http://schemas.microsoft.com/office/powerpoint/2010/main" val="1934172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10</a:t>
            </a:fld>
            <a:endParaRPr lang="zh-CN" altLang="en-US"/>
          </a:p>
        </p:txBody>
      </p:sp>
    </p:spTree>
    <p:extLst>
      <p:ext uri="{BB962C8B-B14F-4D97-AF65-F5344CB8AC3E}">
        <p14:creationId xmlns:p14="http://schemas.microsoft.com/office/powerpoint/2010/main" val="331870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11</a:t>
            </a:fld>
            <a:endParaRPr lang="zh-CN" altLang="en-US"/>
          </a:p>
        </p:txBody>
      </p:sp>
    </p:spTree>
    <p:extLst>
      <p:ext uri="{BB962C8B-B14F-4D97-AF65-F5344CB8AC3E}">
        <p14:creationId xmlns:p14="http://schemas.microsoft.com/office/powerpoint/2010/main" val="2604610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EDD2559-2120-45F0-B772-3ACE8C514BE1}" type="slidenum">
              <a:rPr lang="zh-CN" altLang="en-US" smtClean="0"/>
              <a:t>12</a:t>
            </a:fld>
            <a:endParaRPr lang="zh-CN" altLang="en-US"/>
          </a:p>
        </p:txBody>
      </p:sp>
    </p:spTree>
    <p:extLst>
      <p:ext uri="{BB962C8B-B14F-4D97-AF65-F5344CB8AC3E}">
        <p14:creationId xmlns:p14="http://schemas.microsoft.com/office/powerpoint/2010/main" val="349541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13</a:t>
            </a:fld>
            <a:endParaRPr lang="zh-CN" altLang="en-US"/>
          </a:p>
        </p:txBody>
      </p:sp>
    </p:spTree>
    <p:extLst>
      <p:ext uri="{BB962C8B-B14F-4D97-AF65-F5344CB8AC3E}">
        <p14:creationId xmlns:p14="http://schemas.microsoft.com/office/powerpoint/2010/main" val="413096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14</a:t>
            </a:fld>
            <a:endParaRPr lang="zh-CN" altLang="en-US"/>
          </a:p>
        </p:txBody>
      </p:sp>
    </p:spTree>
    <p:extLst>
      <p:ext uri="{BB962C8B-B14F-4D97-AF65-F5344CB8AC3E}">
        <p14:creationId xmlns:p14="http://schemas.microsoft.com/office/powerpoint/2010/main" val="532284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15</a:t>
            </a:fld>
            <a:endParaRPr lang="zh-CN" altLang="en-US"/>
          </a:p>
        </p:txBody>
      </p:sp>
    </p:spTree>
    <p:extLst>
      <p:ext uri="{BB962C8B-B14F-4D97-AF65-F5344CB8AC3E}">
        <p14:creationId xmlns:p14="http://schemas.microsoft.com/office/powerpoint/2010/main" val="1412952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16</a:t>
            </a:fld>
            <a:endParaRPr lang="zh-CN" altLang="en-US"/>
          </a:p>
        </p:txBody>
      </p:sp>
    </p:spTree>
    <p:extLst>
      <p:ext uri="{BB962C8B-B14F-4D97-AF65-F5344CB8AC3E}">
        <p14:creationId xmlns:p14="http://schemas.microsoft.com/office/powerpoint/2010/main" val="299880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17</a:t>
            </a:fld>
            <a:endParaRPr lang="zh-CN" altLang="en-US"/>
          </a:p>
        </p:txBody>
      </p:sp>
    </p:spTree>
    <p:extLst>
      <p:ext uri="{BB962C8B-B14F-4D97-AF65-F5344CB8AC3E}">
        <p14:creationId xmlns:p14="http://schemas.microsoft.com/office/powerpoint/2010/main" val="2389300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18</a:t>
            </a:fld>
            <a:endParaRPr lang="zh-CN" altLang="en-US"/>
          </a:p>
        </p:txBody>
      </p:sp>
    </p:spTree>
    <p:extLst>
      <p:ext uri="{BB962C8B-B14F-4D97-AF65-F5344CB8AC3E}">
        <p14:creationId xmlns:p14="http://schemas.microsoft.com/office/powerpoint/2010/main" val="248177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19</a:t>
            </a:fld>
            <a:endParaRPr lang="zh-CN" altLang="en-US"/>
          </a:p>
        </p:txBody>
      </p:sp>
    </p:spTree>
    <p:extLst>
      <p:ext uri="{BB962C8B-B14F-4D97-AF65-F5344CB8AC3E}">
        <p14:creationId xmlns:p14="http://schemas.microsoft.com/office/powerpoint/2010/main" val="264428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a:t>
            </a:fld>
            <a:endParaRPr lang="zh-CN" altLang="en-US"/>
          </a:p>
        </p:txBody>
      </p:sp>
    </p:spTree>
    <p:extLst>
      <p:ext uri="{BB962C8B-B14F-4D97-AF65-F5344CB8AC3E}">
        <p14:creationId xmlns:p14="http://schemas.microsoft.com/office/powerpoint/2010/main" val="1820976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20</a:t>
            </a:fld>
            <a:endParaRPr lang="zh-CN" altLang="en-US"/>
          </a:p>
        </p:txBody>
      </p:sp>
    </p:spTree>
    <p:extLst>
      <p:ext uri="{BB962C8B-B14F-4D97-AF65-F5344CB8AC3E}">
        <p14:creationId xmlns:p14="http://schemas.microsoft.com/office/powerpoint/2010/main" val="2661670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21</a:t>
            </a:fld>
            <a:endParaRPr lang="zh-CN" altLang="en-US"/>
          </a:p>
        </p:txBody>
      </p:sp>
    </p:spTree>
    <p:extLst>
      <p:ext uri="{BB962C8B-B14F-4D97-AF65-F5344CB8AC3E}">
        <p14:creationId xmlns:p14="http://schemas.microsoft.com/office/powerpoint/2010/main" val="2176341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22</a:t>
            </a:fld>
            <a:endParaRPr lang="zh-CN" altLang="en-US"/>
          </a:p>
        </p:txBody>
      </p:sp>
    </p:spTree>
    <p:extLst>
      <p:ext uri="{BB962C8B-B14F-4D97-AF65-F5344CB8AC3E}">
        <p14:creationId xmlns:p14="http://schemas.microsoft.com/office/powerpoint/2010/main" val="1782696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23</a:t>
            </a:fld>
            <a:endParaRPr lang="zh-CN" altLang="en-US"/>
          </a:p>
        </p:txBody>
      </p:sp>
    </p:spTree>
    <p:extLst>
      <p:ext uri="{BB962C8B-B14F-4D97-AF65-F5344CB8AC3E}">
        <p14:creationId xmlns:p14="http://schemas.microsoft.com/office/powerpoint/2010/main" val="2687333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24</a:t>
            </a:fld>
            <a:endParaRPr lang="zh-CN" altLang="en-US"/>
          </a:p>
        </p:txBody>
      </p:sp>
    </p:spTree>
    <p:extLst>
      <p:ext uri="{BB962C8B-B14F-4D97-AF65-F5344CB8AC3E}">
        <p14:creationId xmlns:p14="http://schemas.microsoft.com/office/powerpoint/2010/main" val="4033212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3269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3</a:t>
            </a:fld>
            <a:endParaRPr lang="zh-CN" altLang="en-US"/>
          </a:p>
        </p:txBody>
      </p:sp>
    </p:spTree>
    <p:extLst>
      <p:ext uri="{BB962C8B-B14F-4D97-AF65-F5344CB8AC3E}">
        <p14:creationId xmlns:p14="http://schemas.microsoft.com/office/powerpoint/2010/main" val="414542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4</a:t>
            </a:fld>
            <a:endParaRPr lang="zh-CN" altLang="en-US"/>
          </a:p>
        </p:txBody>
      </p:sp>
    </p:spTree>
    <p:extLst>
      <p:ext uri="{BB962C8B-B14F-4D97-AF65-F5344CB8AC3E}">
        <p14:creationId xmlns:p14="http://schemas.microsoft.com/office/powerpoint/2010/main" val="179329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5</a:t>
            </a:fld>
            <a:endParaRPr lang="zh-CN" altLang="en-US"/>
          </a:p>
        </p:txBody>
      </p:sp>
    </p:spTree>
    <p:extLst>
      <p:ext uri="{BB962C8B-B14F-4D97-AF65-F5344CB8AC3E}">
        <p14:creationId xmlns:p14="http://schemas.microsoft.com/office/powerpoint/2010/main" val="310142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6</a:t>
            </a:fld>
            <a:endParaRPr lang="zh-CN" altLang="en-US"/>
          </a:p>
        </p:txBody>
      </p:sp>
    </p:spTree>
    <p:extLst>
      <p:ext uri="{BB962C8B-B14F-4D97-AF65-F5344CB8AC3E}">
        <p14:creationId xmlns:p14="http://schemas.microsoft.com/office/powerpoint/2010/main" val="799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7</a:t>
            </a:fld>
            <a:endParaRPr lang="zh-CN" altLang="en-US"/>
          </a:p>
        </p:txBody>
      </p:sp>
    </p:spTree>
    <p:extLst>
      <p:ext uri="{BB962C8B-B14F-4D97-AF65-F5344CB8AC3E}">
        <p14:creationId xmlns:p14="http://schemas.microsoft.com/office/powerpoint/2010/main" val="342628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8</a:t>
            </a:fld>
            <a:endParaRPr lang="zh-CN" altLang="en-US"/>
          </a:p>
        </p:txBody>
      </p:sp>
    </p:spTree>
    <p:extLst>
      <p:ext uri="{BB962C8B-B14F-4D97-AF65-F5344CB8AC3E}">
        <p14:creationId xmlns:p14="http://schemas.microsoft.com/office/powerpoint/2010/main" val="262396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9</a:t>
            </a:fld>
            <a:endParaRPr lang="zh-CN" altLang="en-US"/>
          </a:p>
        </p:txBody>
      </p:sp>
    </p:spTree>
    <p:extLst>
      <p:ext uri="{BB962C8B-B14F-4D97-AF65-F5344CB8AC3E}">
        <p14:creationId xmlns:p14="http://schemas.microsoft.com/office/powerpoint/2010/main" val="146569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E74FE764-EFFE-468B-A4DB-821E39EA29E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p14="http://schemas.microsoft.com/office/powerpoint/2010/main" xmlns:a16="http://schemas.microsoft.com/office/drawing/2014/main" id="{AC38C8FF-7861-4A26-8C75-11F4A6263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p14="http://schemas.microsoft.com/office/powerpoint/2010/main" xmlns:a16="http://schemas.microsoft.com/office/drawing/2014/main" id="{48B5DD69-1124-4915-BBE5-0D9DD8752DC1}"/>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F828ADA4-A767-4580-A6DB-6984653F31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D39489C3-C3C1-4EBD-B6BC-422BC45F3997}"/>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501831649"/>
      </p:ext>
    </p:extLst>
  </p:cSld>
  <p:clrMapOvr>
    <a:masterClrMapping/>
  </p:clrMapOvr>
  <p:transition spd="slow"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 xmlns:p14="http://schemas.microsoft.com/office/powerpoint/2010/main" xmlns:a16="http://schemas.microsoft.com/office/drawing/2014/main" id="{55367FAB-5674-4BB7-9F73-43B8AA87DA3B}"/>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3" name="页脚占位符 2">
            <a:extLst>
              <a:ext uri="{FF2B5EF4-FFF2-40B4-BE49-F238E27FC236}">
                <a16:creationId xmlns="" xmlns:p14="http://schemas.microsoft.com/office/powerpoint/2010/main" xmlns:a16="http://schemas.microsoft.com/office/drawing/2014/main" id="{8A703A41-4186-4A9A-8D4E-F8E6F1BEBED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p14="http://schemas.microsoft.com/office/powerpoint/2010/main" xmlns:a16="http://schemas.microsoft.com/office/drawing/2014/main" id="{4DFE4021-7E72-4587-ACA8-301B600797AF}"/>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840353558"/>
      </p:ext>
    </p:extLst>
  </p:cSld>
  <p:clrMapOvr>
    <a:masterClrMapping/>
  </p:clrMapOvr>
  <p:transition spd="slow"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34ED0D2A-889A-43E8-8CBA-2822333F002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58058F21-C0B5-432E-BD52-527399BDE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p14="http://schemas.microsoft.com/office/powerpoint/2010/main" xmlns:a16="http://schemas.microsoft.com/office/drawing/2014/main" id="{BB8156DF-00EC-4426-88A9-E9C529BEC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p14="http://schemas.microsoft.com/office/powerpoint/2010/main" xmlns:a16="http://schemas.microsoft.com/office/drawing/2014/main" id="{F159C200-7B99-432F-B316-B671623A1F53}"/>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11AE47C1-DBF3-483B-B484-C2837D4764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95764DC0-866D-4F06-9EFB-96AC46BED599}"/>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413449551"/>
      </p:ext>
    </p:extLst>
  </p:cSld>
  <p:clrMapOvr>
    <a:masterClrMapping/>
  </p:clrMapOvr>
  <p:transition spd="slow"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890F19DA-3834-4917-9B5A-0347EC8868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p14="http://schemas.microsoft.com/office/powerpoint/2010/main" xmlns:a16="http://schemas.microsoft.com/office/drawing/2014/main" id="{1B1B0B5D-6761-4031-BE4B-FD290B3695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p14="http://schemas.microsoft.com/office/powerpoint/2010/main" xmlns:a16="http://schemas.microsoft.com/office/drawing/2014/main" id="{CCD96B14-5477-436C-BA54-ECD30FAD5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p14="http://schemas.microsoft.com/office/powerpoint/2010/main" xmlns:a16="http://schemas.microsoft.com/office/drawing/2014/main" id="{0FCB7A0C-CF5C-4D4B-9A2F-A58E0CD2577E}"/>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74B770B4-CD02-40A6-BEA0-9508A4724AF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B13F6A62-4B20-4AA5-A0B9-537FF44CFF9B}"/>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2229994233"/>
      </p:ext>
    </p:extLst>
  </p:cSld>
  <p:clrMapOvr>
    <a:masterClrMapping/>
  </p:clrMapOvr>
  <p:transition spd="slow"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BEB22E1A-C92D-4050-9C1E-A7D38028AF3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B2533EA9-2A8C-4F36-ADF0-44FAD890043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p14="http://schemas.microsoft.com/office/powerpoint/2010/main" xmlns:a16="http://schemas.microsoft.com/office/drawing/2014/main" id="{0CE7CAA6-65E1-4503-96AF-04D9049DBC8D}"/>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EAE1A5E3-C544-4044-9476-60F7508A83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3AE4490E-9512-46D9-92F0-7DA69726F842}"/>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2303147270"/>
      </p:ext>
    </p:extLst>
  </p:cSld>
  <p:clrMapOvr>
    <a:masterClrMapping/>
  </p:clrMapOvr>
  <p:transition spd="slow"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p14="http://schemas.microsoft.com/office/powerpoint/2010/main" xmlns:a16="http://schemas.microsoft.com/office/drawing/2014/main" id="{87D6F39E-6FAC-4859-A256-C05D203FC68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18922B0C-7243-450B-A01E-04A359955AD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p14="http://schemas.microsoft.com/office/powerpoint/2010/main" xmlns:a16="http://schemas.microsoft.com/office/drawing/2014/main" id="{CF861317-E20A-462E-8DD1-0B55036373AA}"/>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08CDFFC4-C10C-4568-B1A2-6D00CA3954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027A56A5-DCBC-4CDC-A828-B1BF6017EF19}"/>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633806194"/>
      </p:ext>
    </p:extLst>
  </p:cSld>
  <p:clrMapOvr>
    <a:masterClrMapping/>
  </p:clrMapOvr>
  <p:transition spd="slow"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39747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17091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10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488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397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E1C01F5A-C250-438B-90CC-E819D9FADF9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B91FE8C8-2178-405B-B503-0EBC8AB561B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p14="http://schemas.microsoft.com/office/powerpoint/2010/main" xmlns:a16="http://schemas.microsoft.com/office/drawing/2014/main" id="{3372DB76-D035-4F66-9B76-CAC91A52EA04}"/>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8A1FD527-E236-4B95-8D72-DA93420D9C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B80B891B-A2CF-4D1C-9A9F-3398761CD16D}"/>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986961080"/>
      </p:ext>
    </p:extLst>
  </p:cSld>
  <p:clrMapOvr>
    <a:masterClrMapping/>
  </p:clrMapOvr>
  <p:transition spd="slow"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1273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7365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0386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7117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3634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4454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7440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236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305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3FDD04AE-8359-4F81-93F0-8121B2588D0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1C09A7E0-4150-4A67-B075-2EDFE99139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p14="http://schemas.microsoft.com/office/powerpoint/2010/main" xmlns:a16="http://schemas.microsoft.com/office/drawing/2014/main" id="{EEEE7971-51BD-4F75-8A9A-A06216E4AE76}"/>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B82E3AF6-9AF4-45EA-A576-D6A76F9AC6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C677B3FE-9ACC-4E1F-B081-C04F5F8D694C}"/>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925687537"/>
      </p:ext>
    </p:extLst>
  </p:cSld>
  <p:clrMapOvr>
    <a:masterClrMapping/>
  </p:clrMapOvr>
  <p:transition spd="slow"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99A268FF-C34D-4857-9DB2-9F6CA49D4FE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5CC33A58-6161-4215-ABC9-467014100CE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p14="http://schemas.microsoft.com/office/powerpoint/2010/main" xmlns:a16="http://schemas.microsoft.com/office/drawing/2014/main" id="{32F370A2-97DD-4E0D-861E-B3E77A70463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p14="http://schemas.microsoft.com/office/powerpoint/2010/main" xmlns:a16="http://schemas.microsoft.com/office/drawing/2014/main" id="{D440F528-3105-4597-A601-51C3460838D9}"/>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D3AED363-D063-4DBA-8701-D788CF63BE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B557396C-551E-4F27-AC11-DF379FAFEDC4}"/>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1989061186"/>
      </p:ext>
    </p:extLst>
  </p:cSld>
  <p:clrMapOvr>
    <a:masterClrMapping/>
  </p:clrMapOvr>
  <p:transition spd="slow"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BCFAB9DB-20B9-41E9-861C-52401A1E9F0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849B99F4-A4A9-4B9B-8E4D-A2F1293327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p14="http://schemas.microsoft.com/office/powerpoint/2010/main" xmlns:a16="http://schemas.microsoft.com/office/drawing/2014/main" id="{ADC12CE6-3951-4414-BC52-23FF22FC50E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p14="http://schemas.microsoft.com/office/powerpoint/2010/main" xmlns:a16="http://schemas.microsoft.com/office/drawing/2014/main" id="{A63891C0-BDFF-42F3-A6E1-D86F488B47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p14="http://schemas.microsoft.com/office/powerpoint/2010/main" xmlns:a16="http://schemas.microsoft.com/office/drawing/2014/main" id="{7DBC6ED5-18D7-4150-A429-26D76024246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p14="http://schemas.microsoft.com/office/powerpoint/2010/main" xmlns:a16="http://schemas.microsoft.com/office/drawing/2014/main" id="{28290589-40FC-480D-8DDF-DCA98CC5F6F5}"/>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8" name="页脚占位符 7">
            <a:extLst>
              <a:ext uri="{FF2B5EF4-FFF2-40B4-BE49-F238E27FC236}">
                <a16:creationId xmlns="" xmlns:p14="http://schemas.microsoft.com/office/powerpoint/2010/main" xmlns:a16="http://schemas.microsoft.com/office/drawing/2014/main" id="{CA84B15B-54BA-4D6B-9A94-E18970546FB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a16="http://schemas.microsoft.com/office/drawing/2014/main" id="{5472CED1-73D0-48FE-A22A-7FE82F911549}"/>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1574592178"/>
      </p:ext>
    </p:extLst>
  </p:cSld>
  <p:clrMapOvr>
    <a:masterClrMapping/>
  </p:clrMapOvr>
  <p:transition spd="slow"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BCFAB9DB-20B9-41E9-861C-52401A1E9F0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849B99F4-A4A9-4B9B-8E4D-A2F1293327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p14="http://schemas.microsoft.com/office/powerpoint/2010/main" xmlns:a16="http://schemas.microsoft.com/office/drawing/2014/main" id="{ADC12CE6-3951-4414-BC52-23FF22FC50E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p14="http://schemas.microsoft.com/office/powerpoint/2010/main" xmlns:a16="http://schemas.microsoft.com/office/drawing/2014/main" id="{A63891C0-BDFF-42F3-A6E1-D86F488B47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p14="http://schemas.microsoft.com/office/powerpoint/2010/main" xmlns:a16="http://schemas.microsoft.com/office/drawing/2014/main" id="{7DBC6ED5-18D7-4150-A429-26D76024246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p14="http://schemas.microsoft.com/office/powerpoint/2010/main" xmlns:a16="http://schemas.microsoft.com/office/drawing/2014/main" id="{28290589-40FC-480D-8DDF-DCA98CC5F6F5}"/>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8" name="页脚占位符 7">
            <a:extLst>
              <a:ext uri="{FF2B5EF4-FFF2-40B4-BE49-F238E27FC236}">
                <a16:creationId xmlns="" xmlns:p14="http://schemas.microsoft.com/office/powerpoint/2010/main" xmlns:a16="http://schemas.microsoft.com/office/drawing/2014/main" id="{CA84B15B-54BA-4D6B-9A94-E18970546FB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a16="http://schemas.microsoft.com/office/drawing/2014/main" id="{5472CED1-73D0-48FE-A22A-7FE82F911549}"/>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
        <p:nvSpPr>
          <p:cNvPr id="11" name="TextBox 10"/>
          <p:cNvSpPr txBox="1"/>
          <p:nvPr userDrawn="1"/>
        </p:nvSpPr>
        <p:spPr>
          <a:xfrm>
            <a:off x="2460154"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www.ypppt.com/jieri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2049190553"/>
      </p:ext>
    </p:extLst>
  </p:cSld>
  <p:clrMapOvr>
    <a:masterClrMapping/>
  </p:clrMapOvr>
  <p:transition spd="slow"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4B91FFC1-CBE8-43DC-AF3E-5BB0F82B66E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p14="http://schemas.microsoft.com/office/powerpoint/2010/main" xmlns:a16="http://schemas.microsoft.com/office/drawing/2014/main" id="{7F4EB009-5455-42BD-9A9B-3F7C6CA53A8F}"/>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4" name="页脚占位符 3">
            <a:extLst>
              <a:ext uri="{FF2B5EF4-FFF2-40B4-BE49-F238E27FC236}">
                <a16:creationId xmlns="" xmlns:p14="http://schemas.microsoft.com/office/powerpoint/2010/main" xmlns:a16="http://schemas.microsoft.com/office/drawing/2014/main" id="{8FBD93E3-5C57-40B6-A65D-4FD46E155F2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p14="http://schemas.microsoft.com/office/powerpoint/2010/main" xmlns:a16="http://schemas.microsoft.com/office/drawing/2014/main" id="{C9F5BD67-DDC0-4ED6-ADEF-5CEF0F1392DB}"/>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2940664896"/>
      </p:ext>
    </p:extLst>
  </p:cSld>
  <p:clrMapOvr>
    <a:masterClrMapping/>
  </p:clrMapOvr>
  <p:transition spd="slow"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8" name="矩形 7">
            <a:extLst>
              <a:ext uri="{FF2B5EF4-FFF2-40B4-BE49-F238E27FC236}">
                <a16:creationId xmlns="" xmlns:a14="http://schemas.microsoft.com/office/drawing/2010/main" xmlns:p14="http://schemas.microsoft.com/office/powerpoint/2010/main" xmlns:a16="http://schemas.microsoft.com/office/drawing/2014/main" id="{3BB5544B-CF87-4CCB-BAD1-A0134D3E34B0}"/>
              </a:ext>
            </a:extLst>
          </p:cNvPr>
          <p:cNvSpPr/>
          <p:nvPr userDrawn="1"/>
        </p:nvSpPr>
        <p:spPr>
          <a:xfrm>
            <a:off x="0" y="491304"/>
            <a:ext cx="12192000" cy="590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 xmlns:a14="http://schemas.microsoft.com/office/drawing/2010/main" xmlns:p14="http://schemas.microsoft.com/office/powerpoint/2010/main" xmlns:a16="http://schemas.microsoft.com/office/drawing/2014/main" id="{55367FAB-5674-4BB7-9F73-43B8AA87DA3B}"/>
              </a:ext>
            </a:extLst>
          </p:cNvPr>
          <p:cNvSpPr>
            <a:spLocks noGrp="1"/>
          </p:cNvSpPr>
          <p:nvPr>
            <p:ph type="dt" sz="half" idx="10"/>
          </p:nvPr>
        </p:nvSpPr>
        <p:spPr/>
        <p:txBody>
          <a:bodyPr/>
          <a:lstStyle/>
          <a:p>
            <a:fld id="{1E7D55DF-7B29-45C9-A8AD-1B37F2A8651F}" type="datetimeFigureOut">
              <a:rPr lang="zh-CN" altLang="en-US" smtClean="0"/>
              <a:t>2023/6/22</a:t>
            </a:fld>
            <a:endParaRPr lang="zh-CN" altLang="en-US"/>
          </a:p>
        </p:txBody>
      </p:sp>
      <p:sp>
        <p:nvSpPr>
          <p:cNvPr id="3" name="页脚占位符 2">
            <a:extLst>
              <a:ext uri="{FF2B5EF4-FFF2-40B4-BE49-F238E27FC236}">
                <a16:creationId xmlns="" xmlns:a14="http://schemas.microsoft.com/office/drawing/2010/main" xmlns:p14="http://schemas.microsoft.com/office/powerpoint/2010/main" xmlns:a16="http://schemas.microsoft.com/office/drawing/2014/main" id="{8A703A41-4186-4A9A-8D4E-F8E6F1BEBED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4="http://schemas.microsoft.com/office/drawing/2010/main" xmlns:p14="http://schemas.microsoft.com/office/powerpoint/2010/main" xmlns:a16="http://schemas.microsoft.com/office/drawing/2014/main" id="{4DFE4021-7E72-4587-ACA8-301B600797AF}"/>
              </a:ext>
            </a:extLst>
          </p:cNvPr>
          <p:cNvSpPr>
            <a:spLocks noGrp="1"/>
          </p:cNvSpPr>
          <p:nvPr>
            <p:ph type="sldNum" sz="quarter" idx="12"/>
          </p:nvPr>
        </p:nvSpPr>
        <p:spPr/>
        <p:txBody>
          <a:bodyPr/>
          <a:lstStyle/>
          <a:p>
            <a:fld id="{C0F15A16-FBE8-461D-BE77-6C240BE24276}" type="slidenum">
              <a:rPr lang="zh-CN" altLang="en-US" smtClean="0"/>
              <a:t>‹#›</a:t>
            </a:fld>
            <a:endParaRPr lang="zh-CN" altLang="en-US"/>
          </a:p>
        </p:txBody>
      </p:sp>
      <p:sp>
        <p:nvSpPr>
          <p:cNvPr id="13" name="标题 1">
            <a:extLst>
              <a:ext uri="{FF2B5EF4-FFF2-40B4-BE49-F238E27FC236}">
                <a16:creationId xmlns="" xmlns:a14="http://schemas.microsoft.com/office/drawing/2010/main" xmlns:p14="http://schemas.microsoft.com/office/powerpoint/2010/main" xmlns:a16="http://schemas.microsoft.com/office/drawing/2014/main" id="{4052678C-CE8C-49B8-9247-903C2C6C9C5B}"/>
              </a:ext>
            </a:extLst>
          </p:cNvPr>
          <p:cNvSpPr>
            <a:spLocks noGrp="1"/>
          </p:cNvSpPr>
          <p:nvPr>
            <p:ph type="title" hasCustomPrompt="1"/>
          </p:nvPr>
        </p:nvSpPr>
        <p:spPr>
          <a:xfrm>
            <a:off x="1208810" y="529404"/>
            <a:ext cx="12192000" cy="570057"/>
          </a:xfrm>
          <a:noFill/>
        </p:spPr>
        <p:txBody>
          <a:bodyPr>
            <a:normAutofit/>
          </a:bodyPr>
          <a:lstStyle>
            <a:lvl1pPr>
              <a:defRPr sz="3600" spc="400" baseline="0">
                <a:solidFill>
                  <a:schemeClr val="bg1"/>
                </a:solidFill>
              </a:defRPr>
            </a:lvl1pPr>
          </a:lstStyle>
          <a:p>
            <a:r>
              <a:rPr lang="zh-CN" altLang="en-US" dirty="0"/>
              <a:t>单击此处编辑母版标题样式 </a:t>
            </a:r>
          </a:p>
        </p:txBody>
      </p:sp>
      <p:sp useBgFill="1">
        <p:nvSpPr>
          <p:cNvPr id="9" name="矩形 8">
            <a:extLst>
              <a:ext uri="{FF2B5EF4-FFF2-40B4-BE49-F238E27FC236}">
                <a16:creationId xmlns="" xmlns:a14="http://schemas.microsoft.com/office/drawing/2010/main" xmlns:p14="http://schemas.microsoft.com/office/powerpoint/2010/main" xmlns:a16="http://schemas.microsoft.com/office/drawing/2014/main" id="{A9D1151F-A9FE-4FC0-BADC-DBC7C6115184}"/>
              </a:ext>
            </a:extLst>
          </p:cNvPr>
          <p:cNvSpPr/>
          <p:nvPr userDrawn="1"/>
        </p:nvSpPr>
        <p:spPr>
          <a:xfrm>
            <a:off x="277091" y="491304"/>
            <a:ext cx="904009" cy="823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 xmlns:a14="http://schemas.microsoft.com/office/drawing/2010/main" xmlns:p14="http://schemas.microsoft.com/office/powerpoint/2010/main" xmlns:a16="http://schemas.microsoft.com/office/drawing/2014/main" id="{B53F8C3B-A2C6-48E9-A489-C38617817958}"/>
              </a:ext>
            </a:extLst>
          </p:cNvPr>
          <p:cNvPicPr>
            <a:picLocks noChangeAspect="1"/>
          </p:cNvPicPr>
          <p:nvPr userDrawn="1"/>
        </p:nvPicPr>
        <p:blipFill>
          <a:blip r:embed="rId2" cstate="screen">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tretch>
            <a:fillRect/>
          </a:stretch>
        </p:blipFill>
        <p:spPr>
          <a:xfrm>
            <a:off x="94436" y="-254966"/>
            <a:ext cx="1269318" cy="1569416"/>
          </a:xfrm>
          <a:prstGeom prst="rect">
            <a:avLst/>
          </a:prstGeom>
        </p:spPr>
      </p:pic>
    </p:spTree>
    <p:extLst>
      <p:ext uri="{BB962C8B-B14F-4D97-AF65-F5344CB8AC3E}">
        <p14:creationId xmlns:p14="http://schemas.microsoft.com/office/powerpoint/2010/main" val="3256280167"/>
      </p:ext>
    </p:extLst>
  </p:cSld>
  <p:clrMapOvr>
    <a:masterClrMapping/>
  </p:clrMapOvr>
  <p:transition spd="slow"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184795"/>
      </p:ext>
    </p:extLst>
  </p:cSld>
  <p:clrMapOvr>
    <a:masterClrMapping/>
  </p:clrMapOvr>
  <p:transition spd="slow"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p14="http://schemas.microsoft.com/office/powerpoint/2010/main" xmlns:a16="http://schemas.microsoft.com/office/drawing/2014/main" id="{5243304E-D999-4F67-95B7-FC238AABE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B73FB92D-F21B-4E18-9603-AEF45F05A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p14="http://schemas.microsoft.com/office/powerpoint/2010/main" xmlns:a16="http://schemas.microsoft.com/office/drawing/2014/main" id="{8D90783A-804E-4D48-A61F-447B7166C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D55DF-7B29-45C9-A8AD-1B37F2A8651F}" type="datetimeFigureOut">
              <a:rPr lang="zh-CN" altLang="en-US" smtClean="0"/>
              <a:t>2023/6/22</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EC690A66-58FC-47DD-9871-B8C3A5587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B751F574-5F05-4987-9D31-0986E6FA7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15A16-FBE8-461D-BE77-6C240BE24276}" type="slidenum">
              <a:rPr lang="zh-CN" altLang="en-US" smtClean="0"/>
              <a:t>‹#›</a:t>
            </a:fld>
            <a:endParaRPr lang="zh-CN" altLang="en-US"/>
          </a:p>
        </p:txBody>
      </p:sp>
    </p:spTree>
    <p:extLst>
      <p:ext uri="{BB962C8B-B14F-4D97-AF65-F5344CB8AC3E}">
        <p14:creationId xmlns:p14="http://schemas.microsoft.com/office/powerpoint/2010/main" val="295596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54" r:id="rId7"/>
    <p:sldLayoutId id="2147483655" r:id="rId8"/>
    <p:sldLayoutId id="2147483661" r:id="rId9"/>
    <p:sldLayoutId id="2147483660" r:id="rId10"/>
    <p:sldLayoutId id="2147483656" r:id="rId11"/>
    <p:sldLayoutId id="2147483657" r:id="rId12"/>
    <p:sldLayoutId id="2147483658" r:id="rId13"/>
    <p:sldLayoutId id="2147483659" r:id="rId14"/>
  </p:sldLayoutIdLst>
  <p:transition spd="slow"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7753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8685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红色&#10;&#10;已生成高可信度的说明">
            <a:extLst>
              <a:ext uri="{FF2B5EF4-FFF2-40B4-BE49-F238E27FC236}">
                <a16:creationId xmlns="" xmlns:a14="http://schemas.microsoft.com/office/drawing/2010/main" xmlns:p14="http://schemas.microsoft.com/office/powerpoint/2010/main" xmlns:a16="http://schemas.microsoft.com/office/drawing/2014/main" id="{9D3D6A1E-65B9-4A5D-9CFB-B21082D34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323" y="0"/>
            <a:ext cx="6491865" cy="4514850"/>
          </a:xfrm>
          <a:prstGeom prst="rect">
            <a:avLst/>
          </a:prstGeom>
        </p:spPr>
      </p:pic>
      <p:pic>
        <p:nvPicPr>
          <p:cNvPr id="11" name="图片 10">
            <a:extLst>
              <a:ext uri="{FF2B5EF4-FFF2-40B4-BE49-F238E27FC236}">
                <a16:creationId xmlns="" xmlns:a14="http://schemas.microsoft.com/office/drawing/2010/main" xmlns:p14="http://schemas.microsoft.com/office/powerpoint/2010/main" xmlns:a16="http://schemas.microsoft.com/office/drawing/2014/main" id="{145AF1FC-7E8F-4988-A450-025052551CA0}"/>
              </a:ext>
            </a:extLst>
          </p:cNvPr>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5188" y="4378417"/>
            <a:ext cx="12192000" cy="2479583"/>
          </a:xfrm>
          <a:prstGeom prst="rect">
            <a:avLst/>
          </a:prstGeom>
        </p:spPr>
      </p:pic>
      <p:pic>
        <p:nvPicPr>
          <p:cNvPr id="12" name="图片 11">
            <a:extLst>
              <a:ext uri="{FF2B5EF4-FFF2-40B4-BE49-F238E27FC236}">
                <a16:creationId xmlns="" xmlns:a14="http://schemas.microsoft.com/office/drawing/2010/main" xmlns:p14="http://schemas.microsoft.com/office/powerpoint/2010/main" xmlns:a16="http://schemas.microsoft.com/office/drawing/2014/main" id="{553278B1-93A4-489E-8D4F-6FBCEAECA28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188" y="3975909"/>
            <a:ext cx="11544300" cy="1173927"/>
          </a:xfrm>
          <a:prstGeom prst="rect">
            <a:avLst/>
          </a:prstGeom>
        </p:spPr>
      </p:pic>
      <p:sp>
        <p:nvSpPr>
          <p:cNvPr id="13" name="文本框 12">
            <a:extLst>
              <a:ext uri="{FF2B5EF4-FFF2-40B4-BE49-F238E27FC236}">
                <a16:creationId xmlns="" xmlns:a14="http://schemas.microsoft.com/office/drawing/2010/main" xmlns:p14="http://schemas.microsoft.com/office/powerpoint/2010/main" xmlns:a16="http://schemas.microsoft.com/office/drawing/2014/main" id="{7D655605-99A3-4695-8688-B977905C15A8}"/>
              </a:ext>
            </a:extLst>
          </p:cNvPr>
          <p:cNvSpPr txBox="1"/>
          <p:nvPr/>
        </p:nvSpPr>
        <p:spPr>
          <a:xfrm>
            <a:off x="3804346" y="4434362"/>
            <a:ext cx="4583307" cy="461665"/>
          </a:xfrm>
          <a:prstGeom prst="rect">
            <a:avLst/>
          </a:prstGeom>
          <a:noFill/>
        </p:spPr>
        <p:txBody>
          <a:bodyPr wrap="none" rtlCol="0">
            <a:spAutoFit/>
          </a:bodyPr>
          <a:lstStyle/>
          <a:p>
            <a:pPr algn="ctr"/>
            <a:r>
              <a:rPr lang="zh-CN" altLang="en-US" sz="2400" dirty="0">
                <a:solidFill>
                  <a:schemeClr val="bg1"/>
                </a:solidFill>
                <a:cs typeface="+mn-ea"/>
                <a:sym typeface="+mn-lt"/>
              </a:rPr>
              <a:t>纪念中国人民解放军</a:t>
            </a:r>
            <a:r>
              <a:rPr lang="zh-CN" altLang="en-US" sz="2400" dirty="0" smtClean="0">
                <a:solidFill>
                  <a:schemeClr val="bg1"/>
                </a:solidFill>
                <a:cs typeface="+mn-ea"/>
                <a:sym typeface="+mn-lt"/>
              </a:rPr>
              <a:t>建军</a:t>
            </a:r>
            <a:r>
              <a:rPr lang="en-US" altLang="zh-CN" sz="2400" dirty="0">
                <a:solidFill>
                  <a:schemeClr val="bg1"/>
                </a:solidFill>
                <a:cs typeface="+mn-ea"/>
                <a:sym typeface="+mn-lt"/>
              </a:rPr>
              <a:t>XX</a:t>
            </a:r>
            <a:r>
              <a:rPr lang="zh-CN" altLang="en-US" sz="2400" dirty="0" smtClean="0">
                <a:solidFill>
                  <a:schemeClr val="bg1"/>
                </a:solidFill>
                <a:cs typeface="+mn-ea"/>
                <a:sym typeface="+mn-lt"/>
              </a:rPr>
              <a:t>周年</a:t>
            </a:r>
            <a:endParaRPr lang="zh-CN" altLang="en-US" sz="2400" dirty="0">
              <a:solidFill>
                <a:schemeClr val="bg1"/>
              </a:solidFill>
              <a:cs typeface="+mn-ea"/>
              <a:sym typeface="+mn-lt"/>
            </a:endParaRPr>
          </a:p>
        </p:txBody>
      </p:sp>
      <p:pic>
        <p:nvPicPr>
          <p:cNvPr id="14" name="图片 13">
            <a:extLst>
              <a:ext uri="{FF2B5EF4-FFF2-40B4-BE49-F238E27FC236}">
                <a16:creationId xmlns="" xmlns:a14="http://schemas.microsoft.com/office/drawing/2010/main" xmlns:p14="http://schemas.microsoft.com/office/powerpoint/2010/main" xmlns:a16="http://schemas.microsoft.com/office/drawing/2014/main" id="{CD62F104-D9C4-4557-9F17-7E874829DA6B}"/>
              </a:ext>
            </a:extLst>
          </p:cNvPr>
          <p:cNvPicPr>
            <a:picLocks noChangeAspect="1"/>
          </p:cNvPicPr>
          <p:nvPr/>
        </p:nvPicPr>
        <p:blipFill>
          <a:blip r:embed="rId6"/>
          <a:stretch>
            <a:fillRect/>
          </a:stretch>
        </p:blipFill>
        <p:spPr>
          <a:xfrm>
            <a:off x="1386432" y="1189037"/>
            <a:ext cx="9419136" cy="3225064"/>
          </a:xfrm>
          <a:prstGeom prst="rect">
            <a:avLst/>
          </a:prstGeom>
        </p:spPr>
      </p:pic>
    </p:spTree>
    <p:extLst>
      <p:ext uri="{BB962C8B-B14F-4D97-AF65-F5344CB8AC3E}">
        <p14:creationId xmlns:p14="http://schemas.microsoft.com/office/powerpoint/2010/main" val="1482713115"/>
      </p:ext>
    </p:extLst>
  </p:cSld>
  <p:clrMapOvr>
    <a:masterClrMapping/>
  </p:clrMapOvr>
  <p:transition spd="slow" advTm="1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B60011B3-416B-484A-A1C4-138EAFB1A8DD}"/>
              </a:ext>
            </a:extLst>
          </p:cNvPr>
          <p:cNvSpPr>
            <a:spLocks noGrp="1"/>
          </p:cNvSpPr>
          <p:nvPr>
            <p:ph type="title"/>
          </p:nvPr>
        </p:nvSpPr>
        <p:spPr/>
        <p:txBody>
          <a:bodyPr>
            <a:normAutofit fontScale="90000"/>
          </a:bodyPr>
          <a:lstStyle/>
          <a:p>
            <a:r>
              <a:rPr lang="zh-CN" altLang="en-US" b="1" kern="300" dirty="0">
                <a:solidFill>
                  <a:srgbClr val="C7121B"/>
                </a:solidFill>
                <a:latin typeface="+mn-lt"/>
                <a:ea typeface="+mn-ea"/>
                <a:cs typeface="+mn-ea"/>
                <a:sym typeface="+mn-lt"/>
              </a:rPr>
              <a:t>红军长征的胜利</a:t>
            </a:r>
            <a:endParaRPr lang="zh-CN" altLang="en-US" dirty="0">
              <a:solidFill>
                <a:srgbClr val="C7121B"/>
              </a:solidFill>
              <a:latin typeface="+mn-lt"/>
              <a:ea typeface="+mn-ea"/>
              <a:cs typeface="+mn-ea"/>
              <a:sym typeface="+mn-lt"/>
            </a:endParaRPr>
          </a:p>
        </p:txBody>
      </p:sp>
      <p:grpSp>
        <p:nvGrpSpPr>
          <p:cNvPr id="4" name="组合 3">
            <a:extLst>
              <a:ext uri="{FF2B5EF4-FFF2-40B4-BE49-F238E27FC236}">
                <a16:creationId xmlns="" xmlns:p14="http://schemas.microsoft.com/office/powerpoint/2010/main" xmlns:a16="http://schemas.microsoft.com/office/drawing/2014/main" id="{E99CD070-CADF-4D85-AAAC-EAD9B3A9ACFC}"/>
              </a:ext>
            </a:extLst>
          </p:cNvPr>
          <p:cNvGrpSpPr/>
          <p:nvPr/>
        </p:nvGrpSpPr>
        <p:grpSpPr>
          <a:xfrm>
            <a:off x="6578011" y="3076875"/>
            <a:ext cx="5077559" cy="1906436"/>
            <a:chOff x="723900" y="1727200"/>
            <a:chExt cx="3200400" cy="3568700"/>
          </a:xfrm>
        </p:grpSpPr>
        <p:sp>
          <p:nvSpPr>
            <p:cNvPr id="5" name="矩形 4">
              <a:extLst>
                <a:ext uri="{FF2B5EF4-FFF2-40B4-BE49-F238E27FC236}">
                  <a16:creationId xmlns="" xmlns:p14="http://schemas.microsoft.com/office/powerpoint/2010/main" xmlns:a16="http://schemas.microsoft.com/office/drawing/2014/main" id="{4F01592A-7969-4163-AA3F-50FD58E9DD16}"/>
                </a:ext>
              </a:extLst>
            </p:cNvPr>
            <p:cNvSpPr/>
            <p:nvPr/>
          </p:nvSpPr>
          <p:spPr>
            <a:xfrm>
              <a:off x="723900" y="1727200"/>
              <a:ext cx="3200400" cy="3568700"/>
            </a:xfrm>
            <a:prstGeom prst="rect">
              <a:avLst/>
            </a:prstGeom>
            <a:solidFill>
              <a:srgbClr val="B50F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矩形 5">
              <a:extLst>
                <a:ext uri="{FF2B5EF4-FFF2-40B4-BE49-F238E27FC236}">
                  <a16:creationId xmlns="" xmlns:p14="http://schemas.microsoft.com/office/powerpoint/2010/main" xmlns:a16="http://schemas.microsoft.com/office/drawing/2014/main" id="{F0C5AB1E-6E92-4CDF-9872-3114A087EEC6}"/>
                </a:ext>
              </a:extLst>
            </p:cNvPr>
            <p:cNvSpPr/>
            <p:nvPr/>
          </p:nvSpPr>
          <p:spPr>
            <a:xfrm>
              <a:off x="990600" y="1825165"/>
              <a:ext cx="2667000" cy="3283962"/>
            </a:xfrm>
            <a:prstGeom prst="rect">
              <a:avLst/>
            </a:prstGeom>
          </p:spPr>
          <p:txBody>
            <a:bodyPr wrap="square">
              <a:spAutoFit/>
            </a:bodyPr>
            <a:lstStyle/>
            <a:p>
              <a:pPr>
                <a:lnSpc>
                  <a:spcPct val="150000"/>
                </a:lnSpc>
              </a:pPr>
              <a:r>
                <a:rPr lang="en-US" altLang="zh-CN" sz="2400" b="1" dirty="0">
                  <a:solidFill>
                    <a:srgbClr val="FFF5D2"/>
                  </a:solidFill>
                  <a:cs typeface="+mn-ea"/>
                  <a:sym typeface="+mn-lt"/>
                </a:rPr>
                <a:t>1936</a:t>
              </a:r>
              <a:r>
                <a:rPr lang="zh-CN" altLang="en-US" sz="2400" b="1" dirty="0">
                  <a:solidFill>
                    <a:srgbClr val="FFF5D2"/>
                  </a:solidFill>
                  <a:cs typeface="+mn-ea"/>
                  <a:sym typeface="+mn-lt"/>
                </a:rPr>
                <a:t>年</a:t>
              </a:r>
              <a:r>
                <a:rPr lang="en-US" altLang="zh-CN" sz="2400" b="1" dirty="0">
                  <a:solidFill>
                    <a:srgbClr val="FFF5D2"/>
                  </a:solidFill>
                  <a:cs typeface="+mn-ea"/>
                  <a:sym typeface="+mn-lt"/>
                </a:rPr>
                <a:t>10</a:t>
              </a:r>
              <a:r>
                <a:rPr lang="zh-CN" altLang="en-US" sz="2400" b="1" dirty="0">
                  <a:solidFill>
                    <a:srgbClr val="FFF5D2"/>
                  </a:solidFill>
                  <a:cs typeface="+mn-ea"/>
                  <a:sym typeface="+mn-lt"/>
                </a:rPr>
                <a:t>月，红四、红二方面军与红一方面军会师，长征至此胜利结束</a:t>
              </a:r>
            </a:p>
          </p:txBody>
        </p:sp>
      </p:grpSp>
      <p:sp>
        <p:nvSpPr>
          <p:cNvPr id="7" name="矩形 6">
            <a:extLst>
              <a:ext uri="{FF2B5EF4-FFF2-40B4-BE49-F238E27FC236}">
                <a16:creationId xmlns="" xmlns:p14="http://schemas.microsoft.com/office/powerpoint/2010/main" xmlns:a16="http://schemas.microsoft.com/office/drawing/2014/main" id="{9312B17B-B67F-4737-B7F9-554F49652FB3}"/>
              </a:ext>
            </a:extLst>
          </p:cNvPr>
          <p:cNvSpPr/>
          <p:nvPr/>
        </p:nvSpPr>
        <p:spPr>
          <a:xfrm>
            <a:off x="812054" y="2020761"/>
            <a:ext cx="4801937" cy="4062651"/>
          </a:xfrm>
          <a:prstGeom prst="rect">
            <a:avLst/>
          </a:prstGeom>
        </p:spPr>
        <p:txBody>
          <a:bodyPr wrap="square">
            <a:spAutoFit/>
          </a:bodyPr>
          <a:lstStyle/>
          <a:p>
            <a:pPr algn="just">
              <a:lnSpc>
                <a:spcPct val="150000"/>
              </a:lnSpc>
            </a:pPr>
            <a:r>
              <a:rPr lang="en-US" altLang="zh-CN" sz="2800" b="1" dirty="0">
                <a:solidFill>
                  <a:srgbClr val="C00000"/>
                </a:solidFill>
                <a:cs typeface="+mn-ea"/>
                <a:sym typeface="+mn-lt"/>
              </a:rPr>
              <a:t>1935</a:t>
            </a:r>
            <a:r>
              <a:rPr lang="zh-CN" altLang="en-US" sz="2800" b="1" dirty="0">
                <a:solidFill>
                  <a:srgbClr val="C00000"/>
                </a:solidFill>
                <a:cs typeface="+mn-ea"/>
                <a:sym typeface="+mn-lt"/>
              </a:rPr>
              <a:t>年</a:t>
            </a:r>
            <a:r>
              <a:rPr lang="en-US" altLang="zh-CN" sz="2800" b="1" dirty="0">
                <a:solidFill>
                  <a:srgbClr val="C00000"/>
                </a:solidFill>
                <a:cs typeface="+mn-ea"/>
                <a:sym typeface="+mn-lt"/>
              </a:rPr>
              <a:t>1</a:t>
            </a:r>
            <a:r>
              <a:rPr lang="zh-CN" altLang="en-US" sz="2800" b="1" dirty="0">
                <a:solidFill>
                  <a:srgbClr val="C00000"/>
                </a:solidFill>
                <a:cs typeface="+mn-ea"/>
                <a:sym typeface="+mn-lt"/>
              </a:rPr>
              <a:t>月</a:t>
            </a:r>
            <a:r>
              <a:rPr lang="zh-CN" altLang="en-US" dirty="0">
                <a:solidFill>
                  <a:srgbClr val="5F0F05"/>
                </a:solidFill>
                <a:cs typeface="+mn-ea"/>
                <a:sym typeface="+mn-lt"/>
              </a:rPr>
              <a:t>遵义会议后，红军在党中央和毛泽东的正确领导下，战胜了国民党数十万军队的追击堵截，</a:t>
            </a:r>
            <a:r>
              <a:rPr lang="en-US" altLang="zh-CN" dirty="0">
                <a:solidFill>
                  <a:srgbClr val="5F0F05"/>
                </a:solidFill>
                <a:cs typeface="+mn-ea"/>
                <a:sym typeface="+mn-lt"/>
              </a:rPr>
              <a:t>1936</a:t>
            </a:r>
            <a:r>
              <a:rPr lang="zh-CN" altLang="en-US" dirty="0">
                <a:solidFill>
                  <a:srgbClr val="5F0F05"/>
                </a:solidFill>
                <a:cs typeface="+mn-ea"/>
                <a:sym typeface="+mn-lt"/>
              </a:rPr>
              <a:t>年</a:t>
            </a:r>
            <a:r>
              <a:rPr lang="en-US" altLang="zh-CN" dirty="0">
                <a:solidFill>
                  <a:srgbClr val="5F0F05"/>
                </a:solidFill>
                <a:cs typeface="+mn-ea"/>
                <a:sym typeface="+mn-lt"/>
              </a:rPr>
              <a:t>10</a:t>
            </a:r>
            <a:r>
              <a:rPr lang="zh-CN" altLang="en-US" dirty="0">
                <a:solidFill>
                  <a:srgbClr val="5F0F05"/>
                </a:solidFill>
                <a:cs typeface="+mn-ea"/>
                <a:sym typeface="+mn-lt"/>
              </a:rPr>
              <a:t>月</a:t>
            </a:r>
            <a:r>
              <a:rPr lang="en-US" altLang="zh-CN" dirty="0">
                <a:solidFill>
                  <a:srgbClr val="5F0F05"/>
                </a:solidFill>
                <a:cs typeface="+mn-ea"/>
                <a:sym typeface="+mn-lt"/>
              </a:rPr>
              <a:t>,</a:t>
            </a:r>
            <a:r>
              <a:rPr lang="zh-CN" altLang="en-US" dirty="0">
                <a:solidFill>
                  <a:srgbClr val="5F0F05"/>
                </a:solidFill>
                <a:cs typeface="+mn-ea"/>
                <a:sym typeface="+mn-lt"/>
              </a:rPr>
              <a:t>三大主力红军第一、第二、第四方面军分别在甘肃省会宁和静宁将台堡地区会师，完成了举世闻名的二万五千里长征，到达陕北。红军主力长征后，南方八省各苏区留下的部分红军游击队，坚持了艰苦卓绝的三年游击战争，在战略上配合了红军主力的行动。</a:t>
            </a:r>
          </a:p>
        </p:txBody>
      </p:sp>
    </p:spTree>
    <p:extLst>
      <p:ext uri="{BB962C8B-B14F-4D97-AF65-F5344CB8AC3E}">
        <p14:creationId xmlns:p14="http://schemas.microsoft.com/office/powerpoint/2010/main" val="3079620634"/>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64" presetClass="path" presetSubtype="0" accel="50000" decel="50000" fill="hold" nodeType="afterEffect">
                                  <p:stCondLst>
                                    <p:cond delay="0"/>
                                  </p:stCondLst>
                                  <p:childTnLst>
                                    <p:animMotion origin="layout" path="M -3.75E-6 -1.11111E-6 L -3.75E-6 -0.12546 " pathEditMode="relative" rAng="0" ptsTypes="AA">
                                      <p:cBhvr>
                                        <p:cTn id="11" dur="2000" fill="hold"/>
                                        <p:tgtEl>
                                          <p:spTgt spid="4"/>
                                        </p:tgtEl>
                                        <p:attrNameLst>
                                          <p:attrName>ppt_x</p:attrName>
                                          <p:attrName>ppt_y</p:attrName>
                                        </p:attrNameLst>
                                      </p:cBhvr>
                                      <p:rCtr x="0" y="-6273"/>
                                    </p:animMotion>
                                  </p:childTnLst>
                                </p:cTn>
                              </p:par>
                            </p:childTnLst>
                          </p:cTn>
                        </p:par>
                        <p:par>
                          <p:cTn id="12" fill="hold">
                            <p:stCondLst>
                              <p:cond delay="3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4="http://schemas.microsoft.com/office/drawing/2010/main" xmlns:p14="http://schemas.microsoft.com/office/powerpoint/2010/main" xmlns:a16="http://schemas.microsoft.com/office/drawing/2014/main" id="{8C714EDB-DC42-4308-BD80-6DD427278486}"/>
              </a:ext>
            </a:extLst>
          </p:cNvPr>
          <p:cNvGrpSpPr/>
          <p:nvPr/>
        </p:nvGrpSpPr>
        <p:grpSpPr>
          <a:xfrm>
            <a:off x="3333750" y="1174537"/>
            <a:ext cx="5215234" cy="4508927"/>
            <a:chOff x="3490517" y="1211049"/>
            <a:chExt cx="5215234" cy="4508927"/>
          </a:xfrm>
        </p:grpSpPr>
        <p:sp>
          <p:nvSpPr>
            <p:cNvPr id="9" name="文本框 8">
              <a:extLst>
                <a:ext uri="{FF2B5EF4-FFF2-40B4-BE49-F238E27FC236}">
                  <a16:creationId xmlns="" xmlns:a14="http://schemas.microsoft.com/office/drawing/2010/main" xmlns:p14="http://schemas.microsoft.com/office/powerpoint/2010/main" xmlns:a16="http://schemas.microsoft.com/office/drawing/2014/main" id="{31B279AB-A1D4-4338-9B6A-D8397DBB9EFB}"/>
                </a:ext>
              </a:extLst>
            </p:cNvPr>
            <p:cNvSpPr txBox="1"/>
            <p:nvPr/>
          </p:nvSpPr>
          <p:spPr>
            <a:xfrm>
              <a:off x="4002792" y="1211049"/>
              <a:ext cx="4499950" cy="4508927"/>
            </a:xfrm>
            <a:prstGeom prst="rect">
              <a:avLst/>
            </a:prstGeom>
            <a:noFill/>
          </p:spPr>
          <p:txBody>
            <a:bodyPr wrap="none" rtlCol="0">
              <a:spAutoFit/>
            </a:bodyPr>
            <a:lstStyle/>
            <a:p>
              <a:pPr algn="ctr"/>
              <a:r>
                <a:rPr lang="en-US" altLang="zh-CN" sz="28700" dirty="0">
                  <a:solidFill>
                    <a:srgbClr val="CD0F19"/>
                  </a:solidFill>
                  <a:cs typeface="+mn-ea"/>
                  <a:sym typeface="+mn-lt"/>
                </a:rPr>
                <a:t>02</a:t>
              </a:r>
              <a:endParaRPr lang="zh-CN" altLang="en-US" sz="28700" dirty="0">
                <a:solidFill>
                  <a:srgbClr val="CD0F19"/>
                </a:solidFill>
                <a:cs typeface="+mn-ea"/>
                <a:sym typeface="+mn-lt"/>
              </a:endParaRPr>
            </a:p>
          </p:txBody>
        </p:sp>
        <p:sp useBgFill="1">
          <p:nvSpPr>
            <p:cNvPr id="10" name="TextBox 124">
              <a:extLst>
                <a:ext uri="{FF2B5EF4-FFF2-40B4-BE49-F238E27FC236}">
                  <a16:creationId xmlns="" xmlns:a14="http://schemas.microsoft.com/office/drawing/2010/main" xmlns:p14="http://schemas.microsoft.com/office/powerpoint/2010/main" xmlns:a16="http://schemas.microsoft.com/office/drawing/2014/main" id="{9AB2C698-7D24-4B89-8538-CF6866DB4898}"/>
                </a:ext>
              </a:extLst>
            </p:cNvPr>
            <p:cNvSpPr txBox="1"/>
            <p:nvPr/>
          </p:nvSpPr>
          <p:spPr bwMode="auto">
            <a:xfrm>
              <a:off x="3490517" y="3003847"/>
              <a:ext cx="5215234" cy="923330"/>
            </a:xfrm>
            <a:prstGeom prst="rect">
              <a:avLst/>
            </a:prstGeom>
          </p:spPr>
          <p:txBody>
            <a:bodyPr wrap="square">
              <a:spAutoFit/>
            </a:bodyPr>
            <a:lstStyle/>
            <a:p>
              <a:pPr algn="ctr">
                <a:defRPr/>
              </a:pPr>
              <a:r>
                <a:rPr lang="zh-CN" altLang="en-US" sz="5400" spc="600" dirty="0">
                  <a:solidFill>
                    <a:srgbClr val="CD0F19"/>
                  </a:solidFill>
                  <a:cs typeface="+mn-ea"/>
                  <a:sym typeface="+mn-lt"/>
                </a:rPr>
                <a:t>抗日战争时期</a:t>
              </a:r>
            </a:p>
          </p:txBody>
        </p:sp>
      </p:grpSp>
      <p:pic>
        <p:nvPicPr>
          <p:cNvPr id="12" name="图片 11">
            <a:extLst>
              <a:ext uri="{FF2B5EF4-FFF2-40B4-BE49-F238E27FC236}">
                <a16:creationId xmlns="" xmlns:a14="http://schemas.microsoft.com/office/drawing/2010/main" xmlns:p14="http://schemas.microsoft.com/office/powerpoint/2010/main" xmlns:a16="http://schemas.microsoft.com/office/drawing/2014/main" id="{431C4364-3BE8-419B-9562-33C98489F039}"/>
              </a:ext>
            </a:extLst>
          </p:cNvPr>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5188" y="4378417"/>
            <a:ext cx="12192000" cy="2479583"/>
          </a:xfrm>
          <a:prstGeom prst="rect">
            <a:avLst/>
          </a:prstGeom>
        </p:spPr>
      </p:pic>
      <p:pic>
        <p:nvPicPr>
          <p:cNvPr id="11" name="图片 10" descr="图片包含 红色&#10;&#10;已生成高可信度的说明">
            <a:extLst>
              <a:ext uri="{FF2B5EF4-FFF2-40B4-BE49-F238E27FC236}">
                <a16:creationId xmlns="" xmlns:a14="http://schemas.microsoft.com/office/drawing/2010/main" xmlns:p14="http://schemas.microsoft.com/office/powerpoint/2010/main" xmlns:a16="http://schemas.microsoft.com/office/drawing/2014/main" id="{D96CEB22-EED9-446A-B035-EF74C1ABC5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2706" y="0"/>
            <a:ext cx="8409293" cy="5848350"/>
          </a:xfrm>
          <a:prstGeom prst="rect">
            <a:avLst/>
          </a:prstGeom>
        </p:spPr>
      </p:pic>
    </p:spTree>
    <p:extLst>
      <p:ext uri="{BB962C8B-B14F-4D97-AF65-F5344CB8AC3E}">
        <p14:creationId xmlns:p14="http://schemas.microsoft.com/office/powerpoint/2010/main" val="3588886352"/>
      </p:ext>
    </p:extLst>
  </p:cSld>
  <p:clrMapOvr>
    <a:masterClrMapping/>
  </p:clrMapOvr>
  <p:transition spd="slow" advTm="1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FABA98ED-C61D-46E5-9EB0-51D303AFEA9C}"/>
              </a:ext>
            </a:extLst>
          </p:cNvPr>
          <p:cNvSpPr>
            <a:spLocks noGrp="1"/>
          </p:cNvSpPr>
          <p:nvPr>
            <p:ph type="title"/>
          </p:nvPr>
        </p:nvSpPr>
        <p:spPr/>
        <p:txBody>
          <a:bodyPr>
            <a:normAutofit fontScale="90000"/>
          </a:bodyPr>
          <a:lstStyle/>
          <a:p>
            <a:r>
              <a:rPr lang="zh-CN" altLang="en-US" b="1" kern="300" dirty="0">
                <a:latin typeface="+mn-lt"/>
                <a:ea typeface="+mn-ea"/>
                <a:cs typeface="+mn-ea"/>
                <a:sym typeface="+mn-lt"/>
              </a:rPr>
              <a:t>卢沟桥事变</a:t>
            </a:r>
            <a:endParaRPr lang="zh-CN" altLang="en-US" dirty="0">
              <a:latin typeface="+mn-lt"/>
              <a:ea typeface="+mn-ea"/>
              <a:cs typeface="+mn-ea"/>
              <a:sym typeface="+mn-lt"/>
            </a:endParaRPr>
          </a:p>
        </p:txBody>
      </p:sp>
      <p:grpSp>
        <p:nvGrpSpPr>
          <p:cNvPr id="3" name="组合 2">
            <a:extLst>
              <a:ext uri="{FF2B5EF4-FFF2-40B4-BE49-F238E27FC236}">
                <a16:creationId xmlns="" xmlns:a14="http://schemas.microsoft.com/office/drawing/2010/main" xmlns:p14="http://schemas.microsoft.com/office/powerpoint/2010/main" xmlns:a16="http://schemas.microsoft.com/office/drawing/2014/main" id="{5B2AC3F9-D403-4AA8-822A-F0526BF44BE1}"/>
              </a:ext>
            </a:extLst>
          </p:cNvPr>
          <p:cNvGrpSpPr/>
          <p:nvPr/>
        </p:nvGrpSpPr>
        <p:grpSpPr>
          <a:xfrm>
            <a:off x="823063" y="1765986"/>
            <a:ext cx="5497574" cy="4267201"/>
            <a:chOff x="6357089" y="3702494"/>
            <a:chExt cx="3008413" cy="3848239"/>
          </a:xfrm>
        </p:grpSpPr>
        <p:sp>
          <p:nvSpPr>
            <p:cNvPr id="4" name="文本框 3">
              <a:extLst>
                <a:ext uri="{FF2B5EF4-FFF2-40B4-BE49-F238E27FC236}">
                  <a16:creationId xmlns="" xmlns:a14="http://schemas.microsoft.com/office/drawing/2010/main" xmlns:p14="http://schemas.microsoft.com/office/powerpoint/2010/main" xmlns:a16="http://schemas.microsoft.com/office/drawing/2014/main" id="{2C1FEB88-C627-41D7-B844-9DDD4A56CFF9}"/>
                </a:ext>
              </a:extLst>
            </p:cNvPr>
            <p:cNvSpPr txBox="1"/>
            <p:nvPr/>
          </p:nvSpPr>
          <p:spPr>
            <a:xfrm>
              <a:off x="6420408" y="4204023"/>
              <a:ext cx="2945094" cy="2997632"/>
            </a:xfrm>
            <a:prstGeom prst="rect">
              <a:avLst/>
            </a:prstGeom>
            <a:noFill/>
            <a:ln>
              <a:noFill/>
            </a:ln>
          </p:spPr>
          <p:txBody>
            <a:bodyPr wrap="square" rtlCol="0">
              <a:spAutoFit/>
            </a:bodyPr>
            <a:lstStyle/>
            <a:p>
              <a:pPr>
                <a:lnSpc>
                  <a:spcPct val="150000"/>
                </a:lnSpc>
              </a:pPr>
              <a:r>
                <a:rPr lang="en-US" altLang="zh-CN" sz="2000" dirty="0">
                  <a:solidFill>
                    <a:srgbClr val="574343"/>
                  </a:solidFill>
                  <a:cs typeface="+mn-ea"/>
                  <a:sym typeface="+mn-lt"/>
                </a:rPr>
                <a:t>1937</a:t>
              </a:r>
              <a:r>
                <a:rPr lang="zh-CN" altLang="en-US" sz="2000" dirty="0">
                  <a:solidFill>
                    <a:srgbClr val="574343"/>
                  </a:solidFill>
                  <a:cs typeface="+mn-ea"/>
                  <a:sym typeface="+mn-lt"/>
                </a:rPr>
                <a:t>年</a:t>
              </a:r>
              <a:r>
                <a:rPr lang="en-US" altLang="zh-CN" sz="2000" dirty="0">
                  <a:solidFill>
                    <a:srgbClr val="574343"/>
                  </a:solidFill>
                  <a:cs typeface="+mn-ea"/>
                  <a:sym typeface="+mn-lt"/>
                </a:rPr>
                <a:t>7</a:t>
              </a:r>
              <a:r>
                <a:rPr lang="zh-CN" altLang="en-US" sz="2000" dirty="0">
                  <a:solidFill>
                    <a:srgbClr val="574343"/>
                  </a:solidFill>
                  <a:cs typeface="+mn-ea"/>
                  <a:sym typeface="+mn-lt"/>
                </a:rPr>
                <a:t>月</a:t>
              </a:r>
              <a:r>
                <a:rPr lang="en-US" altLang="zh-CN" sz="2000" dirty="0">
                  <a:solidFill>
                    <a:srgbClr val="574343"/>
                  </a:solidFill>
                  <a:cs typeface="+mn-ea"/>
                  <a:sym typeface="+mn-lt"/>
                </a:rPr>
                <a:t>7</a:t>
              </a:r>
              <a:r>
                <a:rPr lang="zh-CN" altLang="en-US" sz="2000" dirty="0">
                  <a:solidFill>
                    <a:srgbClr val="574343"/>
                  </a:solidFill>
                  <a:cs typeface="+mn-ea"/>
                  <a:sym typeface="+mn-lt"/>
                </a:rPr>
                <a:t>日，日军挑起</a:t>
              </a:r>
              <a:r>
                <a:rPr lang="zh-CN" altLang="en-US" sz="2000" b="1" dirty="0">
                  <a:solidFill>
                    <a:srgbClr val="B50F0C"/>
                  </a:solidFill>
                  <a:cs typeface="+mn-ea"/>
                  <a:sym typeface="+mn-lt"/>
                </a:rPr>
                <a:t>卢沟桥事变</a:t>
              </a:r>
              <a:r>
                <a:rPr lang="zh-CN" altLang="en-US" sz="2000" dirty="0">
                  <a:solidFill>
                    <a:srgbClr val="574343"/>
                  </a:solidFill>
                  <a:cs typeface="+mn-ea"/>
                  <a:sym typeface="+mn-lt"/>
                </a:rPr>
                <a:t>，全面抗战爆发。事变第二天，中国共产党就向全国发出通电，呼吁全国人民团结起来，筑成民族统一战线的新长城。随后，红军主力改编为八路军，南方多省区的红军游击队改编为新四军，中国共产党领导的抗日武装首战平型关告捷，打出了中国抗日战场的新局面。</a:t>
              </a:r>
            </a:p>
          </p:txBody>
        </p:sp>
        <p:sp>
          <p:nvSpPr>
            <p:cNvPr id="5" name="矩形 4">
              <a:extLst>
                <a:ext uri="{FF2B5EF4-FFF2-40B4-BE49-F238E27FC236}">
                  <a16:creationId xmlns="" xmlns:a14="http://schemas.microsoft.com/office/drawing/2010/main" xmlns:p14="http://schemas.microsoft.com/office/powerpoint/2010/main" xmlns:a16="http://schemas.microsoft.com/office/drawing/2014/main" id="{EDEA89E4-F59F-48A0-950A-3DA91B2E5891}"/>
                </a:ext>
              </a:extLst>
            </p:cNvPr>
            <p:cNvSpPr/>
            <p:nvPr/>
          </p:nvSpPr>
          <p:spPr>
            <a:xfrm>
              <a:off x="6357089" y="3702494"/>
              <a:ext cx="2564295" cy="3848239"/>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pic>
        <p:nvPicPr>
          <p:cNvPr id="8" name="图片 7">
            <a:extLst>
              <a:ext uri="{FF2B5EF4-FFF2-40B4-BE49-F238E27FC236}">
                <a16:creationId xmlns="" xmlns:a14="http://schemas.microsoft.com/office/drawing/2010/main" xmlns:p14="http://schemas.microsoft.com/office/powerpoint/2010/main" xmlns:a16="http://schemas.microsoft.com/office/drawing/2014/main" id="{B6A2372D-F386-414A-A938-36A53992B59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81652" y="1260756"/>
            <a:ext cx="7324209" cy="6858000"/>
          </a:xfrm>
          <a:prstGeom prst="rect">
            <a:avLst/>
          </a:prstGeom>
        </p:spPr>
      </p:pic>
    </p:spTree>
    <p:extLst>
      <p:ext uri="{BB962C8B-B14F-4D97-AF65-F5344CB8AC3E}">
        <p14:creationId xmlns:p14="http://schemas.microsoft.com/office/powerpoint/2010/main" val="245914221"/>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FABA98ED-C61D-46E5-9EB0-51D303AFEA9C}"/>
              </a:ext>
            </a:extLst>
          </p:cNvPr>
          <p:cNvSpPr>
            <a:spLocks noGrp="1"/>
          </p:cNvSpPr>
          <p:nvPr>
            <p:ph type="title"/>
          </p:nvPr>
        </p:nvSpPr>
        <p:spPr/>
        <p:txBody>
          <a:bodyPr>
            <a:normAutofit fontScale="90000"/>
          </a:bodyPr>
          <a:lstStyle/>
          <a:p>
            <a:r>
              <a:rPr lang="zh-CN" altLang="en-US" b="1" kern="300" dirty="0">
                <a:latin typeface="+mn-lt"/>
                <a:ea typeface="+mn-ea"/>
                <a:cs typeface="+mn-ea"/>
                <a:sym typeface="+mn-lt"/>
              </a:rPr>
              <a:t>西安事变</a:t>
            </a:r>
            <a:endParaRPr lang="zh-CN" altLang="en-US" dirty="0">
              <a:latin typeface="+mn-lt"/>
              <a:ea typeface="+mn-ea"/>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a16="http://schemas.microsoft.com/office/drawing/2014/main" id="{AC041289-0233-403E-9027-315FC58A2D07}"/>
              </a:ext>
            </a:extLst>
          </p:cNvPr>
          <p:cNvSpPr txBox="1"/>
          <p:nvPr/>
        </p:nvSpPr>
        <p:spPr>
          <a:xfrm>
            <a:off x="695325" y="1860770"/>
            <a:ext cx="5798070" cy="3816429"/>
          </a:xfrm>
          <a:prstGeom prst="rect">
            <a:avLst/>
          </a:prstGeom>
          <a:noFill/>
          <a:ln>
            <a:noFill/>
          </a:ln>
        </p:spPr>
        <p:txBody>
          <a:bodyPr wrap="square" rtlCol="0">
            <a:spAutoFit/>
          </a:bodyPr>
          <a:lstStyle/>
          <a:p>
            <a:pPr>
              <a:lnSpc>
                <a:spcPct val="150000"/>
              </a:lnSpc>
            </a:pPr>
            <a:endParaRPr lang="en-US" altLang="zh-CN" sz="2000" dirty="0">
              <a:solidFill>
                <a:srgbClr val="574343"/>
              </a:solidFill>
              <a:cs typeface="+mn-ea"/>
              <a:sym typeface="+mn-lt"/>
            </a:endParaRPr>
          </a:p>
          <a:p>
            <a:pPr>
              <a:lnSpc>
                <a:spcPct val="150000"/>
              </a:lnSpc>
            </a:pPr>
            <a:r>
              <a:rPr lang="en-US" altLang="zh-CN" sz="2000" dirty="0">
                <a:solidFill>
                  <a:srgbClr val="574343"/>
                </a:solidFill>
                <a:cs typeface="+mn-ea"/>
                <a:sym typeface="+mn-lt"/>
              </a:rPr>
              <a:t>1936</a:t>
            </a:r>
            <a:r>
              <a:rPr lang="zh-CN" altLang="en-US" sz="2000" dirty="0">
                <a:solidFill>
                  <a:srgbClr val="574343"/>
                </a:solidFill>
                <a:cs typeface="+mn-ea"/>
                <a:sym typeface="+mn-lt"/>
              </a:rPr>
              <a:t>年</a:t>
            </a:r>
            <a:r>
              <a:rPr lang="en-US" altLang="zh-CN" sz="2000" dirty="0">
                <a:solidFill>
                  <a:srgbClr val="574343"/>
                </a:solidFill>
                <a:cs typeface="+mn-ea"/>
                <a:sym typeface="+mn-lt"/>
              </a:rPr>
              <a:t>12</a:t>
            </a:r>
            <a:r>
              <a:rPr lang="zh-CN" altLang="en-US" sz="2000" dirty="0">
                <a:solidFill>
                  <a:srgbClr val="574343"/>
                </a:solidFill>
                <a:cs typeface="+mn-ea"/>
                <a:sym typeface="+mn-lt"/>
              </a:rPr>
              <a:t>月</a:t>
            </a:r>
            <a:r>
              <a:rPr lang="en-US" altLang="zh-CN" sz="2000" dirty="0">
                <a:solidFill>
                  <a:srgbClr val="574343"/>
                </a:solidFill>
                <a:cs typeface="+mn-ea"/>
                <a:sym typeface="+mn-lt"/>
              </a:rPr>
              <a:t>12</a:t>
            </a:r>
            <a:r>
              <a:rPr lang="zh-CN" altLang="en-US" sz="2000" dirty="0">
                <a:solidFill>
                  <a:srgbClr val="574343"/>
                </a:solidFill>
                <a:cs typeface="+mn-ea"/>
                <a:sym typeface="+mn-lt"/>
              </a:rPr>
              <a:t>日，爱国将领</a:t>
            </a:r>
            <a:r>
              <a:rPr lang="zh-CN" altLang="en-US" sz="2000" b="1" dirty="0">
                <a:solidFill>
                  <a:srgbClr val="B50F0C"/>
                </a:solidFill>
                <a:cs typeface="+mn-ea"/>
                <a:sym typeface="+mn-lt"/>
              </a:rPr>
              <a:t>张学良</a:t>
            </a:r>
            <a:r>
              <a:rPr lang="zh-CN" altLang="en-US" sz="2000" dirty="0">
                <a:solidFill>
                  <a:srgbClr val="B50F0C"/>
                </a:solidFill>
                <a:cs typeface="+mn-ea"/>
                <a:sym typeface="+mn-lt"/>
              </a:rPr>
              <a:t>、</a:t>
            </a:r>
            <a:r>
              <a:rPr lang="zh-CN" altLang="en-US" sz="2000" b="1" dirty="0">
                <a:solidFill>
                  <a:srgbClr val="B50F0C"/>
                </a:solidFill>
                <a:cs typeface="+mn-ea"/>
                <a:sym typeface="+mn-lt"/>
              </a:rPr>
              <a:t>杨虎城</a:t>
            </a:r>
            <a:r>
              <a:rPr lang="zh-CN" altLang="en-US" sz="2000" dirty="0">
                <a:solidFill>
                  <a:srgbClr val="574343"/>
                </a:solidFill>
                <a:cs typeface="+mn-ea"/>
                <a:sym typeface="+mn-lt"/>
              </a:rPr>
              <a:t>发动“兵谏”，扣留了蒋介石，史称</a:t>
            </a:r>
            <a:r>
              <a:rPr lang="zh-CN" altLang="en-US" sz="2800" dirty="0">
                <a:solidFill>
                  <a:srgbClr val="C7121B"/>
                </a:solidFill>
                <a:cs typeface="+mn-ea"/>
                <a:sym typeface="+mn-lt"/>
              </a:rPr>
              <a:t>西安事变</a:t>
            </a:r>
            <a:r>
              <a:rPr lang="zh-CN" altLang="en-US" sz="2000" dirty="0">
                <a:solidFill>
                  <a:srgbClr val="574343"/>
                </a:solidFill>
                <a:cs typeface="+mn-ea"/>
                <a:sym typeface="+mn-lt"/>
              </a:rPr>
              <a:t>。在民族危亡关头，共产党人不计前嫌，以大局为重，力促和平解决西安事变。</a:t>
            </a:r>
            <a:endParaRPr lang="en-US" altLang="zh-CN" sz="2000" dirty="0">
              <a:solidFill>
                <a:srgbClr val="574343"/>
              </a:solidFill>
              <a:cs typeface="+mn-ea"/>
              <a:sym typeface="+mn-lt"/>
            </a:endParaRPr>
          </a:p>
          <a:p>
            <a:endParaRPr lang="zh-CN" altLang="en-US" sz="2000" dirty="0">
              <a:solidFill>
                <a:srgbClr val="574343"/>
              </a:solidFill>
              <a:cs typeface="+mn-ea"/>
              <a:sym typeface="+mn-lt"/>
            </a:endParaRPr>
          </a:p>
          <a:p>
            <a:r>
              <a:rPr lang="zh-CN" altLang="en-US" sz="2000" dirty="0">
                <a:solidFill>
                  <a:srgbClr val="574343"/>
                </a:solidFill>
                <a:cs typeface="+mn-ea"/>
                <a:sym typeface="+mn-lt"/>
              </a:rPr>
              <a:t>西安事变和平解决后，共产党的方针政策也从“逼蒋抗日”转向了“联蒋抗日”。</a:t>
            </a:r>
          </a:p>
          <a:p>
            <a:endParaRPr lang="zh-CN" altLang="en-US" sz="2000" dirty="0">
              <a:solidFill>
                <a:srgbClr val="574343"/>
              </a:solidFill>
              <a:cs typeface="+mn-ea"/>
              <a:sym typeface="+mn-lt"/>
            </a:endParaRPr>
          </a:p>
        </p:txBody>
      </p:sp>
      <p:pic>
        <p:nvPicPr>
          <p:cNvPr id="5" name="图片 4">
            <a:extLst>
              <a:ext uri="{FF2B5EF4-FFF2-40B4-BE49-F238E27FC236}">
                <a16:creationId xmlns="" xmlns:a14="http://schemas.microsoft.com/office/drawing/2010/main" xmlns:p14="http://schemas.microsoft.com/office/powerpoint/2010/main" xmlns:a16="http://schemas.microsoft.com/office/drawing/2014/main" id="{3B1B4EEF-3B3C-4253-A8A5-611EC25547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7562" y="2209801"/>
            <a:ext cx="5951588" cy="4705350"/>
          </a:xfrm>
          <a:prstGeom prst="rect">
            <a:avLst/>
          </a:prstGeom>
        </p:spPr>
      </p:pic>
    </p:spTree>
    <p:extLst>
      <p:ext uri="{BB962C8B-B14F-4D97-AF65-F5344CB8AC3E}">
        <p14:creationId xmlns:p14="http://schemas.microsoft.com/office/powerpoint/2010/main" val="3438769006"/>
      </p:ext>
    </p:extLst>
  </p:cSld>
  <p:clrMapOvr>
    <a:masterClrMapping/>
  </p:clrMapOvr>
  <p:transition spd="slow" advTm="1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BA98ED-C61D-46E5-9EB0-51D303AFEA9C}"/>
              </a:ext>
            </a:extLst>
          </p:cNvPr>
          <p:cNvSpPr>
            <a:spLocks noGrp="1"/>
          </p:cNvSpPr>
          <p:nvPr>
            <p:ph type="title"/>
          </p:nvPr>
        </p:nvSpPr>
        <p:spPr/>
        <p:txBody>
          <a:bodyPr>
            <a:normAutofit fontScale="90000"/>
          </a:bodyPr>
          <a:lstStyle/>
          <a:p>
            <a:r>
              <a:rPr lang="zh-CN" altLang="en-US" b="1" kern="300" dirty="0">
                <a:latin typeface="+mn-lt"/>
                <a:ea typeface="+mn-ea"/>
                <a:cs typeface="+mn-ea"/>
                <a:sym typeface="+mn-lt"/>
              </a:rPr>
              <a:t>抗日民族统一战线的正式形成</a:t>
            </a:r>
            <a:endParaRPr lang="zh-CN" altLang="en-US" dirty="0">
              <a:latin typeface="+mn-lt"/>
              <a:ea typeface="+mn-ea"/>
              <a:cs typeface="+mn-ea"/>
              <a:sym typeface="+mn-lt"/>
            </a:endParaRP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264B789-DC4C-4588-96A1-45E5BBF9DCBE}"/>
              </a:ext>
            </a:extLst>
          </p:cNvPr>
          <p:cNvSpPr/>
          <p:nvPr/>
        </p:nvSpPr>
        <p:spPr>
          <a:xfrm>
            <a:off x="1257717" y="2349007"/>
            <a:ext cx="5076036" cy="3225874"/>
          </a:xfrm>
          <a:prstGeom prst="rect">
            <a:avLst/>
          </a:prstGeom>
          <a:noFill/>
          <a:ln w="19050" cap="flat" cmpd="sng" algn="ctr">
            <a:solidFill>
              <a:srgbClr val="C0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351" b="0" i="0" u="none" strike="noStrike" kern="0" cap="none" spc="0" normalizeH="0" baseline="0" noProof="0" dirty="0">
              <a:ln>
                <a:noFill/>
              </a:ln>
              <a:solidFill>
                <a:srgbClr val="535258"/>
              </a:solidFill>
              <a:effectLst/>
              <a:uLnTx/>
              <a:uFillTx/>
              <a:cs typeface="+mn-ea"/>
              <a:sym typeface="+mn-lt"/>
            </a:endParaRPr>
          </a:p>
        </p:txBody>
      </p:sp>
      <p:grpSp>
        <p:nvGrpSpPr>
          <p:cNvPr id="4" name="组合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E22A7B-B40F-43F2-AE70-9E700E97B5FD}"/>
              </a:ext>
            </a:extLst>
          </p:cNvPr>
          <p:cNvGrpSpPr/>
          <p:nvPr/>
        </p:nvGrpSpPr>
        <p:grpSpPr>
          <a:xfrm>
            <a:off x="1148827" y="2689065"/>
            <a:ext cx="2792091" cy="453583"/>
            <a:chOff x="4068684" y="1970935"/>
            <a:chExt cx="3083711" cy="648586"/>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48D3BF-1587-46D8-8676-0E925D660E1B}"/>
                </a:ext>
              </a:extLst>
            </p:cNvPr>
            <p:cNvSpPr/>
            <p:nvPr/>
          </p:nvSpPr>
          <p:spPr>
            <a:xfrm>
              <a:off x="4630581" y="2007256"/>
              <a:ext cx="2521814" cy="528114"/>
            </a:xfrm>
            <a:prstGeom prst="rect">
              <a:avLst/>
            </a:prstGeom>
            <a:noFill/>
          </p:spPr>
          <p:txBody>
            <a:bodyPr wrap="square">
              <a:spAutoFit/>
            </a:bodyPr>
            <a:lstStyle/>
            <a:p>
              <a:pPr>
                <a:spcAft>
                  <a:spcPts val="500"/>
                </a:spcAft>
              </a:pPr>
              <a:r>
                <a:rPr lang="zh-CN" altLang="en-US" b="1" dirty="0">
                  <a:solidFill>
                    <a:srgbClr val="C00000"/>
                  </a:solidFill>
                  <a:cs typeface="+mn-ea"/>
                  <a:sym typeface="+mn-lt"/>
                </a:rPr>
                <a:t>七七事变</a:t>
              </a:r>
            </a:p>
          </p:txBody>
        </p:sp>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A73E56-0007-4866-815A-AD94D424993D}"/>
                </a:ext>
              </a:extLst>
            </p:cNvPr>
            <p:cNvSpPr/>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000" dirty="0">
                  <a:solidFill>
                    <a:srgbClr val="C00000"/>
                  </a:solidFill>
                  <a:cs typeface="+mn-ea"/>
                  <a:sym typeface="+mn-lt"/>
                </a:rPr>
                <a:t>1</a:t>
              </a:r>
              <a:endParaRPr lang="zh-CN" altLang="en-US" sz="2000" dirty="0">
                <a:solidFill>
                  <a:srgbClr val="C00000"/>
                </a:solidFill>
                <a:cs typeface="+mn-ea"/>
                <a:sym typeface="+mn-lt"/>
              </a:endParaRPr>
            </a:p>
          </p:txBody>
        </p:sp>
      </p:gr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D58D7C-24FD-401F-BE56-DADCA590DFFF}"/>
              </a:ext>
            </a:extLst>
          </p:cNvPr>
          <p:cNvGrpSpPr/>
          <p:nvPr/>
        </p:nvGrpSpPr>
        <p:grpSpPr>
          <a:xfrm>
            <a:off x="1132606" y="3590881"/>
            <a:ext cx="4608512" cy="510726"/>
            <a:chOff x="4068684" y="1889227"/>
            <a:chExt cx="5089848" cy="730294"/>
          </a:xfrm>
        </p:grpSpPr>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738E48-5403-4616-97B0-0D56BF8040FB}"/>
                </a:ext>
              </a:extLst>
            </p:cNvPr>
            <p:cNvSpPr/>
            <p:nvPr/>
          </p:nvSpPr>
          <p:spPr>
            <a:xfrm>
              <a:off x="4630581" y="1889227"/>
              <a:ext cx="4527951" cy="656199"/>
            </a:xfrm>
            <a:prstGeom prst="rect">
              <a:avLst/>
            </a:prstGeom>
            <a:noFill/>
          </p:spPr>
          <p:txBody>
            <a:bodyPr wrap="square">
              <a:spAutoFit/>
            </a:bodyPr>
            <a:lstStyle/>
            <a:p>
              <a:pPr>
                <a:lnSpc>
                  <a:spcPct val="150000"/>
                </a:lnSpc>
                <a:spcAft>
                  <a:spcPts val="500"/>
                </a:spcAft>
              </a:pPr>
              <a:r>
                <a:rPr lang="zh-CN" altLang="en-US" b="1" dirty="0">
                  <a:solidFill>
                    <a:srgbClr val="C00000"/>
                  </a:solidFill>
                  <a:cs typeface="+mn-ea"/>
                  <a:sym typeface="+mn-lt"/>
                </a:rPr>
                <a:t>八一三事变</a:t>
              </a:r>
            </a:p>
          </p:txBody>
        </p:sp>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236795-FAF0-4B98-A94E-E2349BBAC752}"/>
                </a:ext>
              </a:extLst>
            </p:cNvPr>
            <p:cNvSpPr/>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000" dirty="0">
                  <a:solidFill>
                    <a:srgbClr val="C00000"/>
                  </a:solidFill>
                  <a:cs typeface="+mn-ea"/>
                  <a:sym typeface="+mn-lt"/>
                </a:rPr>
                <a:t>2</a:t>
              </a:r>
              <a:endParaRPr lang="zh-CN" altLang="en-US" sz="2000" dirty="0">
                <a:solidFill>
                  <a:srgbClr val="C00000"/>
                </a:solidFill>
                <a:cs typeface="+mn-ea"/>
                <a:sym typeface="+mn-lt"/>
              </a:endParaRPr>
            </a:p>
          </p:txBody>
        </p:sp>
      </p:gr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EE21D0-AE56-4936-88C6-52190B95B848}"/>
              </a:ext>
            </a:extLst>
          </p:cNvPr>
          <p:cNvGrpSpPr/>
          <p:nvPr/>
        </p:nvGrpSpPr>
        <p:grpSpPr>
          <a:xfrm>
            <a:off x="1132606" y="4473677"/>
            <a:ext cx="4679096" cy="874407"/>
            <a:chOff x="4068684" y="1893367"/>
            <a:chExt cx="5167804" cy="1250327"/>
          </a:xfrm>
        </p:grpSpPr>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2D6240-A1F0-4697-AEAB-7E6DB418C663}"/>
                </a:ext>
              </a:extLst>
            </p:cNvPr>
            <p:cNvSpPr/>
            <p:nvPr/>
          </p:nvSpPr>
          <p:spPr>
            <a:xfrm>
              <a:off x="4630580" y="1893367"/>
              <a:ext cx="4605908" cy="1250327"/>
            </a:xfrm>
            <a:prstGeom prst="rect">
              <a:avLst/>
            </a:prstGeom>
            <a:noFill/>
          </p:spPr>
          <p:txBody>
            <a:bodyPr wrap="square">
              <a:spAutoFit/>
            </a:bodyPr>
            <a:lstStyle/>
            <a:p>
              <a:pPr>
                <a:lnSpc>
                  <a:spcPct val="150000"/>
                </a:lnSpc>
                <a:spcAft>
                  <a:spcPts val="500"/>
                </a:spcAft>
              </a:pPr>
              <a:r>
                <a:rPr lang="zh-CN" altLang="en-US" b="1" dirty="0">
                  <a:solidFill>
                    <a:srgbClr val="C00000"/>
                  </a:solidFill>
                  <a:cs typeface="+mn-ea"/>
                  <a:sym typeface="+mn-lt"/>
                </a:rPr>
                <a:t>国民党公布了</a:t>
              </a:r>
              <a:r>
                <a:rPr lang="en-US" altLang="zh-CN" b="1" dirty="0">
                  <a:solidFill>
                    <a:srgbClr val="C00000"/>
                  </a:solidFill>
                  <a:cs typeface="+mn-ea"/>
                  <a:sym typeface="+mn-lt"/>
                </a:rPr>
                <a:t>《</a:t>
              </a:r>
              <a:r>
                <a:rPr lang="zh-CN" altLang="en-US" b="1" dirty="0">
                  <a:solidFill>
                    <a:srgbClr val="C00000"/>
                  </a:solidFill>
                  <a:cs typeface="+mn-ea"/>
                  <a:sym typeface="+mn-lt"/>
                </a:rPr>
                <a:t>中共中央为公布国共合作宣言</a:t>
              </a:r>
              <a:r>
                <a:rPr lang="en-US" altLang="zh-CN" b="1" dirty="0">
                  <a:solidFill>
                    <a:srgbClr val="C00000"/>
                  </a:solidFill>
                  <a:cs typeface="+mn-ea"/>
                  <a:sym typeface="+mn-lt"/>
                </a:rPr>
                <a:t>》 </a:t>
              </a:r>
            </a:p>
          </p:txBody>
        </p:sp>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3D6A90-95AE-4D54-9570-EBE222A8A706}"/>
                </a:ext>
              </a:extLst>
            </p:cNvPr>
            <p:cNvSpPr/>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000" dirty="0">
                  <a:solidFill>
                    <a:srgbClr val="C00000"/>
                  </a:solidFill>
                  <a:cs typeface="+mn-ea"/>
                  <a:sym typeface="+mn-lt"/>
                </a:rPr>
                <a:t>3</a:t>
              </a:r>
              <a:endParaRPr lang="zh-CN" altLang="en-US" sz="2000" dirty="0">
                <a:solidFill>
                  <a:srgbClr val="C00000"/>
                </a:solidFill>
                <a:cs typeface="+mn-ea"/>
                <a:sym typeface="+mn-lt"/>
              </a:endParaRPr>
            </a:p>
          </p:txBody>
        </p:sp>
      </p:grpSp>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2E0131-7BDC-41C8-96F5-6178B2B57D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3753" y="2521413"/>
            <a:ext cx="5814884" cy="4303014"/>
          </a:xfrm>
          <a:prstGeom prst="rect">
            <a:avLst/>
          </a:prstGeom>
        </p:spPr>
      </p:pic>
    </p:spTree>
    <p:extLst>
      <p:ext uri="{BB962C8B-B14F-4D97-AF65-F5344CB8AC3E}">
        <p14:creationId xmlns:p14="http://schemas.microsoft.com/office/powerpoint/2010/main" val="2802921838"/>
      </p:ext>
    </p:extLst>
  </p:cSld>
  <p:clrMapOvr>
    <a:masterClrMapping/>
  </p:clrMapOvr>
  <p:transition spd="slow" advTm="1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3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34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34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FABA98ED-C61D-46E5-9EB0-51D303AFEA9C}"/>
              </a:ext>
            </a:extLst>
          </p:cNvPr>
          <p:cNvSpPr>
            <a:spLocks noGrp="1"/>
          </p:cNvSpPr>
          <p:nvPr>
            <p:ph type="title"/>
          </p:nvPr>
        </p:nvSpPr>
        <p:spPr/>
        <p:txBody>
          <a:bodyPr>
            <a:normAutofit fontScale="90000"/>
          </a:bodyPr>
          <a:lstStyle/>
          <a:p>
            <a:r>
              <a:rPr lang="zh-CN" altLang="en-US" b="1" kern="300" dirty="0">
                <a:solidFill>
                  <a:srgbClr val="C7121B"/>
                </a:solidFill>
                <a:latin typeface="+mn-lt"/>
                <a:ea typeface="+mn-ea"/>
                <a:cs typeface="+mn-ea"/>
                <a:sym typeface="+mn-lt"/>
              </a:rPr>
              <a:t>抗日战争的胜利</a:t>
            </a:r>
            <a:endParaRPr lang="zh-CN" altLang="en-US" dirty="0">
              <a:solidFill>
                <a:srgbClr val="C7121B"/>
              </a:solidFill>
              <a:latin typeface="+mn-lt"/>
              <a:ea typeface="+mn-ea"/>
              <a:cs typeface="+mn-ea"/>
              <a:sym typeface="+mn-lt"/>
            </a:endParaRPr>
          </a:p>
        </p:txBody>
      </p:sp>
      <p:sp>
        <p:nvSpPr>
          <p:cNvPr id="3" name="矩形 2">
            <a:extLst>
              <a:ext uri="{FF2B5EF4-FFF2-40B4-BE49-F238E27FC236}">
                <a16:creationId xmlns="" xmlns:a14="http://schemas.microsoft.com/office/drawing/2010/main" xmlns:p14="http://schemas.microsoft.com/office/powerpoint/2010/main" xmlns:a16="http://schemas.microsoft.com/office/drawing/2014/main" id="{788A0B79-307A-431D-96EA-B5397B3F871C}"/>
              </a:ext>
            </a:extLst>
          </p:cNvPr>
          <p:cNvSpPr/>
          <p:nvPr/>
        </p:nvSpPr>
        <p:spPr>
          <a:xfrm>
            <a:off x="957942" y="1883769"/>
            <a:ext cx="6941874" cy="3084947"/>
          </a:xfrm>
          <a:prstGeom prst="rect">
            <a:avLst/>
          </a:prstGeom>
        </p:spPr>
        <p:txBody>
          <a:bodyPr wrap="square">
            <a:spAutoFit/>
          </a:bodyPr>
          <a:lstStyle/>
          <a:p>
            <a:pPr>
              <a:lnSpc>
                <a:spcPct val="150000"/>
              </a:lnSpc>
            </a:pPr>
            <a:r>
              <a:rPr lang="zh-CN" altLang="en-US" sz="2000" dirty="0">
                <a:solidFill>
                  <a:srgbClr val="574343"/>
                </a:solidFill>
                <a:cs typeface="+mn-ea"/>
                <a:sym typeface="+mn-lt"/>
              </a:rPr>
              <a:t>整个抗日战争中，敌后战场抗击了约</a:t>
            </a:r>
            <a:r>
              <a:rPr lang="en-US" altLang="zh-CN" sz="2800" dirty="0">
                <a:solidFill>
                  <a:srgbClr val="C00000"/>
                </a:solidFill>
                <a:cs typeface="+mn-ea"/>
                <a:sym typeface="+mn-lt"/>
              </a:rPr>
              <a:t>60%</a:t>
            </a:r>
            <a:r>
              <a:rPr lang="zh-CN" altLang="en-US" sz="2000" dirty="0">
                <a:solidFill>
                  <a:srgbClr val="574343"/>
                </a:solidFill>
                <a:cs typeface="+mn-ea"/>
                <a:sym typeface="+mn-lt"/>
              </a:rPr>
              <a:t>的侵华日军和</a:t>
            </a:r>
            <a:r>
              <a:rPr lang="en-US" altLang="zh-CN" sz="2800" dirty="0">
                <a:solidFill>
                  <a:srgbClr val="C00000"/>
                </a:solidFill>
                <a:cs typeface="+mn-ea"/>
                <a:sym typeface="+mn-lt"/>
              </a:rPr>
              <a:t>95%</a:t>
            </a:r>
            <a:r>
              <a:rPr lang="zh-CN" altLang="en-US" sz="2000" dirty="0">
                <a:solidFill>
                  <a:srgbClr val="574343"/>
                </a:solidFill>
                <a:cs typeface="+mn-ea"/>
                <a:sym typeface="+mn-lt"/>
              </a:rPr>
              <a:t>的伪军。中国共产党领导抗日军民对敌作战</a:t>
            </a:r>
            <a:r>
              <a:rPr lang="en-US" altLang="zh-CN" sz="2800" dirty="0">
                <a:solidFill>
                  <a:srgbClr val="C00000"/>
                </a:solidFill>
                <a:cs typeface="+mn-ea"/>
                <a:sym typeface="+mn-lt"/>
              </a:rPr>
              <a:t>12.5</a:t>
            </a:r>
            <a:r>
              <a:rPr lang="zh-CN" altLang="en-US" sz="2800" dirty="0">
                <a:solidFill>
                  <a:srgbClr val="C00000"/>
                </a:solidFill>
                <a:cs typeface="+mn-ea"/>
                <a:sym typeface="+mn-lt"/>
              </a:rPr>
              <a:t>万次</a:t>
            </a:r>
            <a:r>
              <a:rPr lang="zh-CN" altLang="en-US" sz="2000" dirty="0">
                <a:solidFill>
                  <a:srgbClr val="574343"/>
                </a:solidFill>
                <a:cs typeface="+mn-ea"/>
                <a:sym typeface="+mn-lt"/>
              </a:rPr>
              <a:t>，歼敌</a:t>
            </a:r>
            <a:r>
              <a:rPr lang="en-US" altLang="zh-CN" sz="2800" dirty="0">
                <a:solidFill>
                  <a:srgbClr val="C00000"/>
                </a:solidFill>
                <a:cs typeface="+mn-ea"/>
                <a:sym typeface="+mn-lt"/>
              </a:rPr>
              <a:t>171.4</a:t>
            </a:r>
            <a:r>
              <a:rPr lang="zh-CN" altLang="en-US" sz="2800" dirty="0">
                <a:solidFill>
                  <a:srgbClr val="C00000"/>
                </a:solidFill>
                <a:cs typeface="+mn-ea"/>
                <a:sym typeface="+mn-lt"/>
              </a:rPr>
              <a:t>万人</a:t>
            </a:r>
            <a:r>
              <a:rPr lang="zh-CN" altLang="en-US" sz="2000" dirty="0">
                <a:solidFill>
                  <a:srgbClr val="574343"/>
                </a:solidFill>
                <a:cs typeface="+mn-ea"/>
                <a:sym typeface="+mn-lt"/>
              </a:rPr>
              <a:t>，成为抗战的中流砥柱。</a:t>
            </a:r>
            <a:r>
              <a:rPr lang="en-US" altLang="zh-CN" sz="2800" dirty="0">
                <a:solidFill>
                  <a:srgbClr val="C00000"/>
                </a:solidFill>
                <a:cs typeface="+mn-ea"/>
                <a:sym typeface="+mn-lt"/>
              </a:rPr>
              <a:t>1945</a:t>
            </a:r>
            <a:r>
              <a:rPr lang="zh-CN" altLang="en-US" sz="2800" dirty="0">
                <a:solidFill>
                  <a:srgbClr val="C00000"/>
                </a:solidFill>
                <a:cs typeface="+mn-ea"/>
                <a:sym typeface="+mn-lt"/>
              </a:rPr>
              <a:t>年</a:t>
            </a:r>
            <a:r>
              <a:rPr lang="en-US" altLang="zh-CN" sz="2800" dirty="0">
                <a:solidFill>
                  <a:srgbClr val="C00000"/>
                </a:solidFill>
                <a:cs typeface="+mn-ea"/>
                <a:sym typeface="+mn-lt"/>
              </a:rPr>
              <a:t>8</a:t>
            </a:r>
            <a:r>
              <a:rPr lang="zh-CN" altLang="en-US" sz="2800" dirty="0">
                <a:solidFill>
                  <a:srgbClr val="C00000"/>
                </a:solidFill>
                <a:cs typeface="+mn-ea"/>
                <a:sym typeface="+mn-lt"/>
              </a:rPr>
              <a:t>月</a:t>
            </a:r>
            <a:r>
              <a:rPr lang="en-US" altLang="zh-CN" sz="2800" dirty="0">
                <a:solidFill>
                  <a:srgbClr val="C00000"/>
                </a:solidFill>
                <a:cs typeface="+mn-ea"/>
                <a:sym typeface="+mn-lt"/>
              </a:rPr>
              <a:t>15</a:t>
            </a:r>
            <a:r>
              <a:rPr lang="zh-CN" altLang="en-US" sz="2800" dirty="0">
                <a:solidFill>
                  <a:srgbClr val="C00000"/>
                </a:solidFill>
                <a:cs typeface="+mn-ea"/>
                <a:sym typeface="+mn-lt"/>
              </a:rPr>
              <a:t>日</a:t>
            </a:r>
            <a:r>
              <a:rPr lang="zh-CN" altLang="en-US" sz="2000" dirty="0">
                <a:solidFill>
                  <a:srgbClr val="574343"/>
                </a:solidFill>
                <a:cs typeface="+mn-ea"/>
                <a:sym typeface="+mn-lt"/>
              </a:rPr>
              <a:t>，中国人民终于取得全民族抗战的最终胜利，迎来了走向民族复兴的新起点。</a:t>
            </a:r>
          </a:p>
        </p:txBody>
      </p:sp>
      <p:pic>
        <p:nvPicPr>
          <p:cNvPr id="6" name="图片 5">
            <a:extLst>
              <a:ext uri="{FF2B5EF4-FFF2-40B4-BE49-F238E27FC236}">
                <a16:creationId xmlns="" xmlns:a14="http://schemas.microsoft.com/office/drawing/2010/main" xmlns:p14="http://schemas.microsoft.com/office/powerpoint/2010/main" xmlns:a16="http://schemas.microsoft.com/office/drawing/2014/main" id="{C8BF41D9-DBDE-47E4-B25E-B57AD97C14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1667"/>
          <a:stretch/>
        </p:blipFill>
        <p:spPr>
          <a:xfrm>
            <a:off x="6381750" y="2846704"/>
            <a:ext cx="5981700" cy="4087495"/>
          </a:xfrm>
          <a:prstGeom prst="rect">
            <a:avLst/>
          </a:prstGeom>
        </p:spPr>
      </p:pic>
    </p:spTree>
    <p:extLst>
      <p:ext uri="{BB962C8B-B14F-4D97-AF65-F5344CB8AC3E}">
        <p14:creationId xmlns:p14="http://schemas.microsoft.com/office/powerpoint/2010/main" val="3720076969"/>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75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4="http://schemas.microsoft.com/office/drawing/2010/main" xmlns:p14="http://schemas.microsoft.com/office/powerpoint/2010/main" xmlns:a16="http://schemas.microsoft.com/office/drawing/2014/main" id="{FD121953-60DB-487E-93AC-4CBD61CA9E10}"/>
              </a:ext>
            </a:extLst>
          </p:cNvPr>
          <p:cNvGrpSpPr/>
          <p:nvPr/>
        </p:nvGrpSpPr>
        <p:grpSpPr>
          <a:xfrm>
            <a:off x="3437524" y="1174537"/>
            <a:ext cx="5240753" cy="4508927"/>
            <a:chOff x="3662376" y="1580381"/>
            <a:chExt cx="5240753" cy="4508927"/>
          </a:xfrm>
        </p:grpSpPr>
        <p:sp>
          <p:nvSpPr>
            <p:cNvPr id="9" name="文本框 8">
              <a:extLst>
                <a:ext uri="{FF2B5EF4-FFF2-40B4-BE49-F238E27FC236}">
                  <a16:creationId xmlns="" xmlns:a14="http://schemas.microsoft.com/office/drawing/2010/main" xmlns:p14="http://schemas.microsoft.com/office/powerpoint/2010/main" xmlns:a16="http://schemas.microsoft.com/office/drawing/2014/main" id="{DA21F039-9FC0-466E-B6E6-0082A952BF15}"/>
                </a:ext>
              </a:extLst>
            </p:cNvPr>
            <p:cNvSpPr txBox="1"/>
            <p:nvPr/>
          </p:nvSpPr>
          <p:spPr>
            <a:xfrm>
              <a:off x="4070877" y="1580381"/>
              <a:ext cx="4499951" cy="4508927"/>
            </a:xfrm>
            <a:prstGeom prst="rect">
              <a:avLst/>
            </a:prstGeom>
            <a:noFill/>
          </p:spPr>
          <p:txBody>
            <a:bodyPr wrap="none" rtlCol="0">
              <a:spAutoFit/>
            </a:bodyPr>
            <a:lstStyle/>
            <a:p>
              <a:pPr algn="ctr"/>
              <a:r>
                <a:rPr lang="en-US" altLang="zh-CN" sz="28700" dirty="0">
                  <a:solidFill>
                    <a:srgbClr val="CD0F19"/>
                  </a:solidFill>
                  <a:cs typeface="+mn-ea"/>
                  <a:sym typeface="+mn-lt"/>
                </a:rPr>
                <a:t>03</a:t>
              </a:r>
              <a:endParaRPr lang="zh-CN" altLang="en-US" sz="28700" dirty="0">
                <a:solidFill>
                  <a:srgbClr val="CD0F19"/>
                </a:solidFill>
                <a:cs typeface="+mn-ea"/>
                <a:sym typeface="+mn-lt"/>
              </a:endParaRPr>
            </a:p>
          </p:txBody>
        </p:sp>
        <p:sp useBgFill="1">
          <p:nvSpPr>
            <p:cNvPr id="10" name="TextBox 124">
              <a:extLst>
                <a:ext uri="{FF2B5EF4-FFF2-40B4-BE49-F238E27FC236}">
                  <a16:creationId xmlns="" xmlns:a14="http://schemas.microsoft.com/office/drawing/2010/main" xmlns:p14="http://schemas.microsoft.com/office/powerpoint/2010/main" xmlns:a16="http://schemas.microsoft.com/office/drawing/2014/main" id="{09EABB6C-1C84-4510-8372-5434A84E695B}"/>
                </a:ext>
              </a:extLst>
            </p:cNvPr>
            <p:cNvSpPr txBox="1"/>
            <p:nvPr/>
          </p:nvSpPr>
          <p:spPr bwMode="auto">
            <a:xfrm>
              <a:off x="3662376" y="3327013"/>
              <a:ext cx="5240753" cy="1015663"/>
            </a:xfrm>
            <a:prstGeom prst="rect">
              <a:avLst/>
            </a:prstGeom>
          </p:spPr>
          <p:txBody>
            <a:bodyPr wrap="square">
              <a:spAutoFit/>
            </a:bodyPr>
            <a:lstStyle/>
            <a:p>
              <a:pPr algn="ctr">
                <a:defRPr/>
              </a:pPr>
              <a:r>
                <a:rPr lang="zh-CN" altLang="en-US" sz="6000" spc="600" dirty="0">
                  <a:solidFill>
                    <a:srgbClr val="CD0F19"/>
                  </a:solidFill>
                  <a:cs typeface="+mn-ea"/>
                  <a:sym typeface="+mn-lt"/>
                </a:rPr>
                <a:t>解放战争时期</a:t>
              </a:r>
            </a:p>
          </p:txBody>
        </p:sp>
      </p:grpSp>
      <p:pic>
        <p:nvPicPr>
          <p:cNvPr id="12" name="图片 11">
            <a:extLst>
              <a:ext uri="{FF2B5EF4-FFF2-40B4-BE49-F238E27FC236}">
                <a16:creationId xmlns="" xmlns:a14="http://schemas.microsoft.com/office/drawing/2010/main" xmlns:p14="http://schemas.microsoft.com/office/powerpoint/2010/main" xmlns:a16="http://schemas.microsoft.com/office/drawing/2014/main" id="{610F06F2-E6E9-4228-987E-99DBC6B76369}"/>
              </a:ext>
            </a:extLst>
          </p:cNvPr>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5188" y="4378417"/>
            <a:ext cx="12192000" cy="2479583"/>
          </a:xfrm>
          <a:prstGeom prst="rect">
            <a:avLst/>
          </a:prstGeom>
        </p:spPr>
      </p:pic>
      <p:pic>
        <p:nvPicPr>
          <p:cNvPr id="11" name="图片 10" descr="图片包含 红色&#10;&#10;已生成高可信度的说明">
            <a:extLst>
              <a:ext uri="{FF2B5EF4-FFF2-40B4-BE49-F238E27FC236}">
                <a16:creationId xmlns="" xmlns:a14="http://schemas.microsoft.com/office/drawing/2010/main" xmlns:p14="http://schemas.microsoft.com/office/powerpoint/2010/main" xmlns:a16="http://schemas.microsoft.com/office/drawing/2014/main" id="{EEB25A74-9904-4AF5-94A8-2DD025325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2706" y="0"/>
            <a:ext cx="8409293" cy="5848350"/>
          </a:xfrm>
          <a:prstGeom prst="rect">
            <a:avLst/>
          </a:prstGeom>
        </p:spPr>
      </p:pic>
    </p:spTree>
    <p:extLst>
      <p:ext uri="{BB962C8B-B14F-4D97-AF65-F5344CB8AC3E}">
        <p14:creationId xmlns:p14="http://schemas.microsoft.com/office/powerpoint/2010/main" val="2760350424"/>
      </p:ext>
    </p:extLst>
  </p:cSld>
  <p:clrMapOvr>
    <a:masterClrMapping/>
  </p:clrMapOvr>
  <p:transition spd="slow" advTm="1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41A4B479-D71D-44E3-AE77-D68AD82E18AB}"/>
              </a:ext>
            </a:extLst>
          </p:cNvPr>
          <p:cNvSpPr>
            <a:spLocks noGrp="1"/>
          </p:cNvSpPr>
          <p:nvPr>
            <p:ph type="title"/>
          </p:nvPr>
        </p:nvSpPr>
        <p:spPr/>
        <p:txBody>
          <a:bodyPr>
            <a:normAutofit fontScale="90000"/>
          </a:bodyPr>
          <a:lstStyle/>
          <a:p>
            <a:r>
              <a:rPr lang="zh-CN" altLang="en-US" b="1" kern="300" dirty="0">
                <a:latin typeface="+mn-lt"/>
                <a:ea typeface="+mn-ea"/>
                <a:cs typeface="+mn-ea"/>
                <a:sym typeface="+mn-lt"/>
              </a:rPr>
              <a:t>全面内战的爆发</a:t>
            </a:r>
            <a:endParaRPr lang="zh-CN" altLang="en-US" dirty="0">
              <a:latin typeface="+mn-lt"/>
              <a:ea typeface="+mn-ea"/>
              <a:cs typeface="+mn-ea"/>
              <a:sym typeface="+mn-lt"/>
            </a:endParaRPr>
          </a:p>
        </p:txBody>
      </p:sp>
      <p:sp>
        <p:nvSpPr>
          <p:cNvPr id="4" name="文本框 3">
            <a:extLst>
              <a:ext uri="{FF2B5EF4-FFF2-40B4-BE49-F238E27FC236}">
                <a16:creationId xmlns="" xmlns:a14="http://schemas.microsoft.com/office/drawing/2010/main" xmlns:p14="http://schemas.microsoft.com/office/powerpoint/2010/main" xmlns:a16="http://schemas.microsoft.com/office/drawing/2014/main" id="{396904E2-80C4-4453-A072-ECC15D95056B}"/>
              </a:ext>
            </a:extLst>
          </p:cNvPr>
          <p:cNvSpPr txBox="1"/>
          <p:nvPr/>
        </p:nvSpPr>
        <p:spPr>
          <a:xfrm>
            <a:off x="987527" y="2238656"/>
            <a:ext cx="7157078" cy="3170099"/>
          </a:xfrm>
          <a:prstGeom prst="rect">
            <a:avLst/>
          </a:prstGeom>
          <a:noFill/>
        </p:spPr>
        <p:txBody>
          <a:bodyPr wrap="square" rtlCol="0">
            <a:spAutoFit/>
          </a:bodyPr>
          <a:lstStyle/>
          <a:p>
            <a:pPr>
              <a:lnSpc>
                <a:spcPts val="4000"/>
              </a:lnSpc>
            </a:pPr>
            <a:r>
              <a:rPr lang="en-US" altLang="zh-CN" sz="2800" dirty="0">
                <a:solidFill>
                  <a:srgbClr val="C00000"/>
                </a:solidFill>
                <a:cs typeface="+mn-ea"/>
                <a:sym typeface="+mn-lt"/>
              </a:rPr>
              <a:t>1945</a:t>
            </a:r>
            <a:r>
              <a:rPr lang="zh-CN" altLang="en-US" sz="2800" dirty="0">
                <a:solidFill>
                  <a:srgbClr val="C00000"/>
                </a:solidFill>
                <a:cs typeface="+mn-ea"/>
                <a:sym typeface="+mn-lt"/>
              </a:rPr>
              <a:t>年</a:t>
            </a:r>
            <a:r>
              <a:rPr lang="en-US" altLang="zh-CN" sz="2800" dirty="0">
                <a:solidFill>
                  <a:srgbClr val="C00000"/>
                </a:solidFill>
                <a:cs typeface="+mn-ea"/>
                <a:sym typeface="+mn-lt"/>
              </a:rPr>
              <a:t>8</a:t>
            </a:r>
            <a:r>
              <a:rPr lang="zh-CN" altLang="en-US" sz="2800" dirty="0">
                <a:solidFill>
                  <a:srgbClr val="C00000"/>
                </a:solidFill>
                <a:cs typeface="+mn-ea"/>
                <a:sym typeface="+mn-lt"/>
              </a:rPr>
              <a:t>月</a:t>
            </a:r>
            <a:r>
              <a:rPr lang="en-US" altLang="zh-CN" sz="2800" dirty="0">
                <a:solidFill>
                  <a:srgbClr val="C00000"/>
                </a:solidFill>
                <a:cs typeface="+mn-ea"/>
                <a:sym typeface="+mn-lt"/>
              </a:rPr>
              <a:t>29</a:t>
            </a:r>
            <a:r>
              <a:rPr lang="zh-CN" altLang="en-US" sz="2800" dirty="0">
                <a:solidFill>
                  <a:srgbClr val="C00000"/>
                </a:solidFill>
                <a:cs typeface="+mn-ea"/>
                <a:sym typeface="+mn-lt"/>
              </a:rPr>
              <a:t>日至</a:t>
            </a:r>
            <a:r>
              <a:rPr lang="en-US" altLang="zh-CN" sz="2800" dirty="0">
                <a:solidFill>
                  <a:srgbClr val="C00000"/>
                </a:solidFill>
                <a:cs typeface="+mn-ea"/>
                <a:sym typeface="+mn-lt"/>
              </a:rPr>
              <a:t>10</a:t>
            </a:r>
            <a:r>
              <a:rPr lang="zh-CN" altLang="en-US" sz="2800" dirty="0">
                <a:solidFill>
                  <a:srgbClr val="C00000"/>
                </a:solidFill>
                <a:cs typeface="+mn-ea"/>
                <a:sym typeface="+mn-lt"/>
              </a:rPr>
              <a:t>月</a:t>
            </a:r>
            <a:r>
              <a:rPr lang="en-US" altLang="zh-CN" sz="2800" dirty="0">
                <a:solidFill>
                  <a:srgbClr val="C00000"/>
                </a:solidFill>
                <a:cs typeface="+mn-ea"/>
                <a:sym typeface="+mn-lt"/>
              </a:rPr>
              <a:t>10</a:t>
            </a:r>
            <a:r>
              <a:rPr lang="zh-CN" altLang="en-US" sz="2800" dirty="0">
                <a:solidFill>
                  <a:srgbClr val="C00000"/>
                </a:solidFill>
                <a:cs typeface="+mn-ea"/>
                <a:sym typeface="+mn-lt"/>
              </a:rPr>
              <a:t>日</a:t>
            </a:r>
            <a:r>
              <a:rPr lang="zh-CN" altLang="en-US" sz="2000" dirty="0">
                <a:solidFill>
                  <a:srgbClr val="574343"/>
                </a:solidFill>
                <a:cs typeface="+mn-ea"/>
                <a:sym typeface="+mn-lt"/>
              </a:rPr>
              <a:t>，为了最大限度地争取和平，毛泽东不顾个人安危，决定冒险赴重庆谈判。经过</a:t>
            </a:r>
            <a:r>
              <a:rPr lang="en-US" altLang="zh-CN" sz="2000" dirty="0">
                <a:solidFill>
                  <a:srgbClr val="574343"/>
                </a:solidFill>
                <a:cs typeface="+mn-ea"/>
                <a:sym typeface="+mn-lt"/>
              </a:rPr>
              <a:t>43</a:t>
            </a:r>
            <a:r>
              <a:rPr lang="zh-CN" altLang="en-US" sz="2000" dirty="0">
                <a:solidFill>
                  <a:srgbClr val="574343"/>
                </a:solidFill>
                <a:cs typeface="+mn-ea"/>
                <a:sym typeface="+mn-lt"/>
              </a:rPr>
              <a:t>天的艰难谈判，</a:t>
            </a:r>
            <a:r>
              <a:rPr lang="en-US" altLang="zh-CN" sz="2000" dirty="0">
                <a:solidFill>
                  <a:srgbClr val="574343"/>
                </a:solidFill>
                <a:cs typeface="+mn-ea"/>
                <a:sym typeface="+mn-lt"/>
              </a:rPr>
              <a:t>1945</a:t>
            </a:r>
            <a:r>
              <a:rPr lang="zh-CN" altLang="en-US" sz="2000" dirty="0">
                <a:solidFill>
                  <a:srgbClr val="574343"/>
                </a:solidFill>
                <a:cs typeface="+mn-ea"/>
                <a:sym typeface="+mn-lt"/>
              </a:rPr>
              <a:t>年</a:t>
            </a:r>
            <a:r>
              <a:rPr lang="en-US" altLang="zh-CN" sz="2000" dirty="0">
                <a:solidFill>
                  <a:srgbClr val="574343"/>
                </a:solidFill>
                <a:cs typeface="+mn-ea"/>
                <a:sym typeface="+mn-lt"/>
              </a:rPr>
              <a:t>10</a:t>
            </a:r>
            <a:r>
              <a:rPr lang="zh-CN" altLang="en-US" sz="2000" dirty="0">
                <a:solidFill>
                  <a:srgbClr val="574343"/>
                </a:solidFill>
                <a:cs typeface="+mn-ea"/>
                <a:sym typeface="+mn-lt"/>
              </a:rPr>
              <a:t>月</a:t>
            </a:r>
            <a:r>
              <a:rPr lang="en-US" altLang="zh-CN" sz="2000" dirty="0">
                <a:solidFill>
                  <a:srgbClr val="574343"/>
                </a:solidFill>
                <a:cs typeface="+mn-ea"/>
                <a:sym typeface="+mn-lt"/>
              </a:rPr>
              <a:t>10</a:t>
            </a:r>
            <a:r>
              <a:rPr lang="zh-CN" altLang="en-US" sz="2000" dirty="0">
                <a:solidFill>
                  <a:srgbClr val="574343"/>
                </a:solidFill>
                <a:cs typeface="+mn-ea"/>
                <a:sym typeface="+mn-lt"/>
              </a:rPr>
              <a:t>日，双方签订了</a:t>
            </a:r>
            <a:r>
              <a:rPr lang="en-US" altLang="zh-CN" sz="2400" dirty="0">
                <a:solidFill>
                  <a:srgbClr val="C00000"/>
                </a:solidFill>
                <a:cs typeface="+mn-ea"/>
                <a:sym typeface="+mn-lt"/>
              </a:rPr>
              <a:t>《</a:t>
            </a:r>
            <a:r>
              <a:rPr lang="zh-CN" altLang="en-US" sz="2400" dirty="0">
                <a:solidFill>
                  <a:srgbClr val="C00000"/>
                </a:solidFill>
                <a:cs typeface="+mn-ea"/>
                <a:sym typeface="+mn-lt"/>
              </a:rPr>
              <a:t>双十协定</a:t>
            </a:r>
            <a:r>
              <a:rPr lang="en-US" altLang="zh-CN" sz="2400" dirty="0">
                <a:solidFill>
                  <a:srgbClr val="C00000"/>
                </a:solidFill>
                <a:cs typeface="+mn-ea"/>
                <a:sym typeface="+mn-lt"/>
              </a:rPr>
              <a:t>》</a:t>
            </a:r>
            <a:r>
              <a:rPr lang="zh-CN" altLang="en-US" sz="2000" dirty="0">
                <a:solidFill>
                  <a:srgbClr val="574343"/>
                </a:solidFill>
                <a:cs typeface="+mn-ea"/>
                <a:sym typeface="+mn-lt"/>
              </a:rPr>
              <a:t>，确定了和平建国的基本方针。但是，蒋介石却借助军事上的巨大优势，撕毁和平协议，</a:t>
            </a:r>
            <a:r>
              <a:rPr lang="en-US" altLang="zh-CN" sz="2000" dirty="0">
                <a:solidFill>
                  <a:srgbClr val="574343"/>
                </a:solidFill>
                <a:cs typeface="+mn-ea"/>
                <a:sym typeface="+mn-lt"/>
              </a:rPr>
              <a:t>1946</a:t>
            </a:r>
            <a:r>
              <a:rPr lang="zh-CN" altLang="en-US" sz="2000" dirty="0">
                <a:solidFill>
                  <a:srgbClr val="574343"/>
                </a:solidFill>
                <a:cs typeface="+mn-ea"/>
                <a:sym typeface="+mn-lt"/>
              </a:rPr>
              <a:t>年</a:t>
            </a:r>
            <a:r>
              <a:rPr lang="en-US" altLang="zh-CN" sz="2000" dirty="0">
                <a:solidFill>
                  <a:srgbClr val="574343"/>
                </a:solidFill>
                <a:cs typeface="+mn-ea"/>
                <a:sym typeface="+mn-lt"/>
              </a:rPr>
              <a:t>6</a:t>
            </a:r>
            <a:r>
              <a:rPr lang="zh-CN" altLang="en-US" sz="2000" dirty="0">
                <a:solidFill>
                  <a:srgbClr val="574343"/>
                </a:solidFill>
                <a:cs typeface="+mn-ea"/>
                <a:sym typeface="+mn-lt"/>
              </a:rPr>
              <a:t>月，以进攻中原解放区为起点，全面内战爆发。</a:t>
            </a:r>
          </a:p>
        </p:txBody>
      </p:sp>
      <p:pic>
        <p:nvPicPr>
          <p:cNvPr id="5" name="图片 4">
            <a:extLst>
              <a:ext uri="{FF2B5EF4-FFF2-40B4-BE49-F238E27FC236}">
                <a16:creationId xmlns="" xmlns:a14="http://schemas.microsoft.com/office/drawing/2010/main" xmlns:p14="http://schemas.microsoft.com/office/powerpoint/2010/main" xmlns:a16="http://schemas.microsoft.com/office/drawing/2014/main" id="{3C7F4291-CD03-4168-B52B-AE6736F9D2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800" y="2419350"/>
            <a:ext cx="6858000" cy="6858000"/>
          </a:xfrm>
          <a:prstGeom prst="rect">
            <a:avLst/>
          </a:prstGeom>
        </p:spPr>
      </p:pic>
    </p:spTree>
    <p:extLst>
      <p:ext uri="{BB962C8B-B14F-4D97-AF65-F5344CB8AC3E}">
        <p14:creationId xmlns:p14="http://schemas.microsoft.com/office/powerpoint/2010/main" val="2501789979"/>
      </p:ext>
    </p:extLst>
  </p:cSld>
  <p:clrMapOvr>
    <a:masterClrMapping/>
  </p:clrMapOvr>
  <p:transition spd="slow" advTm="1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41A4B479-D71D-44E3-AE77-D68AD82E18AB}"/>
              </a:ext>
            </a:extLst>
          </p:cNvPr>
          <p:cNvSpPr>
            <a:spLocks noGrp="1"/>
          </p:cNvSpPr>
          <p:nvPr>
            <p:ph type="title"/>
          </p:nvPr>
        </p:nvSpPr>
        <p:spPr/>
        <p:txBody>
          <a:bodyPr>
            <a:normAutofit fontScale="90000"/>
          </a:bodyPr>
          <a:lstStyle/>
          <a:p>
            <a:r>
              <a:rPr lang="zh-CN" altLang="en-US" b="1" kern="300" dirty="0">
                <a:latin typeface="+mn-lt"/>
                <a:ea typeface="+mn-ea"/>
                <a:cs typeface="+mn-ea"/>
                <a:sym typeface="+mn-lt"/>
              </a:rPr>
              <a:t>人民解放军的战略进攻</a:t>
            </a:r>
            <a:endParaRPr lang="zh-CN" altLang="en-US" dirty="0">
              <a:latin typeface="+mn-lt"/>
              <a:ea typeface="+mn-ea"/>
              <a:cs typeface="+mn-ea"/>
              <a:sym typeface="+mn-lt"/>
            </a:endParaRPr>
          </a:p>
        </p:txBody>
      </p:sp>
      <p:sp>
        <p:nvSpPr>
          <p:cNvPr id="4" name="矩形 3">
            <a:extLst>
              <a:ext uri="{FF2B5EF4-FFF2-40B4-BE49-F238E27FC236}">
                <a16:creationId xmlns="" xmlns:a14="http://schemas.microsoft.com/office/drawing/2010/main" xmlns:p14="http://schemas.microsoft.com/office/powerpoint/2010/main" xmlns:a16="http://schemas.microsoft.com/office/drawing/2014/main" id="{868B938B-2B46-43AA-8771-7E3BBA2A9601}"/>
              </a:ext>
            </a:extLst>
          </p:cNvPr>
          <p:cNvSpPr/>
          <p:nvPr/>
        </p:nvSpPr>
        <p:spPr>
          <a:xfrm>
            <a:off x="980111" y="2394245"/>
            <a:ext cx="5705501" cy="2137924"/>
          </a:xfrm>
          <a:prstGeom prst="rect">
            <a:avLst/>
          </a:prstGeom>
        </p:spPr>
        <p:txBody>
          <a:bodyPr wrap="square" lIns="105571" tIns="52784" rIns="105571" bIns="52784">
            <a:spAutoFit/>
          </a:bodyPr>
          <a:lstStyle/>
          <a:p>
            <a:pPr>
              <a:lnSpc>
                <a:spcPct val="150000"/>
              </a:lnSpc>
            </a:pPr>
            <a:r>
              <a:rPr lang="zh-CN" altLang="en-US" sz="2000" dirty="0">
                <a:solidFill>
                  <a:srgbClr val="574343"/>
                </a:solidFill>
                <a:cs typeface="+mn-ea"/>
                <a:sym typeface="+mn-lt"/>
              </a:rPr>
              <a:t>在此期间，各解放区军民对国民党军的挑衅和进攻进行了坚决自卫还击。同年全面内战爆发后，各解放区军民奋起自卫，人民解放战争全面展开。此后各解放区部队陆续改称</a:t>
            </a:r>
            <a:r>
              <a:rPr lang="zh-CN" altLang="en-US" sz="2800" b="1" dirty="0">
                <a:solidFill>
                  <a:srgbClr val="C00000"/>
                </a:solidFill>
                <a:cs typeface="+mn-ea"/>
                <a:sym typeface="+mn-lt"/>
              </a:rPr>
              <a:t>人民解放军</a:t>
            </a:r>
            <a:r>
              <a:rPr lang="zh-CN" altLang="en-US" dirty="0">
                <a:solidFill>
                  <a:srgbClr val="574343"/>
                </a:solidFill>
                <a:cs typeface="+mn-ea"/>
                <a:sym typeface="+mn-lt"/>
              </a:rPr>
              <a:t>。</a:t>
            </a:r>
          </a:p>
        </p:txBody>
      </p:sp>
      <p:pic>
        <p:nvPicPr>
          <p:cNvPr id="5" name="图片 4">
            <a:extLst>
              <a:ext uri="{FF2B5EF4-FFF2-40B4-BE49-F238E27FC236}">
                <a16:creationId xmlns="" xmlns:a14="http://schemas.microsoft.com/office/drawing/2010/main" xmlns:p14="http://schemas.microsoft.com/office/powerpoint/2010/main" xmlns:a16="http://schemas.microsoft.com/office/drawing/2014/main" id="{B48A0E72-1A17-4520-AA84-8131A93E96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4294" y="1099461"/>
            <a:ext cx="6267306" cy="6267306"/>
          </a:xfrm>
          <a:prstGeom prst="rect">
            <a:avLst/>
          </a:prstGeom>
        </p:spPr>
      </p:pic>
    </p:spTree>
    <p:extLst>
      <p:ext uri="{BB962C8B-B14F-4D97-AF65-F5344CB8AC3E}">
        <p14:creationId xmlns:p14="http://schemas.microsoft.com/office/powerpoint/2010/main" val="421365252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41A4B479-D71D-44E3-AE77-D68AD82E18AB}"/>
              </a:ext>
            </a:extLst>
          </p:cNvPr>
          <p:cNvSpPr>
            <a:spLocks noGrp="1"/>
          </p:cNvSpPr>
          <p:nvPr>
            <p:ph type="title"/>
          </p:nvPr>
        </p:nvSpPr>
        <p:spPr/>
        <p:txBody>
          <a:bodyPr>
            <a:normAutofit fontScale="90000"/>
          </a:bodyPr>
          <a:lstStyle/>
          <a:p>
            <a:r>
              <a:rPr lang="zh-CN" altLang="en-US" b="1" kern="300" dirty="0">
                <a:latin typeface="+mn-lt"/>
                <a:ea typeface="+mn-ea"/>
                <a:cs typeface="+mn-ea"/>
                <a:sym typeface="+mn-lt"/>
              </a:rPr>
              <a:t>人民解放军的战略进攻</a:t>
            </a:r>
            <a:endParaRPr lang="zh-CN" altLang="en-US" dirty="0">
              <a:latin typeface="+mn-lt"/>
              <a:ea typeface="+mn-ea"/>
              <a:cs typeface="+mn-ea"/>
              <a:sym typeface="+mn-lt"/>
            </a:endParaRPr>
          </a:p>
        </p:txBody>
      </p:sp>
      <p:sp>
        <p:nvSpPr>
          <p:cNvPr id="4" name="矩形 3">
            <a:extLst>
              <a:ext uri="{FF2B5EF4-FFF2-40B4-BE49-F238E27FC236}">
                <a16:creationId xmlns="" xmlns:a14="http://schemas.microsoft.com/office/drawing/2010/main" xmlns:p14="http://schemas.microsoft.com/office/powerpoint/2010/main" xmlns:a16="http://schemas.microsoft.com/office/drawing/2014/main" id="{953D5EA6-D914-4C8C-8CB6-A7E2ABCC283D}"/>
              </a:ext>
            </a:extLst>
          </p:cNvPr>
          <p:cNvSpPr/>
          <p:nvPr/>
        </p:nvSpPr>
        <p:spPr>
          <a:xfrm>
            <a:off x="1034530" y="2825849"/>
            <a:ext cx="5232920" cy="1884618"/>
          </a:xfrm>
          <a:prstGeom prst="rect">
            <a:avLst/>
          </a:prstGeom>
        </p:spPr>
        <p:txBody>
          <a:bodyPr wrap="square">
            <a:spAutoFit/>
          </a:bodyPr>
          <a:lstStyle/>
          <a:p>
            <a:pPr>
              <a:lnSpc>
                <a:spcPct val="150000"/>
              </a:lnSpc>
              <a:spcAft>
                <a:spcPts val="500"/>
              </a:spcAft>
            </a:pPr>
            <a:r>
              <a:rPr lang="zh-CN" altLang="en-US" sz="2000" dirty="0">
                <a:solidFill>
                  <a:srgbClr val="591300"/>
                </a:solidFill>
                <a:cs typeface="+mn-ea"/>
                <a:sym typeface="+mn-lt"/>
              </a:rPr>
              <a:t> 人民解放军继</a:t>
            </a:r>
            <a:r>
              <a:rPr lang="en-US" altLang="zh-CN" sz="2000" dirty="0">
                <a:solidFill>
                  <a:srgbClr val="591300"/>
                </a:solidFill>
                <a:cs typeface="+mn-ea"/>
                <a:sym typeface="+mn-lt"/>
              </a:rPr>
              <a:t>1949</a:t>
            </a:r>
            <a:r>
              <a:rPr lang="zh-CN" altLang="en-US" sz="2000" dirty="0">
                <a:solidFill>
                  <a:srgbClr val="591300"/>
                </a:solidFill>
                <a:cs typeface="+mn-ea"/>
                <a:sym typeface="+mn-lt"/>
              </a:rPr>
              <a:t>年</a:t>
            </a:r>
            <a:r>
              <a:rPr lang="en-US" altLang="zh-CN" sz="2000" dirty="0">
                <a:solidFill>
                  <a:srgbClr val="591300"/>
                </a:solidFill>
                <a:cs typeface="+mn-ea"/>
                <a:sym typeface="+mn-lt"/>
              </a:rPr>
              <a:t>4</a:t>
            </a:r>
            <a:r>
              <a:rPr lang="zh-CN" altLang="en-US" sz="2000" dirty="0">
                <a:solidFill>
                  <a:srgbClr val="591300"/>
                </a:solidFill>
                <a:cs typeface="+mn-ea"/>
                <a:sym typeface="+mn-lt"/>
              </a:rPr>
              <a:t>月发起渡江战役、占领南京之后，</a:t>
            </a:r>
            <a:r>
              <a:rPr lang="en-US" altLang="zh-CN" sz="2000" dirty="0">
                <a:solidFill>
                  <a:srgbClr val="591300"/>
                </a:solidFill>
                <a:cs typeface="+mn-ea"/>
                <a:sym typeface="+mn-lt"/>
              </a:rPr>
              <a:t>6</a:t>
            </a:r>
            <a:r>
              <a:rPr lang="zh-CN" altLang="en-US" sz="2000" dirty="0">
                <a:solidFill>
                  <a:srgbClr val="591300"/>
                </a:solidFill>
                <a:cs typeface="+mn-ea"/>
                <a:sym typeface="+mn-lt"/>
              </a:rPr>
              <a:t>月起以秋风扫落叶之势对国民党军进行战略大追击</a:t>
            </a:r>
            <a:r>
              <a:rPr lang="en-US" altLang="zh-CN" sz="2000" dirty="0">
                <a:solidFill>
                  <a:srgbClr val="591300"/>
                </a:solidFill>
                <a:cs typeface="+mn-ea"/>
                <a:sym typeface="+mn-lt"/>
              </a:rPr>
              <a:t>,</a:t>
            </a:r>
            <a:r>
              <a:rPr lang="zh-CN" altLang="en-US" sz="2000" dirty="0">
                <a:solidFill>
                  <a:srgbClr val="591300"/>
                </a:solidFill>
                <a:cs typeface="+mn-ea"/>
                <a:sym typeface="+mn-lt"/>
              </a:rPr>
              <a:t>至此，解放战争宣告胜利。</a:t>
            </a:r>
          </a:p>
        </p:txBody>
      </p:sp>
      <p:sp>
        <p:nvSpPr>
          <p:cNvPr id="5" name="矩形 4">
            <a:extLst>
              <a:ext uri="{FF2B5EF4-FFF2-40B4-BE49-F238E27FC236}">
                <a16:creationId xmlns="" xmlns:a14="http://schemas.microsoft.com/office/drawing/2010/main" xmlns:p14="http://schemas.microsoft.com/office/powerpoint/2010/main" xmlns:a16="http://schemas.microsoft.com/office/drawing/2014/main" id="{0AE26F5B-CB45-4D53-B849-7829DA2F121D}"/>
              </a:ext>
            </a:extLst>
          </p:cNvPr>
          <p:cNvSpPr/>
          <p:nvPr/>
        </p:nvSpPr>
        <p:spPr>
          <a:xfrm>
            <a:off x="914609" y="1484633"/>
            <a:ext cx="4310795" cy="906915"/>
          </a:xfrm>
          <a:prstGeom prst="rect">
            <a:avLst/>
          </a:prstGeom>
        </p:spPr>
        <p:txBody>
          <a:bodyPr wrap="none">
            <a:spAutoFit/>
          </a:bodyPr>
          <a:lstStyle/>
          <a:p>
            <a:pPr>
              <a:lnSpc>
                <a:spcPct val="150000"/>
              </a:lnSpc>
            </a:pPr>
            <a:r>
              <a:rPr lang="zh-CN" altLang="en-US" sz="3200" b="1" dirty="0">
                <a:solidFill>
                  <a:srgbClr val="B50F0C"/>
                </a:solidFill>
                <a:cs typeface="+mn-ea"/>
                <a:sym typeface="+mn-lt"/>
              </a:rPr>
              <a:t>渡江战役 </a:t>
            </a:r>
            <a:r>
              <a:rPr lang="en-US" altLang="zh-CN" sz="4000" dirty="0">
                <a:solidFill>
                  <a:srgbClr val="B50F0C"/>
                </a:solidFill>
                <a:cs typeface="+mn-ea"/>
                <a:sym typeface="+mn-lt"/>
              </a:rPr>
              <a:t>/</a:t>
            </a:r>
            <a:r>
              <a:rPr lang="en-US" altLang="zh-CN" sz="2400" dirty="0">
                <a:solidFill>
                  <a:srgbClr val="B50F0C"/>
                </a:solidFill>
                <a:cs typeface="+mn-ea"/>
                <a:sym typeface="+mn-lt"/>
              </a:rPr>
              <a:t> </a:t>
            </a:r>
            <a:r>
              <a:rPr lang="zh-CN" altLang="en-US" sz="3200" b="1" dirty="0">
                <a:solidFill>
                  <a:srgbClr val="B50F0C"/>
                </a:solidFill>
                <a:cs typeface="+mn-ea"/>
                <a:sym typeface="+mn-lt"/>
              </a:rPr>
              <a:t>解放全中国</a:t>
            </a:r>
          </a:p>
        </p:txBody>
      </p:sp>
      <p:pic>
        <p:nvPicPr>
          <p:cNvPr id="6" name="图片 5">
            <a:extLst>
              <a:ext uri="{FF2B5EF4-FFF2-40B4-BE49-F238E27FC236}">
                <a16:creationId xmlns="" xmlns:a14="http://schemas.microsoft.com/office/drawing/2010/main" xmlns:p14="http://schemas.microsoft.com/office/powerpoint/2010/main" xmlns:a16="http://schemas.microsoft.com/office/drawing/2014/main" id="{361FAF16-28CA-439E-A66B-4591DA92C8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7772" y="1484633"/>
            <a:ext cx="6472828" cy="6472828"/>
          </a:xfrm>
          <a:prstGeom prst="rect">
            <a:avLst/>
          </a:prstGeom>
        </p:spPr>
      </p:pic>
      <p:sp>
        <p:nvSpPr>
          <p:cNvPr id="8" name="任意多边形: 形状 7">
            <a:extLst>
              <a:ext uri="{FF2B5EF4-FFF2-40B4-BE49-F238E27FC236}">
                <a16:creationId xmlns="" xmlns:a14="http://schemas.microsoft.com/office/drawing/2010/main" xmlns:p14="http://schemas.microsoft.com/office/powerpoint/2010/main" xmlns:a16="http://schemas.microsoft.com/office/drawing/2014/main" id="{FE85AF67-CD32-480A-8D01-A329764D0C8A}"/>
              </a:ext>
            </a:extLst>
          </p:cNvPr>
          <p:cNvSpPr/>
          <p:nvPr/>
        </p:nvSpPr>
        <p:spPr>
          <a:xfrm>
            <a:off x="6972300" y="3752850"/>
            <a:ext cx="5010150" cy="1733550"/>
          </a:xfrm>
          <a:custGeom>
            <a:avLst/>
            <a:gdLst>
              <a:gd name="connsiteX0" fmla="*/ 0 w 5010150"/>
              <a:gd name="connsiteY0" fmla="*/ 285750 h 1733550"/>
              <a:gd name="connsiteX1" fmla="*/ 342900 w 5010150"/>
              <a:gd name="connsiteY1" fmla="*/ 1428750 h 1733550"/>
              <a:gd name="connsiteX2" fmla="*/ 1200150 w 5010150"/>
              <a:gd name="connsiteY2" fmla="*/ 1333500 h 1733550"/>
              <a:gd name="connsiteX3" fmla="*/ 3124200 w 5010150"/>
              <a:gd name="connsiteY3" fmla="*/ 1733550 h 1733550"/>
              <a:gd name="connsiteX4" fmla="*/ 4495800 w 5010150"/>
              <a:gd name="connsiteY4" fmla="*/ 1733550 h 1733550"/>
              <a:gd name="connsiteX5" fmla="*/ 5010150 w 5010150"/>
              <a:gd name="connsiteY5" fmla="*/ 457200 h 1733550"/>
              <a:gd name="connsiteX6" fmla="*/ 4724400 w 5010150"/>
              <a:gd name="connsiteY6" fmla="*/ 361950 h 1733550"/>
              <a:gd name="connsiteX7" fmla="*/ 4533900 w 5010150"/>
              <a:gd name="connsiteY7" fmla="*/ 304800 h 1733550"/>
              <a:gd name="connsiteX8" fmla="*/ 3524250 w 5010150"/>
              <a:gd name="connsiteY8" fmla="*/ 152400 h 1733550"/>
              <a:gd name="connsiteX9" fmla="*/ 1981200 w 5010150"/>
              <a:gd name="connsiteY9" fmla="*/ 57150 h 1733550"/>
              <a:gd name="connsiteX10" fmla="*/ 1276350 w 5010150"/>
              <a:gd name="connsiteY10" fmla="*/ 0 h 1733550"/>
              <a:gd name="connsiteX11" fmla="*/ 476250 w 5010150"/>
              <a:gd name="connsiteY11" fmla="*/ 190500 h 1733550"/>
              <a:gd name="connsiteX12" fmla="*/ 0 w 5010150"/>
              <a:gd name="connsiteY12" fmla="*/ 28575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0150" h="1733550">
                <a:moveTo>
                  <a:pt x="0" y="285750"/>
                </a:moveTo>
                <a:lnTo>
                  <a:pt x="342900" y="1428750"/>
                </a:lnTo>
                <a:lnTo>
                  <a:pt x="1200150" y="1333500"/>
                </a:lnTo>
                <a:lnTo>
                  <a:pt x="3124200" y="1733550"/>
                </a:lnTo>
                <a:lnTo>
                  <a:pt x="4495800" y="1733550"/>
                </a:lnTo>
                <a:lnTo>
                  <a:pt x="5010150" y="457200"/>
                </a:lnTo>
                <a:cubicBezTo>
                  <a:pt x="4583031" y="301884"/>
                  <a:pt x="4940679" y="423744"/>
                  <a:pt x="4724400" y="361950"/>
                </a:cubicBezTo>
                <a:cubicBezTo>
                  <a:pt x="4660655" y="343737"/>
                  <a:pt x="4533900" y="304800"/>
                  <a:pt x="4533900" y="304800"/>
                </a:cubicBezTo>
                <a:lnTo>
                  <a:pt x="3524250" y="152400"/>
                </a:lnTo>
                <a:lnTo>
                  <a:pt x="1981200" y="57150"/>
                </a:lnTo>
                <a:lnTo>
                  <a:pt x="1276350" y="0"/>
                </a:lnTo>
                <a:lnTo>
                  <a:pt x="476250" y="190500"/>
                </a:lnTo>
                <a:lnTo>
                  <a:pt x="0" y="285750"/>
                </a:lnTo>
                <a:close/>
              </a:path>
            </a:pathLst>
          </a:custGeom>
          <a:solidFill>
            <a:srgbClr val="D6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073335873"/>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EC6DA7B0-033A-488D-9CA6-3425A2810C9C}"/>
              </a:ext>
            </a:extLst>
          </p:cNvPr>
          <p:cNvSpPr>
            <a:spLocks noGrp="1"/>
          </p:cNvSpPr>
          <p:nvPr>
            <p:ph type="title"/>
          </p:nvPr>
        </p:nvSpPr>
        <p:spPr/>
        <p:txBody>
          <a:bodyPr>
            <a:normAutofit fontScale="90000"/>
          </a:bodyPr>
          <a:lstStyle/>
          <a:p>
            <a:r>
              <a:rPr lang="zh-CN" altLang="en-US" dirty="0">
                <a:latin typeface="+mn-lt"/>
                <a:ea typeface="+mn-ea"/>
                <a:cs typeface="+mn-ea"/>
                <a:sym typeface="+mn-lt"/>
              </a:rPr>
              <a:t>前言</a:t>
            </a:r>
          </a:p>
        </p:txBody>
      </p:sp>
      <p:sp>
        <p:nvSpPr>
          <p:cNvPr id="5" name="TextBox 27">
            <a:extLst>
              <a:ext uri="{FF2B5EF4-FFF2-40B4-BE49-F238E27FC236}">
                <a16:creationId xmlns="" xmlns:a14="http://schemas.microsoft.com/office/drawing/2010/main" xmlns:p14="http://schemas.microsoft.com/office/powerpoint/2010/main" xmlns:a16="http://schemas.microsoft.com/office/drawing/2014/main" id="{4BC46C01-3CAC-4880-AECF-CDA436416212}"/>
              </a:ext>
            </a:extLst>
          </p:cNvPr>
          <p:cNvSpPr txBox="1">
            <a:spLocks noChangeArrowheads="1"/>
          </p:cNvSpPr>
          <p:nvPr/>
        </p:nvSpPr>
        <p:spPr bwMode="auto">
          <a:xfrm>
            <a:off x="1548577" y="2627206"/>
            <a:ext cx="9094845" cy="320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43" tIns="60921" rIns="121843" bIns="6092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200000"/>
              </a:lnSpc>
              <a:defRPr/>
            </a:pPr>
            <a:r>
              <a:rPr lang="zh-CN" altLang="en-US" sz="2000" kern="0" dirty="0">
                <a:solidFill>
                  <a:srgbClr val="C00000"/>
                </a:solidFill>
                <a:latin typeface="+mn-lt"/>
                <a:ea typeface="+mn-ea"/>
                <a:cs typeface="+mn-ea"/>
                <a:sym typeface="+mn-lt"/>
              </a:rPr>
              <a:t> 中国人民解放军是在中国共产党的领导下，以马克思列宁主义、毛泽东思想为指导，紧密依靠人民群众，进行了，历经艰难曲折，由小到大，由弱到强，战胜了国内外的强大敌人，为中国人民的</a:t>
            </a:r>
            <a:r>
              <a:rPr lang="zh-CN" altLang="en-US" sz="2000" b="1" kern="0" dirty="0">
                <a:solidFill>
                  <a:srgbClr val="C00000"/>
                </a:solidFill>
                <a:latin typeface="+mn-lt"/>
                <a:ea typeface="+mn-ea"/>
                <a:cs typeface="+mn-ea"/>
                <a:sym typeface="+mn-lt"/>
              </a:rPr>
              <a:t>土地革命战争、抗日战争和解放战争</a:t>
            </a:r>
            <a:r>
              <a:rPr lang="zh-CN" altLang="en-US" sz="2000" kern="0" dirty="0">
                <a:solidFill>
                  <a:srgbClr val="C00000"/>
                </a:solidFill>
                <a:latin typeface="+mn-lt"/>
                <a:ea typeface="+mn-ea"/>
                <a:cs typeface="+mn-ea"/>
                <a:sym typeface="+mn-lt"/>
              </a:rPr>
              <a:t>解放事业立下不朽功勋，赢得全国各族人民的爱戴与拥护。</a:t>
            </a:r>
          </a:p>
          <a:p>
            <a:pPr algn="ctr">
              <a:lnSpc>
                <a:spcPct val="200000"/>
              </a:lnSpc>
              <a:defRPr/>
            </a:pPr>
            <a:r>
              <a:rPr lang="zh-CN" altLang="en-US" sz="2000" kern="0" dirty="0">
                <a:solidFill>
                  <a:srgbClr val="C00000"/>
                </a:solidFill>
                <a:latin typeface="+mn-lt"/>
                <a:ea typeface="+mn-ea"/>
                <a:cs typeface="+mn-ea"/>
                <a:sym typeface="+mn-lt"/>
              </a:rPr>
              <a:t>       </a:t>
            </a:r>
            <a:endParaRPr lang="zh-CN" altLang="en-US" sz="2800" dirty="0">
              <a:solidFill>
                <a:srgbClr val="C00000"/>
              </a:solidFill>
              <a:latin typeface="+mn-lt"/>
              <a:ea typeface="+mn-ea"/>
              <a:cs typeface="+mn-ea"/>
              <a:sym typeface="+mn-lt"/>
            </a:endParaRPr>
          </a:p>
        </p:txBody>
      </p:sp>
      <p:sp>
        <p:nvSpPr>
          <p:cNvPr id="3" name="文本框 2"/>
          <p:cNvSpPr txBox="1"/>
          <p:nvPr/>
        </p:nvSpPr>
        <p:spPr>
          <a:xfrm>
            <a:off x="3213980" y="529404"/>
            <a:ext cx="1285592" cy="184666"/>
          </a:xfrm>
          <a:prstGeom prst="rect">
            <a:avLst/>
          </a:prstGeom>
          <a:noFill/>
        </p:spPr>
        <p:txBody>
          <a:bodyPr wrap="square" rtlCol="0">
            <a:spAutoFit/>
          </a:bodyPr>
          <a:lstStyle/>
          <a:p>
            <a:r>
              <a:rPr lang="en-US" altLang="zh-CN" sz="600" dirty="0">
                <a:solidFill>
                  <a:srgbClr val="C00000"/>
                </a:solidFill>
              </a:rPr>
              <a:t>https://www.ypppt.com/</a:t>
            </a:r>
            <a:endParaRPr lang="zh-CN" altLang="en-US" sz="600" dirty="0">
              <a:solidFill>
                <a:srgbClr val="C00000"/>
              </a:solidFill>
            </a:endParaRPr>
          </a:p>
        </p:txBody>
      </p:sp>
    </p:spTree>
    <p:extLst>
      <p:ext uri="{BB962C8B-B14F-4D97-AF65-F5344CB8AC3E}">
        <p14:creationId xmlns:p14="http://schemas.microsoft.com/office/powerpoint/2010/main" val="2562888858"/>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4="http://schemas.microsoft.com/office/drawing/2010/main" xmlns:p14="http://schemas.microsoft.com/office/powerpoint/2010/main" xmlns:a16="http://schemas.microsoft.com/office/drawing/2014/main" id="{8A24F31F-7513-48DE-B4F8-67DD02E9EA2B}"/>
              </a:ext>
            </a:extLst>
          </p:cNvPr>
          <p:cNvGrpSpPr/>
          <p:nvPr/>
        </p:nvGrpSpPr>
        <p:grpSpPr>
          <a:xfrm>
            <a:off x="3452516" y="1174537"/>
            <a:ext cx="5210768" cy="4508927"/>
            <a:chOff x="3609283" y="1211049"/>
            <a:chExt cx="5210768" cy="4508927"/>
          </a:xfrm>
        </p:grpSpPr>
        <p:sp>
          <p:nvSpPr>
            <p:cNvPr id="10" name="文本框 9">
              <a:extLst>
                <a:ext uri="{FF2B5EF4-FFF2-40B4-BE49-F238E27FC236}">
                  <a16:creationId xmlns="" xmlns:a14="http://schemas.microsoft.com/office/drawing/2010/main" xmlns:p14="http://schemas.microsoft.com/office/powerpoint/2010/main" xmlns:a16="http://schemas.microsoft.com/office/drawing/2014/main" id="{56D2BE95-F712-4AD4-9DBD-C1F04232773F}"/>
                </a:ext>
              </a:extLst>
            </p:cNvPr>
            <p:cNvSpPr txBox="1"/>
            <p:nvPr/>
          </p:nvSpPr>
          <p:spPr>
            <a:xfrm>
              <a:off x="4002793" y="1211049"/>
              <a:ext cx="4499950" cy="4508927"/>
            </a:xfrm>
            <a:prstGeom prst="rect">
              <a:avLst/>
            </a:prstGeom>
            <a:noFill/>
          </p:spPr>
          <p:txBody>
            <a:bodyPr wrap="none" rtlCol="0">
              <a:spAutoFit/>
            </a:bodyPr>
            <a:lstStyle/>
            <a:p>
              <a:pPr algn="ctr"/>
              <a:r>
                <a:rPr lang="en-US" altLang="zh-CN" sz="28700" dirty="0">
                  <a:solidFill>
                    <a:srgbClr val="CD0F19"/>
                  </a:solidFill>
                  <a:cs typeface="+mn-ea"/>
                  <a:sym typeface="+mn-lt"/>
                </a:rPr>
                <a:t>04</a:t>
              </a:r>
              <a:endParaRPr lang="zh-CN" altLang="en-US" sz="28700" dirty="0">
                <a:solidFill>
                  <a:srgbClr val="CD0F19"/>
                </a:solidFill>
                <a:cs typeface="+mn-ea"/>
                <a:sym typeface="+mn-lt"/>
              </a:endParaRPr>
            </a:p>
          </p:txBody>
        </p:sp>
        <p:sp useBgFill="1">
          <p:nvSpPr>
            <p:cNvPr id="11" name="TextBox 124">
              <a:extLst>
                <a:ext uri="{FF2B5EF4-FFF2-40B4-BE49-F238E27FC236}">
                  <a16:creationId xmlns="" xmlns:a14="http://schemas.microsoft.com/office/drawing/2010/main" xmlns:p14="http://schemas.microsoft.com/office/powerpoint/2010/main" xmlns:a16="http://schemas.microsoft.com/office/drawing/2014/main" id="{2A2FB6B3-2EA2-4893-A165-EB28DA0F94F9}"/>
                </a:ext>
              </a:extLst>
            </p:cNvPr>
            <p:cNvSpPr txBox="1"/>
            <p:nvPr/>
          </p:nvSpPr>
          <p:spPr bwMode="auto">
            <a:xfrm>
              <a:off x="3609283" y="2742237"/>
              <a:ext cx="5210768" cy="1446550"/>
            </a:xfrm>
            <a:prstGeom prst="rect">
              <a:avLst/>
            </a:prstGeom>
          </p:spPr>
          <p:txBody>
            <a:bodyPr wrap="square">
              <a:spAutoFit/>
            </a:bodyPr>
            <a:lstStyle/>
            <a:p>
              <a:pPr algn="ctr">
                <a:defRPr/>
              </a:pPr>
              <a:r>
                <a:rPr lang="zh-CN" altLang="en-US" sz="4400" spc="600" dirty="0">
                  <a:solidFill>
                    <a:srgbClr val="CD0F19"/>
                  </a:solidFill>
                  <a:cs typeface="+mn-ea"/>
                  <a:sym typeface="+mn-lt"/>
                </a:rPr>
                <a:t>改革强军与中国特色强军之路</a:t>
              </a:r>
            </a:p>
          </p:txBody>
        </p:sp>
      </p:grpSp>
      <p:pic>
        <p:nvPicPr>
          <p:cNvPr id="12" name="图片 11">
            <a:extLst>
              <a:ext uri="{FF2B5EF4-FFF2-40B4-BE49-F238E27FC236}">
                <a16:creationId xmlns="" xmlns:a14="http://schemas.microsoft.com/office/drawing/2010/main" xmlns:p14="http://schemas.microsoft.com/office/powerpoint/2010/main" xmlns:a16="http://schemas.microsoft.com/office/drawing/2014/main" id="{82A71848-2529-4CB3-99BE-F4A98F133F86}"/>
              </a:ext>
            </a:extLst>
          </p:cNvPr>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5188" y="4378417"/>
            <a:ext cx="12192000" cy="2479583"/>
          </a:xfrm>
          <a:prstGeom prst="rect">
            <a:avLst/>
          </a:prstGeom>
        </p:spPr>
      </p:pic>
      <p:pic>
        <p:nvPicPr>
          <p:cNvPr id="8" name="图片 7" descr="图片包含 红色&#10;&#10;已生成高可信度的说明">
            <a:extLst>
              <a:ext uri="{FF2B5EF4-FFF2-40B4-BE49-F238E27FC236}">
                <a16:creationId xmlns="" xmlns:a14="http://schemas.microsoft.com/office/drawing/2010/main" xmlns:p14="http://schemas.microsoft.com/office/powerpoint/2010/main" xmlns:a16="http://schemas.microsoft.com/office/drawing/2014/main" id="{E363F375-CBF8-4B2E-B966-65566AA79C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2706" y="0"/>
            <a:ext cx="8409293" cy="5848350"/>
          </a:xfrm>
          <a:prstGeom prst="rect">
            <a:avLst/>
          </a:prstGeom>
        </p:spPr>
      </p:pic>
    </p:spTree>
    <p:extLst>
      <p:ext uri="{BB962C8B-B14F-4D97-AF65-F5344CB8AC3E}">
        <p14:creationId xmlns:p14="http://schemas.microsoft.com/office/powerpoint/2010/main" val="2049157856"/>
      </p:ext>
    </p:extLst>
  </p:cSld>
  <p:clrMapOvr>
    <a:masterClrMapping/>
  </p:clrMapOvr>
  <p:transition spd="slow" advTm="1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7F9717EE-E34B-48D9-AC13-9065D196BAEC}"/>
              </a:ext>
            </a:extLst>
          </p:cNvPr>
          <p:cNvSpPr>
            <a:spLocks noGrp="1"/>
          </p:cNvSpPr>
          <p:nvPr>
            <p:ph type="title"/>
          </p:nvPr>
        </p:nvSpPr>
        <p:spPr/>
        <p:txBody>
          <a:bodyPr>
            <a:normAutofit fontScale="90000"/>
          </a:bodyPr>
          <a:lstStyle/>
          <a:p>
            <a:r>
              <a:rPr lang="zh-CN" altLang="en-US" b="1" kern="300" dirty="0">
                <a:latin typeface="+mn-lt"/>
                <a:ea typeface="+mn-ea"/>
                <a:cs typeface="+mn-ea"/>
                <a:sym typeface="+mn-lt"/>
              </a:rPr>
              <a:t>武装力量主要构成</a:t>
            </a:r>
            <a:endParaRPr lang="zh-CN" altLang="en-US" dirty="0">
              <a:latin typeface="+mn-lt"/>
              <a:ea typeface="+mn-ea"/>
              <a:cs typeface="+mn-ea"/>
              <a:sym typeface="+mn-lt"/>
            </a:endParaRPr>
          </a:p>
        </p:txBody>
      </p:sp>
      <p:sp>
        <p:nvSpPr>
          <p:cNvPr id="4" name="矩形 3">
            <a:extLst>
              <a:ext uri="{FF2B5EF4-FFF2-40B4-BE49-F238E27FC236}">
                <a16:creationId xmlns="" xmlns:a14="http://schemas.microsoft.com/office/drawing/2010/main" xmlns:p14="http://schemas.microsoft.com/office/powerpoint/2010/main" xmlns:a16="http://schemas.microsoft.com/office/drawing/2014/main" id="{09B54B95-DFC0-4912-B7F4-F9D5BC457D61}"/>
              </a:ext>
            </a:extLst>
          </p:cNvPr>
          <p:cNvSpPr/>
          <p:nvPr/>
        </p:nvSpPr>
        <p:spPr>
          <a:xfrm>
            <a:off x="886743" y="1873770"/>
            <a:ext cx="6639206" cy="3625801"/>
          </a:xfrm>
          <a:prstGeom prst="rect">
            <a:avLst/>
          </a:prstGeom>
        </p:spPr>
        <p:txBody>
          <a:bodyPr wrap="square">
            <a:spAutoFit/>
          </a:bodyPr>
          <a:lstStyle/>
          <a:p>
            <a:pPr>
              <a:lnSpc>
                <a:spcPts val="3500"/>
              </a:lnSpc>
            </a:pPr>
            <a:r>
              <a:rPr lang="zh-CN" altLang="en-US" sz="2400" b="1" dirty="0">
                <a:solidFill>
                  <a:srgbClr val="C00000"/>
                </a:solidFill>
                <a:cs typeface="+mn-ea"/>
                <a:sym typeface="+mn-lt"/>
              </a:rPr>
              <a:t>中国人民解放军陆军</a:t>
            </a:r>
            <a:r>
              <a:rPr lang="zh-CN" altLang="en-US" dirty="0">
                <a:solidFill>
                  <a:srgbClr val="C00000"/>
                </a:solidFill>
                <a:cs typeface="+mn-ea"/>
                <a:sym typeface="+mn-lt"/>
              </a:rPr>
              <a:t>（</a:t>
            </a:r>
            <a:r>
              <a:rPr lang="en-US" altLang="zh-CN" dirty="0">
                <a:solidFill>
                  <a:srgbClr val="C00000"/>
                </a:solidFill>
                <a:cs typeface="+mn-ea"/>
                <a:sym typeface="+mn-lt"/>
              </a:rPr>
              <a:t>The people's Liberation Army Chinese</a:t>
            </a:r>
            <a:r>
              <a:rPr lang="zh-CN" altLang="en-US" dirty="0">
                <a:solidFill>
                  <a:srgbClr val="C00000"/>
                </a:solidFill>
                <a:cs typeface="+mn-ea"/>
                <a:sym typeface="+mn-lt"/>
              </a:rPr>
              <a:t>）</a:t>
            </a:r>
            <a:r>
              <a:rPr lang="zh-CN" altLang="en-US" dirty="0">
                <a:solidFill>
                  <a:srgbClr val="574343"/>
                </a:solidFill>
                <a:cs typeface="+mn-ea"/>
                <a:sym typeface="+mn-lt"/>
              </a:rPr>
              <a:t>是人民解放军的主要军种，是陆地作战的主力，是人民解放军各军兵种历史最久，在新中国建立后的历次作战中发挥最出色的，也是社会主义现代化建设和各种抢险救灾中的中间力量。中国人民解放军陆军主要由步兵（摩托化步兵、机械化步兵）、炮兵（地面炮兵、高射炮兵）、装甲兵、工程兵、通讯兵、防化兵和侦察兵、电子对抗、汽车兵、测绘兵、气象兵等专业部队组成。</a:t>
            </a:r>
          </a:p>
        </p:txBody>
      </p:sp>
      <p:pic>
        <p:nvPicPr>
          <p:cNvPr id="5" name="图片 4">
            <a:extLst>
              <a:ext uri="{FF2B5EF4-FFF2-40B4-BE49-F238E27FC236}">
                <a16:creationId xmlns="" xmlns:a14="http://schemas.microsoft.com/office/drawing/2010/main" xmlns:p14="http://schemas.microsoft.com/office/powerpoint/2010/main" xmlns:a16="http://schemas.microsoft.com/office/drawing/2014/main" id="{EAFB61D1-8802-477D-BE99-40FAEEF5B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2794" y="2593400"/>
            <a:ext cx="6639206" cy="4264600"/>
          </a:xfrm>
          <a:prstGeom prst="rect">
            <a:avLst/>
          </a:prstGeom>
        </p:spPr>
      </p:pic>
    </p:spTree>
    <p:extLst>
      <p:ext uri="{BB962C8B-B14F-4D97-AF65-F5344CB8AC3E}">
        <p14:creationId xmlns:p14="http://schemas.microsoft.com/office/powerpoint/2010/main" val="29653891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7F9717EE-E34B-48D9-AC13-9065D196BAEC}"/>
              </a:ext>
            </a:extLst>
          </p:cNvPr>
          <p:cNvSpPr>
            <a:spLocks noGrp="1"/>
          </p:cNvSpPr>
          <p:nvPr>
            <p:ph type="title"/>
          </p:nvPr>
        </p:nvSpPr>
        <p:spPr/>
        <p:txBody>
          <a:bodyPr>
            <a:normAutofit fontScale="90000"/>
          </a:bodyPr>
          <a:lstStyle/>
          <a:p>
            <a:r>
              <a:rPr lang="zh-CN" altLang="en-US" b="1" kern="300" dirty="0">
                <a:solidFill>
                  <a:srgbClr val="C7121B"/>
                </a:solidFill>
                <a:latin typeface="+mn-lt"/>
                <a:ea typeface="+mn-ea"/>
                <a:cs typeface="+mn-ea"/>
                <a:sym typeface="+mn-lt"/>
              </a:rPr>
              <a:t>武装力量主要构成</a:t>
            </a:r>
            <a:endParaRPr lang="zh-CN" altLang="en-US" dirty="0">
              <a:solidFill>
                <a:srgbClr val="C7121B"/>
              </a:solidFill>
              <a:latin typeface="+mn-lt"/>
              <a:ea typeface="+mn-ea"/>
              <a:cs typeface="+mn-ea"/>
              <a:sym typeface="+mn-lt"/>
            </a:endParaRPr>
          </a:p>
        </p:txBody>
      </p:sp>
      <p:sp>
        <p:nvSpPr>
          <p:cNvPr id="4" name="矩形 3">
            <a:extLst>
              <a:ext uri="{FF2B5EF4-FFF2-40B4-BE49-F238E27FC236}">
                <a16:creationId xmlns="" xmlns:a14="http://schemas.microsoft.com/office/drawing/2010/main" xmlns:p14="http://schemas.microsoft.com/office/powerpoint/2010/main" xmlns:a16="http://schemas.microsoft.com/office/drawing/2014/main" id="{75387C33-835C-498E-89B1-0F69746C8932}"/>
              </a:ext>
            </a:extLst>
          </p:cNvPr>
          <p:cNvSpPr/>
          <p:nvPr/>
        </p:nvSpPr>
        <p:spPr>
          <a:xfrm>
            <a:off x="4838419" y="2049578"/>
            <a:ext cx="6639206" cy="3824573"/>
          </a:xfrm>
          <a:prstGeom prst="rect">
            <a:avLst/>
          </a:prstGeom>
        </p:spPr>
        <p:txBody>
          <a:bodyPr wrap="square">
            <a:spAutoFit/>
          </a:bodyPr>
          <a:lstStyle/>
          <a:p>
            <a:pPr>
              <a:lnSpc>
                <a:spcPts val="3700"/>
              </a:lnSpc>
            </a:pPr>
            <a:r>
              <a:rPr lang="zh-CN" altLang="en-US" sz="2400" b="1" dirty="0">
                <a:solidFill>
                  <a:srgbClr val="C00000"/>
                </a:solidFill>
                <a:cs typeface="+mn-ea"/>
                <a:sym typeface="+mn-lt"/>
              </a:rPr>
              <a:t>中国人民解放军海军</a:t>
            </a:r>
            <a:r>
              <a:rPr lang="zh-CN" altLang="en-US" dirty="0">
                <a:solidFill>
                  <a:srgbClr val="C00000"/>
                </a:solidFill>
                <a:cs typeface="+mn-ea"/>
                <a:sym typeface="+mn-lt"/>
              </a:rPr>
              <a:t>（</a:t>
            </a:r>
            <a:r>
              <a:rPr lang="en-US" altLang="zh-CN" dirty="0">
                <a:solidFill>
                  <a:srgbClr val="C00000"/>
                </a:solidFill>
                <a:cs typeface="+mn-ea"/>
                <a:sym typeface="+mn-lt"/>
              </a:rPr>
              <a:t>The people's Liberation Army Navy China</a:t>
            </a:r>
            <a:r>
              <a:rPr lang="zh-CN" altLang="en-US" dirty="0">
                <a:solidFill>
                  <a:srgbClr val="C00000"/>
                </a:solidFill>
                <a:cs typeface="+mn-ea"/>
                <a:sym typeface="+mn-lt"/>
              </a:rPr>
              <a:t>）</a:t>
            </a:r>
            <a:r>
              <a:rPr lang="zh-CN" altLang="en-US" dirty="0">
                <a:solidFill>
                  <a:srgbClr val="574343"/>
                </a:solidFill>
                <a:cs typeface="+mn-ea"/>
                <a:sym typeface="+mn-lt"/>
              </a:rPr>
              <a:t>是中华人民共和国的海上武装力量，中国人民解放军的海上分支。中国人民解放军海军是中国人民解放军中以舰艇部队和海军航空兵为主体，其主要任务是独立或协同陆军、空军防御敌人从海上的入侵，保卫领海主权，维护海洋权益。其作战部队</a:t>
            </a:r>
            <a:r>
              <a:rPr lang="en-US" altLang="zh-CN" dirty="0">
                <a:solidFill>
                  <a:srgbClr val="574343"/>
                </a:solidFill>
                <a:cs typeface="+mn-ea"/>
                <a:sym typeface="+mn-lt"/>
              </a:rPr>
              <a:t>——</a:t>
            </a:r>
            <a:r>
              <a:rPr lang="zh-CN" altLang="en-US" dirty="0">
                <a:solidFill>
                  <a:srgbClr val="574343"/>
                </a:solidFill>
                <a:cs typeface="+mn-ea"/>
                <a:sym typeface="+mn-lt"/>
              </a:rPr>
              <a:t>除了海军总部直辖外，分布于北海、东海、南海三支舰队中。海军是海上作战的主力，具有在水面、水中、空中作战的能力。</a:t>
            </a:r>
          </a:p>
        </p:txBody>
      </p:sp>
      <p:pic>
        <p:nvPicPr>
          <p:cNvPr id="5" name="图片 4">
            <a:extLst>
              <a:ext uri="{FF2B5EF4-FFF2-40B4-BE49-F238E27FC236}">
                <a16:creationId xmlns="" xmlns:a14="http://schemas.microsoft.com/office/drawing/2010/main" xmlns:p14="http://schemas.microsoft.com/office/powerpoint/2010/main" xmlns:a16="http://schemas.microsoft.com/office/drawing/2014/main" id="{89B6A6D7-1148-48FF-9384-36D1EEFCB2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721315"/>
            <a:ext cx="4838419" cy="3107890"/>
          </a:xfrm>
          <a:prstGeom prst="rect">
            <a:avLst/>
          </a:prstGeom>
        </p:spPr>
      </p:pic>
    </p:spTree>
    <p:extLst>
      <p:ext uri="{BB962C8B-B14F-4D97-AF65-F5344CB8AC3E}">
        <p14:creationId xmlns:p14="http://schemas.microsoft.com/office/powerpoint/2010/main" val="922048651"/>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31934B00-46CA-44CB-BAE7-05089EA041AF}"/>
              </a:ext>
            </a:extLst>
          </p:cNvPr>
          <p:cNvSpPr>
            <a:spLocks noGrp="1"/>
          </p:cNvSpPr>
          <p:nvPr>
            <p:ph type="title"/>
          </p:nvPr>
        </p:nvSpPr>
        <p:spPr/>
        <p:txBody>
          <a:bodyPr>
            <a:normAutofit fontScale="90000"/>
          </a:bodyPr>
          <a:lstStyle/>
          <a:p>
            <a:r>
              <a:rPr lang="zh-CN" altLang="en-US" b="1" kern="300" dirty="0">
                <a:solidFill>
                  <a:srgbClr val="C7121B"/>
                </a:solidFill>
                <a:latin typeface="+mn-lt"/>
                <a:ea typeface="+mn-ea"/>
                <a:cs typeface="+mn-ea"/>
                <a:sym typeface="+mn-lt"/>
              </a:rPr>
              <a:t>实现强军梦对的重大战略意义</a:t>
            </a:r>
            <a:endParaRPr lang="zh-CN" altLang="en-US" dirty="0">
              <a:solidFill>
                <a:srgbClr val="C7121B"/>
              </a:solidFill>
              <a:latin typeface="+mn-lt"/>
              <a:ea typeface="+mn-ea"/>
              <a:cs typeface="+mn-ea"/>
              <a:sym typeface="+mn-lt"/>
            </a:endParaRP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E469074A-F501-489C-94F6-0DBDAF1C74EF}"/>
              </a:ext>
            </a:extLst>
          </p:cNvPr>
          <p:cNvGrpSpPr/>
          <p:nvPr/>
        </p:nvGrpSpPr>
        <p:grpSpPr>
          <a:xfrm>
            <a:off x="1120805" y="1334497"/>
            <a:ext cx="10287000" cy="3159840"/>
            <a:chOff x="1009151" y="1669534"/>
            <a:chExt cx="10287000" cy="3159840"/>
          </a:xfrm>
        </p:grpSpPr>
        <p:sp>
          <p:nvSpPr>
            <p:cNvPr id="5" name="矩形 4">
              <a:extLst>
                <a:ext uri="{FF2B5EF4-FFF2-40B4-BE49-F238E27FC236}">
                  <a16:creationId xmlns="" xmlns:a14="http://schemas.microsoft.com/office/drawing/2010/main" xmlns:p14="http://schemas.microsoft.com/office/powerpoint/2010/main" xmlns:a16="http://schemas.microsoft.com/office/drawing/2014/main" id="{09E8630E-171E-4C4F-9024-151D107337D5}"/>
                </a:ext>
              </a:extLst>
            </p:cNvPr>
            <p:cNvSpPr/>
            <p:nvPr/>
          </p:nvSpPr>
          <p:spPr>
            <a:xfrm>
              <a:off x="1009151" y="2685197"/>
              <a:ext cx="10287000" cy="2144177"/>
            </a:xfrm>
            <a:prstGeom prst="rect">
              <a:avLst/>
            </a:prstGeom>
          </p:spPr>
          <p:txBody>
            <a:bodyPr wrap="square">
              <a:spAutoFit/>
            </a:bodyPr>
            <a:lstStyle/>
            <a:p>
              <a:pPr>
                <a:lnSpc>
                  <a:spcPts val="3200"/>
                </a:lnSpc>
              </a:pPr>
              <a:r>
                <a:rPr lang="zh-CN" altLang="en-US" sz="2000" dirty="0">
                  <a:solidFill>
                    <a:srgbClr val="574343"/>
                  </a:solidFill>
                  <a:cs typeface="+mn-ea"/>
                  <a:sym typeface="+mn-lt"/>
                </a:rPr>
                <a:t>      实现中华民族伟大复兴的中国梦，就是要把我国建设成为富强民主文明和谐的社会主义现代化国家，这是坚持和发展中国特色社会主义的总任务。国防和军队建设是中国特色社会主义事业总体布局的重要组成部分，这决定了强军战略是强国战略的重要组成部分。强军梦不仅是中国梦的内在组成，也是其坚强支撑。这一点，对于我们实现中国梦，具有根本性战略意义。</a:t>
              </a:r>
            </a:p>
          </p:txBody>
        </p:sp>
        <p:sp>
          <p:nvSpPr>
            <p:cNvPr id="6" name="矩形 5">
              <a:extLst>
                <a:ext uri="{FF2B5EF4-FFF2-40B4-BE49-F238E27FC236}">
                  <a16:creationId xmlns="" xmlns:a14="http://schemas.microsoft.com/office/drawing/2010/main" xmlns:p14="http://schemas.microsoft.com/office/powerpoint/2010/main" xmlns:a16="http://schemas.microsoft.com/office/drawing/2014/main" id="{FAD2490C-85CD-4FDA-B3D8-879C8F9EAC10}"/>
                </a:ext>
              </a:extLst>
            </p:cNvPr>
            <p:cNvSpPr/>
            <p:nvPr/>
          </p:nvSpPr>
          <p:spPr>
            <a:xfrm>
              <a:off x="4312500" y="1669534"/>
              <a:ext cx="3567002" cy="906915"/>
            </a:xfrm>
            <a:prstGeom prst="rect">
              <a:avLst/>
            </a:prstGeom>
          </p:spPr>
          <p:txBody>
            <a:bodyPr wrap="none">
              <a:spAutoFit/>
            </a:bodyPr>
            <a:lstStyle/>
            <a:p>
              <a:pPr algn="ctr">
                <a:lnSpc>
                  <a:spcPct val="150000"/>
                </a:lnSpc>
              </a:pPr>
              <a:r>
                <a:rPr lang="zh-CN" altLang="en-US" sz="4000" b="1" dirty="0">
                  <a:solidFill>
                    <a:srgbClr val="B50F0C"/>
                  </a:solidFill>
                  <a:cs typeface="+mn-ea"/>
                  <a:sym typeface="+mn-lt"/>
                </a:rPr>
                <a:t>强军梦  中国梦</a:t>
              </a:r>
            </a:p>
          </p:txBody>
        </p:sp>
      </p:grpSp>
      <p:pic>
        <p:nvPicPr>
          <p:cNvPr id="7" name="图片 6">
            <a:extLst>
              <a:ext uri="{FF2B5EF4-FFF2-40B4-BE49-F238E27FC236}">
                <a16:creationId xmlns="" xmlns:a14="http://schemas.microsoft.com/office/drawing/2010/main" xmlns:p14="http://schemas.microsoft.com/office/powerpoint/2010/main" xmlns:a16="http://schemas.microsoft.com/office/drawing/2014/main" id="{5AC82602-E3D2-445B-8A52-E958159A6F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 y="2708054"/>
            <a:ext cx="6381750" cy="6381750"/>
          </a:xfrm>
          <a:prstGeom prst="rect">
            <a:avLst/>
          </a:prstGeom>
        </p:spPr>
      </p:pic>
      <p:pic>
        <p:nvPicPr>
          <p:cNvPr id="10" name="图片 9">
            <a:extLst>
              <a:ext uri="{FF2B5EF4-FFF2-40B4-BE49-F238E27FC236}">
                <a16:creationId xmlns="" xmlns:a14="http://schemas.microsoft.com/office/drawing/2010/main" xmlns:p14="http://schemas.microsoft.com/office/powerpoint/2010/main" xmlns:a16="http://schemas.microsoft.com/office/drawing/2014/main" id="{4D70DDEC-9743-4472-B8D5-9D221FA3D6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800" y="2693000"/>
            <a:ext cx="6381750" cy="6381750"/>
          </a:xfrm>
          <a:prstGeom prst="rect">
            <a:avLst/>
          </a:prstGeom>
        </p:spPr>
      </p:pic>
    </p:spTree>
    <p:extLst>
      <p:ext uri="{BB962C8B-B14F-4D97-AF65-F5344CB8AC3E}">
        <p14:creationId xmlns:p14="http://schemas.microsoft.com/office/powerpoint/2010/main" val="3230027510"/>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户外艺术系列, 就坐&#10;&#10;已生成高可信度的说明">
            <a:extLst>
              <a:ext uri="{FF2B5EF4-FFF2-40B4-BE49-F238E27FC236}">
                <a16:creationId xmlns="" xmlns:a14="http://schemas.microsoft.com/office/drawing/2010/main" xmlns:p14="http://schemas.microsoft.com/office/powerpoint/2010/main" xmlns:a16="http://schemas.microsoft.com/office/drawing/2014/main" id="{307CDFC2-A082-4EBD-9562-FDFF67AB1E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6570" y="742950"/>
            <a:ext cx="8758859" cy="4762500"/>
          </a:xfrm>
          <a:prstGeom prst="rect">
            <a:avLst/>
          </a:prstGeom>
        </p:spPr>
      </p:pic>
      <p:sp>
        <p:nvSpPr>
          <p:cNvPr id="28" name="文本框 27">
            <a:extLst>
              <a:ext uri="{FF2B5EF4-FFF2-40B4-BE49-F238E27FC236}">
                <a16:creationId xmlns="" xmlns:a14="http://schemas.microsoft.com/office/drawing/2010/main" xmlns:p14="http://schemas.microsoft.com/office/powerpoint/2010/main" xmlns:a16="http://schemas.microsoft.com/office/drawing/2014/main" id="{E39B856F-DE76-4EFC-B06C-6C713C42A102}"/>
              </a:ext>
            </a:extLst>
          </p:cNvPr>
          <p:cNvSpPr txBox="1"/>
          <p:nvPr/>
        </p:nvSpPr>
        <p:spPr>
          <a:xfrm>
            <a:off x="3493365" y="5000499"/>
            <a:ext cx="5205271" cy="584775"/>
          </a:xfrm>
          <a:prstGeom prst="rect">
            <a:avLst/>
          </a:prstGeom>
          <a:noFill/>
        </p:spPr>
        <p:txBody>
          <a:bodyPr wrap="none" rtlCol="0">
            <a:spAutoFit/>
          </a:bodyPr>
          <a:lstStyle/>
          <a:p>
            <a:r>
              <a:rPr lang="zh-CN" altLang="en-US" sz="3200" b="1" dirty="0">
                <a:cs typeface="+mn-ea"/>
                <a:sym typeface="+mn-lt"/>
              </a:rPr>
              <a:t>中国人民解放军建军纪念日</a:t>
            </a:r>
          </a:p>
        </p:txBody>
      </p:sp>
      <p:pic>
        <p:nvPicPr>
          <p:cNvPr id="21" name="图片 20">
            <a:extLst>
              <a:ext uri="{FF2B5EF4-FFF2-40B4-BE49-F238E27FC236}">
                <a16:creationId xmlns="" xmlns:a14="http://schemas.microsoft.com/office/drawing/2010/main" xmlns:p14="http://schemas.microsoft.com/office/powerpoint/2010/main" xmlns:a16="http://schemas.microsoft.com/office/drawing/2014/main" id="{69E74878-E3A1-4DB6-8D60-84500C51A7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6904" y="-45830"/>
            <a:ext cx="3245095" cy="2522330"/>
          </a:xfrm>
          <a:prstGeom prst="rect">
            <a:avLst/>
          </a:prstGeom>
        </p:spPr>
      </p:pic>
      <p:pic>
        <p:nvPicPr>
          <p:cNvPr id="24" name="图片 23">
            <a:extLst>
              <a:ext uri="{FF2B5EF4-FFF2-40B4-BE49-F238E27FC236}">
                <a16:creationId xmlns="" xmlns:a14="http://schemas.microsoft.com/office/drawing/2010/main" xmlns:p14="http://schemas.microsoft.com/office/powerpoint/2010/main" xmlns:a16="http://schemas.microsoft.com/office/drawing/2014/main" id="{B7935699-F6DA-4AFB-9A50-7DC8A7E469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83" y="4041067"/>
            <a:ext cx="1560385" cy="3310780"/>
          </a:xfrm>
          <a:prstGeom prst="rect">
            <a:avLst/>
          </a:prstGeom>
        </p:spPr>
      </p:pic>
      <p:pic>
        <p:nvPicPr>
          <p:cNvPr id="3" name="图片 2">
            <a:extLst>
              <a:ext uri="{FF2B5EF4-FFF2-40B4-BE49-F238E27FC236}">
                <a16:creationId xmlns="" xmlns:a14="http://schemas.microsoft.com/office/drawing/2010/main" xmlns:p14="http://schemas.microsoft.com/office/powerpoint/2010/main" xmlns:a16="http://schemas.microsoft.com/office/drawing/2014/main" id="{B8AE2056-EE4C-4B0D-A7DA-B36CECB3C735}"/>
              </a:ext>
            </a:extLst>
          </p:cNvPr>
          <p:cNvPicPr>
            <a:picLocks noChangeAspect="1"/>
          </p:cNvPicPr>
          <p:nvPr/>
        </p:nvPicPr>
        <p:blipFill>
          <a:blip r:embed="rId6"/>
          <a:stretch>
            <a:fillRect/>
          </a:stretch>
        </p:blipFill>
        <p:spPr>
          <a:xfrm>
            <a:off x="2465517" y="2017680"/>
            <a:ext cx="7260965" cy="2213040"/>
          </a:xfrm>
          <a:prstGeom prst="rect">
            <a:avLst/>
          </a:prstGeom>
        </p:spPr>
      </p:pic>
    </p:spTree>
    <p:extLst>
      <p:ext uri="{BB962C8B-B14F-4D97-AF65-F5344CB8AC3E}">
        <p14:creationId xmlns:p14="http://schemas.microsoft.com/office/powerpoint/2010/main" val="334587331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33330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p14="http://schemas.microsoft.com/office/powerpoint/2010/main" xmlns:a16="http://schemas.microsoft.com/office/drawing/2014/main" id="{B6EB79BB-BB8A-4B95-B7F7-D451FEB59681}"/>
              </a:ext>
            </a:extLst>
          </p:cNvPr>
          <p:cNvPicPr>
            <a:picLocks noChangeAspect="1"/>
          </p:cNvPicPr>
          <p:nvPr/>
        </p:nvPicPr>
        <p:blipFill>
          <a:blip r:embed="rId3" cstate="screen">
            <a:extLst>
              <a:ext uri="{BEBA8EAE-BF5A-486C-A8C5-ECC9F3942E4B}">
                <a14:imgProps xmlns:a14="http://schemas.microsoft.com/office/drawing/2010/main">
                  <a14:imgLayer>
                    <a14:imgEffect>
                      <a14:colorTemperature colorTemp="7200"/>
                    </a14:imgEffect>
                    <a14:imgEffect>
                      <a14:saturation sat="200000"/>
                    </a14:imgEffect>
                  </a14:imgLayer>
                </a14:imgProps>
              </a:ext>
              <a:ext uri="{28A0092B-C50C-407E-A947-70E740481C1C}">
                <a14:useLocalDpi xmlns:a14="http://schemas.microsoft.com/office/drawing/2010/main"/>
              </a:ext>
            </a:extLst>
          </a:blip>
          <a:stretch>
            <a:fillRect/>
          </a:stretch>
        </p:blipFill>
        <p:spPr>
          <a:xfrm>
            <a:off x="-1199429" y="356219"/>
            <a:ext cx="5546639" cy="6858000"/>
          </a:xfrm>
          <a:prstGeom prst="rect">
            <a:avLst/>
          </a:prstGeom>
        </p:spPr>
      </p:pic>
      <p:sp>
        <p:nvSpPr>
          <p:cNvPr id="14" name="文本框 13">
            <a:extLst>
              <a:ext uri="{FF2B5EF4-FFF2-40B4-BE49-F238E27FC236}">
                <a16:creationId xmlns="" xmlns:a14="http://schemas.microsoft.com/office/drawing/2010/main" xmlns:p14="http://schemas.microsoft.com/office/powerpoint/2010/main" xmlns:a16="http://schemas.microsoft.com/office/drawing/2014/main" id="{C14464A2-F2E7-45DF-90FC-40D3F8D3AA00}"/>
              </a:ext>
            </a:extLst>
          </p:cNvPr>
          <p:cNvSpPr txBox="1"/>
          <p:nvPr/>
        </p:nvSpPr>
        <p:spPr>
          <a:xfrm>
            <a:off x="3026782" y="2279238"/>
            <a:ext cx="2016224" cy="2554545"/>
          </a:xfrm>
          <a:prstGeom prst="rect">
            <a:avLst/>
          </a:prstGeom>
          <a:noFill/>
        </p:spPr>
        <p:txBody>
          <a:bodyPr wrap="square" rtlCol="0">
            <a:spAutoFit/>
          </a:bodyPr>
          <a:lstStyle/>
          <a:p>
            <a:pPr algn="ctr"/>
            <a:r>
              <a:rPr lang="zh-CN" altLang="en-US" sz="8000" dirty="0">
                <a:solidFill>
                  <a:srgbClr val="D40000"/>
                </a:solidFill>
                <a:cs typeface="+mn-ea"/>
                <a:sym typeface="+mn-lt"/>
              </a:rPr>
              <a:t>目录</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FB82A15D-AC8C-4B5F-A37E-C0DF519B45CA}"/>
              </a:ext>
            </a:extLst>
          </p:cNvPr>
          <p:cNvGrpSpPr/>
          <p:nvPr/>
        </p:nvGrpSpPr>
        <p:grpSpPr>
          <a:xfrm>
            <a:off x="5573161" y="1611387"/>
            <a:ext cx="2569827" cy="2101232"/>
            <a:chOff x="2668347" y="3687742"/>
            <a:chExt cx="1471652" cy="1203303"/>
          </a:xfrm>
        </p:grpSpPr>
        <p:sp>
          <p:nvSpPr>
            <p:cNvPr id="17" name="矩形 16">
              <a:extLst>
                <a:ext uri="{FF2B5EF4-FFF2-40B4-BE49-F238E27FC236}">
                  <a16:creationId xmlns="" xmlns:a14="http://schemas.microsoft.com/office/drawing/2010/main" xmlns:p14="http://schemas.microsoft.com/office/powerpoint/2010/main" xmlns:a16="http://schemas.microsoft.com/office/drawing/2014/main" id="{A00FBBE9-B6DD-4AEB-BDFC-C6DCA3B14515}"/>
                </a:ext>
              </a:extLst>
            </p:cNvPr>
            <p:cNvSpPr/>
            <p:nvPr/>
          </p:nvSpPr>
          <p:spPr>
            <a:xfrm>
              <a:off x="2668347" y="4344661"/>
              <a:ext cx="1471652" cy="546384"/>
            </a:xfrm>
            <a:prstGeom prst="rect">
              <a:avLst/>
            </a:prstGeom>
          </p:spPr>
          <p:txBody>
            <a:bodyPr wrap="square" lIns="0">
              <a:spAutoFit/>
            </a:bodyPr>
            <a:lstStyle/>
            <a:p>
              <a:pPr algn="ctr" fontAlgn="auto">
                <a:spcBef>
                  <a:spcPts val="0"/>
                </a:spcBef>
                <a:spcAft>
                  <a:spcPts val="0"/>
                </a:spcAft>
                <a:defRPr/>
              </a:pPr>
              <a:r>
                <a:rPr lang="zh-CN" altLang="en-US" sz="2800" spc="600" dirty="0">
                  <a:solidFill>
                    <a:srgbClr val="D40000"/>
                  </a:solidFill>
                  <a:cs typeface="+mn-ea"/>
                  <a:sym typeface="+mn-lt"/>
                </a:rPr>
                <a:t>土地革命时期</a:t>
              </a:r>
            </a:p>
          </p:txBody>
        </p:sp>
        <p:sp>
          <p:nvSpPr>
            <p:cNvPr id="26" name="矩形 25">
              <a:extLst>
                <a:ext uri="{FF2B5EF4-FFF2-40B4-BE49-F238E27FC236}">
                  <a16:creationId xmlns="" xmlns:a14="http://schemas.microsoft.com/office/drawing/2010/main" xmlns:p14="http://schemas.microsoft.com/office/powerpoint/2010/main" xmlns:a16="http://schemas.microsoft.com/office/drawing/2014/main" id="{B4C71603-8621-4BD7-B5C3-DC27833E96A0}"/>
                </a:ext>
              </a:extLst>
            </p:cNvPr>
            <p:cNvSpPr/>
            <p:nvPr/>
          </p:nvSpPr>
          <p:spPr>
            <a:xfrm>
              <a:off x="3150173" y="3687742"/>
              <a:ext cx="508000" cy="508000"/>
            </a:xfrm>
            <a:prstGeom prst="rect">
              <a:avLst/>
            </a:prstGeom>
            <a:solidFill>
              <a:srgbClr val="C7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cs typeface="+mn-ea"/>
                  <a:sym typeface="+mn-lt"/>
                </a:rPr>
                <a:t>1</a:t>
              </a:r>
              <a:endParaRPr lang="zh-CN" altLang="en-US" sz="8000" dirty="0">
                <a:solidFill>
                  <a:schemeClr val="bg1"/>
                </a:solidFill>
                <a:cs typeface="+mn-ea"/>
                <a:sym typeface="+mn-lt"/>
              </a:endParaRPr>
            </a:p>
          </p:txBody>
        </p:sp>
      </p:grpSp>
      <p:grpSp>
        <p:nvGrpSpPr>
          <p:cNvPr id="6" name="组合 5">
            <a:extLst>
              <a:ext uri="{FF2B5EF4-FFF2-40B4-BE49-F238E27FC236}">
                <a16:creationId xmlns="" xmlns:a14="http://schemas.microsoft.com/office/drawing/2010/main" xmlns:p14="http://schemas.microsoft.com/office/powerpoint/2010/main" xmlns:a16="http://schemas.microsoft.com/office/drawing/2014/main" id="{B137EF93-8092-45CB-9929-2B902223B7D0}"/>
              </a:ext>
            </a:extLst>
          </p:cNvPr>
          <p:cNvGrpSpPr/>
          <p:nvPr/>
        </p:nvGrpSpPr>
        <p:grpSpPr>
          <a:xfrm>
            <a:off x="8673142" y="1561369"/>
            <a:ext cx="2569828" cy="2101571"/>
            <a:chOff x="7391846" y="3402886"/>
            <a:chExt cx="1471652" cy="1203497"/>
          </a:xfrm>
        </p:grpSpPr>
        <p:sp>
          <p:nvSpPr>
            <p:cNvPr id="18" name="矩形 17">
              <a:extLst>
                <a:ext uri="{FF2B5EF4-FFF2-40B4-BE49-F238E27FC236}">
                  <a16:creationId xmlns="" xmlns:a14="http://schemas.microsoft.com/office/drawing/2010/main" xmlns:p14="http://schemas.microsoft.com/office/powerpoint/2010/main" xmlns:a16="http://schemas.microsoft.com/office/drawing/2014/main" id="{6F55D16F-D2B9-4D32-BBCB-3599F8A07A25}"/>
                </a:ext>
              </a:extLst>
            </p:cNvPr>
            <p:cNvSpPr/>
            <p:nvPr/>
          </p:nvSpPr>
          <p:spPr>
            <a:xfrm>
              <a:off x="7391846" y="4059999"/>
              <a:ext cx="1471652" cy="546384"/>
            </a:xfrm>
            <a:prstGeom prst="rect">
              <a:avLst/>
            </a:prstGeom>
          </p:spPr>
          <p:txBody>
            <a:bodyPr wrap="square" lIns="0">
              <a:spAutoFit/>
            </a:bodyPr>
            <a:lstStyle/>
            <a:p>
              <a:pPr algn="ctr">
                <a:defRPr/>
              </a:pPr>
              <a:r>
                <a:rPr lang="zh-CN" altLang="en-US" sz="2800" spc="600" dirty="0">
                  <a:solidFill>
                    <a:srgbClr val="D40000"/>
                  </a:solidFill>
                  <a:cs typeface="+mn-ea"/>
                  <a:sym typeface="+mn-lt"/>
                </a:rPr>
                <a:t>抗日战争时期</a:t>
              </a:r>
            </a:p>
          </p:txBody>
        </p:sp>
        <p:sp>
          <p:nvSpPr>
            <p:cNvPr id="27" name="矩形 26">
              <a:extLst>
                <a:ext uri="{FF2B5EF4-FFF2-40B4-BE49-F238E27FC236}">
                  <a16:creationId xmlns="" xmlns:a14="http://schemas.microsoft.com/office/drawing/2010/main" xmlns:p14="http://schemas.microsoft.com/office/powerpoint/2010/main" xmlns:a16="http://schemas.microsoft.com/office/drawing/2014/main" id="{F3BB5614-02CE-4F52-A9C4-003937583165}"/>
                </a:ext>
              </a:extLst>
            </p:cNvPr>
            <p:cNvSpPr/>
            <p:nvPr/>
          </p:nvSpPr>
          <p:spPr>
            <a:xfrm>
              <a:off x="7887901" y="3402886"/>
              <a:ext cx="514621" cy="506918"/>
            </a:xfrm>
            <a:prstGeom prst="rect">
              <a:avLst/>
            </a:prstGeom>
            <a:solidFill>
              <a:srgbClr val="C7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cs typeface="+mn-ea"/>
                  <a:sym typeface="+mn-lt"/>
                </a:rPr>
                <a:t>2</a:t>
              </a:r>
              <a:endParaRPr lang="zh-CN" altLang="en-US" sz="8000" dirty="0">
                <a:solidFill>
                  <a:schemeClr val="bg1"/>
                </a:solidFill>
                <a:cs typeface="+mn-ea"/>
                <a:sym typeface="+mn-lt"/>
              </a:endParaRPr>
            </a:p>
          </p:txBody>
        </p:sp>
      </p:grpSp>
      <p:grpSp>
        <p:nvGrpSpPr>
          <p:cNvPr id="5" name="组合 4">
            <a:extLst>
              <a:ext uri="{FF2B5EF4-FFF2-40B4-BE49-F238E27FC236}">
                <a16:creationId xmlns="" xmlns:a14="http://schemas.microsoft.com/office/drawing/2010/main" xmlns:p14="http://schemas.microsoft.com/office/powerpoint/2010/main" xmlns:a16="http://schemas.microsoft.com/office/drawing/2014/main" id="{F5E9B01F-76FF-4FF0-BFEB-01B0DC2CEC73}"/>
              </a:ext>
            </a:extLst>
          </p:cNvPr>
          <p:cNvGrpSpPr/>
          <p:nvPr/>
        </p:nvGrpSpPr>
        <p:grpSpPr>
          <a:xfrm>
            <a:off x="5573160" y="3689367"/>
            <a:ext cx="2569828" cy="2098523"/>
            <a:chOff x="3380461" y="5071229"/>
            <a:chExt cx="1471652" cy="1201751"/>
          </a:xfrm>
        </p:grpSpPr>
        <p:sp>
          <p:nvSpPr>
            <p:cNvPr id="19" name="矩形 18">
              <a:extLst>
                <a:ext uri="{FF2B5EF4-FFF2-40B4-BE49-F238E27FC236}">
                  <a16:creationId xmlns="" xmlns:a14="http://schemas.microsoft.com/office/drawing/2010/main" xmlns:p14="http://schemas.microsoft.com/office/powerpoint/2010/main" xmlns:a16="http://schemas.microsoft.com/office/drawing/2014/main" id="{B03E19F3-B758-4DA0-BAE1-3BB277C80A6D}"/>
                </a:ext>
              </a:extLst>
            </p:cNvPr>
            <p:cNvSpPr/>
            <p:nvPr/>
          </p:nvSpPr>
          <p:spPr>
            <a:xfrm>
              <a:off x="3380461" y="5726596"/>
              <a:ext cx="1471652" cy="546384"/>
            </a:xfrm>
            <a:prstGeom prst="rect">
              <a:avLst/>
            </a:prstGeom>
          </p:spPr>
          <p:txBody>
            <a:bodyPr wrap="square" lIns="0">
              <a:spAutoFit/>
            </a:bodyPr>
            <a:lstStyle/>
            <a:p>
              <a:pPr algn="ctr">
                <a:defRPr/>
              </a:pPr>
              <a:r>
                <a:rPr lang="zh-CN" altLang="en-US" sz="2800" spc="600" dirty="0">
                  <a:solidFill>
                    <a:srgbClr val="D40000"/>
                  </a:solidFill>
                  <a:cs typeface="+mn-ea"/>
                  <a:sym typeface="+mn-lt"/>
                </a:rPr>
                <a:t>解放战争时期</a:t>
              </a:r>
            </a:p>
          </p:txBody>
        </p:sp>
        <p:sp>
          <p:nvSpPr>
            <p:cNvPr id="28" name="矩形 27">
              <a:extLst>
                <a:ext uri="{FF2B5EF4-FFF2-40B4-BE49-F238E27FC236}">
                  <a16:creationId xmlns="" xmlns:a14="http://schemas.microsoft.com/office/drawing/2010/main" xmlns:p14="http://schemas.microsoft.com/office/powerpoint/2010/main" xmlns:a16="http://schemas.microsoft.com/office/drawing/2014/main" id="{6B52AE68-3487-4BBC-AF3D-E4BC9DDFB2B8}"/>
                </a:ext>
              </a:extLst>
            </p:cNvPr>
            <p:cNvSpPr/>
            <p:nvPr/>
          </p:nvSpPr>
          <p:spPr>
            <a:xfrm>
              <a:off x="3862288" y="5071229"/>
              <a:ext cx="508000" cy="508000"/>
            </a:xfrm>
            <a:prstGeom prst="rect">
              <a:avLst/>
            </a:prstGeom>
            <a:solidFill>
              <a:srgbClr val="C7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cs typeface="+mn-ea"/>
                  <a:sym typeface="+mn-lt"/>
                </a:rPr>
                <a:t>3</a:t>
              </a:r>
              <a:endParaRPr lang="zh-CN" altLang="en-US" sz="8000" dirty="0">
                <a:solidFill>
                  <a:schemeClr val="bg1"/>
                </a:solidFill>
                <a:cs typeface="+mn-ea"/>
                <a:sym typeface="+mn-lt"/>
              </a:endParaRPr>
            </a:p>
          </p:txBody>
        </p:sp>
      </p:grpSp>
      <p:grpSp>
        <p:nvGrpSpPr>
          <p:cNvPr id="7" name="组合 6">
            <a:extLst>
              <a:ext uri="{FF2B5EF4-FFF2-40B4-BE49-F238E27FC236}">
                <a16:creationId xmlns="" xmlns:a14="http://schemas.microsoft.com/office/drawing/2010/main" xmlns:p14="http://schemas.microsoft.com/office/powerpoint/2010/main" xmlns:a16="http://schemas.microsoft.com/office/drawing/2014/main" id="{1B44D0AF-963D-4636-AA11-94DE406C5720}"/>
              </a:ext>
            </a:extLst>
          </p:cNvPr>
          <p:cNvGrpSpPr/>
          <p:nvPr/>
        </p:nvGrpSpPr>
        <p:grpSpPr>
          <a:xfrm>
            <a:off x="8417677" y="3636106"/>
            <a:ext cx="3080760" cy="2536611"/>
            <a:chOff x="7129603" y="5071229"/>
            <a:chExt cx="1764246" cy="1452629"/>
          </a:xfrm>
        </p:grpSpPr>
        <p:sp>
          <p:nvSpPr>
            <p:cNvPr id="20" name="矩形 19">
              <a:extLst>
                <a:ext uri="{FF2B5EF4-FFF2-40B4-BE49-F238E27FC236}">
                  <a16:creationId xmlns="" xmlns:a14="http://schemas.microsoft.com/office/drawing/2010/main" xmlns:p14="http://schemas.microsoft.com/office/powerpoint/2010/main" xmlns:a16="http://schemas.microsoft.com/office/drawing/2014/main" id="{C788245E-8D79-4FA5-976D-C6A354CAA923}"/>
                </a:ext>
              </a:extLst>
            </p:cNvPr>
            <p:cNvSpPr/>
            <p:nvPr/>
          </p:nvSpPr>
          <p:spPr>
            <a:xfrm>
              <a:off x="7129603" y="5730719"/>
              <a:ext cx="1764246" cy="793139"/>
            </a:xfrm>
            <a:prstGeom prst="rect">
              <a:avLst/>
            </a:prstGeom>
          </p:spPr>
          <p:txBody>
            <a:bodyPr wrap="square" lIns="0">
              <a:spAutoFit/>
            </a:bodyPr>
            <a:lstStyle/>
            <a:p>
              <a:pPr algn="ctr">
                <a:defRPr/>
              </a:pPr>
              <a:r>
                <a:rPr lang="zh-CN" altLang="en-US" sz="2800" spc="600" dirty="0">
                  <a:solidFill>
                    <a:srgbClr val="D40000"/>
                  </a:solidFill>
                  <a:cs typeface="+mn-ea"/>
                  <a:sym typeface="+mn-lt"/>
                </a:rPr>
                <a:t>改革强军与中国特色强军之路</a:t>
              </a:r>
            </a:p>
          </p:txBody>
        </p:sp>
        <p:sp>
          <p:nvSpPr>
            <p:cNvPr id="29" name="矩形 28">
              <a:extLst>
                <a:ext uri="{FF2B5EF4-FFF2-40B4-BE49-F238E27FC236}">
                  <a16:creationId xmlns="" xmlns:a14="http://schemas.microsoft.com/office/drawing/2010/main" xmlns:p14="http://schemas.microsoft.com/office/powerpoint/2010/main" xmlns:a16="http://schemas.microsoft.com/office/drawing/2014/main" id="{0D4A8309-2F76-483F-8E6A-F5F0FF294253}"/>
                </a:ext>
              </a:extLst>
            </p:cNvPr>
            <p:cNvSpPr/>
            <p:nvPr/>
          </p:nvSpPr>
          <p:spPr>
            <a:xfrm>
              <a:off x="7757726" y="5071229"/>
              <a:ext cx="508000" cy="508000"/>
            </a:xfrm>
            <a:prstGeom prst="rect">
              <a:avLst/>
            </a:prstGeom>
            <a:solidFill>
              <a:srgbClr val="C7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cs typeface="+mn-ea"/>
                  <a:sym typeface="+mn-lt"/>
                </a:rPr>
                <a:t>4</a:t>
              </a:r>
              <a:endParaRPr lang="zh-CN" altLang="en-US" sz="8000" dirty="0">
                <a:solidFill>
                  <a:schemeClr val="bg1"/>
                </a:solidFill>
                <a:cs typeface="+mn-ea"/>
                <a:sym typeface="+mn-lt"/>
              </a:endParaRPr>
            </a:p>
          </p:txBody>
        </p:sp>
      </p:grpSp>
    </p:spTree>
    <p:extLst>
      <p:ext uri="{BB962C8B-B14F-4D97-AF65-F5344CB8AC3E}">
        <p14:creationId xmlns:p14="http://schemas.microsoft.com/office/powerpoint/2010/main" val="4276804633"/>
      </p:ext>
    </p:extLst>
  </p:cSld>
  <p:clrMapOvr>
    <a:masterClrMapping/>
  </p:clrMapOvr>
  <p:transition spd="slow" advTm="1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包含 红色&#10;&#10;已生成高可信度的说明">
            <a:extLst>
              <a:ext uri="{FF2B5EF4-FFF2-40B4-BE49-F238E27FC236}">
                <a16:creationId xmlns="" xmlns:a14="http://schemas.microsoft.com/office/drawing/2010/main" xmlns:p14="http://schemas.microsoft.com/office/powerpoint/2010/main" xmlns:a16="http://schemas.microsoft.com/office/drawing/2014/main" id="{5A1A293A-06B8-42B7-8321-F58F8FAD02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2706" y="0"/>
            <a:ext cx="8409293" cy="5848350"/>
          </a:xfrm>
          <a:prstGeom prst="rect">
            <a:avLst/>
          </a:prstGeom>
        </p:spPr>
      </p:pic>
      <p:grpSp>
        <p:nvGrpSpPr>
          <p:cNvPr id="14" name="组合 13">
            <a:extLst>
              <a:ext uri="{FF2B5EF4-FFF2-40B4-BE49-F238E27FC236}">
                <a16:creationId xmlns="" xmlns:a14="http://schemas.microsoft.com/office/drawing/2010/main" xmlns:p14="http://schemas.microsoft.com/office/powerpoint/2010/main" xmlns:a16="http://schemas.microsoft.com/office/drawing/2014/main" id="{B1857C0D-1045-416A-947B-2CF632EA5F9A}"/>
              </a:ext>
            </a:extLst>
          </p:cNvPr>
          <p:cNvGrpSpPr/>
          <p:nvPr/>
        </p:nvGrpSpPr>
        <p:grpSpPr>
          <a:xfrm>
            <a:off x="2609850" y="1174537"/>
            <a:ext cx="7029449" cy="4508927"/>
            <a:chOff x="2766617" y="1211049"/>
            <a:chExt cx="7029449" cy="4508927"/>
          </a:xfrm>
        </p:grpSpPr>
        <p:sp>
          <p:nvSpPr>
            <p:cNvPr id="4" name="文本框 3">
              <a:extLst>
                <a:ext uri="{FF2B5EF4-FFF2-40B4-BE49-F238E27FC236}">
                  <a16:creationId xmlns="" xmlns:a14="http://schemas.microsoft.com/office/drawing/2010/main" xmlns:p14="http://schemas.microsoft.com/office/powerpoint/2010/main" xmlns:a16="http://schemas.microsoft.com/office/drawing/2014/main" id="{230754EB-1BCB-4FA3-A362-45D84C068508}"/>
                </a:ext>
              </a:extLst>
            </p:cNvPr>
            <p:cNvSpPr txBox="1"/>
            <p:nvPr/>
          </p:nvSpPr>
          <p:spPr>
            <a:xfrm>
              <a:off x="4002791" y="1211049"/>
              <a:ext cx="4499951" cy="4508927"/>
            </a:xfrm>
            <a:prstGeom prst="rect">
              <a:avLst/>
            </a:prstGeom>
            <a:noFill/>
          </p:spPr>
          <p:txBody>
            <a:bodyPr wrap="none" rtlCol="0">
              <a:spAutoFit/>
            </a:bodyPr>
            <a:lstStyle/>
            <a:p>
              <a:pPr algn="ctr"/>
              <a:r>
                <a:rPr lang="en-US" altLang="zh-CN" sz="28700" dirty="0">
                  <a:solidFill>
                    <a:srgbClr val="CD0F19"/>
                  </a:solidFill>
                  <a:cs typeface="+mn-ea"/>
                  <a:sym typeface="+mn-lt"/>
                </a:rPr>
                <a:t>01</a:t>
              </a:r>
              <a:endParaRPr lang="zh-CN" altLang="en-US" sz="28700" dirty="0">
                <a:solidFill>
                  <a:srgbClr val="CD0F19"/>
                </a:solidFill>
                <a:cs typeface="+mn-ea"/>
                <a:sym typeface="+mn-lt"/>
              </a:endParaRPr>
            </a:p>
          </p:txBody>
        </p:sp>
        <p:sp useBgFill="1">
          <p:nvSpPr>
            <p:cNvPr id="3" name="TextBox 124">
              <a:extLst>
                <a:ext uri="{FF2B5EF4-FFF2-40B4-BE49-F238E27FC236}">
                  <a16:creationId xmlns="" xmlns:a14="http://schemas.microsoft.com/office/drawing/2010/main" xmlns:p14="http://schemas.microsoft.com/office/powerpoint/2010/main" xmlns:a16="http://schemas.microsoft.com/office/drawing/2014/main" id="{95E8B42F-6F77-4EC4-89F9-641CB6A79427}"/>
                </a:ext>
              </a:extLst>
            </p:cNvPr>
            <p:cNvSpPr txBox="1"/>
            <p:nvPr/>
          </p:nvSpPr>
          <p:spPr bwMode="auto">
            <a:xfrm>
              <a:off x="2766617" y="3003847"/>
              <a:ext cx="7029449" cy="923330"/>
            </a:xfrm>
            <a:prstGeom prst="rect">
              <a:avLst/>
            </a:prstGeom>
          </p:spPr>
          <p:txBody>
            <a:bodyPr wrap="square">
              <a:spAutoFit/>
            </a:bodyPr>
            <a:lstStyle/>
            <a:p>
              <a:pPr algn="ctr">
                <a:defRPr/>
              </a:pPr>
              <a:r>
                <a:rPr lang="zh-CN" altLang="en-US" sz="5400" spc="600" dirty="0">
                  <a:solidFill>
                    <a:srgbClr val="CD0F19"/>
                  </a:solidFill>
                  <a:cs typeface="+mn-ea"/>
                  <a:sym typeface="+mn-lt"/>
                </a:rPr>
                <a:t>土地革命时期</a:t>
              </a:r>
            </a:p>
          </p:txBody>
        </p:sp>
      </p:grpSp>
      <p:pic>
        <p:nvPicPr>
          <p:cNvPr id="29" name="图片 28">
            <a:extLst>
              <a:ext uri="{FF2B5EF4-FFF2-40B4-BE49-F238E27FC236}">
                <a16:creationId xmlns="" xmlns:a14="http://schemas.microsoft.com/office/drawing/2010/main" xmlns:p14="http://schemas.microsoft.com/office/powerpoint/2010/main" xmlns:a16="http://schemas.microsoft.com/office/drawing/2014/main" id="{9E020172-2F84-4CE4-85F8-257507192A7E}"/>
              </a:ext>
            </a:extLst>
          </p:cNvPr>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5188" y="4378417"/>
            <a:ext cx="12192000" cy="2479583"/>
          </a:xfrm>
          <a:prstGeom prst="rect">
            <a:avLst/>
          </a:prstGeom>
        </p:spPr>
      </p:pic>
    </p:spTree>
    <p:extLst>
      <p:ext uri="{BB962C8B-B14F-4D97-AF65-F5344CB8AC3E}">
        <p14:creationId xmlns:p14="http://schemas.microsoft.com/office/powerpoint/2010/main" val="3648729160"/>
      </p:ext>
    </p:extLst>
  </p:cSld>
  <p:clrMapOvr>
    <a:masterClrMapping/>
  </p:clrMapOvr>
  <p:transition spd="slow" advTm="1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F2E35EBA-9758-46C3-AD56-BBE0723F7283}"/>
              </a:ext>
            </a:extLst>
          </p:cNvPr>
          <p:cNvSpPr>
            <a:spLocks noGrp="1"/>
          </p:cNvSpPr>
          <p:nvPr>
            <p:ph type="title"/>
          </p:nvPr>
        </p:nvSpPr>
        <p:spPr/>
        <p:txBody>
          <a:bodyPr>
            <a:normAutofit fontScale="90000"/>
          </a:bodyPr>
          <a:lstStyle/>
          <a:p>
            <a:r>
              <a:rPr lang="zh-CN" altLang="en-US" dirty="0">
                <a:latin typeface="+mn-lt"/>
                <a:ea typeface="+mn-ea"/>
                <a:cs typeface="+mn-ea"/>
                <a:sym typeface="+mn-lt"/>
              </a:rPr>
              <a:t>南昌起义</a:t>
            </a:r>
            <a:r>
              <a:rPr lang="en-US" altLang="zh-CN" dirty="0">
                <a:latin typeface="+mn-lt"/>
                <a:ea typeface="+mn-ea"/>
                <a:cs typeface="+mn-ea"/>
                <a:sym typeface="+mn-lt"/>
              </a:rPr>
              <a:t>-</a:t>
            </a:r>
            <a:r>
              <a:rPr lang="zh-CN" altLang="en-US" dirty="0">
                <a:latin typeface="+mn-lt"/>
                <a:ea typeface="+mn-ea"/>
                <a:cs typeface="+mn-ea"/>
                <a:sym typeface="+mn-lt"/>
              </a:rPr>
              <a:t>打响武装反抗第一枪</a:t>
            </a:r>
          </a:p>
        </p:txBody>
      </p:sp>
      <p:sp>
        <p:nvSpPr>
          <p:cNvPr id="4" name="PA_库_文本框 1">
            <a:extLst>
              <a:ext uri="{FF2B5EF4-FFF2-40B4-BE49-F238E27FC236}">
                <a16:creationId xmlns="" xmlns:a14="http://schemas.microsoft.com/office/drawing/2010/main" xmlns:p14="http://schemas.microsoft.com/office/powerpoint/2010/main" xmlns:a16="http://schemas.microsoft.com/office/drawing/2014/main" id="{F1241E83-5663-49C3-BE5D-79A72B79BBCA}"/>
              </a:ext>
            </a:extLst>
          </p:cNvPr>
          <p:cNvSpPr txBox="1"/>
          <p:nvPr>
            <p:custDataLst>
              <p:tags r:id="rId1"/>
            </p:custDataLst>
          </p:nvPr>
        </p:nvSpPr>
        <p:spPr>
          <a:xfrm>
            <a:off x="828600" y="1641652"/>
            <a:ext cx="6822137" cy="4854534"/>
          </a:xfrm>
          <a:prstGeom prst="rect">
            <a:avLst/>
          </a:prstGeom>
          <a:noFill/>
        </p:spPr>
        <p:txBody>
          <a:bodyPr wrap="square" rtlCol="0">
            <a:spAutoFit/>
          </a:bodyPr>
          <a:lstStyle/>
          <a:p>
            <a:pPr>
              <a:lnSpc>
                <a:spcPct val="150000"/>
              </a:lnSpc>
            </a:pPr>
            <a:r>
              <a:rPr lang="zh-CN" altLang="en-US" sz="2800" dirty="0">
                <a:solidFill>
                  <a:srgbClr val="C7121B"/>
                </a:solidFill>
                <a:cs typeface="+mn-ea"/>
                <a:sym typeface="+mn-lt"/>
              </a:rPr>
              <a:t>八一南昌起义</a:t>
            </a:r>
            <a:r>
              <a:rPr lang="zh-CN" altLang="en-US" sz="1600" dirty="0">
                <a:cs typeface="+mn-ea"/>
                <a:sym typeface="+mn-lt"/>
              </a:rPr>
              <a:t>常简称南昌起义或者八一起义，国民党称南昌暴动、南昌兵变。它指的是</a:t>
            </a:r>
            <a:r>
              <a:rPr lang="en-US" altLang="zh-CN" sz="1600" dirty="0">
                <a:cs typeface="+mn-ea"/>
                <a:sym typeface="+mn-lt"/>
              </a:rPr>
              <a:t>1927</a:t>
            </a:r>
            <a:r>
              <a:rPr lang="zh-CN" altLang="en-US" sz="1600" dirty="0">
                <a:cs typeface="+mn-ea"/>
                <a:sym typeface="+mn-lt"/>
              </a:rPr>
              <a:t>年</a:t>
            </a:r>
            <a:r>
              <a:rPr lang="en-US" altLang="zh-CN" sz="1600" dirty="0">
                <a:cs typeface="+mn-ea"/>
                <a:sym typeface="+mn-lt"/>
              </a:rPr>
              <a:t>8</a:t>
            </a:r>
            <a:r>
              <a:rPr lang="zh-CN" altLang="en-US" sz="1600" dirty="0">
                <a:cs typeface="+mn-ea"/>
                <a:sym typeface="+mn-lt"/>
              </a:rPr>
              <a:t>月</a:t>
            </a:r>
            <a:r>
              <a:rPr lang="en-US" altLang="zh-CN" sz="1600" dirty="0">
                <a:cs typeface="+mn-ea"/>
                <a:sym typeface="+mn-lt"/>
              </a:rPr>
              <a:t>1</a:t>
            </a:r>
            <a:r>
              <a:rPr lang="zh-CN" altLang="en-US" sz="1600" dirty="0">
                <a:cs typeface="+mn-ea"/>
                <a:sym typeface="+mn-lt"/>
              </a:rPr>
              <a:t>日由中国共产党在江西南昌发起的针对中国国民党反共政策的武装起义。</a:t>
            </a:r>
          </a:p>
          <a:p>
            <a:pPr>
              <a:lnSpc>
                <a:spcPct val="150000"/>
              </a:lnSpc>
            </a:pPr>
            <a:r>
              <a:rPr lang="zh-CN" altLang="en-US" sz="1600" dirty="0">
                <a:cs typeface="+mn-ea"/>
                <a:sym typeface="+mn-lt"/>
              </a:rPr>
              <a:t>南昌起义是土地革命战争时期，中共联合国民党左派，打响了武装反抗国民党反动派的第一枪，揭开了中国共产党独立领导武装斗争和创建革命军队的序幕。</a:t>
            </a:r>
          </a:p>
          <a:p>
            <a:pPr>
              <a:lnSpc>
                <a:spcPct val="150000"/>
              </a:lnSpc>
            </a:pPr>
            <a:r>
              <a:rPr lang="zh-CN" altLang="en-US" sz="1600" dirty="0">
                <a:cs typeface="+mn-ea"/>
                <a:sym typeface="+mn-lt"/>
              </a:rPr>
              <a:t>由周恩来、贺龙、叶挺、朱德、刘伯承、谭平山领导。贺龙在事件后加入中国共产党，领导人当中还有第</a:t>
            </a:r>
            <a:r>
              <a:rPr lang="en-US" altLang="zh-CN" sz="1600" dirty="0">
                <a:cs typeface="+mn-ea"/>
                <a:sym typeface="+mn-lt"/>
              </a:rPr>
              <a:t>20</a:t>
            </a:r>
            <a:r>
              <a:rPr lang="zh-CN" altLang="en-US" sz="1600" dirty="0">
                <a:cs typeface="+mn-ea"/>
                <a:sym typeface="+mn-lt"/>
              </a:rPr>
              <a:t>军的苏联军事顾问库马宁。</a:t>
            </a:r>
          </a:p>
          <a:p>
            <a:pPr>
              <a:lnSpc>
                <a:spcPct val="150000"/>
              </a:lnSpc>
            </a:pPr>
            <a:r>
              <a:rPr lang="en-US" altLang="zh-CN" sz="1600" dirty="0">
                <a:cs typeface="+mn-ea"/>
                <a:sym typeface="+mn-lt"/>
              </a:rPr>
              <a:t>1933</a:t>
            </a:r>
            <a:r>
              <a:rPr lang="zh-CN" altLang="en-US" sz="1600" dirty="0">
                <a:cs typeface="+mn-ea"/>
                <a:sym typeface="+mn-lt"/>
              </a:rPr>
              <a:t>年</a:t>
            </a:r>
            <a:r>
              <a:rPr lang="en-US" altLang="zh-CN" sz="1600" dirty="0">
                <a:cs typeface="+mn-ea"/>
                <a:sym typeface="+mn-lt"/>
              </a:rPr>
              <a:t>7</a:t>
            </a:r>
            <a:r>
              <a:rPr lang="zh-CN" altLang="en-US" sz="1600" dirty="0">
                <a:cs typeface="+mn-ea"/>
                <a:sym typeface="+mn-lt"/>
              </a:rPr>
              <a:t>月</a:t>
            </a:r>
            <a:r>
              <a:rPr lang="en-US" altLang="zh-CN" sz="1600" dirty="0">
                <a:cs typeface="+mn-ea"/>
                <a:sym typeface="+mn-lt"/>
              </a:rPr>
              <a:t>11</a:t>
            </a:r>
            <a:r>
              <a:rPr lang="zh-CN" altLang="en-US" sz="1600" dirty="0">
                <a:cs typeface="+mn-ea"/>
                <a:sym typeface="+mn-lt"/>
              </a:rPr>
              <a:t>日，中华苏维埃共和国临时中央政府根据中央革命军事委员会</a:t>
            </a:r>
            <a:r>
              <a:rPr lang="en-US" altLang="zh-CN" sz="1600" dirty="0">
                <a:cs typeface="+mn-ea"/>
                <a:sym typeface="+mn-lt"/>
              </a:rPr>
              <a:t>6</a:t>
            </a:r>
            <a:r>
              <a:rPr lang="zh-CN" altLang="en-US" sz="1600" dirty="0">
                <a:cs typeface="+mn-ea"/>
                <a:sym typeface="+mn-lt"/>
              </a:rPr>
              <a:t>月</a:t>
            </a:r>
            <a:r>
              <a:rPr lang="en-US" altLang="zh-CN" sz="1600" dirty="0">
                <a:cs typeface="+mn-ea"/>
                <a:sym typeface="+mn-lt"/>
              </a:rPr>
              <a:t>30</a:t>
            </a:r>
            <a:r>
              <a:rPr lang="zh-CN" altLang="en-US" sz="1600" dirty="0">
                <a:cs typeface="+mn-ea"/>
                <a:sym typeface="+mn-lt"/>
              </a:rPr>
              <a:t>日的建议，决定</a:t>
            </a:r>
            <a:r>
              <a:rPr lang="en-US" altLang="zh-CN" sz="1600" dirty="0">
                <a:cs typeface="+mn-ea"/>
                <a:sym typeface="+mn-lt"/>
              </a:rPr>
              <a:t>8</a:t>
            </a:r>
            <a:r>
              <a:rPr lang="zh-CN" altLang="en-US" sz="1600" dirty="0">
                <a:cs typeface="+mn-ea"/>
                <a:sym typeface="+mn-lt"/>
              </a:rPr>
              <a:t>月</a:t>
            </a:r>
            <a:r>
              <a:rPr lang="en-US" altLang="zh-CN" sz="1600" dirty="0">
                <a:cs typeface="+mn-ea"/>
                <a:sym typeface="+mn-lt"/>
              </a:rPr>
              <a:t>1</a:t>
            </a:r>
            <a:r>
              <a:rPr lang="zh-CN" altLang="en-US" sz="1600" dirty="0">
                <a:cs typeface="+mn-ea"/>
                <a:sym typeface="+mn-lt"/>
              </a:rPr>
              <a:t>日为中国工农红军成立纪念日。从此，</a:t>
            </a:r>
            <a:r>
              <a:rPr lang="en-US" altLang="zh-CN" sz="1600" dirty="0">
                <a:cs typeface="+mn-ea"/>
                <a:sym typeface="+mn-lt"/>
              </a:rPr>
              <a:t>8</a:t>
            </a:r>
            <a:r>
              <a:rPr lang="zh-CN" altLang="en-US" sz="1600" dirty="0">
                <a:cs typeface="+mn-ea"/>
                <a:sym typeface="+mn-lt"/>
              </a:rPr>
              <a:t>月</a:t>
            </a:r>
            <a:r>
              <a:rPr lang="en-US" altLang="zh-CN" sz="1600" dirty="0">
                <a:cs typeface="+mn-ea"/>
                <a:sym typeface="+mn-lt"/>
              </a:rPr>
              <a:t>1</a:t>
            </a:r>
            <a:r>
              <a:rPr lang="zh-CN" altLang="en-US" sz="1600" dirty="0">
                <a:cs typeface="+mn-ea"/>
                <a:sym typeface="+mn-lt"/>
              </a:rPr>
              <a:t>日成为中国工农红军和后来的中国人民解放军的建军节。</a:t>
            </a:r>
          </a:p>
          <a:p>
            <a:pPr>
              <a:lnSpc>
                <a:spcPct val="150000"/>
              </a:lnSpc>
            </a:pPr>
            <a:endParaRPr lang="zh-CN" altLang="en-US" sz="1600" dirty="0">
              <a:cs typeface="+mn-ea"/>
              <a:sym typeface="+mn-lt"/>
            </a:endParaRPr>
          </a:p>
        </p:txBody>
      </p:sp>
      <p:pic>
        <p:nvPicPr>
          <p:cNvPr id="5" name="图片 4">
            <a:extLst>
              <a:ext uri="{FF2B5EF4-FFF2-40B4-BE49-F238E27FC236}">
                <a16:creationId xmlns="" xmlns:a14="http://schemas.microsoft.com/office/drawing/2010/main" xmlns:p14="http://schemas.microsoft.com/office/powerpoint/2010/main" xmlns:a16="http://schemas.microsoft.com/office/drawing/2014/main" id="{2A43EB1A-504E-407B-9A44-9D373D8DF7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3300" y="1847850"/>
            <a:ext cx="5143500" cy="5143500"/>
          </a:xfrm>
          <a:prstGeom prst="rect">
            <a:avLst/>
          </a:prstGeom>
        </p:spPr>
      </p:pic>
    </p:spTree>
    <p:extLst>
      <p:ext uri="{BB962C8B-B14F-4D97-AF65-F5344CB8AC3E}">
        <p14:creationId xmlns:p14="http://schemas.microsoft.com/office/powerpoint/2010/main" val="2284481388"/>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E629955C-F6C0-4AB2-A138-3C316CB0A7A1}"/>
              </a:ext>
            </a:extLst>
          </p:cNvPr>
          <p:cNvSpPr>
            <a:spLocks noGrp="1"/>
          </p:cNvSpPr>
          <p:nvPr>
            <p:ph type="title"/>
          </p:nvPr>
        </p:nvSpPr>
        <p:spPr/>
        <p:txBody>
          <a:bodyPr>
            <a:normAutofit fontScale="90000"/>
          </a:bodyPr>
          <a:lstStyle/>
          <a:p>
            <a:r>
              <a:rPr lang="zh-CN" altLang="en-US" b="1" kern="300" dirty="0">
                <a:latin typeface="+mn-lt"/>
                <a:ea typeface="+mn-ea"/>
                <a:cs typeface="+mn-ea"/>
                <a:sym typeface="+mn-lt"/>
              </a:rPr>
              <a:t>八一建军节的确立</a:t>
            </a:r>
            <a:endParaRPr lang="zh-CN" altLang="en-US" dirty="0">
              <a:latin typeface="+mn-lt"/>
              <a:ea typeface="+mn-ea"/>
              <a:cs typeface="+mn-ea"/>
              <a:sym typeface="+mn-lt"/>
            </a:endParaRPr>
          </a:p>
        </p:txBody>
      </p:sp>
      <p:sp>
        <p:nvSpPr>
          <p:cNvPr id="5" name="矩形 4">
            <a:extLst>
              <a:ext uri="{FF2B5EF4-FFF2-40B4-BE49-F238E27FC236}">
                <a16:creationId xmlns="" xmlns:a14="http://schemas.microsoft.com/office/drawing/2010/main" xmlns:p14="http://schemas.microsoft.com/office/powerpoint/2010/main" xmlns:a16="http://schemas.microsoft.com/office/drawing/2014/main" id="{B8213621-3E52-452E-B52C-1DBD6DB18B60}"/>
              </a:ext>
            </a:extLst>
          </p:cNvPr>
          <p:cNvSpPr/>
          <p:nvPr/>
        </p:nvSpPr>
        <p:spPr>
          <a:xfrm>
            <a:off x="1133713" y="2160768"/>
            <a:ext cx="6276737" cy="3454279"/>
          </a:xfrm>
          <a:prstGeom prst="rect">
            <a:avLst/>
          </a:prstGeom>
        </p:spPr>
        <p:txBody>
          <a:bodyPr wrap="square">
            <a:spAutoFit/>
          </a:bodyPr>
          <a:lstStyle/>
          <a:p>
            <a:pPr>
              <a:lnSpc>
                <a:spcPct val="150000"/>
              </a:lnSpc>
            </a:pPr>
            <a:r>
              <a:rPr lang="en-US" altLang="zh-CN" sz="2800" b="1" dirty="0">
                <a:solidFill>
                  <a:srgbClr val="C00000"/>
                </a:solidFill>
                <a:cs typeface="+mn-ea"/>
                <a:sym typeface="+mn-lt"/>
              </a:rPr>
              <a:t>1933</a:t>
            </a:r>
            <a:r>
              <a:rPr lang="zh-CN" altLang="en-US" sz="2800" b="1" dirty="0">
                <a:solidFill>
                  <a:srgbClr val="C00000"/>
                </a:solidFill>
                <a:cs typeface="+mn-ea"/>
                <a:sym typeface="+mn-lt"/>
              </a:rPr>
              <a:t>年</a:t>
            </a:r>
            <a:r>
              <a:rPr lang="en-US" altLang="zh-CN" sz="2800" b="1" dirty="0">
                <a:solidFill>
                  <a:srgbClr val="C00000"/>
                </a:solidFill>
                <a:cs typeface="+mn-ea"/>
                <a:sym typeface="+mn-lt"/>
              </a:rPr>
              <a:t>7</a:t>
            </a:r>
            <a:r>
              <a:rPr lang="zh-CN" altLang="en-US" sz="2800" b="1" dirty="0">
                <a:solidFill>
                  <a:srgbClr val="C00000"/>
                </a:solidFill>
                <a:cs typeface="+mn-ea"/>
                <a:sym typeface="+mn-lt"/>
              </a:rPr>
              <a:t>月</a:t>
            </a:r>
            <a:r>
              <a:rPr lang="en-US" altLang="zh-CN" sz="2800" b="1" dirty="0">
                <a:solidFill>
                  <a:srgbClr val="C00000"/>
                </a:solidFill>
                <a:cs typeface="+mn-ea"/>
                <a:sym typeface="+mn-lt"/>
              </a:rPr>
              <a:t>11</a:t>
            </a:r>
            <a:r>
              <a:rPr lang="zh-CN" altLang="en-US" sz="2800" b="1" dirty="0">
                <a:solidFill>
                  <a:srgbClr val="C00000"/>
                </a:solidFill>
                <a:cs typeface="+mn-ea"/>
                <a:sym typeface="+mn-lt"/>
              </a:rPr>
              <a:t>日</a:t>
            </a:r>
            <a:r>
              <a:rPr lang="zh-CN" altLang="en-US" sz="2000" dirty="0">
                <a:solidFill>
                  <a:srgbClr val="574343"/>
                </a:solidFill>
                <a:cs typeface="+mn-ea"/>
                <a:sym typeface="+mn-lt"/>
              </a:rPr>
              <a:t>，中华苏维埃共和国临时中央政府根据中央革命军事委员会</a:t>
            </a:r>
            <a:r>
              <a:rPr lang="en-US" altLang="zh-CN" sz="2000" dirty="0">
                <a:solidFill>
                  <a:srgbClr val="574343"/>
                </a:solidFill>
                <a:cs typeface="+mn-ea"/>
                <a:sym typeface="+mn-lt"/>
              </a:rPr>
              <a:t>6</a:t>
            </a:r>
            <a:r>
              <a:rPr lang="zh-CN" altLang="en-US" sz="2000" dirty="0">
                <a:solidFill>
                  <a:srgbClr val="574343"/>
                </a:solidFill>
                <a:cs typeface="+mn-ea"/>
                <a:sym typeface="+mn-lt"/>
              </a:rPr>
              <a:t>月</a:t>
            </a:r>
            <a:r>
              <a:rPr lang="en-US" altLang="zh-CN" sz="2000" dirty="0">
                <a:solidFill>
                  <a:srgbClr val="574343"/>
                </a:solidFill>
                <a:cs typeface="+mn-ea"/>
                <a:sym typeface="+mn-lt"/>
              </a:rPr>
              <a:t>30</a:t>
            </a:r>
            <a:r>
              <a:rPr lang="zh-CN" altLang="en-US" sz="2000" dirty="0">
                <a:solidFill>
                  <a:srgbClr val="574343"/>
                </a:solidFill>
                <a:cs typeface="+mn-ea"/>
                <a:sym typeface="+mn-lt"/>
              </a:rPr>
              <a:t>日的建议，决定</a:t>
            </a:r>
            <a:r>
              <a:rPr lang="en-US" altLang="zh-CN" sz="2000" dirty="0">
                <a:solidFill>
                  <a:srgbClr val="574343"/>
                </a:solidFill>
                <a:cs typeface="+mn-ea"/>
                <a:sym typeface="+mn-lt"/>
              </a:rPr>
              <a:t>8</a:t>
            </a:r>
            <a:r>
              <a:rPr lang="zh-CN" altLang="en-US" sz="2000" dirty="0">
                <a:solidFill>
                  <a:srgbClr val="574343"/>
                </a:solidFill>
                <a:cs typeface="+mn-ea"/>
                <a:sym typeface="+mn-lt"/>
              </a:rPr>
              <a:t>月</a:t>
            </a:r>
            <a:r>
              <a:rPr lang="en-US" altLang="zh-CN" sz="2000" dirty="0">
                <a:solidFill>
                  <a:srgbClr val="574343"/>
                </a:solidFill>
                <a:cs typeface="+mn-ea"/>
                <a:sym typeface="+mn-lt"/>
              </a:rPr>
              <a:t>1</a:t>
            </a:r>
            <a:r>
              <a:rPr lang="zh-CN" altLang="en-US" sz="2000" dirty="0">
                <a:solidFill>
                  <a:srgbClr val="574343"/>
                </a:solidFill>
                <a:cs typeface="+mn-ea"/>
                <a:sym typeface="+mn-lt"/>
              </a:rPr>
              <a:t>日为中国工农红军成立纪念日。</a:t>
            </a:r>
            <a:r>
              <a:rPr lang="en-US" altLang="zh-CN" sz="2000" dirty="0">
                <a:solidFill>
                  <a:srgbClr val="574343"/>
                </a:solidFill>
                <a:cs typeface="+mn-ea"/>
                <a:sym typeface="+mn-lt"/>
              </a:rPr>
              <a:t>1949</a:t>
            </a:r>
            <a:r>
              <a:rPr lang="zh-CN" altLang="en-US" sz="2000" dirty="0">
                <a:solidFill>
                  <a:srgbClr val="574343"/>
                </a:solidFill>
                <a:cs typeface="+mn-ea"/>
                <a:sym typeface="+mn-lt"/>
              </a:rPr>
              <a:t>年</a:t>
            </a:r>
            <a:r>
              <a:rPr lang="en-US" altLang="zh-CN" sz="2000" dirty="0">
                <a:solidFill>
                  <a:srgbClr val="574343"/>
                </a:solidFill>
                <a:cs typeface="+mn-ea"/>
                <a:sym typeface="+mn-lt"/>
              </a:rPr>
              <a:t>6</a:t>
            </a:r>
            <a:r>
              <a:rPr lang="zh-CN" altLang="en-US" sz="2000" dirty="0">
                <a:solidFill>
                  <a:srgbClr val="574343"/>
                </a:solidFill>
                <a:cs typeface="+mn-ea"/>
                <a:sym typeface="+mn-lt"/>
              </a:rPr>
              <a:t>月</a:t>
            </a:r>
            <a:r>
              <a:rPr lang="en-US" altLang="zh-CN" sz="2000" dirty="0">
                <a:solidFill>
                  <a:srgbClr val="574343"/>
                </a:solidFill>
                <a:cs typeface="+mn-ea"/>
                <a:sym typeface="+mn-lt"/>
              </a:rPr>
              <a:t>15</a:t>
            </a:r>
            <a:r>
              <a:rPr lang="zh-CN" altLang="en-US" sz="2000" dirty="0">
                <a:solidFill>
                  <a:srgbClr val="574343"/>
                </a:solidFill>
                <a:cs typeface="+mn-ea"/>
                <a:sym typeface="+mn-lt"/>
              </a:rPr>
              <a:t>日，中国人民革命军事委员会发布命令，以</a:t>
            </a:r>
            <a:r>
              <a:rPr lang="zh-CN" altLang="en-US" sz="2000" dirty="0">
                <a:solidFill>
                  <a:srgbClr val="FF0000"/>
                </a:solidFill>
                <a:cs typeface="+mn-ea"/>
                <a:sym typeface="+mn-lt"/>
              </a:rPr>
              <a:t>“八一”</a:t>
            </a:r>
            <a:r>
              <a:rPr lang="zh-CN" altLang="en-US" sz="2000" dirty="0">
                <a:solidFill>
                  <a:srgbClr val="574343"/>
                </a:solidFill>
                <a:cs typeface="+mn-ea"/>
                <a:sym typeface="+mn-lt"/>
              </a:rPr>
              <a:t>两字作为中国人民解放军军旗和军徽的主要标志。中华人民共和国成立后，将此纪念日改称为中国人民解放军建军节。</a:t>
            </a:r>
          </a:p>
        </p:txBody>
      </p:sp>
      <p:pic>
        <p:nvPicPr>
          <p:cNvPr id="4" name="图片 3">
            <a:extLst>
              <a:ext uri="{FF2B5EF4-FFF2-40B4-BE49-F238E27FC236}">
                <a16:creationId xmlns="" xmlns:a14="http://schemas.microsoft.com/office/drawing/2010/main" xmlns:p14="http://schemas.microsoft.com/office/powerpoint/2010/main" xmlns:a16="http://schemas.microsoft.com/office/drawing/2014/main" id="{43D1435C-B6D9-4A80-93A5-F405CC6AA4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3896" y="1581150"/>
            <a:ext cx="5672904" cy="5672904"/>
          </a:xfrm>
          <a:prstGeom prst="rect">
            <a:avLst/>
          </a:prstGeom>
        </p:spPr>
      </p:pic>
    </p:spTree>
    <p:extLst>
      <p:ext uri="{BB962C8B-B14F-4D97-AF65-F5344CB8AC3E}">
        <p14:creationId xmlns:p14="http://schemas.microsoft.com/office/powerpoint/2010/main" val="4171119806"/>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949BC58A-9290-4588-B531-13A8DF947B0D}"/>
              </a:ext>
            </a:extLst>
          </p:cNvPr>
          <p:cNvSpPr>
            <a:spLocks noGrp="1"/>
          </p:cNvSpPr>
          <p:nvPr>
            <p:ph type="title"/>
          </p:nvPr>
        </p:nvSpPr>
        <p:spPr/>
        <p:txBody>
          <a:bodyPr>
            <a:normAutofit fontScale="90000"/>
          </a:bodyPr>
          <a:lstStyle/>
          <a:p>
            <a:r>
              <a:rPr lang="zh-CN" altLang="en-US" dirty="0">
                <a:latin typeface="+mn-lt"/>
                <a:ea typeface="+mn-ea"/>
                <a:cs typeface="+mn-ea"/>
                <a:sym typeface="+mn-lt"/>
              </a:rPr>
              <a:t>三湾改编</a:t>
            </a:r>
          </a:p>
        </p:txBody>
      </p:sp>
      <p:sp>
        <p:nvSpPr>
          <p:cNvPr id="4" name="矩形 3">
            <a:extLst>
              <a:ext uri="{FF2B5EF4-FFF2-40B4-BE49-F238E27FC236}">
                <a16:creationId xmlns="" xmlns:a14="http://schemas.microsoft.com/office/drawing/2010/main" xmlns:p14="http://schemas.microsoft.com/office/powerpoint/2010/main" xmlns:a16="http://schemas.microsoft.com/office/drawing/2014/main" id="{699A67FA-4A25-46DB-BB3E-2F5BC7FAB228}"/>
              </a:ext>
            </a:extLst>
          </p:cNvPr>
          <p:cNvSpPr/>
          <p:nvPr/>
        </p:nvSpPr>
        <p:spPr>
          <a:xfrm>
            <a:off x="837605" y="1905250"/>
            <a:ext cx="7332033" cy="3508653"/>
          </a:xfrm>
          <a:prstGeom prst="rect">
            <a:avLst/>
          </a:prstGeom>
        </p:spPr>
        <p:txBody>
          <a:bodyPr wrap="square">
            <a:spAutoFit/>
          </a:bodyPr>
          <a:lstStyle/>
          <a:p>
            <a:pPr>
              <a:lnSpc>
                <a:spcPct val="150000"/>
              </a:lnSpc>
            </a:pPr>
            <a:r>
              <a:rPr lang="en-US" altLang="zh-CN" sz="2800" dirty="0">
                <a:solidFill>
                  <a:srgbClr val="C00000"/>
                </a:solidFill>
                <a:cs typeface="+mn-ea"/>
                <a:sym typeface="+mn-lt"/>
              </a:rPr>
              <a:t>1927</a:t>
            </a:r>
            <a:r>
              <a:rPr lang="zh-CN" altLang="en-US" sz="2800" dirty="0">
                <a:solidFill>
                  <a:srgbClr val="C00000"/>
                </a:solidFill>
                <a:cs typeface="+mn-ea"/>
                <a:sym typeface="+mn-lt"/>
              </a:rPr>
              <a:t>年</a:t>
            </a:r>
            <a:r>
              <a:rPr lang="en-US" altLang="zh-CN" sz="2800" dirty="0">
                <a:solidFill>
                  <a:srgbClr val="C00000"/>
                </a:solidFill>
                <a:cs typeface="+mn-ea"/>
                <a:sym typeface="+mn-lt"/>
              </a:rPr>
              <a:t>9</a:t>
            </a:r>
            <a:r>
              <a:rPr lang="zh-CN" altLang="en-US" sz="2800" dirty="0">
                <a:solidFill>
                  <a:srgbClr val="C00000"/>
                </a:solidFill>
                <a:cs typeface="+mn-ea"/>
                <a:sym typeface="+mn-lt"/>
              </a:rPr>
              <a:t>月</a:t>
            </a:r>
            <a:r>
              <a:rPr lang="en-US" altLang="zh-CN" sz="2800" dirty="0">
                <a:solidFill>
                  <a:srgbClr val="C00000"/>
                </a:solidFill>
                <a:cs typeface="+mn-ea"/>
                <a:sym typeface="+mn-lt"/>
              </a:rPr>
              <a:t>29</a:t>
            </a:r>
            <a:r>
              <a:rPr lang="zh-CN" altLang="en-US" sz="2800" dirty="0">
                <a:solidFill>
                  <a:srgbClr val="C00000"/>
                </a:solidFill>
                <a:cs typeface="+mn-ea"/>
                <a:sym typeface="+mn-lt"/>
              </a:rPr>
              <a:t>日至</a:t>
            </a:r>
            <a:r>
              <a:rPr lang="en-US" altLang="zh-CN" sz="2800" dirty="0">
                <a:solidFill>
                  <a:srgbClr val="C00000"/>
                </a:solidFill>
                <a:cs typeface="+mn-ea"/>
                <a:sym typeface="+mn-lt"/>
              </a:rPr>
              <a:t>10</a:t>
            </a:r>
            <a:r>
              <a:rPr lang="zh-CN" altLang="en-US" sz="2800" dirty="0">
                <a:solidFill>
                  <a:srgbClr val="C00000"/>
                </a:solidFill>
                <a:cs typeface="+mn-ea"/>
                <a:sym typeface="+mn-lt"/>
              </a:rPr>
              <a:t>月</a:t>
            </a:r>
            <a:r>
              <a:rPr lang="en-US" altLang="zh-CN" sz="2800" dirty="0">
                <a:solidFill>
                  <a:srgbClr val="C00000"/>
                </a:solidFill>
                <a:cs typeface="+mn-ea"/>
                <a:sym typeface="+mn-lt"/>
              </a:rPr>
              <a:t>3</a:t>
            </a:r>
            <a:r>
              <a:rPr lang="zh-CN" altLang="en-US" sz="2800" dirty="0">
                <a:solidFill>
                  <a:srgbClr val="C00000"/>
                </a:solidFill>
                <a:cs typeface="+mn-ea"/>
                <a:sym typeface="+mn-lt"/>
              </a:rPr>
              <a:t>日</a:t>
            </a:r>
            <a:r>
              <a:rPr lang="zh-CN" altLang="en-US" sz="2000" dirty="0">
                <a:solidFill>
                  <a:srgbClr val="574343"/>
                </a:solidFill>
                <a:cs typeface="+mn-ea"/>
                <a:sym typeface="+mn-lt"/>
              </a:rPr>
              <a:t>，毛泽东在江西永新县三湾村，领导了举世闻名的</a:t>
            </a:r>
            <a:r>
              <a:rPr lang="zh-CN" altLang="en-US" sz="2000" b="1" dirty="0">
                <a:solidFill>
                  <a:srgbClr val="574343"/>
                </a:solidFill>
                <a:cs typeface="+mn-ea"/>
                <a:sym typeface="+mn-lt"/>
              </a:rPr>
              <a:t>“三湾改编”</a:t>
            </a:r>
            <a:r>
              <a:rPr lang="zh-CN" altLang="en-US" sz="2000" dirty="0">
                <a:solidFill>
                  <a:srgbClr val="574343"/>
                </a:solidFill>
                <a:cs typeface="+mn-ea"/>
                <a:sym typeface="+mn-lt"/>
              </a:rPr>
              <a:t>。从政治上组织上保证了党对军队的绝对领导，是我党建设新型人民军队最早的一次成功探索和实践，标志着毛泽东建设人民军队思想的开始形成。三湾改编初步解决了如何把以农民及旧军人为主要成份的革命军队建设成为一支无产阶级新型人民军队的问题，保证了党对军队的绝对领导，奠定了政治建军的基础。</a:t>
            </a:r>
          </a:p>
        </p:txBody>
      </p:sp>
      <p:pic>
        <p:nvPicPr>
          <p:cNvPr id="5" name="图片 4">
            <a:extLst>
              <a:ext uri="{FF2B5EF4-FFF2-40B4-BE49-F238E27FC236}">
                <a16:creationId xmlns="" xmlns:a14="http://schemas.microsoft.com/office/drawing/2010/main" xmlns:p14="http://schemas.microsoft.com/office/powerpoint/2010/main" xmlns:a16="http://schemas.microsoft.com/office/drawing/2014/main" id="{33F797F1-9898-4220-BC8B-D74272B41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9188" y="2362199"/>
            <a:ext cx="5271411" cy="5271411"/>
          </a:xfrm>
          <a:prstGeom prst="rect">
            <a:avLst/>
          </a:prstGeom>
        </p:spPr>
      </p:pic>
      <p:sp>
        <p:nvSpPr>
          <p:cNvPr id="7" name="TextBox 6"/>
          <p:cNvSpPr txBox="1"/>
          <p:nvPr/>
        </p:nvSpPr>
        <p:spPr>
          <a:xfrm>
            <a:off x="2627783" y="672102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lumMod val="65000"/>
                  </a:schemeClr>
                </a:solidFill>
                <a:effectLst/>
                <a:uLnTx/>
                <a:uFillTx/>
              </a:rPr>
              <a:t>节日</a:t>
            </a:r>
            <a:r>
              <a:rPr kumimoji="0" lang="en-US" altLang="zh-CN" sz="100" b="0" i="0" u="none" strike="noStrike" kern="0" cap="none" spc="0" normalizeH="0" baseline="0" noProof="0" dirty="0" smtClean="0">
                <a:ln>
                  <a:noFill/>
                </a:ln>
                <a:solidFill>
                  <a:schemeClr val="bg1">
                    <a:lumMod val="65000"/>
                  </a:schemeClr>
                </a:solidFill>
                <a:effectLst/>
                <a:uLnTx/>
                <a:uFillTx/>
              </a:rPr>
              <a:t>PPT</a:t>
            </a:r>
            <a:r>
              <a:rPr kumimoji="0" lang="zh-CN" altLang="en-US" sz="100" b="0" i="0" u="none" strike="noStrike" kern="0" cap="none" spc="0" normalizeH="0" baseline="0" noProof="0" dirty="0" smtClean="0">
                <a:ln>
                  <a:noFill/>
                </a:ln>
                <a:solidFill>
                  <a:schemeClr val="bg1">
                    <a:lumMod val="65000"/>
                  </a:schemeClr>
                </a:solidFill>
                <a:effectLst/>
                <a:uLnTx/>
                <a:uFillTx/>
              </a:rPr>
              <a:t>模板 </a:t>
            </a:r>
            <a:r>
              <a:rPr kumimoji="0" lang="en-US" altLang="zh-CN" sz="100" b="0" i="0" u="none" strike="noStrike" kern="0" cap="none" spc="0" normalizeH="0" baseline="0" noProof="0" dirty="0" smtClean="0">
                <a:ln>
                  <a:noFill/>
                </a:ln>
                <a:solidFill>
                  <a:schemeClr val="bg1">
                    <a:lumMod val="65000"/>
                  </a:schemeClr>
                </a:solidFill>
                <a:effectLst/>
                <a:uLnTx/>
                <a:uFillTx/>
              </a:rPr>
              <a:t>http://</a:t>
            </a:r>
            <a:r>
              <a:rPr kumimoji="0" lang="en-US" altLang="zh-CN" sz="100" b="0" i="0" u="none" strike="noStrike" kern="0" cap="none" spc="0" normalizeH="0" baseline="0" noProof="0" dirty="0" smtClean="0">
                <a:ln>
                  <a:noFill/>
                </a:ln>
                <a:solidFill>
                  <a:schemeClr val="bg1">
                    <a:lumMod val="65000"/>
                  </a:schemeClr>
                </a:solidFill>
                <a:effectLst/>
                <a:uLnTx/>
                <a:uFillTx/>
              </a:rPr>
              <a:t>www.ypppt.com/jieri</a:t>
            </a:r>
            <a:r>
              <a:rPr kumimoji="0" lang="en-US" altLang="zh-CN" sz="100" b="0" i="0" u="none" strike="noStrike" kern="0" cap="none" spc="0" normalizeH="0" baseline="0" noProof="0" dirty="0" smtClean="0">
                <a:ln>
                  <a:noFill/>
                </a:ln>
                <a:solidFill>
                  <a:schemeClr val="bg1">
                    <a:lumMod val="65000"/>
                  </a:schemeClr>
                </a:solidFill>
                <a:effectLst/>
                <a:uLnTx/>
                <a:uFillTx/>
              </a:rPr>
              <a:t>/</a:t>
            </a:r>
          </a:p>
        </p:txBody>
      </p:sp>
    </p:spTree>
    <p:extLst>
      <p:ext uri="{BB962C8B-B14F-4D97-AF65-F5344CB8AC3E}">
        <p14:creationId xmlns:p14="http://schemas.microsoft.com/office/powerpoint/2010/main" val="2576388887"/>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DE429FA2-A619-43DA-8138-365EEBC7F37F}"/>
              </a:ext>
            </a:extLst>
          </p:cNvPr>
          <p:cNvSpPr>
            <a:spLocks noGrp="1"/>
          </p:cNvSpPr>
          <p:nvPr>
            <p:ph type="title"/>
          </p:nvPr>
        </p:nvSpPr>
        <p:spPr/>
        <p:txBody>
          <a:bodyPr>
            <a:normAutofit fontScale="90000"/>
          </a:bodyPr>
          <a:lstStyle/>
          <a:p>
            <a:r>
              <a:rPr lang="zh-CN" altLang="en-US" b="1" kern="300" dirty="0">
                <a:latin typeface="+mn-lt"/>
                <a:ea typeface="+mn-ea"/>
                <a:cs typeface="+mn-ea"/>
                <a:sym typeface="+mn-lt"/>
              </a:rPr>
              <a:t>革命根据地的建立及井冈山会师</a:t>
            </a:r>
            <a:endParaRPr lang="zh-CN" altLang="en-US" dirty="0">
              <a:latin typeface="+mn-lt"/>
              <a:ea typeface="+mn-ea"/>
              <a:cs typeface="+mn-ea"/>
              <a:sym typeface="+mn-lt"/>
            </a:endParaRPr>
          </a:p>
        </p:txBody>
      </p:sp>
      <p:sp>
        <p:nvSpPr>
          <p:cNvPr id="4" name="矩形 3">
            <a:extLst>
              <a:ext uri="{FF2B5EF4-FFF2-40B4-BE49-F238E27FC236}">
                <a16:creationId xmlns="" xmlns:a14="http://schemas.microsoft.com/office/drawing/2010/main" xmlns:p14="http://schemas.microsoft.com/office/powerpoint/2010/main" xmlns:a16="http://schemas.microsoft.com/office/drawing/2014/main" id="{2BE3536F-101B-4C0C-B94A-CD4B0C776220}"/>
              </a:ext>
            </a:extLst>
          </p:cNvPr>
          <p:cNvSpPr/>
          <p:nvPr/>
        </p:nvSpPr>
        <p:spPr>
          <a:xfrm>
            <a:off x="1268231" y="2451607"/>
            <a:ext cx="5447362" cy="2215991"/>
          </a:xfrm>
          <a:prstGeom prst="rect">
            <a:avLst/>
          </a:prstGeom>
        </p:spPr>
        <p:txBody>
          <a:bodyPr wrap="square">
            <a:spAutoFit/>
          </a:bodyPr>
          <a:lstStyle/>
          <a:p>
            <a:pPr algn="ctr">
              <a:lnSpc>
                <a:spcPct val="150000"/>
              </a:lnSpc>
            </a:pPr>
            <a:r>
              <a:rPr lang="zh-CN" altLang="en-US" sz="3200" b="1" dirty="0">
                <a:solidFill>
                  <a:srgbClr val="B50F0C"/>
                </a:solidFill>
                <a:cs typeface="+mn-ea"/>
                <a:sym typeface="+mn-lt"/>
              </a:rPr>
              <a:t>井冈山革命根据地</a:t>
            </a:r>
            <a:endParaRPr lang="en-US" altLang="zh-CN" sz="3200" dirty="0">
              <a:solidFill>
                <a:srgbClr val="574343"/>
              </a:solidFill>
              <a:cs typeface="+mn-ea"/>
              <a:sym typeface="+mn-lt"/>
            </a:endParaRPr>
          </a:p>
          <a:p>
            <a:pPr>
              <a:lnSpc>
                <a:spcPct val="150000"/>
              </a:lnSpc>
            </a:pPr>
            <a:r>
              <a:rPr lang="zh-CN" altLang="en-US" sz="2000" dirty="0">
                <a:solidFill>
                  <a:srgbClr val="574343"/>
                </a:solidFill>
                <a:cs typeface="+mn-ea"/>
                <a:sym typeface="+mn-lt"/>
              </a:rPr>
              <a:t>毛泽东领导工农革命军到达井冈山，开展游击战争， </a:t>
            </a:r>
            <a:r>
              <a:rPr lang="en-US" altLang="zh-CN" sz="2000" dirty="0">
                <a:solidFill>
                  <a:srgbClr val="574343"/>
                </a:solidFill>
                <a:cs typeface="+mn-ea"/>
                <a:sym typeface="+mn-lt"/>
              </a:rPr>
              <a:t>1928 </a:t>
            </a:r>
            <a:r>
              <a:rPr lang="zh-CN" altLang="en-US" sz="2000" dirty="0">
                <a:solidFill>
                  <a:srgbClr val="574343"/>
                </a:solidFill>
                <a:cs typeface="+mn-ea"/>
                <a:sym typeface="+mn-lt"/>
              </a:rPr>
              <a:t>年</a:t>
            </a:r>
            <a:r>
              <a:rPr lang="en-US" altLang="zh-CN" sz="2000" dirty="0">
                <a:solidFill>
                  <a:srgbClr val="574343"/>
                </a:solidFill>
                <a:cs typeface="+mn-ea"/>
                <a:sym typeface="+mn-lt"/>
              </a:rPr>
              <a:t>2</a:t>
            </a:r>
            <a:r>
              <a:rPr lang="zh-CN" altLang="en-US" sz="2000" dirty="0">
                <a:solidFill>
                  <a:srgbClr val="574343"/>
                </a:solidFill>
                <a:cs typeface="+mn-ea"/>
                <a:sym typeface="+mn-lt"/>
              </a:rPr>
              <a:t>月，在井冈山创立了第一个农村革命根据地</a:t>
            </a:r>
            <a:r>
              <a:rPr lang="en-US" altLang="zh-CN" sz="2000" dirty="0">
                <a:solidFill>
                  <a:srgbClr val="574343"/>
                </a:solidFill>
                <a:cs typeface="+mn-ea"/>
                <a:sym typeface="+mn-lt"/>
              </a:rPr>
              <a:t>——</a:t>
            </a:r>
            <a:r>
              <a:rPr lang="zh-CN" altLang="en-US" sz="2000" b="1" dirty="0">
                <a:solidFill>
                  <a:srgbClr val="B50F0C"/>
                </a:solidFill>
                <a:cs typeface="+mn-ea"/>
                <a:sym typeface="+mn-lt"/>
              </a:rPr>
              <a:t>井冈山革命根据地</a:t>
            </a:r>
            <a:endParaRPr lang="en-US" altLang="zh-CN" sz="2000" dirty="0">
              <a:solidFill>
                <a:srgbClr val="574343"/>
              </a:solidFill>
              <a:cs typeface="+mn-ea"/>
              <a:sym typeface="+mn-lt"/>
            </a:endParaRPr>
          </a:p>
        </p:txBody>
      </p:sp>
      <p:pic>
        <p:nvPicPr>
          <p:cNvPr id="5" name="图片 4">
            <a:extLst>
              <a:ext uri="{FF2B5EF4-FFF2-40B4-BE49-F238E27FC236}">
                <a16:creationId xmlns="" xmlns:a14="http://schemas.microsoft.com/office/drawing/2010/main" xmlns:p14="http://schemas.microsoft.com/office/powerpoint/2010/main" xmlns:a16="http://schemas.microsoft.com/office/drawing/2014/main" id="{F6EAA014-F75C-4FD2-A89E-8488692752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4500" y="814432"/>
            <a:ext cx="6858000" cy="6858000"/>
          </a:xfrm>
          <a:prstGeom prst="rect">
            <a:avLst/>
          </a:prstGeom>
        </p:spPr>
      </p:pic>
    </p:spTree>
    <p:extLst>
      <p:ext uri="{BB962C8B-B14F-4D97-AF65-F5344CB8AC3E}">
        <p14:creationId xmlns:p14="http://schemas.microsoft.com/office/powerpoint/2010/main" val="2039891419"/>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4="http://schemas.microsoft.com/office/drawing/2010/main" xmlns:p14="http://schemas.microsoft.com/office/powerpoint/2010/main" xmlns:a16="http://schemas.microsoft.com/office/drawing/2014/main" id="{D7172E70-A2FC-4166-A4D8-0B11A5FFC897}"/>
              </a:ext>
            </a:extLst>
          </p:cNvPr>
          <p:cNvSpPr>
            <a:spLocks noGrp="1"/>
          </p:cNvSpPr>
          <p:nvPr>
            <p:ph type="title"/>
          </p:nvPr>
        </p:nvSpPr>
        <p:spPr/>
        <p:txBody>
          <a:bodyPr>
            <a:normAutofit fontScale="90000"/>
          </a:bodyPr>
          <a:lstStyle/>
          <a:p>
            <a:r>
              <a:rPr lang="zh-CN" altLang="en-US" b="1" kern="300" dirty="0">
                <a:latin typeface="+mn-lt"/>
                <a:ea typeface="+mn-ea"/>
                <a:cs typeface="+mn-ea"/>
                <a:sym typeface="+mn-lt"/>
              </a:rPr>
              <a:t>第五次反围剿的失败和长征</a:t>
            </a:r>
            <a:endParaRPr lang="zh-CN" altLang="en-US" dirty="0">
              <a:latin typeface="+mn-lt"/>
              <a:ea typeface="+mn-ea"/>
              <a:cs typeface="+mn-ea"/>
              <a:sym typeface="+mn-lt"/>
            </a:endParaRPr>
          </a:p>
        </p:txBody>
      </p:sp>
      <p:sp>
        <p:nvSpPr>
          <p:cNvPr id="4" name="矩形 3">
            <a:extLst>
              <a:ext uri="{FF2B5EF4-FFF2-40B4-BE49-F238E27FC236}">
                <a16:creationId xmlns="" xmlns:a14="http://schemas.microsoft.com/office/drawing/2010/main" xmlns:p14="http://schemas.microsoft.com/office/powerpoint/2010/main" xmlns:a16="http://schemas.microsoft.com/office/drawing/2014/main" id="{7A067307-8985-41A6-865E-C18340443C50}"/>
              </a:ext>
            </a:extLst>
          </p:cNvPr>
          <p:cNvSpPr/>
          <p:nvPr/>
        </p:nvSpPr>
        <p:spPr>
          <a:xfrm>
            <a:off x="889125" y="1905506"/>
            <a:ext cx="8164933" cy="3970318"/>
          </a:xfrm>
          <a:prstGeom prst="rect">
            <a:avLst/>
          </a:prstGeom>
        </p:spPr>
        <p:txBody>
          <a:bodyPr wrap="square">
            <a:spAutoFit/>
          </a:bodyPr>
          <a:lstStyle/>
          <a:p>
            <a:pPr algn="just">
              <a:lnSpc>
                <a:spcPct val="200000"/>
              </a:lnSpc>
            </a:pPr>
            <a:r>
              <a:rPr lang="zh-CN" altLang="en-US" dirty="0">
                <a:solidFill>
                  <a:srgbClr val="5F0F05"/>
                </a:solidFill>
                <a:cs typeface="+mn-ea"/>
                <a:sym typeface="+mn-lt"/>
              </a:rPr>
              <a:t>从</a:t>
            </a:r>
            <a:r>
              <a:rPr lang="en-US" altLang="zh-CN" dirty="0">
                <a:solidFill>
                  <a:srgbClr val="5F0F05"/>
                </a:solidFill>
                <a:cs typeface="+mn-ea"/>
                <a:sym typeface="+mn-lt"/>
              </a:rPr>
              <a:t>1930</a:t>
            </a:r>
            <a:r>
              <a:rPr lang="zh-CN" altLang="en-US" dirty="0">
                <a:solidFill>
                  <a:srgbClr val="5F0F05"/>
                </a:solidFill>
                <a:cs typeface="+mn-ea"/>
                <a:sym typeface="+mn-lt"/>
              </a:rPr>
              <a:t>年底到</a:t>
            </a:r>
            <a:r>
              <a:rPr lang="en-US" altLang="zh-CN" dirty="0">
                <a:solidFill>
                  <a:srgbClr val="5F0F05"/>
                </a:solidFill>
                <a:cs typeface="+mn-ea"/>
                <a:sym typeface="+mn-lt"/>
              </a:rPr>
              <a:t>1932</a:t>
            </a:r>
            <a:r>
              <a:rPr lang="zh-CN" altLang="en-US" dirty="0">
                <a:solidFill>
                  <a:srgbClr val="5F0F05"/>
                </a:solidFill>
                <a:cs typeface="+mn-ea"/>
                <a:sym typeface="+mn-lt"/>
              </a:rPr>
              <a:t>年冬，毛泽东、朱德、陈诚以灵活的作战方针粉碎了国民党的四次围剿 。</a:t>
            </a:r>
            <a:endParaRPr lang="en-US" altLang="zh-CN" dirty="0">
              <a:solidFill>
                <a:srgbClr val="5F0F05"/>
              </a:solidFill>
              <a:cs typeface="+mn-ea"/>
              <a:sym typeface="+mn-lt"/>
            </a:endParaRPr>
          </a:p>
          <a:p>
            <a:pPr algn="just">
              <a:lnSpc>
                <a:spcPct val="200000"/>
              </a:lnSpc>
            </a:pPr>
            <a:r>
              <a:rPr lang="en-US" altLang="zh-CN" dirty="0">
                <a:solidFill>
                  <a:srgbClr val="5F0F05"/>
                </a:solidFill>
                <a:cs typeface="+mn-ea"/>
                <a:sym typeface="+mn-lt"/>
              </a:rPr>
              <a:t>1933</a:t>
            </a:r>
            <a:r>
              <a:rPr lang="zh-CN" altLang="en-US" dirty="0">
                <a:solidFill>
                  <a:srgbClr val="5F0F05"/>
                </a:solidFill>
                <a:cs typeface="+mn-ea"/>
                <a:sym typeface="+mn-lt"/>
              </a:rPr>
              <a:t>年</a:t>
            </a:r>
            <a:r>
              <a:rPr lang="en-US" altLang="zh-CN" dirty="0">
                <a:solidFill>
                  <a:srgbClr val="5F0F05"/>
                </a:solidFill>
                <a:cs typeface="+mn-ea"/>
                <a:sym typeface="+mn-lt"/>
              </a:rPr>
              <a:t>9</a:t>
            </a:r>
            <a:r>
              <a:rPr lang="zh-CN" altLang="en-US" dirty="0">
                <a:solidFill>
                  <a:srgbClr val="5F0F05"/>
                </a:solidFill>
                <a:cs typeface="+mn-ea"/>
                <a:sym typeface="+mn-lt"/>
              </a:rPr>
              <a:t>月，蒋介石对革命根据地发动了</a:t>
            </a:r>
            <a:r>
              <a:rPr lang="zh-CN" altLang="en-US" b="1" dirty="0">
                <a:solidFill>
                  <a:srgbClr val="C00000"/>
                </a:solidFill>
                <a:cs typeface="+mn-ea"/>
                <a:sym typeface="+mn-lt"/>
              </a:rPr>
              <a:t>第五次军事围剿</a:t>
            </a:r>
            <a:r>
              <a:rPr lang="zh-CN" altLang="en-US" dirty="0">
                <a:solidFill>
                  <a:srgbClr val="5F0F05"/>
                </a:solidFill>
                <a:cs typeface="+mn-ea"/>
                <a:sym typeface="+mn-lt"/>
              </a:rPr>
              <a:t>。这时，王明“左”倾机会主义在红军中占据了统治地位，拒不接受毛泽东的正确建议，用阵地战代替游击战和运动战，用所谓“正规”战争代替人民战争，使红军完全陷于被动地位。经过一年苦战，终未取得反“围剿”的胜利。最后于</a:t>
            </a:r>
            <a:r>
              <a:rPr lang="zh-CN" altLang="en-US" b="1" dirty="0">
                <a:solidFill>
                  <a:srgbClr val="C00000"/>
                </a:solidFill>
                <a:cs typeface="+mn-ea"/>
                <a:sym typeface="+mn-lt"/>
              </a:rPr>
              <a:t>1934年10月</a:t>
            </a:r>
            <a:r>
              <a:rPr lang="zh-CN" altLang="en-US" dirty="0">
                <a:solidFill>
                  <a:srgbClr val="5F0F05"/>
                </a:solidFill>
                <a:cs typeface="+mn-ea"/>
                <a:sym typeface="+mn-lt"/>
              </a:rPr>
              <a:t>仓促命令中央领导机关和红军主力退出根据地，</a:t>
            </a:r>
            <a:r>
              <a:rPr lang="zh-CN" altLang="en-US" b="1" dirty="0">
                <a:solidFill>
                  <a:srgbClr val="C00000"/>
                </a:solidFill>
                <a:cs typeface="+mn-ea"/>
                <a:sym typeface="+mn-lt"/>
              </a:rPr>
              <a:t>开始长征</a:t>
            </a:r>
            <a:r>
              <a:rPr lang="zh-CN" altLang="en-US" dirty="0">
                <a:solidFill>
                  <a:srgbClr val="5F0F05"/>
                </a:solidFill>
                <a:cs typeface="+mn-ea"/>
                <a:sym typeface="+mn-lt"/>
              </a:rPr>
              <a:t>。</a:t>
            </a:r>
          </a:p>
        </p:txBody>
      </p:sp>
      <p:pic>
        <p:nvPicPr>
          <p:cNvPr id="8" name="图片 7">
            <a:extLst>
              <a:ext uri="{FF2B5EF4-FFF2-40B4-BE49-F238E27FC236}">
                <a16:creationId xmlns="" xmlns:a14="http://schemas.microsoft.com/office/drawing/2010/main" xmlns:p14="http://schemas.microsoft.com/office/powerpoint/2010/main" xmlns:a16="http://schemas.microsoft.com/office/drawing/2014/main" id="{64397D66-5DD7-41A7-90CB-CA433238D0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3000" y="3891706"/>
            <a:ext cx="3429000" cy="3429000"/>
          </a:xfrm>
          <a:prstGeom prst="rect">
            <a:avLst/>
          </a:prstGeom>
        </p:spPr>
      </p:pic>
    </p:spTree>
    <p:extLst>
      <p:ext uri="{BB962C8B-B14F-4D97-AF65-F5344CB8AC3E}">
        <p14:creationId xmlns:p14="http://schemas.microsoft.com/office/powerpoint/2010/main" val="2408008587"/>
      </p:ext>
    </p:extLst>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红色中国风建军节PPT模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kubwug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1577</Words>
  <Application>Microsoft Office PowerPoint</Application>
  <PresentationFormat>宽屏</PresentationFormat>
  <Paragraphs>106</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25</vt:i4>
      </vt:variant>
    </vt:vector>
  </HeadingPairs>
  <TitlesOfParts>
    <vt:vector size="35"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前言</vt:lpstr>
      <vt:lpstr>PowerPoint 演示文稿</vt:lpstr>
      <vt:lpstr>PowerPoint 演示文稿</vt:lpstr>
      <vt:lpstr>南昌起义-打响武装反抗第一枪</vt:lpstr>
      <vt:lpstr>八一建军节的确立</vt:lpstr>
      <vt:lpstr>三湾改编</vt:lpstr>
      <vt:lpstr>革命根据地的建立及井冈山会师</vt:lpstr>
      <vt:lpstr>第五次反围剿的失败和长征</vt:lpstr>
      <vt:lpstr>红军长征的胜利</vt:lpstr>
      <vt:lpstr>PowerPoint 演示文稿</vt:lpstr>
      <vt:lpstr>卢沟桥事变</vt:lpstr>
      <vt:lpstr>西安事变</vt:lpstr>
      <vt:lpstr>抗日民族统一战线的正式形成</vt:lpstr>
      <vt:lpstr>抗日战争的胜利</vt:lpstr>
      <vt:lpstr>PowerPoint 演示文稿</vt:lpstr>
      <vt:lpstr>全面内战的爆发</vt:lpstr>
      <vt:lpstr>人民解放军的战略进攻</vt:lpstr>
      <vt:lpstr>人民解放军的战略进攻</vt:lpstr>
      <vt:lpstr>PowerPoint 演示文稿</vt:lpstr>
      <vt:lpstr>武装力量主要构成</vt:lpstr>
      <vt:lpstr>武装力量主要构成</vt:lpstr>
      <vt:lpstr>实现强军梦对的重大战略意义</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45</cp:revision>
  <dcterms:created xsi:type="dcterms:W3CDTF">2018-07-06T13:10:52Z</dcterms:created>
  <dcterms:modified xsi:type="dcterms:W3CDTF">2023-06-22T10:24:47Z</dcterms:modified>
</cp:coreProperties>
</file>