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79" r:id="rId3"/>
  </p:sldMasterIdLst>
  <p:notesMasterIdLst>
    <p:notesMasterId r:id="rId30"/>
  </p:notesMasterIdLst>
  <p:sldIdLst>
    <p:sldId id="258" r:id="rId4"/>
    <p:sldId id="259" r:id="rId5"/>
    <p:sldId id="260" r:id="rId6"/>
    <p:sldId id="261" r:id="rId7"/>
    <p:sldId id="266" r:id="rId8"/>
    <p:sldId id="267" r:id="rId9"/>
    <p:sldId id="262" r:id="rId10"/>
    <p:sldId id="268" r:id="rId11"/>
    <p:sldId id="269" r:id="rId12"/>
    <p:sldId id="270" r:id="rId13"/>
    <p:sldId id="271" r:id="rId14"/>
    <p:sldId id="272" r:id="rId15"/>
    <p:sldId id="273" r:id="rId16"/>
    <p:sldId id="274" r:id="rId17"/>
    <p:sldId id="275" r:id="rId18"/>
    <p:sldId id="263" r:id="rId19"/>
    <p:sldId id="281" r:id="rId20"/>
    <p:sldId id="282" r:id="rId21"/>
    <p:sldId id="283" r:id="rId22"/>
    <p:sldId id="264" r:id="rId23"/>
    <p:sldId id="277" r:id="rId24"/>
    <p:sldId id="278" r:id="rId25"/>
    <p:sldId id="279" r:id="rId26"/>
    <p:sldId id="280" r:id="rId27"/>
    <p:sldId id="265" r:id="rId28"/>
    <p:sldId id="284"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CEA"/>
    <a:srgbClr val="C50009"/>
    <a:srgbClr val="F71923"/>
    <a:srgbClr val="E61C16"/>
    <a:srgbClr val="C88031"/>
    <a:srgbClr val="820000"/>
    <a:srgbClr val="B6611F"/>
    <a:srgbClr val="DB9F44"/>
    <a:srgbClr val="F1C55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12C9A-AADD-470D-90E3-0A994147882F}" type="datetimeFigureOut">
              <a:rPr lang="zh-CN" altLang="en-US" smtClean="0"/>
              <a:t>2023/6/22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8702E-E9A0-455D-9F5B-BEB84FFCA225}" type="slidenum">
              <a:rPr lang="zh-CN" altLang="en-US" smtClean="0"/>
              <a:t>‹#›</a:t>
            </a:fld>
            <a:endParaRPr lang="zh-CN" altLang="en-US"/>
          </a:p>
        </p:txBody>
      </p:sp>
    </p:spTree>
    <p:extLst>
      <p:ext uri="{BB962C8B-B14F-4D97-AF65-F5344CB8AC3E}">
        <p14:creationId xmlns:p14="http://schemas.microsoft.com/office/powerpoint/2010/main" val="214822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a:t>
            </a:fld>
            <a:endParaRPr lang="zh-CN" altLang="en-US"/>
          </a:p>
        </p:txBody>
      </p:sp>
    </p:spTree>
    <p:extLst>
      <p:ext uri="{BB962C8B-B14F-4D97-AF65-F5344CB8AC3E}">
        <p14:creationId xmlns:p14="http://schemas.microsoft.com/office/powerpoint/2010/main" val="132317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10</a:t>
            </a:fld>
            <a:endParaRPr lang="zh-CN" altLang="en-US"/>
          </a:p>
        </p:txBody>
      </p:sp>
    </p:spTree>
    <p:extLst>
      <p:ext uri="{BB962C8B-B14F-4D97-AF65-F5344CB8AC3E}">
        <p14:creationId xmlns:p14="http://schemas.microsoft.com/office/powerpoint/2010/main" val="424613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11</a:t>
            </a:fld>
            <a:endParaRPr lang="zh-CN" altLang="en-US"/>
          </a:p>
        </p:txBody>
      </p:sp>
    </p:spTree>
    <p:extLst>
      <p:ext uri="{BB962C8B-B14F-4D97-AF65-F5344CB8AC3E}">
        <p14:creationId xmlns:p14="http://schemas.microsoft.com/office/powerpoint/2010/main" val="155568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D2B8702E-E9A0-455D-9F5B-BEB84FFCA225}" type="slidenum">
              <a:rPr lang="zh-CN" altLang="en-US" smtClean="0"/>
              <a:t>12</a:t>
            </a:fld>
            <a:endParaRPr lang="zh-CN" altLang="en-US"/>
          </a:p>
        </p:txBody>
      </p:sp>
    </p:spTree>
    <p:extLst>
      <p:ext uri="{BB962C8B-B14F-4D97-AF65-F5344CB8AC3E}">
        <p14:creationId xmlns:p14="http://schemas.microsoft.com/office/powerpoint/2010/main" val="139054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13</a:t>
            </a:fld>
            <a:endParaRPr lang="zh-CN" altLang="en-US"/>
          </a:p>
        </p:txBody>
      </p:sp>
    </p:spTree>
    <p:extLst>
      <p:ext uri="{BB962C8B-B14F-4D97-AF65-F5344CB8AC3E}">
        <p14:creationId xmlns:p14="http://schemas.microsoft.com/office/powerpoint/2010/main" val="50342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14</a:t>
            </a:fld>
            <a:endParaRPr lang="zh-CN" altLang="en-US"/>
          </a:p>
        </p:txBody>
      </p:sp>
    </p:spTree>
    <p:extLst>
      <p:ext uri="{BB962C8B-B14F-4D97-AF65-F5344CB8AC3E}">
        <p14:creationId xmlns:p14="http://schemas.microsoft.com/office/powerpoint/2010/main" val="382655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15</a:t>
            </a:fld>
            <a:endParaRPr lang="zh-CN" altLang="en-US"/>
          </a:p>
        </p:txBody>
      </p:sp>
    </p:spTree>
    <p:extLst>
      <p:ext uri="{BB962C8B-B14F-4D97-AF65-F5344CB8AC3E}">
        <p14:creationId xmlns:p14="http://schemas.microsoft.com/office/powerpoint/2010/main" val="404819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16</a:t>
            </a:fld>
            <a:endParaRPr lang="zh-CN" altLang="en-US"/>
          </a:p>
        </p:txBody>
      </p:sp>
    </p:spTree>
    <p:extLst>
      <p:ext uri="{BB962C8B-B14F-4D97-AF65-F5344CB8AC3E}">
        <p14:creationId xmlns:p14="http://schemas.microsoft.com/office/powerpoint/2010/main" val="76700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17</a:t>
            </a:fld>
            <a:endParaRPr lang="zh-CN" altLang="en-US"/>
          </a:p>
        </p:txBody>
      </p:sp>
    </p:spTree>
    <p:extLst>
      <p:ext uri="{BB962C8B-B14F-4D97-AF65-F5344CB8AC3E}">
        <p14:creationId xmlns:p14="http://schemas.microsoft.com/office/powerpoint/2010/main" val="31789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18</a:t>
            </a:fld>
            <a:endParaRPr lang="zh-CN" altLang="en-US"/>
          </a:p>
        </p:txBody>
      </p:sp>
    </p:spTree>
    <p:extLst>
      <p:ext uri="{BB962C8B-B14F-4D97-AF65-F5344CB8AC3E}">
        <p14:creationId xmlns:p14="http://schemas.microsoft.com/office/powerpoint/2010/main" val="167507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19</a:t>
            </a:fld>
            <a:endParaRPr lang="zh-CN" altLang="en-US"/>
          </a:p>
        </p:txBody>
      </p:sp>
    </p:spTree>
    <p:extLst>
      <p:ext uri="{BB962C8B-B14F-4D97-AF65-F5344CB8AC3E}">
        <p14:creationId xmlns:p14="http://schemas.microsoft.com/office/powerpoint/2010/main" val="131623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a:t>
            </a:fld>
            <a:endParaRPr lang="zh-CN" altLang="en-US"/>
          </a:p>
        </p:txBody>
      </p:sp>
    </p:spTree>
    <p:extLst>
      <p:ext uri="{BB962C8B-B14F-4D97-AF65-F5344CB8AC3E}">
        <p14:creationId xmlns:p14="http://schemas.microsoft.com/office/powerpoint/2010/main" val="40937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20</a:t>
            </a:fld>
            <a:endParaRPr lang="zh-CN" altLang="en-US"/>
          </a:p>
        </p:txBody>
      </p:sp>
    </p:spTree>
    <p:extLst>
      <p:ext uri="{BB962C8B-B14F-4D97-AF65-F5344CB8AC3E}">
        <p14:creationId xmlns:p14="http://schemas.microsoft.com/office/powerpoint/2010/main" val="141046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21</a:t>
            </a:fld>
            <a:endParaRPr lang="zh-CN" altLang="en-US"/>
          </a:p>
        </p:txBody>
      </p:sp>
    </p:spTree>
    <p:extLst>
      <p:ext uri="{BB962C8B-B14F-4D97-AF65-F5344CB8AC3E}">
        <p14:creationId xmlns:p14="http://schemas.microsoft.com/office/powerpoint/2010/main" val="169437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22</a:t>
            </a:fld>
            <a:endParaRPr lang="zh-CN" altLang="en-US"/>
          </a:p>
        </p:txBody>
      </p:sp>
    </p:spTree>
    <p:extLst>
      <p:ext uri="{BB962C8B-B14F-4D97-AF65-F5344CB8AC3E}">
        <p14:creationId xmlns:p14="http://schemas.microsoft.com/office/powerpoint/2010/main" val="73608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23</a:t>
            </a:fld>
            <a:endParaRPr lang="zh-CN" altLang="en-US"/>
          </a:p>
        </p:txBody>
      </p:sp>
    </p:spTree>
    <p:extLst>
      <p:ext uri="{BB962C8B-B14F-4D97-AF65-F5344CB8AC3E}">
        <p14:creationId xmlns:p14="http://schemas.microsoft.com/office/powerpoint/2010/main" val="3631532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24</a:t>
            </a:fld>
            <a:endParaRPr lang="zh-CN" altLang="en-US"/>
          </a:p>
        </p:txBody>
      </p:sp>
    </p:spTree>
    <p:extLst>
      <p:ext uri="{BB962C8B-B14F-4D97-AF65-F5344CB8AC3E}">
        <p14:creationId xmlns:p14="http://schemas.microsoft.com/office/powerpoint/2010/main" val="382959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25</a:t>
            </a:fld>
            <a:endParaRPr lang="zh-CN" altLang="en-US"/>
          </a:p>
        </p:txBody>
      </p:sp>
    </p:spTree>
    <p:extLst>
      <p:ext uri="{BB962C8B-B14F-4D97-AF65-F5344CB8AC3E}">
        <p14:creationId xmlns:p14="http://schemas.microsoft.com/office/powerpoint/2010/main" val="321040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8053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3</a:t>
            </a:fld>
            <a:endParaRPr lang="zh-CN" altLang="en-US"/>
          </a:p>
        </p:txBody>
      </p:sp>
    </p:spTree>
    <p:extLst>
      <p:ext uri="{BB962C8B-B14F-4D97-AF65-F5344CB8AC3E}">
        <p14:creationId xmlns:p14="http://schemas.microsoft.com/office/powerpoint/2010/main" val="144643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4</a:t>
            </a:fld>
            <a:endParaRPr lang="zh-CN" altLang="en-US"/>
          </a:p>
        </p:txBody>
      </p:sp>
    </p:spTree>
    <p:extLst>
      <p:ext uri="{BB962C8B-B14F-4D97-AF65-F5344CB8AC3E}">
        <p14:creationId xmlns:p14="http://schemas.microsoft.com/office/powerpoint/2010/main" val="337965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5</a:t>
            </a:fld>
            <a:endParaRPr lang="zh-CN" altLang="en-US"/>
          </a:p>
        </p:txBody>
      </p:sp>
    </p:spTree>
    <p:extLst>
      <p:ext uri="{BB962C8B-B14F-4D97-AF65-F5344CB8AC3E}">
        <p14:creationId xmlns:p14="http://schemas.microsoft.com/office/powerpoint/2010/main" val="170589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6</a:t>
            </a:fld>
            <a:endParaRPr lang="zh-CN" altLang="en-US"/>
          </a:p>
        </p:txBody>
      </p:sp>
    </p:spTree>
    <p:extLst>
      <p:ext uri="{BB962C8B-B14F-4D97-AF65-F5344CB8AC3E}">
        <p14:creationId xmlns:p14="http://schemas.microsoft.com/office/powerpoint/2010/main" val="100054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7</a:t>
            </a:fld>
            <a:endParaRPr lang="zh-CN" altLang="en-US"/>
          </a:p>
        </p:txBody>
      </p:sp>
    </p:spTree>
    <p:extLst>
      <p:ext uri="{BB962C8B-B14F-4D97-AF65-F5344CB8AC3E}">
        <p14:creationId xmlns:p14="http://schemas.microsoft.com/office/powerpoint/2010/main" val="246457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8</a:t>
            </a:fld>
            <a:endParaRPr lang="zh-CN" altLang="en-US"/>
          </a:p>
        </p:txBody>
      </p:sp>
    </p:spTree>
    <p:extLst>
      <p:ext uri="{BB962C8B-B14F-4D97-AF65-F5344CB8AC3E}">
        <p14:creationId xmlns:p14="http://schemas.microsoft.com/office/powerpoint/2010/main" val="187351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9</a:t>
            </a:fld>
            <a:endParaRPr lang="zh-CN" altLang="en-US"/>
          </a:p>
        </p:txBody>
      </p:sp>
    </p:spTree>
    <p:extLst>
      <p:ext uri="{BB962C8B-B14F-4D97-AF65-F5344CB8AC3E}">
        <p14:creationId xmlns:p14="http://schemas.microsoft.com/office/powerpoint/2010/main" val="424414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8369735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14479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7038334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8498437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046438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591288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167675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2495906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3712445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9021369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4946379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3018776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7950014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105296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324504" y="6732313"/>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51609171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644999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9042048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5291897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2023/6/22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862366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2023/6/22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90284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81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672979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3347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141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9488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4360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6170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574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5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8159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59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483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2183743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48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56338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4828439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978282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0083645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125842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3C45930-23BE-406A-8428-68760113AA2C}"/>
              </a:ext>
            </a:extLst>
          </p:cNvPr>
          <p:cNvGrpSpPr/>
          <p:nvPr userDrawn="1"/>
        </p:nvGrpSpPr>
        <p:grpSpPr>
          <a:xfrm>
            <a:off x="0" y="-66701"/>
            <a:ext cx="12978213" cy="7539214"/>
            <a:chOff x="0" y="-66701"/>
            <a:chExt cx="12978213" cy="7539214"/>
          </a:xfrm>
        </p:grpSpPr>
        <p:pic>
          <p:nvPicPr>
            <p:cNvPr id="3" name="图片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9B0980C-2769-440F-BC43-E7C34A9A8346}"/>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5" name="图片 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7D76624-50DC-4420-AE0D-C5AAC973CA35}"/>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t="-10145"/>
            <a:stretch/>
          </p:blipFill>
          <p:spPr>
            <a:xfrm rot="17348240" flipH="1">
              <a:off x="9521719" y="4016019"/>
              <a:ext cx="2637201" cy="4275787"/>
            </a:xfrm>
            <a:prstGeom prst="rect">
              <a:avLst/>
            </a:prstGeom>
          </p:spPr>
        </p:pic>
        <p:pic>
          <p:nvPicPr>
            <p:cNvPr id="6" name="图片 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8361AA2-E098-4F4F-9557-FD1D0E9DD455}"/>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rot="17164519" flipH="1">
              <a:off x="10008455" y="5135801"/>
              <a:ext cx="1663726" cy="2603158"/>
            </a:xfrm>
            <a:prstGeom prst="rect">
              <a:avLst/>
            </a:prstGeom>
          </p:spPr>
        </p:pic>
        <p:sp>
          <p:nvSpPr>
            <p:cNvPr id="7" name="矩形 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8FC3BBB-7FFB-47A9-97DE-6A74201276BB}"/>
                </a:ext>
              </a:extLst>
            </p:cNvPr>
            <p:cNvSpPr/>
            <p:nvPr/>
          </p:nvSpPr>
          <p:spPr>
            <a:xfrm>
              <a:off x="1149257" y="961311"/>
              <a:ext cx="11042744" cy="45719"/>
            </a:xfrm>
            <a:prstGeom prst="rect">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E844F60-6B75-4BC3-AE13-B0B86AA3E8D4}"/>
                </a:ext>
              </a:extLst>
            </p:cNvPr>
            <p:cNvPicPr>
              <a:picLocks noChangeAspect="1"/>
            </p:cNvPicPr>
            <p:nvPr/>
          </p:nvPicPr>
          <p:blipFill rotWithShape="1">
            <a:blip r:embed="rId31" cstate="screen">
              <a:extLst>
                <a:ext uri="{BEBA8EAE-BF5A-486C-A8C5-ECC9F3942E4B}">
                  <a14:imgProps xmlns:a14="http://schemas.microsoft.com/office/drawing/2010/main">
                    <a14:imgLayer>
                      <a14:imgEffect>
                        <a14:backgroundRemoval t="2258" b="97742" l="0" r="97964"/>
                      </a14:imgEffect>
                    </a14:imgLayer>
                  </a14:imgProps>
                </a:ext>
                <a:ext uri="{28A0092B-C50C-407E-A947-70E740481C1C}">
                  <a14:useLocalDpi xmlns:a14="http://schemas.microsoft.com/office/drawing/2010/main"/>
                </a:ext>
              </a:extLst>
            </a:blip>
            <a:srcRect/>
            <a:stretch/>
          </p:blipFill>
          <p:spPr>
            <a:xfrm>
              <a:off x="0" y="-66701"/>
              <a:ext cx="1630017" cy="128925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100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2023/6/22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542968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7.pn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8.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AA40675-B1D9-462F-A27A-BD2528E4AF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1" name="图片 1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4119410-2689-4C03-A6C8-12F95268A3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381"/>
          <a:stretch/>
        </p:blipFill>
        <p:spPr>
          <a:xfrm>
            <a:off x="3238557" y="1726691"/>
            <a:ext cx="2974831" cy="3170545"/>
          </a:xfrm>
          <a:prstGeom prst="rect">
            <a:avLst/>
          </a:prstGeom>
        </p:spPr>
      </p:pic>
      <p:pic>
        <p:nvPicPr>
          <p:cNvPr id="13" name="图片 1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106630B-5793-4124-B1F2-1C2B70479A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74323" y="1142999"/>
            <a:ext cx="1845128" cy="2456943"/>
          </a:xfrm>
          <a:prstGeom prst="rect">
            <a:avLst/>
          </a:prstGeom>
        </p:spPr>
      </p:pic>
      <p:pic>
        <p:nvPicPr>
          <p:cNvPr id="12" name="图片 1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B43FBCD-770E-422D-BAA6-31756BEB2F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40485" y="3599942"/>
            <a:ext cx="5112803" cy="1966459"/>
          </a:xfrm>
          <a:prstGeom prst="rect">
            <a:avLst/>
          </a:prstGeom>
        </p:spPr>
      </p:pic>
      <p:grpSp>
        <p:nvGrpSpPr>
          <p:cNvPr id="9" name="组合 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505F949-1615-4AE0-8C94-2213647501C5}"/>
              </a:ext>
            </a:extLst>
          </p:cNvPr>
          <p:cNvGrpSpPr/>
          <p:nvPr/>
        </p:nvGrpSpPr>
        <p:grpSpPr>
          <a:xfrm>
            <a:off x="0" y="382498"/>
            <a:ext cx="7053288" cy="6475502"/>
            <a:chOff x="-1610317" y="284681"/>
            <a:chExt cx="8258736" cy="7257587"/>
          </a:xfrm>
        </p:grpSpPr>
        <p:pic>
          <p:nvPicPr>
            <p:cNvPr id="5" name="图片 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E8BC504-3544-4320-A9C9-44129E0E62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10317" y="284681"/>
              <a:ext cx="8258736" cy="6252529"/>
            </a:xfrm>
            <a:prstGeom prst="rect">
              <a:avLst/>
            </a:prstGeom>
          </p:spPr>
        </p:pic>
        <p:pic>
          <p:nvPicPr>
            <p:cNvPr id="8" name="图片 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C0C8C83-D393-471B-AECC-39E275384D4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0317" y="1631511"/>
              <a:ext cx="4902159" cy="5910757"/>
            </a:xfrm>
            <a:prstGeom prst="rect">
              <a:avLst/>
            </a:prstGeom>
          </p:spPr>
        </p:pic>
      </p:grpSp>
      <p:pic>
        <p:nvPicPr>
          <p:cNvPr id="14" name="图片 1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6C1D132-0A8D-4AB6-A41E-457FF97C088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48206" y="1057526"/>
            <a:ext cx="1470653" cy="1267221"/>
          </a:xfrm>
          <a:prstGeom prst="rect">
            <a:avLst/>
          </a:prstGeom>
        </p:spPr>
      </p:pic>
      <p:grpSp>
        <p:nvGrpSpPr>
          <p:cNvPr id="21" name="组合 2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11CA464-B3F6-41E9-8502-6582086DEA6F}"/>
              </a:ext>
            </a:extLst>
          </p:cNvPr>
          <p:cNvGrpSpPr/>
          <p:nvPr/>
        </p:nvGrpSpPr>
        <p:grpSpPr>
          <a:xfrm>
            <a:off x="9995502" y="340988"/>
            <a:ext cx="1839438" cy="424011"/>
            <a:chOff x="9647500" y="2010680"/>
            <a:chExt cx="1839438" cy="424011"/>
          </a:xfrm>
        </p:grpSpPr>
        <p:sp>
          <p:nvSpPr>
            <p:cNvPr id="22" name="文本框 2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952EBDA-D575-4E08-BAF7-3069FAC742D8}"/>
                </a:ext>
              </a:extLst>
            </p:cNvPr>
            <p:cNvSpPr txBox="1"/>
            <p:nvPr/>
          </p:nvSpPr>
          <p:spPr>
            <a:xfrm>
              <a:off x="9647500" y="2024549"/>
              <a:ext cx="1839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smtClean="0">
                  <a:ln>
                    <a:noFill/>
                  </a:ln>
                  <a:solidFill>
                    <a:srgbClr val="C50009"/>
                  </a:solidFill>
                  <a:effectLst/>
                  <a:uLnTx/>
                  <a:uFillTx/>
                  <a:cs typeface="+mn-ea"/>
                  <a:sym typeface="+mn-lt"/>
                </a:rPr>
                <a:t>1927—20XX</a:t>
              </a:r>
              <a:endParaRPr kumimoji="0" lang="zh-CN" altLang="en-US" b="0" i="0" u="none" strike="noStrike" kern="1200" cap="none" spc="0" normalizeH="0" baseline="0" noProof="0" dirty="0">
                <a:ln>
                  <a:noFill/>
                </a:ln>
                <a:solidFill>
                  <a:srgbClr val="C50009"/>
                </a:solidFill>
                <a:effectLst/>
                <a:uLnTx/>
                <a:uFillTx/>
                <a:cs typeface="+mn-ea"/>
                <a:sym typeface="+mn-lt"/>
              </a:endParaRPr>
            </a:p>
          </p:txBody>
        </p:sp>
        <p:sp>
          <p:nvSpPr>
            <p:cNvPr id="23" name="矩形 2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9DA04CC-6F44-4281-9F82-64D239FE4F7F}"/>
                </a:ext>
              </a:extLst>
            </p:cNvPr>
            <p:cNvSpPr/>
            <p:nvPr/>
          </p:nvSpPr>
          <p:spPr>
            <a:xfrm>
              <a:off x="9673167" y="2010680"/>
              <a:ext cx="1756833" cy="424011"/>
            </a:xfrm>
            <a:prstGeom prst="rect">
              <a:avLst/>
            </a:prstGeom>
            <a:noFill/>
            <a:ln w="19050">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50009"/>
                </a:solidFill>
                <a:effectLst/>
                <a:uLnTx/>
                <a:uFillTx/>
                <a:cs typeface="+mn-ea"/>
                <a:sym typeface="+mn-lt"/>
              </a:endParaRPr>
            </a:p>
          </p:txBody>
        </p:sp>
      </p:grpSp>
      <p:grpSp>
        <p:nvGrpSpPr>
          <p:cNvPr id="26" name="组合 2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DE3675D-0AB2-40C5-B027-580E27D32E7D}"/>
              </a:ext>
            </a:extLst>
          </p:cNvPr>
          <p:cNvGrpSpPr/>
          <p:nvPr/>
        </p:nvGrpSpPr>
        <p:grpSpPr>
          <a:xfrm>
            <a:off x="6462557" y="3987990"/>
            <a:ext cx="4701833" cy="1138612"/>
            <a:chOff x="6244227" y="3453586"/>
            <a:chExt cx="4701833" cy="1138612"/>
          </a:xfrm>
        </p:grpSpPr>
        <p:sp>
          <p:nvSpPr>
            <p:cNvPr id="20" name="文本框 1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EA0203EF-1183-4DB9-B3CE-02EA0DA0EC62}"/>
                </a:ext>
              </a:extLst>
            </p:cNvPr>
            <p:cNvSpPr txBox="1"/>
            <p:nvPr/>
          </p:nvSpPr>
          <p:spPr>
            <a:xfrm>
              <a:off x="6244227" y="3453586"/>
              <a:ext cx="4701833" cy="523220"/>
            </a:xfrm>
            <a:prstGeom prst="rect">
              <a:avLst/>
            </a:prstGeom>
            <a:noFill/>
          </p:spPr>
          <p:txBody>
            <a:bodyPr vert="horz" wrap="square" rtlCol="0">
              <a:spAutoFit/>
            </a:bodyPr>
            <a:lstStyle/>
            <a:p>
              <a:r>
                <a:rPr lang="zh-CN" altLang="en-US" sz="2800" dirty="0">
                  <a:solidFill>
                    <a:srgbClr val="C50009"/>
                  </a:solidFill>
                  <a:cs typeface="+mn-ea"/>
                  <a:sym typeface="+mn-lt"/>
                </a:rPr>
                <a:t>热烈庆祝中华国人民解放军</a:t>
              </a:r>
            </a:p>
          </p:txBody>
        </p:sp>
        <p:sp>
          <p:nvSpPr>
            <p:cNvPr id="24" name="文本框 2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DF9BAC8-2CA0-4EF6-B51B-539414CD0C59}"/>
                </a:ext>
              </a:extLst>
            </p:cNvPr>
            <p:cNvSpPr txBox="1"/>
            <p:nvPr/>
          </p:nvSpPr>
          <p:spPr>
            <a:xfrm>
              <a:off x="7357707" y="4068978"/>
              <a:ext cx="2246630" cy="523220"/>
            </a:xfrm>
            <a:prstGeom prst="rect">
              <a:avLst/>
            </a:prstGeom>
            <a:noFill/>
          </p:spPr>
          <p:txBody>
            <a:bodyPr vert="horz" wrap="square" rtlCol="0">
              <a:spAutoFit/>
            </a:bodyPr>
            <a:lstStyle/>
            <a:p>
              <a:r>
                <a:rPr lang="zh-CN" altLang="en-US" sz="2800" dirty="0">
                  <a:solidFill>
                    <a:srgbClr val="C50009"/>
                  </a:solidFill>
                  <a:cs typeface="+mn-ea"/>
                  <a:sym typeface="+mn-lt"/>
                </a:rPr>
                <a:t>建</a:t>
              </a:r>
              <a:r>
                <a:rPr lang="zh-CN" altLang="en-US" sz="2800" dirty="0" smtClean="0">
                  <a:solidFill>
                    <a:srgbClr val="C50009"/>
                  </a:solidFill>
                  <a:cs typeface="+mn-ea"/>
                  <a:sym typeface="+mn-lt"/>
                </a:rPr>
                <a:t>军</a:t>
              </a:r>
              <a:r>
                <a:rPr lang="en-US" altLang="zh-CN" sz="2800" dirty="0">
                  <a:solidFill>
                    <a:srgbClr val="C50009"/>
                  </a:solidFill>
                  <a:cs typeface="+mn-ea"/>
                  <a:sym typeface="+mn-lt"/>
                </a:rPr>
                <a:t>XX</a:t>
              </a:r>
              <a:r>
                <a:rPr lang="zh-CN" altLang="en-US" sz="2800" dirty="0" smtClean="0">
                  <a:solidFill>
                    <a:srgbClr val="C50009"/>
                  </a:solidFill>
                  <a:cs typeface="+mn-ea"/>
                  <a:sym typeface="+mn-lt"/>
                </a:rPr>
                <a:t>周</a:t>
              </a:r>
              <a:r>
                <a:rPr lang="zh-CN" altLang="en-US" sz="2800" dirty="0">
                  <a:solidFill>
                    <a:srgbClr val="C50009"/>
                  </a:solidFill>
                  <a:cs typeface="+mn-ea"/>
                  <a:sym typeface="+mn-lt"/>
                </a:rPr>
                <a:t>年</a:t>
              </a:r>
            </a:p>
          </p:txBody>
        </p:sp>
      </p:grpSp>
      <p:pic>
        <p:nvPicPr>
          <p:cNvPr id="25" name="图片 2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897F088-D374-4511-B941-6CDD7628B5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3670865" flipH="1" flipV="1">
            <a:off x="8761084" y="77361"/>
            <a:ext cx="3861400" cy="5786639"/>
          </a:xfrm>
          <a:prstGeom prst="rect">
            <a:avLst/>
          </a:prstGeom>
        </p:spPr>
      </p:pic>
      <p:pic>
        <p:nvPicPr>
          <p:cNvPr id="16" name="图片 1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E040E14-A383-45D7-91C6-6C2DCF6A2F2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087486" y="887460"/>
            <a:ext cx="9597477" cy="2756251"/>
          </a:xfrm>
          <a:prstGeom prst="rect">
            <a:avLst/>
          </a:prstGeom>
          <a:effectLst>
            <a:outerShdw blurRad="63500" sx="102000" sy="102000" algn="ctr" rotWithShape="0">
              <a:prstClr val="black">
                <a:alpha val="40000"/>
              </a:prstClr>
            </a:outerShdw>
          </a:effectLst>
        </p:spPr>
      </p:pic>
      <p:pic>
        <p:nvPicPr>
          <p:cNvPr id="28" name="图片 2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7EAA499-8F16-4FA8-A33E-57B49EE8ACE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35186" y="5218774"/>
            <a:ext cx="3261090" cy="7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B897FC91-893F-4BCD-9C78-8525461691F6}"/>
              </a:ext>
            </a:extLst>
          </p:cNvPr>
          <p:cNvSpPr txBox="1"/>
          <p:nvPr/>
        </p:nvSpPr>
        <p:spPr>
          <a:xfrm>
            <a:off x="842411" y="3187467"/>
            <a:ext cx="2800216" cy="1212640"/>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确保党指挥枪。三湾改编初步解决了如何把以农民及旧军人为主要成份的革命军队建设成为一支无产阶级新型人民军队的问题。</a:t>
            </a: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9B52E29A-154B-4533-AE5D-69AD2F9409C2}"/>
              </a:ext>
            </a:extLst>
          </p:cNvPr>
          <p:cNvSpPr txBox="1"/>
          <p:nvPr/>
        </p:nvSpPr>
        <p:spPr>
          <a:xfrm>
            <a:off x="4723398" y="3187467"/>
            <a:ext cx="2800216"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C50009"/>
                </a:solidFill>
                <a:latin typeface="+mn-lt"/>
                <a:ea typeface="+mn-ea"/>
                <a:cs typeface="+mn-ea"/>
                <a:sym typeface="+mn-lt"/>
              </a:rPr>
              <a:t>1927</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9</a:t>
            </a:r>
            <a:r>
              <a:rPr lang="zh-CN" altLang="en-US" sz="1400" b="0" dirty="0">
                <a:solidFill>
                  <a:srgbClr val="C50009"/>
                </a:solidFill>
                <a:latin typeface="+mn-lt"/>
                <a:ea typeface="+mn-ea"/>
                <a:cs typeface="+mn-ea"/>
                <a:sym typeface="+mn-lt"/>
              </a:rPr>
              <a:t>月</a:t>
            </a:r>
            <a:r>
              <a:rPr lang="en-US" altLang="zh-CN" sz="1400" b="0" dirty="0">
                <a:solidFill>
                  <a:srgbClr val="C50009"/>
                </a:solidFill>
                <a:latin typeface="+mn-lt"/>
                <a:ea typeface="+mn-ea"/>
                <a:cs typeface="+mn-ea"/>
                <a:sym typeface="+mn-lt"/>
              </a:rPr>
              <a:t>29</a:t>
            </a:r>
            <a:r>
              <a:rPr lang="zh-CN" altLang="en-US" sz="1400" b="0" dirty="0">
                <a:solidFill>
                  <a:srgbClr val="C50009"/>
                </a:solidFill>
                <a:latin typeface="+mn-lt"/>
                <a:ea typeface="+mn-ea"/>
                <a:cs typeface="+mn-ea"/>
                <a:sym typeface="+mn-lt"/>
              </a:rPr>
              <a:t>日至</a:t>
            </a:r>
            <a:r>
              <a:rPr lang="en-US" altLang="zh-CN" sz="1400" b="0" dirty="0">
                <a:solidFill>
                  <a:srgbClr val="C50009"/>
                </a:solidFill>
                <a:latin typeface="+mn-lt"/>
                <a:ea typeface="+mn-ea"/>
                <a:cs typeface="+mn-ea"/>
                <a:sym typeface="+mn-lt"/>
              </a:rPr>
              <a:t>10</a:t>
            </a:r>
            <a:r>
              <a:rPr lang="zh-CN" altLang="en-US" sz="1400" b="0" dirty="0">
                <a:solidFill>
                  <a:srgbClr val="C50009"/>
                </a:solidFill>
                <a:latin typeface="+mn-lt"/>
                <a:ea typeface="+mn-ea"/>
                <a:cs typeface="+mn-ea"/>
                <a:sym typeface="+mn-lt"/>
              </a:rPr>
              <a:t>月</a:t>
            </a:r>
            <a:r>
              <a:rPr lang="en-US" altLang="zh-CN" sz="1400" b="0" dirty="0">
                <a:solidFill>
                  <a:srgbClr val="C50009"/>
                </a:solidFill>
                <a:latin typeface="+mn-lt"/>
                <a:ea typeface="+mn-ea"/>
                <a:cs typeface="+mn-ea"/>
                <a:sym typeface="+mn-lt"/>
              </a:rPr>
              <a:t>3</a:t>
            </a:r>
            <a:r>
              <a:rPr lang="zh-CN" altLang="en-US" sz="1400" b="0" dirty="0">
                <a:solidFill>
                  <a:srgbClr val="C50009"/>
                </a:solidFill>
                <a:latin typeface="+mn-lt"/>
                <a:ea typeface="+mn-ea"/>
                <a:cs typeface="+mn-ea"/>
                <a:sym typeface="+mn-lt"/>
              </a:rPr>
              <a:t>日，毛泽东在江西永新县三湾村，领导了举世闻名的“三湾改编”。从政治上组织上保证了党对军队的绝对领导。</a:t>
            </a:r>
          </a:p>
        </p:txBody>
      </p:sp>
      <p:sp>
        <p:nvSpPr>
          <p:cNvPr id="7" name="文本框 6">
            <a:extLst>
              <a:ext uri="{FF2B5EF4-FFF2-40B4-BE49-F238E27FC236}">
                <a16:creationId xmlns="" xmlns:p14="http://schemas.microsoft.com/office/powerpoint/2010/main" xmlns:mc="http://schemas.openxmlformats.org/markup-compatibility/2006" xmlns:a16="http://schemas.microsoft.com/office/drawing/2014/main" id="{F4607998-8994-4B87-9D71-B715D930CE64}"/>
              </a:ext>
            </a:extLst>
          </p:cNvPr>
          <p:cNvSpPr txBox="1"/>
          <p:nvPr/>
        </p:nvSpPr>
        <p:spPr>
          <a:xfrm>
            <a:off x="8604385" y="3187467"/>
            <a:ext cx="2800216"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实行人民军队官兵平等、经济公开同时，三湾改编的三项重要内容之一实行民主主义，也对团结广大士兵群众、瓦解敌军起到了巨大作用。</a:t>
            </a:r>
          </a:p>
        </p:txBody>
      </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AD80556F-F032-42CB-8F60-C31786E3A9AB}"/>
              </a:ext>
            </a:extLst>
          </p:cNvPr>
          <p:cNvGrpSpPr/>
          <p:nvPr/>
        </p:nvGrpSpPr>
        <p:grpSpPr>
          <a:xfrm>
            <a:off x="974444" y="2120674"/>
            <a:ext cx="2869754" cy="600164"/>
            <a:chOff x="882632" y="2535780"/>
            <a:chExt cx="2869754" cy="600164"/>
          </a:xfrm>
        </p:grpSpPr>
        <p:sp>
          <p:nvSpPr>
            <p:cNvPr id="17" name="PA-102255">
              <a:extLst>
                <a:ext uri="{FF2B5EF4-FFF2-40B4-BE49-F238E27FC236}">
                  <a16:creationId xmlns="" xmlns:p14="http://schemas.microsoft.com/office/powerpoint/2010/main" xmlns:mc="http://schemas.openxmlformats.org/markup-compatibility/2006" xmlns:a16="http://schemas.microsoft.com/office/drawing/2014/main" id="{CF99D4D5-54EC-43C8-A9D5-6E765BB30FC1}"/>
                </a:ext>
              </a:extLst>
            </p:cNvPr>
            <p:cNvSpPr/>
            <p:nvPr>
              <p:custDataLst>
                <p:tags r:id="rId3"/>
              </p:custDataLst>
            </p:nvPr>
          </p:nvSpPr>
          <p:spPr>
            <a:xfrm>
              <a:off x="882632" y="2535780"/>
              <a:ext cx="2341536"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995A7764-0C07-4A1D-939E-33E53589515D}"/>
                </a:ext>
              </a:extLst>
            </p:cNvPr>
            <p:cNvSpPr txBox="1"/>
            <p:nvPr/>
          </p:nvSpPr>
          <p:spPr>
            <a:xfrm>
              <a:off x="1014476" y="2551169"/>
              <a:ext cx="2737910"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支部建边上</a:t>
              </a:r>
            </a:p>
          </p:txBody>
        </p:sp>
      </p:grpSp>
      <p:grpSp>
        <p:nvGrpSpPr>
          <p:cNvPr id="20" name="组合 19">
            <a:extLst>
              <a:ext uri="{FF2B5EF4-FFF2-40B4-BE49-F238E27FC236}">
                <a16:creationId xmlns="" xmlns:p14="http://schemas.microsoft.com/office/powerpoint/2010/main" xmlns:mc="http://schemas.openxmlformats.org/markup-compatibility/2006" xmlns:a16="http://schemas.microsoft.com/office/drawing/2014/main" id="{BE504B24-C8AC-48A8-A541-966A6843D468}"/>
              </a:ext>
            </a:extLst>
          </p:cNvPr>
          <p:cNvGrpSpPr/>
          <p:nvPr/>
        </p:nvGrpSpPr>
        <p:grpSpPr>
          <a:xfrm>
            <a:off x="5102216" y="2120055"/>
            <a:ext cx="2105641" cy="593089"/>
            <a:chOff x="4235432" y="2527467"/>
            <a:chExt cx="2105641" cy="593089"/>
          </a:xfrm>
        </p:grpSpPr>
        <p:sp>
          <p:nvSpPr>
            <p:cNvPr id="18" name="PA-102255">
              <a:extLst>
                <a:ext uri="{FF2B5EF4-FFF2-40B4-BE49-F238E27FC236}">
                  <a16:creationId xmlns="" xmlns:p14="http://schemas.microsoft.com/office/powerpoint/2010/main" xmlns:mc="http://schemas.openxmlformats.org/markup-compatibility/2006" xmlns:a16="http://schemas.microsoft.com/office/drawing/2014/main" id="{8557270A-23A9-476B-95E9-FFFE1344FE72}"/>
                </a:ext>
              </a:extLst>
            </p:cNvPr>
            <p:cNvSpPr/>
            <p:nvPr>
              <p:custDataLst>
                <p:tags r:id="rId2"/>
              </p:custDataLst>
            </p:nvPr>
          </p:nvSpPr>
          <p:spPr>
            <a:xfrm>
              <a:off x="4235432" y="2535780"/>
              <a:ext cx="1987568"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2" name="文本框 11">
              <a:extLst>
                <a:ext uri="{FF2B5EF4-FFF2-40B4-BE49-F238E27FC236}">
                  <a16:creationId xmlns="" xmlns:p14="http://schemas.microsoft.com/office/powerpoint/2010/main" xmlns:mc="http://schemas.openxmlformats.org/markup-compatibility/2006" xmlns:a16="http://schemas.microsoft.com/office/drawing/2014/main" id="{D67601B6-F7B1-4F21-86B6-D151FB93BF8B}"/>
                </a:ext>
              </a:extLst>
            </p:cNvPr>
            <p:cNvSpPr txBox="1"/>
            <p:nvPr/>
          </p:nvSpPr>
          <p:spPr>
            <a:xfrm>
              <a:off x="4353505" y="2527467"/>
              <a:ext cx="1987568"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三湾改编</a:t>
              </a:r>
            </a:p>
          </p:txBody>
        </p:sp>
      </p:grpSp>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63444A70-F871-443F-97DF-58800941BD71}"/>
              </a:ext>
            </a:extLst>
          </p:cNvPr>
          <p:cNvGrpSpPr/>
          <p:nvPr/>
        </p:nvGrpSpPr>
        <p:grpSpPr>
          <a:xfrm>
            <a:off x="8804974" y="2128368"/>
            <a:ext cx="2469857" cy="584776"/>
            <a:chOff x="8218668" y="2553437"/>
            <a:chExt cx="2469857" cy="584776"/>
          </a:xfrm>
        </p:grpSpPr>
        <p:sp>
          <p:nvSpPr>
            <p:cNvPr id="19" name="PA-102255">
              <a:extLst>
                <a:ext uri="{FF2B5EF4-FFF2-40B4-BE49-F238E27FC236}">
                  <a16:creationId xmlns="" xmlns:p14="http://schemas.microsoft.com/office/powerpoint/2010/main" xmlns:mc="http://schemas.openxmlformats.org/markup-compatibility/2006" xmlns:a16="http://schemas.microsoft.com/office/drawing/2014/main" id="{170B84ED-2395-48CE-BEDA-9E524444EC63}"/>
                </a:ext>
              </a:extLst>
            </p:cNvPr>
            <p:cNvSpPr/>
            <p:nvPr>
              <p:custDataLst>
                <p:tags r:id="rId1"/>
              </p:custDataLst>
            </p:nvPr>
          </p:nvSpPr>
          <p:spPr>
            <a:xfrm>
              <a:off x="8218668" y="2553437"/>
              <a:ext cx="2341536"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2D4CE713-5C4B-4C69-A9CB-C4499759F490}"/>
                </a:ext>
              </a:extLst>
            </p:cNvPr>
            <p:cNvSpPr txBox="1"/>
            <p:nvPr/>
          </p:nvSpPr>
          <p:spPr>
            <a:xfrm>
              <a:off x="8525860" y="2553438"/>
              <a:ext cx="2162665"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民主制度</a:t>
              </a:r>
            </a:p>
          </p:txBody>
        </p:sp>
      </p:grpSp>
    </p:spTree>
    <p:extLst>
      <p:ext uri="{BB962C8B-B14F-4D97-AF65-F5344CB8AC3E}">
        <p14:creationId xmlns:p14="http://schemas.microsoft.com/office/powerpoint/2010/main" val="193818702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grpSp>
        <p:nvGrpSpPr>
          <p:cNvPr id="7" name="组合 6">
            <a:extLst>
              <a:ext uri="{FF2B5EF4-FFF2-40B4-BE49-F238E27FC236}">
                <a16:creationId xmlns="" xmlns:p14="http://schemas.microsoft.com/office/powerpoint/2010/main" xmlns:mc="http://schemas.openxmlformats.org/markup-compatibility/2006" xmlns:a16="http://schemas.microsoft.com/office/drawing/2014/main" id="{B923351D-72BE-417C-A0DD-1A0144FE5F76}"/>
              </a:ext>
            </a:extLst>
          </p:cNvPr>
          <p:cNvGrpSpPr/>
          <p:nvPr/>
        </p:nvGrpSpPr>
        <p:grpSpPr>
          <a:xfrm>
            <a:off x="1548580" y="2107800"/>
            <a:ext cx="3653589" cy="2564684"/>
            <a:chOff x="646880" y="1755616"/>
            <a:chExt cx="3653589" cy="2564684"/>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C91CAA9F-3F6C-43F8-AFAC-5EE0058925C1}"/>
                </a:ext>
              </a:extLst>
            </p:cNvPr>
            <p:cNvSpPr/>
            <p:nvPr/>
          </p:nvSpPr>
          <p:spPr>
            <a:xfrm>
              <a:off x="646880" y="2059052"/>
              <a:ext cx="3653589" cy="2261248"/>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1022153">
              <a:extLst>
                <a:ext uri="{FF2B5EF4-FFF2-40B4-BE49-F238E27FC236}">
                  <a16:creationId xmlns="" xmlns:p14="http://schemas.microsoft.com/office/powerpoint/2010/main" xmlns:mc="http://schemas.openxmlformats.org/markup-compatibility/2006" xmlns:a16="http://schemas.microsoft.com/office/drawing/2014/main" id="{48A690C7-21A0-4850-88B5-C4E1396BF3BD}"/>
                </a:ext>
              </a:extLst>
            </p:cNvPr>
            <p:cNvSpPr/>
            <p:nvPr>
              <p:custDataLst>
                <p:tags r:id="rId3"/>
              </p:custDataLst>
            </p:nvPr>
          </p:nvSpPr>
          <p:spPr bwMode="auto">
            <a:xfrm flipH="1">
              <a:off x="1073970" y="1817172"/>
              <a:ext cx="179623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E26B3B65-6143-457B-B998-C3914337C0C6}"/>
                </a:ext>
              </a:extLst>
            </p:cNvPr>
            <p:cNvSpPr txBox="1"/>
            <p:nvPr/>
          </p:nvSpPr>
          <p:spPr>
            <a:xfrm>
              <a:off x="1169609" y="1755616"/>
              <a:ext cx="2415725"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反围剿</a:t>
              </a: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DE1330F1-04C5-4B6C-BA25-400A22292EA6}"/>
                </a:ext>
              </a:extLst>
            </p:cNvPr>
            <p:cNvSpPr txBox="1"/>
            <p:nvPr/>
          </p:nvSpPr>
          <p:spPr>
            <a:xfrm>
              <a:off x="871035" y="2678315"/>
              <a:ext cx="3328773" cy="1212640"/>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lnSpc>
                  <a:spcPct val="130000"/>
                </a:lnSpc>
              </a:pPr>
              <a:r>
                <a:rPr lang="zh-CN" altLang="en-US" sz="1400" b="0" dirty="0">
                  <a:solidFill>
                    <a:srgbClr val="C50009"/>
                  </a:solidFill>
                  <a:latin typeface="+mn-lt"/>
                  <a:ea typeface="+mn-ea"/>
                  <a:cs typeface="+mn-ea"/>
                  <a:sym typeface="+mn-lt"/>
                </a:rPr>
                <a:t>红军和革命根据地的发展壮大使得国民党惊恐不安，蒋介石紧急调集军队，从</a:t>
              </a:r>
              <a:r>
                <a:rPr lang="en-US" altLang="zh-CN" sz="1400" b="0" dirty="0">
                  <a:solidFill>
                    <a:srgbClr val="C50009"/>
                  </a:solidFill>
                  <a:latin typeface="+mn-lt"/>
                  <a:ea typeface="+mn-ea"/>
                  <a:cs typeface="+mn-ea"/>
                  <a:sym typeface="+mn-lt"/>
                </a:rPr>
                <a:t>1930</a:t>
              </a:r>
              <a:r>
                <a:rPr lang="zh-CN" altLang="en-US" sz="1400" b="0" dirty="0">
                  <a:solidFill>
                    <a:srgbClr val="C50009"/>
                  </a:solidFill>
                  <a:latin typeface="+mn-lt"/>
                  <a:ea typeface="+mn-ea"/>
                  <a:cs typeface="+mn-ea"/>
                  <a:sym typeface="+mn-lt"/>
                </a:rPr>
                <a:t>年开始，对中国共产党领导的中央革命根据地发动的四次“围剿行动”</a:t>
              </a:r>
            </a:p>
          </p:txBody>
        </p:sp>
      </p:grpSp>
      <p:grpSp>
        <p:nvGrpSpPr>
          <p:cNvPr id="19" name="组合 18">
            <a:extLst>
              <a:ext uri="{FF2B5EF4-FFF2-40B4-BE49-F238E27FC236}">
                <a16:creationId xmlns="" xmlns:p14="http://schemas.microsoft.com/office/powerpoint/2010/main" xmlns:mc="http://schemas.openxmlformats.org/markup-compatibility/2006" xmlns:a16="http://schemas.microsoft.com/office/drawing/2014/main" id="{91A63869-1431-4BCB-9C7E-B59DEA1222BD}"/>
              </a:ext>
            </a:extLst>
          </p:cNvPr>
          <p:cNvGrpSpPr/>
          <p:nvPr/>
        </p:nvGrpSpPr>
        <p:grpSpPr>
          <a:xfrm>
            <a:off x="6613939" y="1670084"/>
            <a:ext cx="4258081" cy="1232233"/>
            <a:chOff x="6095998" y="1794885"/>
            <a:chExt cx="4258081" cy="1232233"/>
          </a:xfrm>
        </p:grpSpPr>
        <p:sp>
          <p:nvSpPr>
            <p:cNvPr id="16" name="PA-1022153">
              <a:extLst>
                <a:ext uri="{FF2B5EF4-FFF2-40B4-BE49-F238E27FC236}">
                  <a16:creationId xmlns="" xmlns:p14="http://schemas.microsoft.com/office/powerpoint/2010/main" xmlns:mc="http://schemas.openxmlformats.org/markup-compatibility/2006" xmlns:a16="http://schemas.microsoft.com/office/drawing/2014/main" id="{7D364BD3-0D7E-4D94-B0C5-E50536C48190}"/>
                </a:ext>
              </a:extLst>
            </p:cNvPr>
            <p:cNvSpPr/>
            <p:nvPr>
              <p:custDataLst>
                <p:tags r:id="rId2"/>
              </p:custDataLst>
            </p:nvPr>
          </p:nvSpPr>
          <p:spPr bwMode="auto">
            <a:xfrm flipH="1">
              <a:off x="6095998" y="1856441"/>
              <a:ext cx="288175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a:extLst>
                <a:ext uri="{FF2B5EF4-FFF2-40B4-BE49-F238E27FC236}">
                  <a16:creationId xmlns="" xmlns:p14="http://schemas.microsoft.com/office/powerpoint/2010/main" xmlns:mc="http://schemas.openxmlformats.org/markup-compatibility/2006" xmlns:a16="http://schemas.microsoft.com/office/drawing/2014/main" id="{22CE220E-1933-4337-937E-C51F093A62F4}"/>
                </a:ext>
              </a:extLst>
            </p:cNvPr>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第一次反“围剿”为第二次国内革命战争时期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1" name="文本框 10">
              <a:extLst>
                <a:ext uri="{FF2B5EF4-FFF2-40B4-BE49-F238E27FC236}">
                  <a16:creationId xmlns="" xmlns:p14="http://schemas.microsoft.com/office/powerpoint/2010/main" xmlns:mc="http://schemas.openxmlformats.org/markup-compatibility/2006" xmlns:a16="http://schemas.microsoft.com/office/drawing/2014/main" id="{ECA607DC-8B7A-4593-93B8-81A2508EB2E0}"/>
                </a:ext>
              </a:extLst>
            </p:cNvPr>
            <p:cNvSpPr txBox="1"/>
            <p:nvPr/>
          </p:nvSpPr>
          <p:spPr>
            <a:xfrm>
              <a:off x="6096000" y="1794885"/>
              <a:ext cx="2720976"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第一次反围剿</a:t>
              </a:r>
            </a:p>
          </p:txBody>
        </p:sp>
      </p:grpSp>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5D94E392-63F0-4CA5-B6D3-E2C7C4294438}"/>
              </a:ext>
            </a:extLst>
          </p:cNvPr>
          <p:cNvGrpSpPr/>
          <p:nvPr/>
        </p:nvGrpSpPr>
        <p:grpSpPr>
          <a:xfrm>
            <a:off x="6613939" y="3790144"/>
            <a:ext cx="4258081" cy="1510636"/>
            <a:chOff x="6095998" y="3914945"/>
            <a:chExt cx="4258081" cy="1510636"/>
          </a:xfrm>
        </p:grpSpPr>
        <p:sp>
          <p:nvSpPr>
            <p:cNvPr id="17" name="PA-1022153">
              <a:extLst>
                <a:ext uri="{FF2B5EF4-FFF2-40B4-BE49-F238E27FC236}">
                  <a16:creationId xmlns="" xmlns:p14="http://schemas.microsoft.com/office/powerpoint/2010/main" xmlns:mc="http://schemas.openxmlformats.org/markup-compatibility/2006" xmlns:a16="http://schemas.microsoft.com/office/drawing/2014/main" id="{C3588D2C-74C8-4097-A84E-082CA89621A2}"/>
                </a:ext>
              </a:extLst>
            </p:cNvPr>
            <p:cNvSpPr/>
            <p:nvPr>
              <p:custDataLst>
                <p:tags r:id="rId1"/>
              </p:custDataLst>
            </p:nvPr>
          </p:nvSpPr>
          <p:spPr bwMode="auto">
            <a:xfrm flipH="1">
              <a:off x="6095998" y="3976501"/>
              <a:ext cx="2881751"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2" name="文本框 11">
              <a:extLst>
                <a:ext uri="{FF2B5EF4-FFF2-40B4-BE49-F238E27FC236}">
                  <a16:creationId xmlns="" xmlns:p14="http://schemas.microsoft.com/office/powerpoint/2010/main" xmlns:mc="http://schemas.openxmlformats.org/markup-compatibility/2006" xmlns:a16="http://schemas.microsoft.com/office/drawing/2014/main" id="{92FB5250-2F6C-4C34-B0E9-F2A70C65C85F}"/>
                </a:ext>
              </a:extLst>
            </p:cNvPr>
            <p:cNvSpPr txBox="1"/>
            <p:nvPr/>
          </p:nvSpPr>
          <p:spPr>
            <a:xfrm>
              <a:off x="6096000" y="4493018"/>
              <a:ext cx="4258079" cy="932563"/>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第二次反围剿是指第二次国内革命战争时期，于</a:t>
              </a:r>
              <a:r>
                <a:rPr lang="en-US" altLang="zh-CN" sz="1400" b="0" dirty="0">
                  <a:solidFill>
                    <a:srgbClr val="C50009"/>
                  </a:solidFill>
                  <a:latin typeface="+mn-lt"/>
                  <a:ea typeface="+mn-ea"/>
                  <a:cs typeface="+mn-ea"/>
                  <a:sym typeface="+mn-lt"/>
                </a:rPr>
                <a:t>1931</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4</a:t>
              </a:r>
              <a:r>
                <a:rPr lang="zh-CN" altLang="en-US" sz="1400" b="0" dirty="0">
                  <a:solidFill>
                    <a:srgbClr val="C50009"/>
                  </a:solidFill>
                  <a:latin typeface="+mn-lt"/>
                  <a:ea typeface="+mn-ea"/>
                  <a:cs typeface="+mn-ea"/>
                  <a:sym typeface="+mn-lt"/>
                </a:rPr>
                <a:t>月发动的第二次“围剿”。最终红军反“围剿”成功。</a:t>
              </a: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9282BC0B-F27D-474C-BBFA-74D4DD3668C2}"/>
                </a:ext>
              </a:extLst>
            </p:cNvPr>
            <p:cNvSpPr txBox="1"/>
            <p:nvPr/>
          </p:nvSpPr>
          <p:spPr>
            <a:xfrm>
              <a:off x="6095998" y="3914945"/>
              <a:ext cx="2720978"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第二次反围剿</a:t>
              </a:r>
            </a:p>
          </p:txBody>
        </p:sp>
      </p:grpSp>
    </p:spTree>
    <p:extLst>
      <p:ext uri="{BB962C8B-B14F-4D97-AF65-F5344CB8AC3E}">
        <p14:creationId xmlns:p14="http://schemas.microsoft.com/office/powerpoint/2010/main" val="152159192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30A91A-DD62-4C3B-9883-246CE71543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93225" y="2795925"/>
            <a:ext cx="4727550" cy="5422895"/>
          </a:xfrm>
          <a:prstGeom prst="rect">
            <a:avLst/>
          </a:prstGeom>
        </p:spPr>
      </p:pic>
      <p:grpSp>
        <p:nvGrpSpPr>
          <p:cNvPr id="5" name="组合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99F479-EFB6-4B61-A9F6-386C0C664684}"/>
              </a:ext>
            </a:extLst>
          </p:cNvPr>
          <p:cNvGrpSpPr/>
          <p:nvPr/>
        </p:nvGrpSpPr>
        <p:grpSpPr>
          <a:xfrm>
            <a:off x="859170" y="4324384"/>
            <a:ext cx="4258081" cy="1539625"/>
            <a:chOff x="6095998" y="1794885"/>
            <a:chExt cx="4258081" cy="1539625"/>
          </a:xfrm>
        </p:grpSpPr>
        <p:sp>
          <p:nvSpPr>
            <p:cNvPr id="6"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5CA50C-B46F-425D-91FF-8676C3687C55}"/>
                </a:ext>
              </a:extLst>
            </p:cNvPr>
            <p:cNvSpPr/>
            <p:nvPr>
              <p:custDataLst>
                <p:tags r:id="rId3"/>
              </p:custDataLst>
            </p:nvPr>
          </p:nvSpPr>
          <p:spPr bwMode="auto">
            <a:xfrm flipH="1">
              <a:off x="6095998" y="1856441"/>
              <a:ext cx="282857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0270A9-5020-43ED-A3D8-0A8A4879A521}"/>
                </a:ext>
              </a:extLst>
            </p:cNvPr>
            <p:cNvSpPr txBox="1"/>
            <p:nvPr/>
          </p:nvSpPr>
          <p:spPr>
            <a:xfrm>
              <a:off x="6096000" y="2401947"/>
              <a:ext cx="4258079" cy="932563"/>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lnSpc>
                  <a:spcPct val="130000"/>
                </a:lnSpc>
              </a:pPr>
              <a:r>
                <a:rPr lang="zh-CN" altLang="en-US" sz="1400" b="0" dirty="0">
                  <a:solidFill>
                    <a:srgbClr val="B70B10"/>
                  </a:solidFill>
                  <a:latin typeface="+mn-lt"/>
                  <a:ea typeface="+mn-ea"/>
                  <a:cs typeface="+mn-ea"/>
                  <a:sym typeface="+mn-lt"/>
                </a:rPr>
                <a:t>第三次反围剿是指</a:t>
              </a:r>
              <a:r>
                <a:rPr lang="en-US" altLang="zh-CN" sz="1400" b="0" dirty="0">
                  <a:solidFill>
                    <a:srgbClr val="B70B10"/>
                  </a:solidFill>
                  <a:latin typeface="+mn-lt"/>
                  <a:ea typeface="+mn-ea"/>
                  <a:cs typeface="+mn-ea"/>
                  <a:sym typeface="+mn-lt"/>
                </a:rPr>
                <a:t>1931</a:t>
              </a:r>
              <a:r>
                <a:rPr lang="zh-CN" altLang="en-US" sz="1400" b="0" dirty="0">
                  <a:solidFill>
                    <a:srgbClr val="B70B10"/>
                  </a:solidFill>
                  <a:latin typeface="+mn-lt"/>
                  <a:ea typeface="+mn-ea"/>
                  <a:cs typeface="+mn-ea"/>
                  <a:sym typeface="+mn-lt"/>
                </a:rPr>
                <a:t>年</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a:t>
              </a:r>
              <a:r>
                <a:rPr lang="en-US" altLang="zh-CN" sz="1400" b="0" dirty="0">
                  <a:solidFill>
                    <a:srgbClr val="B70B10"/>
                  </a:solidFill>
                  <a:latin typeface="+mn-lt"/>
                  <a:ea typeface="+mn-ea"/>
                  <a:cs typeface="+mn-ea"/>
                  <a:sym typeface="+mn-lt"/>
                </a:rPr>
                <a:t>~9</a:t>
              </a:r>
              <a:r>
                <a:rPr lang="zh-CN" altLang="en-US" sz="1400" b="0" dirty="0">
                  <a:solidFill>
                    <a:srgbClr val="B70B10"/>
                  </a:solidFill>
                  <a:latin typeface="+mn-lt"/>
                  <a:ea typeface="+mn-ea"/>
                  <a:cs typeface="+mn-ea"/>
                  <a:sym typeface="+mn-lt"/>
                </a:rPr>
                <a:t>月土地革命战争时期，反击国民党军</a:t>
              </a:r>
              <a:r>
                <a:rPr lang="en-US" altLang="zh-CN" sz="1400" b="0" dirty="0">
                  <a:solidFill>
                    <a:srgbClr val="B70B10"/>
                  </a:solidFill>
                  <a:latin typeface="+mn-lt"/>
                  <a:ea typeface="+mn-ea"/>
                  <a:cs typeface="+mn-ea"/>
                  <a:sym typeface="+mn-lt"/>
                </a:rPr>
                <a:t>30</a:t>
              </a:r>
              <a:r>
                <a:rPr lang="zh-CN" altLang="en-US" sz="1400" b="0" dirty="0">
                  <a:solidFill>
                    <a:srgbClr val="B70B10"/>
                  </a:solidFill>
                  <a:latin typeface="+mn-lt"/>
                  <a:ea typeface="+mn-ea"/>
                  <a:cs typeface="+mn-ea"/>
                  <a:sym typeface="+mn-lt"/>
                </a:rPr>
                <a:t>万兵力对中央苏区</a:t>
              </a:r>
              <a:r>
                <a:rPr lang="en-US" altLang="zh-CN" sz="1400" b="0" dirty="0">
                  <a:solidFill>
                    <a:srgbClr val="B70B10"/>
                  </a:solidFill>
                  <a:latin typeface="+mn-lt"/>
                  <a:ea typeface="+mn-ea"/>
                  <a:cs typeface="+mn-ea"/>
                  <a:sym typeface="+mn-lt"/>
                </a:rPr>
                <a:t>"</a:t>
              </a:r>
              <a:r>
                <a:rPr lang="zh-CN" altLang="en-US" sz="1400" b="0" dirty="0">
                  <a:solidFill>
                    <a:srgbClr val="B70B10"/>
                  </a:solidFill>
                  <a:latin typeface="+mn-lt"/>
                  <a:ea typeface="+mn-ea"/>
                  <a:cs typeface="+mn-ea"/>
                  <a:sym typeface="+mn-lt"/>
                </a:rPr>
                <a:t>围剿</a:t>
              </a:r>
              <a:r>
                <a:rPr lang="en-US" altLang="zh-CN" sz="1400" b="0" dirty="0">
                  <a:solidFill>
                    <a:srgbClr val="B70B10"/>
                  </a:solidFill>
                  <a:latin typeface="+mn-lt"/>
                  <a:ea typeface="+mn-ea"/>
                  <a:cs typeface="+mn-ea"/>
                  <a:sym typeface="+mn-lt"/>
                </a:rPr>
                <a:t>"</a:t>
              </a:r>
              <a:r>
                <a:rPr lang="zh-CN" altLang="en-US" sz="1400" b="0" dirty="0">
                  <a:solidFill>
                    <a:srgbClr val="B70B10"/>
                  </a:solidFill>
                  <a:latin typeface="+mn-lt"/>
                  <a:ea typeface="+mn-ea"/>
                  <a:cs typeface="+mn-ea"/>
                  <a:sym typeface="+mn-lt"/>
                </a:rPr>
                <a:t>的战役。</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75E3DA-EBF7-4AD3-AB0B-0554011D6733}"/>
                </a:ext>
              </a:extLst>
            </p:cNvPr>
            <p:cNvSpPr txBox="1"/>
            <p:nvPr/>
          </p:nvSpPr>
          <p:spPr>
            <a:xfrm>
              <a:off x="6095998" y="1794885"/>
              <a:ext cx="2828573"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第三次反围剿</a:t>
              </a: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D41336-5140-436B-AC4D-FCAE690D84D0}"/>
              </a:ext>
            </a:extLst>
          </p:cNvPr>
          <p:cNvGrpSpPr/>
          <p:nvPr/>
        </p:nvGrpSpPr>
        <p:grpSpPr>
          <a:xfrm>
            <a:off x="3218794" y="2897004"/>
            <a:ext cx="4258081" cy="1194626"/>
            <a:chOff x="6095998" y="1832492"/>
            <a:chExt cx="4258081" cy="1194626"/>
          </a:xfrm>
        </p:grpSpPr>
        <p:sp>
          <p:nvSpPr>
            <p:cNvPr id="10"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375EC6-E6C5-41D5-A200-87BBE7F7AB20}"/>
                </a:ext>
              </a:extLst>
            </p:cNvPr>
            <p:cNvSpPr/>
            <p:nvPr>
              <p:custDataLst>
                <p:tags r:id="rId2"/>
              </p:custDataLst>
            </p:nvPr>
          </p:nvSpPr>
          <p:spPr bwMode="auto">
            <a:xfrm flipH="1">
              <a:off x="6095998" y="1856441"/>
              <a:ext cx="282857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C99DF9-3A13-4FA8-ABAB-F79669736EB7}"/>
                </a:ext>
              </a:extLst>
            </p:cNvPr>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第一次反“围剿”为第二次国内革命战争时期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924BCC-C545-455D-B211-3008A7060957}"/>
                </a:ext>
              </a:extLst>
            </p:cNvPr>
            <p:cNvSpPr txBox="1"/>
            <p:nvPr/>
          </p:nvSpPr>
          <p:spPr>
            <a:xfrm>
              <a:off x="6096000" y="1832492"/>
              <a:ext cx="2679586"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第四次反围剿</a:t>
              </a:r>
            </a:p>
          </p:txBody>
        </p:sp>
      </p:grpSp>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B75BCA-3EDF-4FFB-A4F9-16B43F7D5CAF}"/>
              </a:ext>
            </a:extLst>
          </p:cNvPr>
          <p:cNvGrpSpPr/>
          <p:nvPr/>
        </p:nvGrpSpPr>
        <p:grpSpPr>
          <a:xfrm>
            <a:off x="5456009" y="1394410"/>
            <a:ext cx="4258081" cy="1232233"/>
            <a:chOff x="6095998" y="1794885"/>
            <a:chExt cx="4258081" cy="1232233"/>
          </a:xfrm>
        </p:grpSpPr>
        <p:sp>
          <p:nvSpPr>
            <p:cNvPr id="14"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734C48-878E-4684-86DF-10413F1607F4}"/>
                </a:ext>
              </a:extLst>
            </p:cNvPr>
            <p:cNvSpPr/>
            <p:nvPr>
              <p:custDataLst>
                <p:tags r:id="rId1"/>
              </p:custDataLst>
            </p:nvPr>
          </p:nvSpPr>
          <p:spPr bwMode="auto">
            <a:xfrm flipH="1">
              <a:off x="6095998" y="1856441"/>
              <a:ext cx="2813784"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71F2AD-4962-43E6-B029-22ED7DB1B71F}"/>
                </a:ext>
              </a:extLst>
            </p:cNvPr>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第五次反“围剿”为第二次国内革命战争时期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CFDE3A-7E8A-42F6-9FB1-36453FF14630}"/>
                </a:ext>
              </a:extLst>
            </p:cNvPr>
            <p:cNvSpPr txBox="1"/>
            <p:nvPr/>
          </p:nvSpPr>
          <p:spPr>
            <a:xfrm>
              <a:off x="6095998" y="1794885"/>
              <a:ext cx="2679585"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第五次反围剿</a:t>
              </a:r>
            </a:p>
          </p:txBody>
        </p:sp>
      </p:grpSp>
    </p:spTree>
    <p:extLst>
      <p:ext uri="{BB962C8B-B14F-4D97-AF65-F5344CB8AC3E}">
        <p14:creationId xmlns:p14="http://schemas.microsoft.com/office/powerpoint/2010/main" val="50345527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269478-0CC7-4606-892D-0B0B7AC50E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70865" flipH="1" flipV="1">
            <a:off x="8570257" y="327272"/>
            <a:ext cx="3163272" cy="5728082"/>
          </a:xfrm>
          <a:prstGeom prst="rect">
            <a:avLst/>
          </a:prstGeom>
        </p:spPr>
      </p:pic>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7E8C1D-D7A5-474E-A5C2-7E2D33BA21C6}"/>
              </a:ext>
            </a:extLst>
          </p:cNvPr>
          <p:cNvSpPr txBox="1"/>
          <p:nvPr/>
        </p:nvSpPr>
        <p:spPr>
          <a:xfrm>
            <a:off x="1189153" y="2506347"/>
            <a:ext cx="5301786" cy="259686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在长征的历史上，过广西的这一段虽然短暂，但却是极为重要的关键一段。在桂北，中央红军首先进行了长征以来的第一场大战</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湘江战役， 冲破了敌人精心设置的第 四道封锁线，渡过了湘江， 彻底粉碎了敌人妄图全歼中央红军于湘江以东的阴谋，赢得了战略上的胜利，为中国共产党历史上发生的第次伟大转 折提供了契机</a:t>
            </a:r>
            <a:r>
              <a:rPr lang="en-US" altLang="zh-CN" sz="1400" b="0" dirty="0">
                <a:solidFill>
                  <a:srgbClr val="C50009"/>
                </a:solidFill>
                <a:latin typeface="+mn-lt"/>
                <a:ea typeface="+mn-ea"/>
                <a:cs typeface="+mn-ea"/>
                <a:sym typeface="+mn-lt"/>
              </a:rPr>
              <a:t>; </a:t>
            </a:r>
            <a:r>
              <a:rPr lang="zh-CN" altLang="en-US" sz="1400" b="0" dirty="0">
                <a:solidFill>
                  <a:srgbClr val="C50009"/>
                </a:solidFill>
                <a:latin typeface="+mn-lt"/>
                <a:ea typeface="+mn-ea"/>
                <a:cs typeface="+mn-ea"/>
                <a:sym typeface="+mn-lt"/>
              </a:rPr>
              <a:t>其次在湘江战役中的被动挨打和惨重损失，彻底暴露了王明“左”倾冒险主义错误路线的严重危害，引发了党的高层领导和广大红军将士对第五次反“围剿”以来军事路线和军事指挥的深刻反思</a:t>
            </a:r>
            <a:r>
              <a:rPr lang="en-US" altLang="zh-CN" sz="1400" b="0" dirty="0">
                <a:solidFill>
                  <a:srgbClr val="C50009"/>
                </a:solidFill>
                <a:latin typeface="+mn-lt"/>
                <a:ea typeface="+mn-ea"/>
                <a:cs typeface="+mn-ea"/>
                <a:sym typeface="+mn-lt"/>
              </a:rPr>
              <a:t>;</a:t>
            </a:r>
          </a:p>
        </p:txBody>
      </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DCBA3D-9350-4240-8969-90787CC17545}"/>
              </a:ext>
            </a:extLst>
          </p:cNvPr>
          <p:cNvGrpSpPr/>
          <p:nvPr/>
        </p:nvGrpSpPr>
        <p:grpSpPr>
          <a:xfrm>
            <a:off x="8049683" y="2206455"/>
            <a:ext cx="3290999" cy="2445090"/>
            <a:chOff x="7839363" y="2188157"/>
            <a:chExt cx="3290999" cy="2445090"/>
          </a:xfrm>
        </p:grpSpPr>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EF17A8-F6FF-4274-994D-E44BF3387363}"/>
                </a:ext>
              </a:extLst>
            </p:cNvPr>
            <p:cNvSpPr/>
            <p:nvPr>
              <p:custDataLst>
                <p:tags r:id="rId1"/>
              </p:custDataLst>
            </p:nvPr>
          </p:nvSpPr>
          <p:spPr>
            <a:xfrm>
              <a:off x="7839363" y="2188157"/>
              <a:ext cx="3290999" cy="244509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7B8FE5-4524-4790-8532-169D05FD6947}"/>
                </a:ext>
              </a:extLst>
            </p:cNvPr>
            <p:cNvSpPr txBox="1"/>
            <p:nvPr/>
          </p:nvSpPr>
          <p:spPr>
            <a:xfrm>
              <a:off x="8469201" y="2342809"/>
              <a:ext cx="2031325" cy="2172381"/>
            </a:xfrm>
            <a:prstGeom prst="rect">
              <a:avLst/>
            </a:prstGeom>
          </p:spPr>
          <p:txBody>
            <a:bodyPr vert="eaVert" wrap="squar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pPr algn="ctr"/>
              <a:r>
                <a:rPr lang="zh-CN" altLang="en-US" dirty="0">
                  <a:latin typeface="+mn-lt"/>
                  <a:ea typeface="+mn-ea"/>
                  <a:cs typeface="+mn-ea"/>
                  <a:sym typeface="+mn-lt"/>
                </a:rPr>
                <a:t>深刻反思</a:t>
              </a:r>
            </a:p>
          </p:txBody>
        </p:sp>
      </p:grpSp>
    </p:spTree>
    <p:extLst>
      <p:ext uri="{BB962C8B-B14F-4D97-AF65-F5344CB8AC3E}">
        <p14:creationId xmlns:p14="http://schemas.microsoft.com/office/powerpoint/2010/main" val="180981769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0DC8E5-38B3-4D77-81CB-0CAF0393A94A}"/>
              </a:ext>
            </a:extLst>
          </p:cNvPr>
          <p:cNvSpPr/>
          <p:nvPr/>
        </p:nvSpPr>
        <p:spPr>
          <a:xfrm>
            <a:off x="2314890" y="2627554"/>
            <a:ext cx="7699951" cy="2356428"/>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A-1022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95A4AE-19C6-4584-8F5A-CFB13BE9DF3B}"/>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20323976">
            <a:off x="1527323" y="1014233"/>
            <a:ext cx="3505906" cy="2742886"/>
          </a:xfrm>
          <a:prstGeom prst="rect">
            <a:avLst/>
          </a:prstGeom>
        </p:spPr>
      </p:pic>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7"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91567C-3340-4A5C-BF57-B0972FDDB837}"/>
              </a:ext>
            </a:extLst>
          </p:cNvPr>
          <p:cNvSpPr/>
          <p:nvPr>
            <p:custDataLst>
              <p:tags r:id="rId2"/>
            </p:custDataLst>
          </p:nvPr>
        </p:nvSpPr>
        <p:spPr bwMode="auto">
          <a:xfrm flipH="1">
            <a:off x="2741977" y="2385674"/>
            <a:ext cx="3126259"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25CDEA-B327-4184-B4CE-0A98C48FAF1E}"/>
              </a:ext>
            </a:extLst>
          </p:cNvPr>
          <p:cNvSpPr txBox="1"/>
          <p:nvPr/>
        </p:nvSpPr>
        <p:spPr>
          <a:xfrm>
            <a:off x="2995570" y="2385674"/>
            <a:ext cx="3003296"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长征顺利结束</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8D65BE-AA49-4F74-9500-DB6504A78092}"/>
              </a:ext>
            </a:extLst>
          </p:cNvPr>
          <p:cNvSpPr txBox="1"/>
          <p:nvPr/>
        </p:nvSpPr>
        <p:spPr>
          <a:xfrm>
            <a:off x="2793190" y="3307979"/>
            <a:ext cx="6729282"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C50009"/>
                </a:solidFill>
                <a:latin typeface="+mn-lt"/>
                <a:ea typeface="+mn-ea"/>
                <a:cs typeface="+mn-ea"/>
                <a:sym typeface="+mn-lt"/>
              </a:rPr>
              <a:t>1936</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10</a:t>
            </a:r>
            <a:r>
              <a:rPr lang="zh-CN" altLang="en-US" sz="1400" b="0" dirty="0">
                <a:solidFill>
                  <a:srgbClr val="C50009"/>
                </a:solidFill>
                <a:latin typeface="+mn-lt"/>
                <a:ea typeface="+mn-ea"/>
                <a:cs typeface="+mn-ea"/>
                <a:sym typeface="+mn-lt"/>
              </a:rPr>
              <a:t>月。红二方面军和红四方面军经过长征到达甘肃会宁，同红一方面军会师。红军三大主力的会师，宣告红军二万五千里长征胜利结束。粉碎了国民党反动派妄图扼杀中国革命的目的</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保存了党和红军的骨干力量，中国革命转危为安，中国革命的新局面将来。</a:t>
            </a:r>
          </a:p>
          <a:p>
            <a:pPr algn="just">
              <a:lnSpc>
                <a:spcPct val="130000"/>
              </a:lnSpc>
            </a:pPr>
            <a:endParaRPr lang="zh-CN" altLang="en-US" sz="1400" b="0" dirty="0">
              <a:solidFill>
                <a:srgbClr val="C50009"/>
              </a:solidFill>
              <a:latin typeface="+mn-lt"/>
              <a:ea typeface="+mn-ea"/>
              <a:cs typeface="+mn-ea"/>
              <a:sym typeface="+mn-lt"/>
            </a:endParaRPr>
          </a:p>
        </p:txBody>
      </p:sp>
    </p:spTree>
    <p:extLst>
      <p:ext uri="{BB962C8B-B14F-4D97-AF65-F5344CB8AC3E}">
        <p14:creationId xmlns:p14="http://schemas.microsoft.com/office/powerpoint/2010/main" val="206093029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E1F2EE-F2EB-48CE-A7BB-280AB8ADA613}"/>
              </a:ext>
            </a:extLst>
          </p:cNvPr>
          <p:cNvSpPr txBox="1"/>
          <p:nvPr/>
        </p:nvSpPr>
        <p:spPr>
          <a:xfrm>
            <a:off x="939800" y="4570460"/>
            <a:ext cx="10312399"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中共中央从全民族的利益和抗日大局出发，多次作出重大让步，主动提出“红军改名为国民革命军，直接受南京中央政府与军事委员会之指导”</a:t>
            </a:r>
            <a:r>
              <a:rPr lang="en-US" altLang="zh-CN" sz="1400" dirty="0">
                <a:solidFill>
                  <a:srgbClr val="C50009"/>
                </a:solidFill>
                <a:cs typeface="+mn-ea"/>
                <a:sym typeface="+mn-lt"/>
              </a:rPr>
              <a:t> </a:t>
            </a:r>
            <a:r>
              <a:rPr lang="zh-CN" altLang="en-US" sz="1400" dirty="0">
                <a:solidFill>
                  <a:srgbClr val="C50009"/>
                </a:solidFill>
                <a:cs typeface="+mn-ea"/>
                <a:sym typeface="+mn-lt"/>
              </a:rPr>
              <a:t>等。然而，蒋介石国民党坚持将红军人数限定在</a:t>
            </a:r>
            <a:r>
              <a:rPr lang="en-US" altLang="zh-CN" sz="1400" dirty="0">
                <a:solidFill>
                  <a:srgbClr val="C50009"/>
                </a:solidFill>
                <a:cs typeface="+mn-ea"/>
                <a:sym typeface="+mn-lt"/>
              </a:rPr>
              <a:t>3</a:t>
            </a:r>
            <a:r>
              <a:rPr lang="zh-CN" altLang="en-US" sz="1400" dirty="0">
                <a:solidFill>
                  <a:srgbClr val="C50009"/>
                </a:solidFill>
                <a:cs typeface="+mn-ea"/>
                <a:sym typeface="+mn-lt"/>
              </a:rPr>
              <a:t>万人，并且不能设总指挥部，由他们派人担任师参谋长和政训处主任，甚至荒谬地要求毛泽东和朱德出国留洋。对此，中共谈判代表在坚持原则的前提下，适当作出让步，将红军改编人数先是由</a:t>
            </a:r>
            <a:r>
              <a:rPr lang="en-US" altLang="zh-CN" sz="1400" dirty="0">
                <a:solidFill>
                  <a:srgbClr val="C50009"/>
                </a:solidFill>
                <a:cs typeface="+mn-ea"/>
                <a:sym typeface="+mn-lt"/>
              </a:rPr>
              <a:t>12</a:t>
            </a:r>
            <a:r>
              <a:rPr lang="zh-CN" altLang="en-US" sz="1400" dirty="0">
                <a:solidFill>
                  <a:srgbClr val="C50009"/>
                </a:solidFill>
                <a:cs typeface="+mn-ea"/>
                <a:sym typeface="+mn-lt"/>
              </a:rPr>
              <a:t>个师降至</a:t>
            </a:r>
            <a:r>
              <a:rPr lang="en-US" altLang="zh-CN" sz="1400" dirty="0">
                <a:solidFill>
                  <a:srgbClr val="C50009"/>
                </a:solidFill>
                <a:cs typeface="+mn-ea"/>
                <a:sym typeface="+mn-lt"/>
              </a:rPr>
              <a:t>4</a:t>
            </a:r>
            <a:r>
              <a:rPr lang="zh-CN" altLang="en-US" sz="1400" dirty="0">
                <a:solidFill>
                  <a:srgbClr val="C50009"/>
                </a:solidFill>
                <a:cs typeface="+mn-ea"/>
                <a:sym typeface="+mn-lt"/>
              </a:rPr>
              <a:t>个师六七万人。</a:t>
            </a:r>
          </a:p>
        </p:txBody>
      </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1EE863-B2ED-497E-AFC2-6674A92B575A}"/>
              </a:ext>
            </a:extLst>
          </p:cNvPr>
          <p:cNvGrpSpPr/>
          <p:nvPr/>
        </p:nvGrpSpPr>
        <p:grpSpPr>
          <a:xfrm>
            <a:off x="813208" y="1373002"/>
            <a:ext cx="10311992" cy="2961333"/>
            <a:chOff x="813208" y="1373002"/>
            <a:chExt cx="10311992" cy="2961333"/>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2CBEDE-5584-440C-B1D7-7EF18A0E6D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9800" y="1603835"/>
              <a:ext cx="10185400" cy="2730500"/>
            </a:xfrm>
            <a:prstGeom prst="rect">
              <a:avLst/>
            </a:prstGeom>
          </p:spPr>
        </p:pic>
        <p:sp>
          <p:nvSpPr>
            <p:cNvPr id="6"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7290B5-5633-4EDB-AE39-3E64FF7C38A8}"/>
                </a:ext>
              </a:extLst>
            </p:cNvPr>
            <p:cNvSpPr/>
            <p:nvPr>
              <p:custDataLst>
                <p:tags r:id="rId1"/>
              </p:custDataLst>
            </p:nvPr>
          </p:nvSpPr>
          <p:spPr bwMode="auto">
            <a:xfrm flipH="1">
              <a:off x="813208" y="1373002"/>
              <a:ext cx="3162310"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5A3C11-4916-41DF-9766-DC63EB61878E}"/>
                </a:ext>
              </a:extLst>
            </p:cNvPr>
            <p:cNvSpPr txBox="1"/>
            <p:nvPr/>
          </p:nvSpPr>
          <p:spPr>
            <a:xfrm>
              <a:off x="1066800" y="1373002"/>
              <a:ext cx="2781719"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长征顺利结束</a:t>
              </a:r>
            </a:p>
          </p:txBody>
        </p:sp>
      </p:grpSp>
    </p:spTree>
    <p:extLst>
      <p:ext uri="{BB962C8B-B14F-4D97-AF65-F5344CB8AC3E}">
        <p14:creationId xmlns:p14="http://schemas.microsoft.com/office/powerpoint/2010/main" val="202380040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CA6E01-8C15-4AA0-8732-29A575736D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A5B156-BB6A-4F45-B3A0-3A03BC4BD3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35347" y="5544787"/>
            <a:ext cx="5321301" cy="2121250"/>
          </a:xfrm>
          <a:prstGeom prst="rect">
            <a:avLst/>
          </a:prstGeom>
        </p:spPr>
      </p:pic>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A2280-81F5-4F0D-A5AB-DB3604EA106F}"/>
              </a:ext>
            </a:extLst>
          </p:cNvPr>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第三章</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9B0D79-6702-4C57-8F90-AA88AFE6A839}"/>
              </a:ext>
            </a:extLst>
          </p:cNvPr>
          <p:cNvSpPr/>
          <p:nvPr/>
        </p:nvSpPr>
        <p:spPr>
          <a:xfrm>
            <a:off x="3695341" y="2594531"/>
            <a:ext cx="4801314"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国防建设意义</a:t>
            </a:r>
          </a:p>
        </p:txBody>
      </p:sp>
      <p:pic>
        <p:nvPicPr>
          <p:cNvPr id="8" name="PA-1022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886A7D-7C99-494D-8525-40C916DDCB13}"/>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a:off x="3666532" y="3582742"/>
            <a:ext cx="4858933" cy="830107"/>
          </a:xfrm>
          <a:prstGeom prst="rect">
            <a:avLst/>
          </a:prstGeom>
        </p:spPr>
      </p:pic>
    </p:spTree>
    <p:extLst>
      <p:ext uri="{BB962C8B-B14F-4D97-AF65-F5344CB8AC3E}">
        <p14:creationId xmlns:p14="http://schemas.microsoft.com/office/powerpoint/2010/main" val="20715450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1CB9BB61-DCBD-46FC-A4EA-E42FC6E193D6}"/>
              </a:ext>
            </a:extLst>
          </p:cNvPr>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国防建设意义</a:t>
            </a:r>
          </a:p>
        </p:txBody>
      </p:sp>
      <p:grpSp>
        <p:nvGrpSpPr>
          <p:cNvPr id="17" name="组合 16">
            <a:extLst>
              <a:ext uri="{FF2B5EF4-FFF2-40B4-BE49-F238E27FC236}">
                <a16:creationId xmlns="" xmlns:p14="http://schemas.microsoft.com/office/powerpoint/2010/main" xmlns:mc="http://schemas.openxmlformats.org/markup-compatibility/2006" xmlns:a16="http://schemas.microsoft.com/office/drawing/2014/main" id="{8BA8EAEE-9DB3-4CC5-AA64-4A2015C21475}"/>
              </a:ext>
            </a:extLst>
          </p:cNvPr>
          <p:cNvGrpSpPr/>
          <p:nvPr/>
        </p:nvGrpSpPr>
        <p:grpSpPr>
          <a:xfrm>
            <a:off x="1469860" y="2587430"/>
            <a:ext cx="4626140" cy="2670370"/>
            <a:chOff x="843702" y="2193730"/>
            <a:chExt cx="4626140" cy="267037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B91A8650-6D9D-44AF-B0EB-3ACF740EE50B}"/>
                </a:ext>
              </a:extLst>
            </p:cNvPr>
            <p:cNvSpPr/>
            <p:nvPr/>
          </p:nvSpPr>
          <p:spPr>
            <a:xfrm>
              <a:off x="1279807" y="2561851"/>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 xmlns:p14="http://schemas.microsoft.com/office/powerpoint/2010/main" xmlns:mc="http://schemas.openxmlformats.org/markup-compatibility/2006" xmlns:a16="http://schemas.microsoft.com/office/drawing/2014/main" id="{C673631D-8209-4D80-A973-6BFBBE9E70A3}"/>
                </a:ext>
              </a:extLst>
            </p:cNvPr>
            <p:cNvGrpSpPr/>
            <p:nvPr/>
          </p:nvGrpSpPr>
          <p:grpSpPr>
            <a:xfrm>
              <a:off x="843702" y="2193730"/>
              <a:ext cx="629662" cy="2670370"/>
              <a:chOff x="843702" y="2193730"/>
              <a:chExt cx="629662" cy="2670370"/>
            </a:xfrm>
          </p:grpSpPr>
          <p:sp>
            <p:nvSpPr>
              <p:cNvPr id="13" name="PA-102255">
                <a:extLst>
                  <a:ext uri="{FF2B5EF4-FFF2-40B4-BE49-F238E27FC236}">
                    <a16:creationId xmlns="" xmlns:p14="http://schemas.microsoft.com/office/powerpoint/2010/main" xmlns:mc="http://schemas.openxmlformats.org/markup-compatibility/2006" xmlns:a16="http://schemas.microsoft.com/office/drawing/2014/main" id="{711551DF-50E9-408A-A2E1-45C8AF807E26}"/>
                  </a:ext>
                </a:extLst>
              </p:cNvPr>
              <p:cNvSpPr/>
              <p:nvPr>
                <p:custDataLst>
                  <p:tags r:id="rId2"/>
                </p:custDataLst>
              </p:nvPr>
            </p:nvSpPr>
            <p:spPr>
              <a:xfrm>
                <a:off x="857653" y="2193730"/>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030F68FC-9197-41BB-AA41-DC6615EF28B8}"/>
                  </a:ext>
                </a:extLst>
              </p:cNvPr>
              <p:cNvSpPr txBox="1"/>
              <p:nvPr/>
            </p:nvSpPr>
            <p:spPr>
              <a:xfrm>
                <a:off x="843702" y="2473175"/>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内</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涵</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丰</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富</a:t>
                </a:r>
              </a:p>
            </p:txBody>
          </p:sp>
        </p:grpSp>
        <p:sp>
          <p:nvSpPr>
            <p:cNvPr id="7" name="文本框 6">
              <a:extLst>
                <a:ext uri="{FF2B5EF4-FFF2-40B4-BE49-F238E27FC236}">
                  <a16:creationId xmlns="" xmlns:p14="http://schemas.microsoft.com/office/powerpoint/2010/main" xmlns:mc="http://schemas.openxmlformats.org/markup-compatibility/2006" xmlns:a16="http://schemas.microsoft.com/office/drawing/2014/main" id="{B8073B40-CAA5-4D80-84A0-1559E169E8BB}"/>
                </a:ext>
              </a:extLst>
            </p:cNvPr>
            <p:cNvSpPr txBox="1"/>
            <p:nvPr/>
          </p:nvSpPr>
          <p:spPr>
            <a:xfrm>
              <a:off x="1676400" y="3070712"/>
              <a:ext cx="3590405" cy="932563"/>
            </a:xfrm>
            <a:prstGeom prst="rect">
              <a:avLst/>
            </a:prstGeom>
            <a:noFill/>
          </p:spPr>
          <p:txBody>
            <a:bodyPr wrap="square" rtlCol="0">
              <a:spAutoFit/>
            </a:bodyPr>
            <a:lstStyle/>
            <a:p>
              <a:pPr>
                <a:lnSpc>
                  <a:spcPct val="130000"/>
                </a:lnSpc>
              </a:pPr>
              <a:r>
                <a:rPr lang="zh-CN" altLang="en-US" sz="1400" dirty="0">
                  <a:solidFill>
                    <a:srgbClr val="B70B10"/>
                  </a:solidFill>
                  <a:cs typeface="+mn-ea"/>
                  <a:sym typeface="+mn-lt"/>
                </a:rPr>
                <a:t>国防和军队改革是全面改革的重要组成部分，是全面深化改革的重要标志。党的十八大报告提出的“构建中国特色现代军事力量体系”</a:t>
              </a:r>
            </a:p>
          </p:txBody>
        </p:sp>
      </p:grpSp>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F3737B93-A458-4996-B9AB-27CD5A440FAE}"/>
              </a:ext>
            </a:extLst>
          </p:cNvPr>
          <p:cNvGrpSpPr/>
          <p:nvPr/>
        </p:nvGrpSpPr>
        <p:grpSpPr>
          <a:xfrm>
            <a:off x="6518153" y="1620366"/>
            <a:ext cx="4624010" cy="2670370"/>
            <a:chOff x="6802132" y="1625838"/>
            <a:chExt cx="4624010" cy="2670370"/>
          </a:xfrm>
        </p:grpSpPr>
        <p:sp>
          <p:nvSpPr>
            <p:cNvPr id="10" name="矩形 9">
              <a:extLst>
                <a:ext uri="{FF2B5EF4-FFF2-40B4-BE49-F238E27FC236}">
                  <a16:creationId xmlns="" xmlns:p14="http://schemas.microsoft.com/office/powerpoint/2010/main" xmlns:mc="http://schemas.openxmlformats.org/markup-compatibility/2006" xmlns:a16="http://schemas.microsoft.com/office/drawing/2014/main" id="{62FC1C81-B9A8-4A6A-84E5-2981A5F3BC32}"/>
                </a:ext>
              </a:extLst>
            </p:cNvPr>
            <p:cNvSpPr/>
            <p:nvPr/>
          </p:nvSpPr>
          <p:spPr>
            <a:xfrm>
              <a:off x="7236107" y="1921398"/>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2722148C-A398-46D9-89A5-AD25C171AAAC}"/>
                </a:ext>
              </a:extLst>
            </p:cNvPr>
            <p:cNvGrpSpPr/>
            <p:nvPr/>
          </p:nvGrpSpPr>
          <p:grpSpPr>
            <a:xfrm>
              <a:off x="6802132" y="1625838"/>
              <a:ext cx="615712" cy="2670370"/>
              <a:chOff x="6526995" y="2093815"/>
              <a:chExt cx="615712" cy="2670370"/>
            </a:xfrm>
          </p:grpSpPr>
          <p:sp>
            <p:nvSpPr>
              <p:cNvPr id="14" name="PA-102255">
                <a:extLst>
                  <a:ext uri="{FF2B5EF4-FFF2-40B4-BE49-F238E27FC236}">
                    <a16:creationId xmlns="" xmlns:p14="http://schemas.microsoft.com/office/powerpoint/2010/main" xmlns:mc="http://schemas.openxmlformats.org/markup-compatibility/2006" xmlns:a16="http://schemas.microsoft.com/office/drawing/2014/main" id="{19B58DC2-BFE8-430B-A4C6-D51767046F81}"/>
                  </a:ext>
                </a:extLst>
              </p:cNvPr>
              <p:cNvSpPr/>
              <p:nvPr>
                <p:custDataLst>
                  <p:tags r:id="rId1"/>
                </p:custDataLst>
              </p:nvPr>
            </p:nvSpPr>
            <p:spPr>
              <a:xfrm>
                <a:off x="6526996" y="2093815"/>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1" name="文本框 10">
                <a:extLst>
                  <a:ext uri="{FF2B5EF4-FFF2-40B4-BE49-F238E27FC236}">
                    <a16:creationId xmlns="" xmlns:p14="http://schemas.microsoft.com/office/powerpoint/2010/main" xmlns:mc="http://schemas.openxmlformats.org/markup-compatibility/2006" xmlns:a16="http://schemas.microsoft.com/office/drawing/2014/main" id="{6BC4FB88-1261-4C98-B075-D0144459ED08}"/>
                  </a:ext>
                </a:extLst>
              </p:cNvPr>
              <p:cNvSpPr txBox="1"/>
              <p:nvPr/>
            </p:nvSpPr>
            <p:spPr>
              <a:xfrm>
                <a:off x="6526995" y="230927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科学理论</a:t>
                </a:r>
              </a:p>
            </p:txBody>
          </p:sp>
        </p:grpSp>
        <p:sp>
          <p:nvSpPr>
            <p:cNvPr id="12" name="文本框 11">
              <a:extLst>
                <a:ext uri="{FF2B5EF4-FFF2-40B4-BE49-F238E27FC236}">
                  <a16:creationId xmlns="" xmlns:p14="http://schemas.microsoft.com/office/powerpoint/2010/main" xmlns:mc="http://schemas.openxmlformats.org/markup-compatibility/2006" xmlns:a16="http://schemas.microsoft.com/office/drawing/2014/main" id="{FFEE115F-E9DF-4B3E-AC76-15DF878CA51E}"/>
                </a:ext>
              </a:extLst>
            </p:cNvPr>
            <p:cNvSpPr txBox="1"/>
            <p:nvPr/>
          </p:nvSpPr>
          <p:spPr>
            <a:xfrm>
              <a:off x="7535921" y="2421712"/>
              <a:ext cx="3590405" cy="932563"/>
            </a:xfrm>
            <a:prstGeom prst="rect">
              <a:avLst/>
            </a:prstGeom>
            <a:noFill/>
          </p:spPr>
          <p:txBody>
            <a:bodyPr wrap="square" rtlCol="0">
              <a:spAutoFit/>
            </a:bodyPr>
            <a:lstStyle/>
            <a:p>
              <a:pPr>
                <a:lnSpc>
                  <a:spcPct val="130000"/>
                </a:lnSpc>
              </a:pPr>
              <a:r>
                <a:rPr lang="zh-CN" altLang="en-US" sz="1400" dirty="0">
                  <a:solidFill>
                    <a:srgbClr val="B70B10"/>
                  </a:solidFill>
                  <a:cs typeface="+mn-ea"/>
                  <a:sym typeface="+mn-lt"/>
                </a:rPr>
                <a:t>在军队和国防建设中推进改革，就是要强化改革创新理念，不仅在武器装备上升级换代，更要看军事力量体系的架构重组。</a:t>
              </a:r>
            </a:p>
          </p:txBody>
        </p:sp>
      </p:grpSp>
    </p:spTree>
    <p:extLst>
      <p:ext uri="{BB962C8B-B14F-4D97-AF65-F5344CB8AC3E}">
        <p14:creationId xmlns:p14="http://schemas.microsoft.com/office/powerpoint/2010/main" val="182700722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A-10221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3594E4-8A5E-45FA-8CB7-3CBE444CE28F}"/>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flipH="1">
            <a:off x="-553070" y="1413892"/>
            <a:ext cx="6307603" cy="7374513"/>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B9BB61-DCBD-46FC-A4EA-E42FC6E193D6}"/>
              </a:ext>
            </a:extLst>
          </p:cNvPr>
          <p:cNvSpPr/>
          <p:nvPr/>
        </p:nvSpPr>
        <p:spPr>
          <a:xfrm>
            <a:off x="1149256" y="376536"/>
            <a:ext cx="2646878"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uLnTx/>
                <a:uFillTx/>
                <a:cs typeface="+mn-ea"/>
                <a:sym typeface="+mn-lt"/>
              </a:rPr>
              <a:t>国防建设意义</a:t>
            </a:r>
          </a:p>
        </p:txBody>
      </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8C71DB-6174-46BA-8DB0-AFCB332D7489}"/>
              </a:ext>
            </a:extLst>
          </p:cNvPr>
          <p:cNvGrpSpPr/>
          <p:nvPr/>
        </p:nvGrpSpPr>
        <p:grpSpPr>
          <a:xfrm>
            <a:off x="6684557" y="1168400"/>
            <a:ext cx="4612189" cy="2670370"/>
            <a:chOff x="1436213" y="1190824"/>
            <a:chExt cx="4612189" cy="2670370"/>
          </a:xfrm>
        </p:grpSpPr>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5DAE04-DAF7-4329-B917-F5F43DDB9F53}"/>
                </a:ext>
              </a:extLst>
            </p:cNvPr>
            <p:cNvSpPr txBox="1"/>
            <p:nvPr/>
          </p:nvSpPr>
          <p:spPr>
            <a:xfrm>
              <a:off x="2254960" y="1951704"/>
              <a:ext cx="3590405"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深化国防和军队改革，推动中国特色军事变革深入发展，构建中国特色现代军事力量体系，有助于解决军队建设面临的突出矛盾和问题。</a:t>
              </a:r>
            </a:p>
          </p:txBody>
        </p:sp>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7B24E8-95CE-47FC-9D5A-082134EC2DB7}"/>
                </a:ext>
              </a:extLst>
            </p:cNvPr>
            <p:cNvSpPr/>
            <p:nvPr/>
          </p:nvSpPr>
          <p:spPr>
            <a:xfrm>
              <a:off x="1858367" y="1558945"/>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D39E27-9142-4EDE-BC79-AC7E412AF3B2}"/>
                </a:ext>
              </a:extLst>
            </p:cNvPr>
            <p:cNvSpPr/>
            <p:nvPr>
              <p:custDataLst>
                <p:tags r:id="rId3"/>
              </p:custDataLst>
            </p:nvPr>
          </p:nvSpPr>
          <p:spPr>
            <a:xfrm>
              <a:off x="1436213" y="1190824"/>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D7C661-FB1F-44A8-B1D8-C349C411F644}"/>
                </a:ext>
              </a:extLst>
            </p:cNvPr>
            <p:cNvSpPr txBox="1"/>
            <p:nvPr/>
          </p:nvSpPr>
          <p:spPr>
            <a:xfrm>
              <a:off x="1436213" y="147884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思想深邃</a:t>
              </a:r>
            </a:p>
          </p:txBody>
        </p:sp>
      </p:gr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48DE9D-DE4D-43A1-BF07-50481B5F71BC}"/>
              </a:ext>
            </a:extLst>
          </p:cNvPr>
          <p:cNvGrpSpPr/>
          <p:nvPr/>
        </p:nvGrpSpPr>
        <p:grpSpPr>
          <a:xfrm>
            <a:off x="5189168" y="3611652"/>
            <a:ext cx="4620230" cy="2670370"/>
            <a:chOff x="1141215" y="4308054"/>
            <a:chExt cx="4620230" cy="2670370"/>
          </a:xfrm>
        </p:grpSpPr>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DE1669-2581-4B0B-8E69-0B0319AE5F23}"/>
                </a:ext>
              </a:extLst>
            </p:cNvPr>
            <p:cNvSpPr txBox="1"/>
            <p:nvPr/>
          </p:nvSpPr>
          <p:spPr>
            <a:xfrm>
              <a:off x="1968003" y="5068934"/>
              <a:ext cx="3590405"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深化国防和军队改革，坚持用强军目标审视改革、以强军目标引领改革、围绕强军目标推进改革。强军目标集中体现了我军的根本原则、根本职能、根本性质和宗旨。</a:t>
              </a:r>
            </a:p>
          </p:txBody>
        </p:sp>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9AF1DC-1908-4B2C-8EEC-D3C6F83558A0}"/>
                </a:ext>
              </a:extLst>
            </p:cNvPr>
            <p:cNvSpPr/>
            <p:nvPr/>
          </p:nvSpPr>
          <p:spPr>
            <a:xfrm>
              <a:off x="1571410" y="4676175"/>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77798A-DE94-4A60-AA65-7B86F022AB13}"/>
                </a:ext>
              </a:extLst>
            </p:cNvPr>
            <p:cNvSpPr/>
            <p:nvPr>
              <p:custDataLst>
                <p:tags r:id="rId2"/>
              </p:custDataLst>
            </p:nvPr>
          </p:nvSpPr>
          <p:spPr>
            <a:xfrm>
              <a:off x="1149256" y="4308054"/>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8868ED-DC83-41EE-9E9F-D8312DA8AE9F}"/>
                </a:ext>
              </a:extLst>
            </p:cNvPr>
            <p:cNvSpPr txBox="1"/>
            <p:nvPr/>
          </p:nvSpPr>
          <p:spPr>
            <a:xfrm>
              <a:off x="1141215" y="462623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强军目标</a:t>
              </a:r>
            </a:p>
          </p:txBody>
        </p:sp>
      </p:grpSp>
    </p:spTree>
    <p:extLst>
      <p:ext uri="{BB962C8B-B14F-4D97-AF65-F5344CB8AC3E}">
        <p14:creationId xmlns:p14="http://schemas.microsoft.com/office/powerpoint/2010/main" val="215989580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1CB9BB61-DCBD-46FC-A4EA-E42FC6E193D6}"/>
              </a:ext>
            </a:extLst>
          </p:cNvPr>
          <p:cNvSpPr/>
          <p:nvPr/>
        </p:nvSpPr>
        <p:spPr>
          <a:xfrm>
            <a:off x="1149256" y="376536"/>
            <a:ext cx="2646878"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uLnTx/>
                <a:uFillTx/>
                <a:cs typeface="+mn-ea"/>
                <a:sym typeface="+mn-lt"/>
              </a:rPr>
              <a:t>国防建设意义</a:t>
            </a:r>
          </a:p>
        </p:txBody>
      </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6ADA4FA2-8D76-471C-93F1-196D936B954A}"/>
              </a:ext>
            </a:extLst>
          </p:cNvPr>
          <p:cNvGrpSpPr/>
          <p:nvPr/>
        </p:nvGrpSpPr>
        <p:grpSpPr>
          <a:xfrm>
            <a:off x="1752376" y="1849835"/>
            <a:ext cx="3046692" cy="616478"/>
            <a:chOff x="1428387" y="2316968"/>
            <a:chExt cx="3046692" cy="616478"/>
          </a:xfrm>
        </p:grpSpPr>
        <p:sp>
          <p:nvSpPr>
            <p:cNvPr id="18" name="PA-1022153">
              <a:extLst>
                <a:ext uri="{FF2B5EF4-FFF2-40B4-BE49-F238E27FC236}">
                  <a16:creationId xmlns="" xmlns:p14="http://schemas.microsoft.com/office/powerpoint/2010/main" xmlns:mc="http://schemas.openxmlformats.org/markup-compatibility/2006" xmlns:a16="http://schemas.microsoft.com/office/drawing/2014/main" id="{7AC91150-942A-48ED-81A1-D296423C57AE}"/>
                </a:ext>
              </a:extLst>
            </p:cNvPr>
            <p:cNvSpPr/>
            <p:nvPr>
              <p:custDataLst>
                <p:tags r:id="rId3"/>
              </p:custDataLst>
            </p:nvPr>
          </p:nvSpPr>
          <p:spPr bwMode="auto">
            <a:xfrm flipH="1">
              <a:off x="1742924" y="2316968"/>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5E44B464-F545-4804-A5B6-57FC86979B89}"/>
                </a:ext>
              </a:extLst>
            </p:cNvPr>
            <p:cNvSpPr txBox="1"/>
            <p:nvPr/>
          </p:nvSpPr>
          <p:spPr>
            <a:xfrm>
              <a:off x="1428387" y="2348671"/>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强军之魂</a:t>
              </a:r>
            </a:p>
          </p:txBody>
        </p:sp>
      </p:grpSp>
      <p:grpSp>
        <p:nvGrpSpPr>
          <p:cNvPr id="22" name="组合 21">
            <a:extLst>
              <a:ext uri="{FF2B5EF4-FFF2-40B4-BE49-F238E27FC236}">
                <a16:creationId xmlns="" xmlns:p14="http://schemas.microsoft.com/office/powerpoint/2010/main" xmlns:mc="http://schemas.openxmlformats.org/markup-compatibility/2006" xmlns:a16="http://schemas.microsoft.com/office/drawing/2014/main" id="{47F54544-D2C3-4262-8930-0A018E95932C}"/>
              </a:ext>
            </a:extLst>
          </p:cNvPr>
          <p:cNvGrpSpPr/>
          <p:nvPr/>
        </p:nvGrpSpPr>
        <p:grpSpPr>
          <a:xfrm>
            <a:off x="1752376" y="3295085"/>
            <a:ext cx="3046692" cy="584775"/>
            <a:chOff x="1299110" y="3847963"/>
            <a:chExt cx="3046692" cy="584775"/>
          </a:xfrm>
        </p:grpSpPr>
        <p:sp>
          <p:nvSpPr>
            <p:cNvPr id="19" name="PA-1022153">
              <a:extLst>
                <a:ext uri="{FF2B5EF4-FFF2-40B4-BE49-F238E27FC236}">
                  <a16:creationId xmlns="" xmlns:p14="http://schemas.microsoft.com/office/powerpoint/2010/main" xmlns:mc="http://schemas.openxmlformats.org/markup-compatibility/2006" xmlns:a16="http://schemas.microsoft.com/office/drawing/2014/main" id="{167B12EE-62BC-42C9-9F2A-752BA5F8502B}"/>
                </a:ext>
              </a:extLst>
            </p:cNvPr>
            <p:cNvSpPr/>
            <p:nvPr>
              <p:custDataLst>
                <p:tags r:id="rId2"/>
              </p:custDataLst>
            </p:nvPr>
          </p:nvSpPr>
          <p:spPr bwMode="auto">
            <a:xfrm flipH="1">
              <a:off x="1624916" y="3847963"/>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CE830578-0D0D-4298-9BF6-4650ABA45FB6}"/>
                </a:ext>
              </a:extLst>
            </p:cNvPr>
            <p:cNvSpPr txBox="1"/>
            <p:nvPr/>
          </p:nvSpPr>
          <p:spPr>
            <a:xfrm>
              <a:off x="1299110" y="3847963"/>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强军之基</a:t>
              </a: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3677E399-9E09-4B7A-A196-D57D8937D89F}"/>
              </a:ext>
            </a:extLst>
          </p:cNvPr>
          <p:cNvGrpSpPr/>
          <p:nvPr/>
        </p:nvGrpSpPr>
        <p:grpSpPr>
          <a:xfrm>
            <a:off x="1606456" y="4708633"/>
            <a:ext cx="3046692" cy="588258"/>
            <a:chOff x="1301106" y="5172383"/>
            <a:chExt cx="3046692" cy="588258"/>
          </a:xfrm>
        </p:grpSpPr>
        <p:sp>
          <p:nvSpPr>
            <p:cNvPr id="20" name="PA-1022153">
              <a:extLst>
                <a:ext uri="{FF2B5EF4-FFF2-40B4-BE49-F238E27FC236}">
                  <a16:creationId xmlns="" xmlns:p14="http://schemas.microsoft.com/office/powerpoint/2010/main" xmlns:mc="http://schemas.openxmlformats.org/markup-compatibility/2006" xmlns:a16="http://schemas.microsoft.com/office/drawing/2014/main" id="{C37847FB-BDC5-4379-B9E0-49A383B2FED2}"/>
                </a:ext>
              </a:extLst>
            </p:cNvPr>
            <p:cNvSpPr/>
            <p:nvPr>
              <p:custDataLst>
                <p:tags r:id="rId1"/>
              </p:custDataLst>
            </p:nvPr>
          </p:nvSpPr>
          <p:spPr bwMode="auto">
            <a:xfrm flipH="1">
              <a:off x="1742924" y="5175866"/>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B4F8592D-6FC0-47FC-9E1F-EE470536A522}"/>
                </a:ext>
              </a:extLst>
            </p:cNvPr>
            <p:cNvSpPr txBox="1"/>
            <p:nvPr/>
          </p:nvSpPr>
          <p:spPr>
            <a:xfrm>
              <a:off x="1301106" y="5172383"/>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实干强军</a:t>
              </a:r>
            </a:p>
          </p:txBody>
        </p:sp>
      </p:grpSp>
      <p:grpSp>
        <p:nvGrpSpPr>
          <p:cNvPr id="25" name="组合 24">
            <a:extLst>
              <a:ext uri="{FF2B5EF4-FFF2-40B4-BE49-F238E27FC236}">
                <a16:creationId xmlns="" xmlns:p14="http://schemas.microsoft.com/office/powerpoint/2010/main" xmlns:mc="http://schemas.openxmlformats.org/markup-compatibility/2006" xmlns:a16="http://schemas.microsoft.com/office/drawing/2014/main" id="{318D1BDC-2230-4C93-B18A-34EABF6F2188}"/>
              </a:ext>
            </a:extLst>
          </p:cNvPr>
          <p:cNvGrpSpPr/>
          <p:nvPr/>
        </p:nvGrpSpPr>
        <p:grpSpPr>
          <a:xfrm>
            <a:off x="5240886" y="1714269"/>
            <a:ext cx="5124620" cy="1873203"/>
            <a:chOff x="5537200" y="1587500"/>
            <a:chExt cx="5124620" cy="1873203"/>
          </a:xfrm>
        </p:grpSpPr>
        <p:sp>
          <p:nvSpPr>
            <p:cNvPr id="4" name="文本框 3">
              <a:extLst>
                <a:ext uri="{FF2B5EF4-FFF2-40B4-BE49-F238E27FC236}">
                  <a16:creationId xmlns="" xmlns:p14="http://schemas.microsoft.com/office/powerpoint/2010/main" xmlns:mc="http://schemas.openxmlformats.org/markup-compatibility/2006" xmlns:a16="http://schemas.microsoft.com/office/drawing/2014/main" id="{8F9F07ED-26EB-42A6-8B82-627CAB4FD178}"/>
                </a:ext>
              </a:extLst>
            </p:cNvPr>
            <p:cNvSpPr txBox="1"/>
            <p:nvPr/>
          </p:nvSpPr>
          <p:spPr>
            <a:xfrm>
              <a:off x="5704799" y="1825673"/>
              <a:ext cx="4957021" cy="1492716"/>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我军作为执行党的政治任务的武装集团，必须把听党指挥作为军队建设的首要。毫不动摇坚持党对军队的绝对领导关系我军性质和宗旨，关系社会主义前途命运，关系党和国家长治久安，是我军的立军之本、建军之魂，是我军生命所系、力量所在。</a:t>
              </a:r>
            </a:p>
          </p:txBody>
        </p:sp>
        <p:sp>
          <p:nvSpPr>
            <p:cNvPr id="24" name="矩形 23">
              <a:extLst>
                <a:ext uri="{FF2B5EF4-FFF2-40B4-BE49-F238E27FC236}">
                  <a16:creationId xmlns="" xmlns:p14="http://schemas.microsoft.com/office/powerpoint/2010/main" xmlns:mc="http://schemas.openxmlformats.org/markup-compatibility/2006" xmlns:a16="http://schemas.microsoft.com/office/drawing/2014/main" id="{36CE9162-468F-4698-8CAA-C2D24A29391E}"/>
                </a:ext>
              </a:extLst>
            </p:cNvPr>
            <p:cNvSpPr/>
            <p:nvPr/>
          </p:nvSpPr>
          <p:spPr>
            <a:xfrm>
              <a:off x="5537200" y="1587500"/>
              <a:ext cx="5124620" cy="1873203"/>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27" name="组合 26">
            <a:extLst>
              <a:ext uri="{FF2B5EF4-FFF2-40B4-BE49-F238E27FC236}">
                <a16:creationId xmlns="" xmlns:p14="http://schemas.microsoft.com/office/powerpoint/2010/main" xmlns:mc="http://schemas.openxmlformats.org/markup-compatibility/2006" xmlns:a16="http://schemas.microsoft.com/office/drawing/2014/main" id="{9FB90282-DA0E-4ECB-B07D-E87FF2A18345}"/>
              </a:ext>
            </a:extLst>
          </p:cNvPr>
          <p:cNvGrpSpPr/>
          <p:nvPr/>
        </p:nvGrpSpPr>
        <p:grpSpPr>
          <a:xfrm>
            <a:off x="5240886" y="3663275"/>
            <a:ext cx="5124620" cy="1873203"/>
            <a:chOff x="5537200" y="3536506"/>
            <a:chExt cx="5124620" cy="1873203"/>
          </a:xfrm>
        </p:grpSpPr>
        <p:sp>
          <p:nvSpPr>
            <p:cNvPr id="7" name="文本框 6">
              <a:extLst>
                <a:ext uri="{FF2B5EF4-FFF2-40B4-BE49-F238E27FC236}">
                  <a16:creationId xmlns="" xmlns:p14="http://schemas.microsoft.com/office/powerpoint/2010/main" xmlns:mc="http://schemas.openxmlformats.org/markup-compatibility/2006" xmlns:a16="http://schemas.microsoft.com/office/drawing/2014/main" id="{F04067F1-3E53-4C4C-A65F-2DF617B0A6C9}"/>
                </a:ext>
              </a:extLst>
            </p:cNvPr>
            <p:cNvSpPr txBox="1"/>
            <p:nvPr/>
          </p:nvSpPr>
          <p:spPr>
            <a:xfrm>
              <a:off x="5651744" y="3851822"/>
              <a:ext cx="4895531" cy="1212640"/>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作风优良是我军的鲜明特色和政治优势，必须把作风建设作为一项基础性长期性工作抓紧抓实，永葆人民军队政治本色。”依法治军、从严治军是强军之基，必须保持严明的作风和铁的纪律，确保部队高度集中统一和安全稳定。</a:t>
              </a:r>
            </a:p>
          </p:txBody>
        </p:sp>
        <p:sp>
          <p:nvSpPr>
            <p:cNvPr id="26" name="矩形 25">
              <a:extLst>
                <a:ext uri="{FF2B5EF4-FFF2-40B4-BE49-F238E27FC236}">
                  <a16:creationId xmlns="" xmlns:p14="http://schemas.microsoft.com/office/powerpoint/2010/main" xmlns:mc="http://schemas.openxmlformats.org/markup-compatibility/2006" xmlns:a16="http://schemas.microsoft.com/office/drawing/2014/main" id="{C5E789EE-53C7-412A-8028-0479BE6B2862}"/>
                </a:ext>
              </a:extLst>
            </p:cNvPr>
            <p:cNvSpPr/>
            <p:nvPr/>
          </p:nvSpPr>
          <p:spPr>
            <a:xfrm>
              <a:off x="5537200" y="3536506"/>
              <a:ext cx="5124620" cy="1873203"/>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29" name="TextBox 28"/>
          <p:cNvSpPr txBox="1"/>
          <p:nvPr/>
        </p:nvSpPr>
        <p:spPr>
          <a:xfrm>
            <a:off x="467545" y="6545545"/>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www.ypppt.com/jieri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396258505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1B84F9-330F-4AE6-84CD-8FAF64F5DA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CD50DD-43ED-4689-9933-BFFDBCF8E0E4}"/>
              </a:ext>
            </a:extLst>
          </p:cNvPr>
          <p:cNvSpPr/>
          <p:nvPr/>
        </p:nvSpPr>
        <p:spPr>
          <a:xfrm>
            <a:off x="7208214" y="2729900"/>
            <a:ext cx="3995544" cy="1492716"/>
          </a:xfrm>
          <a:prstGeom prst="rect">
            <a:avLst/>
          </a:prstGeom>
        </p:spPr>
        <p:txBody>
          <a:bodyPr wrap="square">
            <a:spAutoFit/>
          </a:bodyPr>
          <a:lstStyle/>
          <a:p>
            <a:pPr algn="just">
              <a:lnSpc>
                <a:spcPct val="130000"/>
              </a:lnSpc>
            </a:pPr>
            <a:r>
              <a:rPr lang="zh-CN" altLang="en-US" sz="1400" dirty="0">
                <a:solidFill>
                  <a:srgbClr val="C50009"/>
                </a:solidFill>
                <a:cs typeface="+mn-ea"/>
                <a:sym typeface="+mn-lt"/>
              </a:rPr>
              <a:t>维护习近平总书记作为党中央的核心、全党的核心落实到行动中去，落实到推进军队建设改革和军事斗争准备中去，始终不渝坚持党对军队绝对领导，朝着实现强军目标、建设世界一流军队开拓奋进。</a:t>
            </a: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786491-42BD-4D1E-B580-0A1D036851F5}"/>
              </a:ext>
            </a:extLst>
          </p:cNvPr>
          <p:cNvSpPr txBox="1"/>
          <p:nvPr/>
        </p:nvSpPr>
        <p:spPr>
          <a:xfrm>
            <a:off x="8498059" y="2005801"/>
            <a:ext cx="3555196" cy="584775"/>
          </a:xfrm>
          <a:prstGeom prst="rect">
            <a:avLst/>
          </a:prstGeom>
          <a:noFill/>
        </p:spPr>
        <p:txBody>
          <a:bodyPr vert="horz"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前言导读</a:t>
            </a: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0CE001-52D9-4F6F-9CD4-C1396AB813DC}"/>
              </a:ext>
            </a:extLst>
          </p:cNvPr>
          <p:cNvGrpSpPr/>
          <p:nvPr/>
        </p:nvGrpSpPr>
        <p:grpSpPr>
          <a:xfrm>
            <a:off x="2986014" y="779686"/>
            <a:ext cx="4053644" cy="4784291"/>
            <a:chOff x="2640337" y="-502817"/>
            <a:chExt cx="3097208" cy="3655463"/>
          </a:xfrm>
        </p:grpSpPr>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3DB814-172C-4F55-B068-961D2844A9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40337" y="-410999"/>
              <a:ext cx="2676245" cy="3563645"/>
            </a:xfrm>
            <a:prstGeom prst="rect">
              <a:avLst/>
            </a:prstGeom>
          </p:spPr>
        </p:pic>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18D8FE-3C6B-4BB8-9CBC-4EE8A90256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63122" y="-502817"/>
              <a:ext cx="2174423" cy="1873640"/>
            </a:xfrm>
            <a:prstGeom prst="rect">
              <a:avLst/>
            </a:prstGeom>
          </p:spPr>
        </p:pic>
      </p:gr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2CFD04-1D0C-4EC3-9A82-D9A0FF9F63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9" y="2351314"/>
            <a:ext cx="5728836" cy="4506686"/>
          </a:xfrm>
          <a:prstGeom prst="rect">
            <a:avLst/>
          </a:prstGeom>
        </p:spPr>
      </p:pic>
      <p:sp>
        <p:nvSpPr>
          <p:cNvPr id="4" name="文本框 3"/>
          <p:cNvSpPr txBox="1"/>
          <p:nvPr/>
        </p:nvSpPr>
        <p:spPr>
          <a:xfrm>
            <a:off x="1873188" y="779686"/>
            <a:ext cx="1473694" cy="200055"/>
          </a:xfrm>
          <a:prstGeom prst="rect">
            <a:avLst/>
          </a:prstGeom>
          <a:noFill/>
        </p:spPr>
        <p:txBody>
          <a:bodyPr wrap="square" rtlCol="0">
            <a:spAutoFit/>
          </a:bodyPr>
          <a:lstStyle/>
          <a:p>
            <a:r>
              <a:rPr lang="en-US" altLang="zh-CN" sz="700" dirty="0">
                <a:solidFill>
                  <a:srgbClr val="EBDCEA"/>
                </a:solidFill>
              </a:rPr>
              <a:t>https://www.ypppt.com/</a:t>
            </a:r>
            <a:endParaRPr lang="zh-CN" altLang="en-US" sz="700" dirty="0">
              <a:solidFill>
                <a:srgbClr val="EBDCEA"/>
              </a:solidFill>
            </a:endParaRPr>
          </a:p>
        </p:txBody>
      </p:sp>
    </p:spTree>
    <p:extLst>
      <p:ext uri="{BB962C8B-B14F-4D97-AF65-F5344CB8AC3E}">
        <p14:creationId xmlns:p14="http://schemas.microsoft.com/office/powerpoint/2010/main" val="51842054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CA6E01-8C15-4AA0-8732-29A575736D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A5B156-BB6A-4F45-B3A0-3A03BC4BD3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35347" y="5544787"/>
            <a:ext cx="5321301" cy="2121250"/>
          </a:xfrm>
          <a:prstGeom prst="rect">
            <a:avLst/>
          </a:prstGeom>
        </p:spPr>
      </p:pic>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A2280-81F5-4F0D-A5AB-DB3604EA106F}"/>
              </a:ext>
            </a:extLst>
          </p:cNvPr>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第四章</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9B0D79-6702-4C57-8F90-AA88AFE6A839}"/>
              </a:ext>
            </a:extLst>
          </p:cNvPr>
          <p:cNvSpPr/>
          <p:nvPr/>
        </p:nvSpPr>
        <p:spPr>
          <a:xfrm>
            <a:off x="3695341" y="2594531"/>
            <a:ext cx="5570756"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pic>
        <p:nvPicPr>
          <p:cNvPr id="8" name="PA-1022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886A7D-7C99-494D-8525-40C916DDCB13}"/>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a:off x="3666532" y="3582742"/>
            <a:ext cx="4858933" cy="830107"/>
          </a:xfrm>
          <a:prstGeom prst="rect">
            <a:avLst/>
          </a:prstGeom>
        </p:spPr>
      </p:pic>
    </p:spTree>
    <p:extLst>
      <p:ext uri="{BB962C8B-B14F-4D97-AF65-F5344CB8AC3E}">
        <p14:creationId xmlns:p14="http://schemas.microsoft.com/office/powerpoint/2010/main" val="18069974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E54F6928-6447-4DF7-BEC7-890C27D3906F}"/>
              </a:ext>
            </a:extLst>
          </p:cNvPr>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457BF39E-E54C-434B-817C-CAA71F2EF876}"/>
              </a:ext>
            </a:extLst>
          </p:cNvPr>
          <p:cNvGrpSpPr/>
          <p:nvPr/>
        </p:nvGrpSpPr>
        <p:grpSpPr>
          <a:xfrm>
            <a:off x="4847371" y="1316449"/>
            <a:ext cx="2503136" cy="1342366"/>
            <a:chOff x="4646964" y="1418048"/>
            <a:chExt cx="2503136" cy="1342366"/>
          </a:xfrm>
        </p:grpSpPr>
        <p:sp>
          <p:nvSpPr>
            <p:cNvPr id="18" name="椭圆 17">
              <a:extLst>
                <a:ext uri="{FF2B5EF4-FFF2-40B4-BE49-F238E27FC236}">
                  <a16:creationId xmlns="" xmlns:p14="http://schemas.microsoft.com/office/powerpoint/2010/main" xmlns:mc="http://schemas.openxmlformats.org/markup-compatibility/2006" xmlns:a16="http://schemas.microsoft.com/office/drawing/2014/main" id="{672C6F63-DA60-422D-A8AA-E6A5A1D06DF5}"/>
                </a:ext>
              </a:extLst>
            </p:cNvPr>
            <p:cNvSpPr/>
            <p:nvPr/>
          </p:nvSpPr>
          <p:spPr>
            <a:xfrm>
              <a:off x="5228951" y="1418048"/>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F2BD2DD8-F259-4CBE-8FF7-D5E360D11907}"/>
                </a:ext>
              </a:extLst>
            </p:cNvPr>
            <p:cNvSpPr txBox="1"/>
            <p:nvPr/>
          </p:nvSpPr>
          <p:spPr>
            <a:xfrm>
              <a:off x="4646964" y="1613118"/>
              <a:ext cx="2503136" cy="1077218"/>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听党</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指挥</a:t>
              </a:r>
            </a:p>
          </p:txBody>
        </p:sp>
      </p:grpSp>
      <p:grpSp>
        <p:nvGrpSpPr>
          <p:cNvPr id="22" name="组合 21">
            <a:extLst>
              <a:ext uri="{FF2B5EF4-FFF2-40B4-BE49-F238E27FC236}">
                <a16:creationId xmlns="" xmlns:p14="http://schemas.microsoft.com/office/powerpoint/2010/main" xmlns:mc="http://schemas.openxmlformats.org/markup-compatibility/2006" xmlns:a16="http://schemas.microsoft.com/office/drawing/2014/main" id="{C6DEBC17-6A63-42FA-97AB-1254DF14C264}"/>
              </a:ext>
            </a:extLst>
          </p:cNvPr>
          <p:cNvGrpSpPr/>
          <p:nvPr/>
        </p:nvGrpSpPr>
        <p:grpSpPr>
          <a:xfrm>
            <a:off x="4847371" y="2950094"/>
            <a:ext cx="2503136" cy="1342366"/>
            <a:chOff x="6096000" y="1183875"/>
            <a:chExt cx="2503136" cy="1342366"/>
          </a:xfrm>
        </p:grpSpPr>
        <p:sp>
          <p:nvSpPr>
            <p:cNvPr id="19" name="椭圆 18">
              <a:extLst>
                <a:ext uri="{FF2B5EF4-FFF2-40B4-BE49-F238E27FC236}">
                  <a16:creationId xmlns="" xmlns:p14="http://schemas.microsoft.com/office/powerpoint/2010/main" xmlns:mc="http://schemas.openxmlformats.org/markup-compatibility/2006" xmlns:a16="http://schemas.microsoft.com/office/drawing/2014/main" id="{9166117A-55EF-42BA-93F1-B05975CD43B5}"/>
                </a:ext>
              </a:extLst>
            </p:cNvPr>
            <p:cNvSpPr/>
            <p:nvPr/>
          </p:nvSpPr>
          <p:spPr>
            <a:xfrm>
              <a:off x="6667835" y="1183875"/>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p14="http://schemas.microsoft.com/office/powerpoint/2010/main" xmlns:mc="http://schemas.openxmlformats.org/markup-compatibility/2006" xmlns:a16="http://schemas.microsoft.com/office/drawing/2014/main" id="{03A0C434-D41D-44DF-8937-CD2E3DA2940C}"/>
                </a:ext>
              </a:extLst>
            </p:cNvPr>
            <p:cNvSpPr txBox="1"/>
            <p:nvPr/>
          </p:nvSpPr>
          <p:spPr>
            <a:xfrm>
              <a:off x="6096000" y="1297223"/>
              <a:ext cx="2503136" cy="1077218"/>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能打</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胜仗</a:t>
              </a: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B646CA62-CC0C-473E-A80C-AF53FA95934B}"/>
              </a:ext>
            </a:extLst>
          </p:cNvPr>
          <p:cNvGrpSpPr/>
          <p:nvPr/>
        </p:nvGrpSpPr>
        <p:grpSpPr>
          <a:xfrm>
            <a:off x="4847371" y="4583739"/>
            <a:ext cx="2503136" cy="1342366"/>
            <a:chOff x="7731531" y="1183875"/>
            <a:chExt cx="2503136" cy="1342366"/>
          </a:xfrm>
        </p:grpSpPr>
        <p:sp>
          <p:nvSpPr>
            <p:cNvPr id="20" name="椭圆 19">
              <a:extLst>
                <a:ext uri="{FF2B5EF4-FFF2-40B4-BE49-F238E27FC236}">
                  <a16:creationId xmlns="" xmlns:p14="http://schemas.microsoft.com/office/powerpoint/2010/main" xmlns:mc="http://schemas.openxmlformats.org/markup-compatibility/2006" xmlns:a16="http://schemas.microsoft.com/office/drawing/2014/main" id="{DD5E1E39-6FD5-46B3-B038-D9878104EB58}"/>
                </a:ext>
              </a:extLst>
            </p:cNvPr>
            <p:cNvSpPr/>
            <p:nvPr/>
          </p:nvSpPr>
          <p:spPr>
            <a:xfrm>
              <a:off x="8286546" y="1183875"/>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p14="http://schemas.microsoft.com/office/powerpoint/2010/main" xmlns:mc="http://schemas.openxmlformats.org/markup-compatibility/2006" xmlns:a16="http://schemas.microsoft.com/office/drawing/2014/main" id="{F753B168-3603-4823-AFB7-E80AE752E074}"/>
                </a:ext>
              </a:extLst>
            </p:cNvPr>
            <p:cNvSpPr txBox="1"/>
            <p:nvPr/>
          </p:nvSpPr>
          <p:spPr>
            <a:xfrm>
              <a:off x="7731531" y="1316449"/>
              <a:ext cx="2503136" cy="1077218"/>
            </a:xfrm>
            <a:prstGeom prst="rect">
              <a:avLst/>
            </a:prstGeom>
            <a:noFill/>
          </p:spPr>
          <p:txBody>
            <a:bodyPr wrap="square" rtlCol="0">
              <a:spAutoFit/>
            </a:bodyPr>
            <a:lstStyle>
              <a:defPPr>
                <a:defRPr lang="en-US"/>
              </a:defPPr>
              <a:lvl1pPr algn="ctr">
                <a:defRPr sz="32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作风</a:t>
              </a:r>
              <a:endParaRPr lang="en-US" altLang="zh-CN" dirty="0">
                <a:latin typeface="+mn-lt"/>
                <a:ea typeface="+mn-ea"/>
                <a:cs typeface="+mn-ea"/>
                <a:sym typeface="+mn-lt"/>
              </a:endParaRPr>
            </a:p>
            <a:p>
              <a:r>
                <a:rPr lang="zh-CN" altLang="en-US" dirty="0">
                  <a:latin typeface="+mn-lt"/>
                  <a:ea typeface="+mn-ea"/>
                  <a:cs typeface="+mn-ea"/>
                  <a:sym typeface="+mn-lt"/>
                </a:rPr>
                <a:t>优良</a:t>
              </a:r>
            </a:p>
          </p:txBody>
        </p:sp>
      </p:gr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1DDB20EE-64FB-49F9-8129-1C59448542E4}"/>
              </a:ext>
            </a:extLst>
          </p:cNvPr>
          <p:cNvSpPr txBox="1"/>
          <p:nvPr/>
        </p:nvSpPr>
        <p:spPr>
          <a:xfrm>
            <a:off x="2136174" y="3429000"/>
            <a:ext cx="2425279" cy="2653034"/>
          </a:xfrm>
          <a:prstGeom prst="rect">
            <a:avLst/>
          </a:prstGeom>
          <a:noFill/>
        </p:spPr>
        <p:txBody>
          <a:bodyPr vert="eaVert" wrap="square" rtlCol="0">
            <a:spAutoFit/>
          </a:bodyPr>
          <a:lstStyle>
            <a:defPPr>
              <a:defRPr lang="en-US"/>
            </a:defPPr>
            <a:lvl1pPr>
              <a:lnSpc>
                <a:spcPct val="130000"/>
              </a:lnSpc>
              <a:defRPr sz="1600">
                <a:solidFill>
                  <a:srgbClr val="C50009"/>
                </a:solidFill>
                <a:latin typeface="字魂36号-正文宋楷" panose="00000500000000000000" pitchFamily="2" charset="-122"/>
                <a:ea typeface="字魂36号-正文宋楷" panose="00000500000000000000" pitchFamily="2" charset="-122"/>
              </a:defRPr>
            </a:lvl1pPr>
          </a:lstStyle>
          <a:p>
            <a:r>
              <a:rPr lang="zh-CN" altLang="en-US" sz="1400" dirty="0">
                <a:latin typeface="+mn-lt"/>
                <a:ea typeface="+mn-ea"/>
                <a:cs typeface="+mn-ea"/>
                <a:sym typeface="+mn-lt"/>
              </a:rPr>
              <a:t>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94743F2E-BD0C-4ADA-852B-C53CB9069249}"/>
              </a:ext>
            </a:extLst>
          </p:cNvPr>
          <p:cNvSpPr txBox="1"/>
          <p:nvPr/>
        </p:nvSpPr>
        <p:spPr>
          <a:xfrm>
            <a:off x="8270725" y="1603657"/>
            <a:ext cx="2425279" cy="2653034"/>
          </a:xfrm>
          <a:prstGeom prst="rect">
            <a:avLst/>
          </a:prstGeom>
          <a:noFill/>
        </p:spPr>
        <p:txBody>
          <a:bodyPr vert="eaVert" wrap="square" rtlCol="0">
            <a:spAutoFit/>
          </a:bodyPr>
          <a:lstStyle>
            <a:defPPr>
              <a:defRPr lang="en-US"/>
            </a:defPPr>
            <a:lvl1pPr>
              <a:lnSpc>
                <a:spcPct val="130000"/>
              </a:lnSpc>
              <a:defRPr sz="1600">
                <a:solidFill>
                  <a:srgbClr val="C50009"/>
                </a:solidFill>
                <a:latin typeface="字魂36号-正文宋楷" panose="00000500000000000000" pitchFamily="2" charset="-122"/>
                <a:ea typeface="字魂36号-正文宋楷" panose="00000500000000000000" pitchFamily="2" charset="-122"/>
              </a:defRPr>
            </a:lvl1pPr>
          </a:lstStyle>
          <a:p>
            <a:r>
              <a:rPr lang="zh-CN" altLang="en-US" sz="1400" dirty="0">
                <a:latin typeface="+mn-lt"/>
                <a:ea typeface="+mn-ea"/>
                <a:cs typeface="+mn-ea"/>
                <a:sym typeface="+mn-lt"/>
              </a:rPr>
              <a:t>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p>
        </p:txBody>
      </p:sp>
    </p:spTree>
    <p:extLst>
      <p:ext uri="{BB962C8B-B14F-4D97-AF65-F5344CB8AC3E}">
        <p14:creationId xmlns:p14="http://schemas.microsoft.com/office/powerpoint/2010/main" val="409280995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68FAC243-A5DC-4610-B0AC-1722C78729AA}"/>
              </a:ext>
            </a:extLst>
          </p:cNvPr>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a:extLst>
              <a:ext uri="{FF2B5EF4-FFF2-40B4-BE49-F238E27FC236}">
                <a16:creationId xmlns="" xmlns:p14="http://schemas.microsoft.com/office/powerpoint/2010/main" xmlns:mc="http://schemas.openxmlformats.org/markup-compatibility/2006" xmlns:a16="http://schemas.microsoft.com/office/drawing/2014/main" id="{FFD6FF8F-4CE1-4D95-802A-9DCB6FE2D9EF}"/>
              </a:ext>
            </a:extLst>
          </p:cNvPr>
          <p:cNvSpPr txBox="1"/>
          <p:nvPr/>
        </p:nvSpPr>
        <p:spPr>
          <a:xfrm>
            <a:off x="1388318" y="2184476"/>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必须全面贯彻党领导人民军队的一系列根本原则和制度，确立新时代党的强军思想在国防和军队建设中的指导地位。确立新时代党的强军思想在国防和军队建设中的指导地位；</a:t>
            </a: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A17A195B-692A-43A7-9BD1-B5FD9BAC342F}"/>
              </a:ext>
            </a:extLst>
          </p:cNvPr>
          <p:cNvSpPr txBox="1"/>
          <p:nvPr/>
        </p:nvSpPr>
        <p:spPr>
          <a:xfrm>
            <a:off x="1388317" y="3749111"/>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更加注重聚焦实战，更加注重创新驱动，更加注重体系建设，更加注重集约高效，更加注重军民融合</a:t>
            </a:r>
            <a:r>
              <a:rPr lang="en-US" altLang="zh-CN" sz="1400" dirty="0">
                <a:solidFill>
                  <a:srgbClr val="C50009"/>
                </a:solidFill>
                <a:cs typeface="+mn-ea"/>
                <a:sym typeface="+mn-lt"/>
              </a:rPr>
              <a:t>.</a:t>
            </a:r>
            <a:r>
              <a:rPr lang="zh-CN" altLang="en-US" sz="1400" dirty="0">
                <a:solidFill>
                  <a:srgbClr val="C50009"/>
                </a:solidFill>
                <a:cs typeface="+mn-ea"/>
                <a:sym typeface="+mn-lt"/>
              </a:rPr>
              <a:t>确立新时代党的强军思想在国防和军队建设中的指导地位；</a:t>
            </a: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D7A228E0-9EA7-4604-8804-7F2D0E77EFC4}"/>
              </a:ext>
            </a:extLst>
          </p:cNvPr>
          <p:cNvSpPr txBox="1"/>
          <p:nvPr/>
        </p:nvSpPr>
        <p:spPr>
          <a:xfrm>
            <a:off x="1388319" y="5313745"/>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坚持政治建军、改革强军、科技兴军、依法治军</a:t>
            </a:r>
            <a:r>
              <a:rPr lang="en-US" altLang="zh-CN" sz="1400" dirty="0">
                <a:solidFill>
                  <a:srgbClr val="C50009"/>
                </a:solidFill>
                <a:cs typeface="+mn-ea"/>
                <a:sym typeface="+mn-lt"/>
              </a:rPr>
              <a:t>.</a:t>
            </a:r>
            <a:r>
              <a:rPr lang="zh-CN" altLang="en-US" sz="1400" dirty="0">
                <a:solidFill>
                  <a:srgbClr val="C50009"/>
                </a:solidFill>
                <a:cs typeface="+mn-ea"/>
                <a:sym typeface="+mn-lt"/>
              </a:rPr>
              <a:t>坚持政治建军、改革强军、科技兴军、依法治军</a:t>
            </a:r>
            <a:r>
              <a:rPr lang="en-US" altLang="zh-CN" sz="1400" dirty="0">
                <a:solidFill>
                  <a:srgbClr val="C50009"/>
                </a:solidFill>
                <a:cs typeface="+mn-ea"/>
                <a:sym typeface="+mn-lt"/>
              </a:rPr>
              <a:t>.</a:t>
            </a:r>
            <a:r>
              <a:rPr lang="zh-CN" altLang="en-US" sz="1400" dirty="0">
                <a:solidFill>
                  <a:srgbClr val="C50009"/>
                </a:solidFill>
                <a:cs typeface="+mn-ea"/>
                <a:sym typeface="+mn-lt"/>
              </a:rPr>
              <a:t>确立新时代党的强军思想在国防和军队建设中的指导地位；</a:t>
            </a:r>
          </a:p>
        </p:txBody>
      </p:sp>
      <p:grpSp>
        <p:nvGrpSpPr>
          <p:cNvPr id="20" name="组合 19">
            <a:extLst>
              <a:ext uri="{FF2B5EF4-FFF2-40B4-BE49-F238E27FC236}">
                <a16:creationId xmlns="" xmlns:p14="http://schemas.microsoft.com/office/powerpoint/2010/main" xmlns:mc="http://schemas.openxmlformats.org/markup-compatibility/2006" xmlns:a16="http://schemas.microsoft.com/office/drawing/2014/main" id="{4FD15208-5867-4A4A-A5F1-C5323FF74EDB}"/>
              </a:ext>
            </a:extLst>
          </p:cNvPr>
          <p:cNvGrpSpPr/>
          <p:nvPr/>
        </p:nvGrpSpPr>
        <p:grpSpPr>
          <a:xfrm>
            <a:off x="1468028" y="1441972"/>
            <a:ext cx="2543942" cy="606220"/>
            <a:chOff x="1379128" y="1861093"/>
            <a:chExt cx="2543942" cy="606220"/>
          </a:xfrm>
        </p:grpSpPr>
        <p:sp>
          <p:nvSpPr>
            <p:cNvPr id="15" name="PA-1022153">
              <a:extLst>
                <a:ext uri="{FF2B5EF4-FFF2-40B4-BE49-F238E27FC236}">
                  <a16:creationId xmlns="" xmlns:p14="http://schemas.microsoft.com/office/powerpoint/2010/main" xmlns:mc="http://schemas.openxmlformats.org/markup-compatibility/2006" xmlns:a16="http://schemas.microsoft.com/office/drawing/2014/main" id="{FE37AC5E-BAA7-4D91-8B4D-B5F693DD7017}"/>
                </a:ext>
              </a:extLst>
            </p:cNvPr>
            <p:cNvSpPr/>
            <p:nvPr>
              <p:custDataLst>
                <p:tags r:id="rId3"/>
              </p:custDataLst>
            </p:nvPr>
          </p:nvSpPr>
          <p:spPr bwMode="auto">
            <a:xfrm flipH="1">
              <a:off x="1379128" y="1882538"/>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a:extLst>
                <a:ext uri="{FF2B5EF4-FFF2-40B4-BE49-F238E27FC236}">
                  <a16:creationId xmlns="" xmlns:p14="http://schemas.microsoft.com/office/powerpoint/2010/main" xmlns:mc="http://schemas.openxmlformats.org/markup-compatibility/2006" xmlns:a16="http://schemas.microsoft.com/office/drawing/2014/main" id="{6BDBFAF8-53FE-487A-837A-E74CCFD884A0}"/>
                </a:ext>
              </a:extLst>
            </p:cNvPr>
            <p:cNvSpPr txBox="1"/>
            <p:nvPr/>
          </p:nvSpPr>
          <p:spPr>
            <a:xfrm>
              <a:off x="1379128" y="1861093"/>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总体要求</a:t>
              </a:r>
            </a:p>
          </p:txBody>
        </p:sp>
      </p:grpSp>
      <p:grpSp>
        <p:nvGrpSpPr>
          <p:cNvPr id="19" name="组合 18">
            <a:extLst>
              <a:ext uri="{FF2B5EF4-FFF2-40B4-BE49-F238E27FC236}">
                <a16:creationId xmlns="" xmlns:p14="http://schemas.microsoft.com/office/powerpoint/2010/main" xmlns:mc="http://schemas.openxmlformats.org/markup-compatibility/2006" xmlns:a16="http://schemas.microsoft.com/office/drawing/2014/main" id="{C5B2EFF0-CF1F-41D7-B3E5-977464E6437C}"/>
              </a:ext>
            </a:extLst>
          </p:cNvPr>
          <p:cNvGrpSpPr/>
          <p:nvPr/>
        </p:nvGrpSpPr>
        <p:grpSpPr>
          <a:xfrm>
            <a:off x="1468028" y="3010539"/>
            <a:ext cx="2543942" cy="605606"/>
            <a:chOff x="1379128" y="3294477"/>
            <a:chExt cx="2543942" cy="605606"/>
          </a:xfrm>
        </p:grpSpPr>
        <p:sp>
          <p:nvSpPr>
            <p:cNvPr id="17" name="PA-1022153">
              <a:extLst>
                <a:ext uri="{FF2B5EF4-FFF2-40B4-BE49-F238E27FC236}">
                  <a16:creationId xmlns="" xmlns:p14="http://schemas.microsoft.com/office/powerpoint/2010/main" xmlns:mc="http://schemas.openxmlformats.org/markup-compatibility/2006" xmlns:a16="http://schemas.microsoft.com/office/drawing/2014/main" id="{B2DB3975-FA69-4B9A-A106-75072DB5B43F}"/>
                </a:ext>
              </a:extLst>
            </p:cNvPr>
            <p:cNvSpPr/>
            <p:nvPr>
              <p:custDataLst>
                <p:tags r:id="rId2"/>
              </p:custDataLst>
            </p:nvPr>
          </p:nvSpPr>
          <p:spPr bwMode="auto">
            <a:xfrm flipH="1">
              <a:off x="1379128" y="3315308"/>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ADC17B3C-F631-40B1-B183-1ED472045954}"/>
                </a:ext>
              </a:extLst>
            </p:cNvPr>
            <p:cNvSpPr txBox="1"/>
            <p:nvPr/>
          </p:nvSpPr>
          <p:spPr>
            <a:xfrm>
              <a:off x="1379128" y="3294477"/>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五个注重</a:t>
              </a:r>
            </a:p>
          </p:txBody>
        </p:sp>
      </p:grpSp>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B512814F-C4B3-403F-A235-19D618FDA56F}"/>
              </a:ext>
            </a:extLst>
          </p:cNvPr>
          <p:cNvGrpSpPr/>
          <p:nvPr/>
        </p:nvGrpSpPr>
        <p:grpSpPr>
          <a:xfrm>
            <a:off x="1468028" y="4578492"/>
            <a:ext cx="2570722" cy="605606"/>
            <a:chOff x="1379128" y="4718192"/>
            <a:chExt cx="2570722" cy="605606"/>
          </a:xfrm>
        </p:grpSpPr>
        <p:sp>
          <p:nvSpPr>
            <p:cNvPr id="16" name="PA-1022153">
              <a:extLst>
                <a:ext uri="{FF2B5EF4-FFF2-40B4-BE49-F238E27FC236}">
                  <a16:creationId xmlns="" xmlns:p14="http://schemas.microsoft.com/office/powerpoint/2010/main" xmlns:mc="http://schemas.openxmlformats.org/markup-compatibility/2006" xmlns:a16="http://schemas.microsoft.com/office/drawing/2014/main" id="{F9A17D42-8AC5-44B2-B258-8FE983F352FC}"/>
                </a:ext>
              </a:extLst>
            </p:cNvPr>
            <p:cNvSpPr/>
            <p:nvPr>
              <p:custDataLst>
                <p:tags r:id="rId1"/>
              </p:custDataLst>
            </p:nvPr>
          </p:nvSpPr>
          <p:spPr bwMode="auto">
            <a:xfrm flipH="1">
              <a:off x="1379128" y="4721296"/>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3D15E97A-482B-4C78-84C3-547D443CDC6A}"/>
                </a:ext>
              </a:extLst>
            </p:cNvPr>
            <p:cNvSpPr txBox="1"/>
            <p:nvPr/>
          </p:nvSpPr>
          <p:spPr>
            <a:xfrm>
              <a:off x="1405908" y="4718192"/>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四个坚持</a:t>
              </a:r>
            </a:p>
          </p:txBody>
        </p:sp>
      </p:grpSp>
    </p:spTree>
    <p:extLst>
      <p:ext uri="{BB962C8B-B14F-4D97-AF65-F5344CB8AC3E}">
        <p14:creationId xmlns:p14="http://schemas.microsoft.com/office/powerpoint/2010/main" val="369769142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0EF41F-7D77-487C-8706-ECBE355EE285}"/>
              </a:ext>
            </a:extLst>
          </p:cNvPr>
          <p:cNvSpPr/>
          <p:nvPr/>
        </p:nvSpPr>
        <p:spPr>
          <a:xfrm>
            <a:off x="1174002" y="1722624"/>
            <a:ext cx="9868742" cy="1567842"/>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05FA17-8D2E-42D1-9D45-4B17CBEB8BBA}"/>
              </a:ext>
            </a:extLst>
          </p:cNvPr>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7E5BE8-DC13-4920-BC52-CB6B8D7D5041}"/>
              </a:ext>
            </a:extLst>
          </p:cNvPr>
          <p:cNvSpPr txBox="1"/>
          <p:nvPr/>
        </p:nvSpPr>
        <p:spPr>
          <a:xfrm>
            <a:off x="1492864" y="4319720"/>
            <a:ext cx="6971015" cy="1492716"/>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全面贯彻新时代党的强军思想</a:t>
            </a:r>
          </a:p>
          <a:p>
            <a:pPr>
              <a:lnSpc>
                <a:spcPct val="130000"/>
              </a:lnSpc>
            </a:pPr>
            <a:r>
              <a:rPr lang="zh-CN" altLang="en-US" sz="1400" dirty="0">
                <a:solidFill>
                  <a:srgbClr val="C50009"/>
                </a:solidFill>
                <a:cs typeface="+mn-ea"/>
                <a:sym typeface="+mn-lt"/>
              </a:rPr>
              <a:t>贯彻新形势下军事战略方针</a:t>
            </a:r>
          </a:p>
          <a:p>
            <a:pPr>
              <a:lnSpc>
                <a:spcPct val="130000"/>
              </a:lnSpc>
            </a:pPr>
            <a:r>
              <a:rPr lang="zh-CN" altLang="en-US" sz="1400" dirty="0">
                <a:solidFill>
                  <a:srgbClr val="C50009"/>
                </a:solidFill>
                <a:cs typeface="+mn-ea"/>
                <a:sym typeface="+mn-lt"/>
              </a:rPr>
              <a:t>建设强大的现代化陆军、海军、空军、火箭军和战略支援部队</a:t>
            </a:r>
          </a:p>
          <a:p>
            <a:pPr>
              <a:lnSpc>
                <a:spcPct val="130000"/>
              </a:lnSpc>
            </a:pPr>
            <a:r>
              <a:rPr lang="zh-CN" altLang="en-US" sz="1400" dirty="0">
                <a:solidFill>
                  <a:srgbClr val="C50009"/>
                </a:solidFill>
                <a:cs typeface="+mn-ea"/>
                <a:sym typeface="+mn-lt"/>
              </a:rPr>
              <a:t>打造坚强高效的战区联合作战指挥机构</a:t>
            </a:r>
          </a:p>
          <a:p>
            <a:pPr>
              <a:lnSpc>
                <a:spcPct val="130000"/>
              </a:lnSpc>
            </a:pPr>
            <a:r>
              <a:rPr lang="zh-CN" altLang="en-US" sz="1400" dirty="0">
                <a:solidFill>
                  <a:srgbClr val="C50009"/>
                </a:solidFill>
                <a:cs typeface="+mn-ea"/>
                <a:sym typeface="+mn-lt"/>
              </a:rPr>
              <a:t>构建中国特色现代作战体系</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7CFFE0-2C21-4BED-8E65-FB5AA4409802}"/>
              </a:ext>
            </a:extLst>
          </p:cNvPr>
          <p:cNvSpPr txBox="1"/>
          <p:nvPr/>
        </p:nvSpPr>
        <p:spPr>
          <a:xfrm>
            <a:off x="1492864" y="2237870"/>
            <a:ext cx="9340236" cy="625171"/>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确保到二〇二〇年基本实现机械化，信息化建设取得重大进展，战略能力有大的提升。同国家现代化进程相一致，力争到二〇三五年基本实现国防和军队现代化，到本世纪中叶把人民军队全面建成世界一流军队。</a:t>
            </a: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46C7B0-F732-4EA3-8DB2-8E34FDCDAAF9}"/>
              </a:ext>
            </a:extLst>
          </p:cNvPr>
          <p:cNvGrpSpPr/>
          <p:nvPr/>
        </p:nvGrpSpPr>
        <p:grpSpPr>
          <a:xfrm>
            <a:off x="1149256" y="1476433"/>
            <a:ext cx="2719799" cy="584776"/>
            <a:chOff x="4747354" y="1975109"/>
            <a:chExt cx="2719799" cy="584776"/>
          </a:xfrm>
        </p:grpSpPr>
        <p:sp>
          <p:nvSpPr>
            <p:cNvPr id="11"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258153-4F92-4CB6-9FC7-DBF31DF64EA8}"/>
                </a:ext>
              </a:extLst>
            </p:cNvPr>
            <p:cNvSpPr/>
            <p:nvPr>
              <p:custDataLst>
                <p:tags r:id="rId2"/>
              </p:custDataLst>
            </p:nvPr>
          </p:nvSpPr>
          <p:spPr>
            <a:xfrm>
              <a:off x="4747354" y="1975109"/>
              <a:ext cx="2670017"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FCCD27-F8E9-43BE-A7FE-02CABEC69D59}"/>
                </a:ext>
              </a:extLst>
            </p:cNvPr>
            <p:cNvSpPr txBox="1"/>
            <p:nvPr/>
          </p:nvSpPr>
          <p:spPr>
            <a:xfrm>
              <a:off x="5123705" y="1975109"/>
              <a:ext cx="2343448"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总体目标</a:t>
              </a:r>
            </a:p>
          </p:txBody>
        </p: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E2589E-4321-422A-B44D-E84974AA9448}"/>
              </a:ext>
            </a:extLst>
          </p:cNvPr>
          <p:cNvGrpSpPr/>
          <p:nvPr/>
        </p:nvGrpSpPr>
        <p:grpSpPr>
          <a:xfrm>
            <a:off x="1171995" y="3587936"/>
            <a:ext cx="6321005" cy="2571564"/>
            <a:chOff x="1171995" y="3587936"/>
            <a:chExt cx="6321005" cy="2571564"/>
          </a:xfrm>
        </p:grpSpPr>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6D2C5-5126-4F8D-BA3F-63637829F3E7}"/>
                </a:ext>
              </a:extLst>
            </p:cNvPr>
            <p:cNvSpPr/>
            <p:nvPr/>
          </p:nvSpPr>
          <p:spPr>
            <a:xfrm>
              <a:off x="1181316" y="3880324"/>
              <a:ext cx="6311684" cy="2279176"/>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D9002B-C901-456B-9056-EC5C0447A1C2}"/>
                </a:ext>
              </a:extLst>
            </p:cNvPr>
            <p:cNvGrpSpPr/>
            <p:nvPr/>
          </p:nvGrpSpPr>
          <p:grpSpPr>
            <a:xfrm>
              <a:off x="1171995" y="3587936"/>
              <a:ext cx="3050672" cy="584776"/>
              <a:chOff x="4760989" y="3744194"/>
              <a:chExt cx="3050672" cy="584776"/>
            </a:xfrm>
          </p:grpSpPr>
          <p:sp>
            <p:nvSpPr>
              <p:cNvPr id="13"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562ABC-E1E1-4E52-9AA5-B7FFFB81379D}"/>
                  </a:ext>
                </a:extLst>
              </p:cNvPr>
              <p:cNvSpPr/>
              <p:nvPr>
                <p:custDataLst>
                  <p:tags r:id="rId1"/>
                </p:custDataLst>
              </p:nvPr>
            </p:nvSpPr>
            <p:spPr>
              <a:xfrm>
                <a:off x="4760989" y="3744194"/>
                <a:ext cx="2670017"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AC76E4-83A3-4091-8E91-BFF23A776488}"/>
                  </a:ext>
                </a:extLst>
              </p:cNvPr>
              <p:cNvSpPr txBox="1"/>
              <p:nvPr/>
            </p:nvSpPr>
            <p:spPr>
              <a:xfrm>
                <a:off x="5155546" y="3744195"/>
                <a:ext cx="2656115"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指导方略</a:t>
                </a:r>
              </a:p>
            </p:txBody>
          </p:sp>
        </p:grpSp>
      </p:grpSp>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32C3E2-BF82-49F2-9871-0DF760CB9B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24366" y="3774436"/>
            <a:ext cx="3949359" cy="3106830"/>
          </a:xfrm>
          <a:prstGeom prst="rect">
            <a:avLst/>
          </a:prstGeom>
        </p:spPr>
      </p:pic>
    </p:spTree>
    <p:extLst>
      <p:ext uri="{BB962C8B-B14F-4D97-AF65-F5344CB8AC3E}">
        <p14:creationId xmlns:p14="http://schemas.microsoft.com/office/powerpoint/2010/main" val="32196923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EB6373-6F46-427D-94C7-A968DC646662}"/>
              </a:ext>
            </a:extLst>
          </p:cNvPr>
          <p:cNvSpPr/>
          <p:nvPr>
            <p:custDataLst>
              <p:tags r:id="rId1"/>
            </p:custDataLst>
          </p:nvPr>
        </p:nvSpPr>
        <p:spPr>
          <a:xfrm>
            <a:off x="5711983" y="2046195"/>
            <a:ext cx="4749576" cy="1382805"/>
          </a:xfrm>
          <a:prstGeom prst="roundRect">
            <a:avLst>
              <a:gd name="adj" fmla="val 22471"/>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DB1EE9-B17F-4036-B64F-2E2F5B89693C}"/>
              </a:ext>
            </a:extLst>
          </p:cNvPr>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B56DF5-FBC0-45E4-8D9B-C3730C009413}"/>
              </a:ext>
            </a:extLst>
          </p:cNvPr>
          <p:cNvSpPr txBox="1"/>
          <p:nvPr/>
        </p:nvSpPr>
        <p:spPr>
          <a:xfrm>
            <a:off x="5711983" y="3704903"/>
            <a:ext cx="4957021" cy="146540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我们的军队是人民军队，我们的国防是全民国防。我们要加强全民国防教育，巩固军政军民团结，为实现中国梦强军梦凝聚强大力量！</a:t>
            </a:r>
          </a:p>
          <a:p>
            <a:pPr>
              <a:lnSpc>
                <a:spcPct val="130000"/>
              </a:lnSpc>
            </a:pPr>
            <a:endParaRPr lang="zh-CN" altLang="en-US" sz="1400" dirty="0">
              <a:solidFill>
                <a:srgbClr val="C50009"/>
              </a:solidFill>
              <a:cs typeface="+mn-ea"/>
              <a:sym typeface="+mn-lt"/>
            </a:endParaRPr>
          </a:p>
          <a:p>
            <a:pPr>
              <a:lnSpc>
                <a:spcPct val="130000"/>
              </a:lnSpc>
            </a:pPr>
            <a:r>
              <a:rPr lang="en-US" altLang="zh-CN" sz="1400" dirty="0">
                <a:solidFill>
                  <a:srgbClr val="C50009"/>
                </a:solidFill>
                <a:cs typeface="+mn-ea"/>
                <a:sym typeface="+mn-lt"/>
              </a:rPr>
              <a:t>                                                                --</a:t>
            </a:r>
            <a:r>
              <a:rPr lang="zh-CN" altLang="en-US" sz="1400" dirty="0">
                <a:solidFill>
                  <a:srgbClr val="C50009"/>
                </a:solidFill>
                <a:cs typeface="+mn-ea"/>
                <a:sym typeface="+mn-lt"/>
              </a:rPr>
              <a:t>习近平总书记</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5636DE-0A33-44FA-8F03-822E8CD43C13}"/>
              </a:ext>
            </a:extLst>
          </p:cNvPr>
          <p:cNvSpPr txBox="1"/>
          <p:nvPr/>
        </p:nvSpPr>
        <p:spPr>
          <a:xfrm>
            <a:off x="5941310" y="2198988"/>
            <a:ext cx="4498365" cy="1077218"/>
          </a:xfrm>
          <a:prstGeom prst="rect">
            <a:avLst/>
          </a:prstGeom>
          <a:noFill/>
        </p:spPr>
        <p:txBody>
          <a:bodyPr wrap="square" rtlCol="0">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党的十八大以来</a:t>
            </a:r>
          </a:p>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强军兴军开创了新局面</a:t>
            </a:r>
          </a:p>
        </p:txBody>
      </p:sp>
      <p:pic>
        <p:nvPicPr>
          <p:cNvPr id="7" name="PA-102240" descr="图片包含 人员, 服装&#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87B690-B521-4F78-9C19-21EC55D1C9E9}"/>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949207" y="2025794"/>
            <a:ext cx="4498365" cy="4832206"/>
          </a:xfrm>
          <a:prstGeom prst="rect">
            <a:avLst/>
          </a:prstGeom>
        </p:spPr>
      </p:pic>
    </p:spTree>
    <p:extLst>
      <p:ext uri="{BB962C8B-B14F-4D97-AF65-F5344CB8AC3E}">
        <p14:creationId xmlns:p14="http://schemas.microsoft.com/office/powerpoint/2010/main" val="22065646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A40675-B1D9-462F-A27A-BD2528E4AF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119410-2689-4C03-A6C8-12F95268A3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381"/>
          <a:stretch/>
        </p:blipFill>
        <p:spPr>
          <a:xfrm>
            <a:off x="3238557" y="1726691"/>
            <a:ext cx="2974831" cy="3170545"/>
          </a:xfrm>
          <a:prstGeom prst="rect">
            <a:avLst/>
          </a:prstGeom>
        </p:spPr>
      </p:pic>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06630B-5793-4124-B1F2-1C2B70479A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74323" y="1142999"/>
            <a:ext cx="1845128" cy="2456943"/>
          </a:xfrm>
          <a:prstGeom prst="rect">
            <a:avLst/>
          </a:prstGeom>
        </p:spPr>
      </p:pic>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43FBCD-770E-422D-BAA6-31756BEB2F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40485" y="3599942"/>
            <a:ext cx="5112803" cy="1966459"/>
          </a:xfrm>
          <a:prstGeom prst="rect">
            <a:avLst/>
          </a:prstGeom>
        </p:spPr>
      </p:pic>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05F949-1615-4AE0-8C94-2213647501C5}"/>
              </a:ext>
            </a:extLst>
          </p:cNvPr>
          <p:cNvGrpSpPr/>
          <p:nvPr/>
        </p:nvGrpSpPr>
        <p:grpSpPr>
          <a:xfrm>
            <a:off x="-9051" y="382498"/>
            <a:ext cx="7053288" cy="6475502"/>
            <a:chOff x="-1610317" y="284681"/>
            <a:chExt cx="8258736" cy="7257587"/>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8BC504-3544-4320-A9C9-44129E0E62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10317" y="284681"/>
              <a:ext cx="8258736" cy="6252529"/>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0C8C83-D393-471B-AECC-39E275384D4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0317" y="1631511"/>
              <a:ext cx="4902159" cy="5910757"/>
            </a:xfrm>
            <a:prstGeom prst="rect">
              <a:avLst/>
            </a:prstGeom>
          </p:spPr>
        </p:pic>
      </p:gr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C1D132-0A8D-4AB6-A41E-457FF97C088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48206" y="1057526"/>
            <a:ext cx="1470653" cy="1267221"/>
          </a:xfrm>
          <a:prstGeom prst="rect">
            <a:avLst/>
          </a:prstGeom>
        </p:spPr>
      </p:pic>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1CA464-B3F6-41E9-8502-6582086DEA6F}"/>
              </a:ext>
            </a:extLst>
          </p:cNvPr>
          <p:cNvGrpSpPr/>
          <p:nvPr/>
        </p:nvGrpSpPr>
        <p:grpSpPr>
          <a:xfrm>
            <a:off x="9995502" y="340988"/>
            <a:ext cx="1839438" cy="424011"/>
            <a:chOff x="9647500" y="2010680"/>
            <a:chExt cx="1839438" cy="424011"/>
          </a:xfrm>
        </p:grpSpPr>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52EBDA-D575-4E08-BAF7-3069FAC742D8}"/>
                </a:ext>
              </a:extLst>
            </p:cNvPr>
            <p:cNvSpPr txBox="1"/>
            <p:nvPr/>
          </p:nvSpPr>
          <p:spPr>
            <a:xfrm>
              <a:off x="9647500" y="2024549"/>
              <a:ext cx="1839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smtClean="0">
                  <a:ln>
                    <a:noFill/>
                  </a:ln>
                  <a:solidFill>
                    <a:srgbClr val="C50009"/>
                  </a:solidFill>
                  <a:effectLst/>
                  <a:uLnTx/>
                  <a:uFillTx/>
                  <a:cs typeface="+mn-ea"/>
                  <a:sym typeface="+mn-lt"/>
                </a:rPr>
                <a:t>1927—20XX</a:t>
              </a:r>
              <a:endParaRPr kumimoji="0" lang="zh-CN" altLang="en-US" b="0" i="0" u="none" strike="noStrike" kern="1200" cap="none" spc="0" normalizeH="0" baseline="0" noProof="0" dirty="0">
                <a:ln>
                  <a:noFill/>
                </a:ln>
                <a:solidFill>
                  <a:srgbClr val="C50009"/>
                </a:solidFill>
                <a:effectLst/>
                <a:uLnTx/>
                <a:uFillTx/>
                <a:cs typeface="+mn-ea"/>
                <a:sym typeface="+mn-lt"/>
              </a:endParaRPr>
            </a:p>
          </p:txBody>
        </p:sp>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DA04CC-6F44-4281-9F82-64D239FE4F7F}"/>
                </a:ext>
              </a:extLst>
            </p:cNvPr>
            <p:cNvSpPr/>
            <p:nvPr/>
          </p:nvSpPr>
          <p:spPr>
            <a:xfrm>
              <a:off x="9673167" y="2010680"/>
              <a:ext cx="1756833" cy="424011"/>
            </a:xfrm>
            <a:prstGeom prst="rect">
              <a:avLst/>
            </a:prstGeom>
            <a:noFill/>
            <a:ln w="19050">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50009"/>
                </a:solidFill>
                <a:effectLst/>
                <a:uLnTx/>
                <a:uFillTx/>
                <a:cs typeface="+mn-ea"/>
                <a:sym typeface="+mn-lt"/>
              </a:endParaRPr>
            </a:p>
          </p:txBody>
        </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E3675D-0AB2-40C5-B027-580E27D32E7D}"/>
              </a:ext>
            </a:extLst>
          </p:cNvPr>
          <p:cNvGrpSpPr/>
          <p:nvPr/>
        </p:nvGrpSpPr>
        <p:grpSpPr>
          <a:xfrm>
            <a:off x="6462557" y="3987990"/>
            <a:ext cx="4701833" cy="1138612"/>
            <a:chOff x="6244227" y="3453586"/>
            <a:chExt cx="4701833" cy="1138612"/>
          </a:xfrm>
        </p:grpSpPr>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0203EF-1183-4DB9-B3CE-02EA0DA0EC62}"/>
                </a:ext>
              </a:extLst>
            </p:cNvPr>
            <p:cNvSpPr txBox="1"/>
            <p:nvPr/>
          </p:nvSpPr>
          <p:spPr>
            <a:xfrm>
              <a:off x="6244227" y="3453586"/>
              <a:ext cx="4701833" cy="523220"/>
            </a:xfrm>
            <a:prstGeom prst="rect">
              <a:avLst/>
            </a:prstGeom>
            <a:noFill/>
          </p:spPr>
          <p:txBody>
            <a:bodyPr vert="horz" wrap="square" rtlCol="0">
              <a:spAutoFit/>
            </a:bodyPr>
            <a:lstStyle/>
            <a:p>
              <a:r>
                <a:rPr lang="zh-CN" altLang="en-US" sz="2800" dirty="0">
                  <a:solidFill>
                    <a:srgbClr val="C50009"/>
                  </a:solidFill>
                  <a:cs typeface="+mn-ea"/>
                  <a:sym typeface="+mn-lt"/>
                </a:rPr>
                <a:t>热烈庆祝中华国人民解放军</a:t>
              </a: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F9BAC8-2CA0-4EF6-B51B-539414CD0C59}"/>
                </a:ext>
              </a:extLst>
            </p:cNvPr>
            <p:cNvSpPr txBox="1"/>
            <p:nvPr/>
          </p:nvSpPr>
          <p:spPr>
            <a:xfrm>
              <a:off x="7357707" y="4068978"/>
              <a:ext cx="2246630" cy="523220"/>
            </a:xfrm>
            <a:prstGeom prst="rect">
              <a:avLst/>
            </a:prstGeom>
            <a:noFill/>
          </p:spPr>
          <p:txBody>
            <a:bodyPr vert="horz" wrap="square" rtlCol="0">
              <a:spAutoFit/>
            </a:bodyPr>
            <a:lstStyle/>
            <a:p>
              <a:r>
                <a:rPr lang="zh-CN" altLang="en-US" sz="2800" dirty="0">
                  <a:solidFill>
                    <a:srgbClr val="C50009"/>
                  </a:solidFill>
                  <a:cs typeface="+mn-ea"/>
                  <a:sym typeface="+mn-lt"/>
                </a:rPr>
                <a:t>建</a:t>
              </a:r>
              <a:r>
                <a:rPr lang="zh-CN" altLang="en-US" sz="2800" dirty="0" smtClean="0">
                  <a:solidFill>
                    <a:srgbClr val="C50009"/>
                  </a:solidFill>
                  <a:cs typeface="+mn-ea"/>
                  <a:sym typeface="+mn-lt"/>
                </a:rPr>
                <a:t>军</a:t>
              </a:r>
              <a:r>
                <a:rPr lang="en-US" altLang="zh-CN" sz="2800" dirty="0" smtClean="0">
                  <a:solidFill>
                    <a:srgbClr val="C50009"/>
                  </a:solidFill>
                  <a:cs typeface="+mn-ea"/>
                  <a:sym typeface="+mn-lt"/>
                </a:rPr>
                <a:t>XX</a:t>
              </a:r>
              <a:r>
                <a:rPr lang="zh-CN" altLang="en-US" sz="2800" dirty="0" smtClean="0">
                  <a:solidFill>
                    <a:srgbClr val="C50009"/>
                  </a:solidFill>
                  <a:cs typeface="+mn-ea"/>
                  <a:sym typeface="+mn-lt"/>
                </a:rPr>
                <a:t>周</a:t>
              </a:r>
              <a:r>
                <a:rPr lang="zh-CN" altLang="en-US" sz="2800" dirty="0">
                  <a:solidFill>
                    <a:srgbClr val="C50009"/>
                  </a:solidFill>
                  <a:cs typeface="+mn-ea"/>
                  <a:sym typeface="+mn-lt"/>
                </a:rPr>
                <a:t>年</a:t>
              </a:r>
            </a:p>
          </p:txBody>
        </p:sp>
      </p:grpSp>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97F088-D374-4511-B941-6CDD7628B5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3670865" flipH="1" flipV="1">
            <a:off x="8761084" y="77361"/>
            <a:ext cx="3861400" cy="5786639"/>
          </a:xfrm>
          <a:prstGeom prst="rect">
            <a:avLst/>
          </a:prstGeom>
        </p:spPr>
      </p:pic>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EAA499-8F16-4FA8-A33E-57B49EE8ACE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035186" y="5218774"/>
            <a:ext cx="3261090" cy="780091"/>
          </a:xfrm>
          <a:prstGeom prst="rect">
            <a:avLst/>
          </a:prstGeom>
        </p:spPr>
      </p:pic>
      <p:sp>
        <p:nvSpPr>
          <p:cNvPr id="29" name="矩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F0ECF0-4417-4B0E-947B-39DB9F5DEF5E}"/>
              </a:ext>
            </a:extLst>
          </p:cNvPr>
          <p:cNvSpPr/>
          <p:nvPr/>
        </p:nvSpPr>
        <p:spPr>
          <a:xfrm>
            <a:off x="5612978" y="1938986"/>
            <a:ext cx="6083717" cy="1862048"/>
          </a:xfrm>
          <a:prstGeom prst="rect">
            <a:avLst/>
          </a:prstGeom>
        </p:spPr>
        <p:txBody>
          <a:bodyPr wrap="none">
            <a:spAutoFit/>
          </a:bodyPr>
          <a:lstStyle/>
          <a:p>
            <a:r>
              <a:rPr lang="zh-CN" altLang="en-US" sz="115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感谢观看</a:t>
            </a:r>
          </a:p>
        </p:txBody>
      </p:sp>
    </p:spTree>
    <p:extLst>
      <p:ext uri="{BB962C8B-B14F-4D97-AF65-F5344CB8AC3E}">
        <p14:creationId xmlns:p14="http://schemas.microsoft.com/office/powerpoint/2010/main" val="41835047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1000" fill="hold"/>
                                        <p:tgtEl>
                                          <p:spTgt spid="26"/>
                                        </p:tgtEl>
                                        <p:attrNameLst>
                                          <p:attrName>ppt_w</p:attrName>
                                        </p:attrNameLst>
                                      </p:cBhvr>
                                      <p:tavLst>
                                        <p:tav tm="0">
                                          <p:val>
                                            <p:fltVal val="0"/>
                                          </p:val>
                                        </p:tav>
                                        <p:tav tm="100000">
                                          <p:val>
                                            <p:strVal val="#ppt_w"/>
                                          </p:val>
                                        </p:tav>
                                      </p:tavLst>
                                    </p:anim>
                                    <p:anim calcmode="lin" valueType="num">
                                      <p:cBhvr>
                                        <p:cTn id="51" dur="1000" fill="hold"/>
                                        <p:tgtEl>
                                          <p:spTgt spid="26"/>
                                        </p:tgtEl>
                                        <p:attrNameLst>
                                          <p:attrName>ppt_h</p:attrName>
                                        </p:attrNameLst>
                                      </p:cBhvr>
                                      <p:tavLst>
                                        <p:tav tm="0">
                                          <p:val>
                                            <p:fltVal val="0"/>
                                          </p:val>
                                        </p:tav>
                                        <p:tav tm="100000">
                                          <p:val>
                                            <p:strVal val="#ppt_h"/>
                                          </p:val>
                                        </p:tav>
                                      </p:tavLst>
                                    </p:anim>
                                    <p:anim calcmode="lin" valueType="num">
                                      <p:cBhvr>
                                        <p:cTn id="52" dur="1000" fill="hold"/>
                                        <p:tgtEl>
                                          <p:spTgt spid="26"/>
                                        </p:tgtEl>
                                        <p:attrNameLst>
                                          <p:attrName>style.rotation</p:attrName>
                                        </p:attrNameLst>
                                      </p:cBhvr>
                                      <p:tavLst>
                                        <p:tav tm="0">
                                          <p:val>
                                            <p:fltVal val="90"/>
                                          </p:val>
                                        </p:tav>
                                        <p:tav tm="100000">
                                          <p:val>
                                            <p:fltVal val="0"/>
                                          </p:val>
                                        </p:tav>
                                      </p:tavLst>
                                    </p:anim>
                                    <p:animEffect transition="in" filter="fade">
                                      <p:cBhvr>
                                        <p:cTn id="53" dur="10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 calcmode="lin" valueType="num">
                                      <p:cBhvr>
                                        <p:cTn id="58" dur="1000" fill="hold"/>
                                        <p:tgtEl>
                                          <p:spTgt spid="28"/>
                                        </p:tgtEl>
                                        <p:attrNameLst>
                                          <p:attrName>style.rotation</p:attrName>
                                        </p:attrNameLst>
                                      </p:cBhvr>
                                      <p:tavLst>
                                        <p:tav tm="0">
                                          <p:val>
                                            <p:fltVal val="90"/>
                                          </p:val>
                                        </p:tav>
                                        <p:tav tm="100000">
                                          <p:val>
                                            <p:fltVal val="0"/>
                                          </p:val>
                                        </p:tav>
                                      </p:tavLst>
                                    </p:anim>
                                    <p:animEffect transition="in" filter="fade">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01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18BFE9-2F14-4AA4-B384-854E6DE5B4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28" name="PA-1022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39FC00-A827-4811-B663-3988FE53FB80}"/>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l="19495" b="6427"/>
          <a:stretch/>
        </p:blipFill>
        <p:spPr>
          <a:xfrm>
            <a:off x="0" y="0"/>
            <a:ext cx="10160000" cy="7759700"/>
          </a:xfrm>
          <a:prstGeom prst="rect">
            <a:avLst/>
          </a:prstGeom>
        </p:spPr>
      </p:pic>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50E52A-8522-49E1-82F3-AA5B1BA471A2}"/>
              </a:ext>
            </a:extLst>
          </p:cNvPr>
          <p:cNvSpPr txBox="1"/>
          <p:nvPr/>
        </p:nvSpPr>
        <p:spPr>
          <a:xfrm>
            <a:off x="9375506" y="971362"/>
            <a:ext cx="1200329" cy="2123658"/>
          </a:xfrm>
          <a:prstGeom prst="rect">
            <a:avLst/>
          </a:prstGeom>
          <a:noFill/>
          <a:ln w="28575">
            <a:noFill/>
          </a:ln>
        </p:spPr>
        <p:txBody>
          <a:bodyPr vert="horz" wrap="square" rtlCol="0">
            <a:spAutoFit/>
          </a:bodyPr>
          <a:lstStyle>
            <a:defPPr>
              <a:defRPr lang="en-US"/>
            </a:defPPr>
            <a:lvl1pPr algn="ctr">
              <a:defRPr sz="6600" b="1">
                <a:ln w="9525">
                  <a:solidFill>
                    <a:schemeClr val="bg1">
                      <a:alpha val="90000"/>
                    </a:schemeClr>
                  </a:solid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目录</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1EA15C-02DE-4243-8481-5BDD4636E6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2128" y="3103419"/>
            <a:ext cx="4749872" cy="3754582"/>
          </a:xfrm>
          <a:prstGeom prst="rect">
            <a:avLst/>
          </a:prstGeom>
        </p:spPr>
      </p:pic>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656A34-F7EE-402E-8F8E-83D5F6BF3439}"/>
              </a:ext>
            </a:extLst>
          </p:cNvPr>
          <p:cNvSpPr/>
          <p:nvPr/>
        </p:nvSpPr>
        <p:spPr>
          <a:xfrm>
            <a:off x="2032000" y="1878554"/>
            <a:ext cx="4616970"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第一章 建军节的诞生</a:t>
            </a: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37260E-403B-45CF-871E-864235F944EA}"/>
              </a:ext>
            </a:extLst>
          </p:cNvPr>
          <p:cNvSpPr/>
          <p:nvPr/>
        </p:nvSpPr>
        <p:spPr>
          <a:xfrm>
            <a:off x="2032000" y="2811636"/>
            <a:ext cx="6001964"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第二章 中国人民解放军简史</a:t>
            </a:r>
          </a:p>
        </p:txBody>
      </p:sp>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A5936C-B857-4B90-84F1-6607D8FD98C8}"/>
              </a:ext>
            </a:extLst>
          </p:cNvPr>
          <p:cNvSpPr/>
          <p:nvPr/>
        </p:nvSpPr>
        <p:spPr>
          <a:xfrm>
            <a:off x="2032000" y="3744718"/>
            <a:ext cx="4616970"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第三章 国防建设意义</a:t>
            </a: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4057B2-A904-4685-896C-0D8630E4FEC0}"/>
              </a:ext>
            </a:extLst>
          </p:cNvPr>
          <p:cNvSpPr/>
          <p:nvPr/>
        </p:nvSpPr>
        <p:spPr>
          <a:xfrm>
            <a:off x="2032000" y="4677799"/>
            <a:ext cx="5078634"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第四章 新时代强军建设</a:t>
            </a:r>
          </a:p>
        </p:txBody>
      </p:sp>
    </p:spTree>
    <p:extLst>
      <p:ext uri="{BB962C8B-B14F-4D97-AF65-F5344CB8AC3E}">
        <p14:creationId xmlns:p14="http://schemas.microsoft.com/office/powerpoint/2010/main" val="6585129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CA6E01-8C15-4AA0-8732-29A575736D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A5B156-BB6A-4F45-B3A0-3A03BC4BD3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35347" y="5544787"/>
            <a:ext cx="5321301" cy="2121250"/>
          </a:xfrm>
          <a:prstGeom prst="rect">
            <a:avLst/>
          </a:prstGeom>
        </p:spPr>
      </p:pic>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A2280-81F5-4F0D-A5AB-DB3604EA106F}"/>
              </a:ext>
            </a:extLst>
          </p:cNvPr>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第一章</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9B0D79-6702-4C57-8F90-AA88AFE6A839}"/>
              </a:ext>
            </a:extLst>
          </p:cNvPr>
          <p:cNvSpPr/>
          <p:nvPr/>
        </p:nvSpPr>
        <p:spPr>
          <a:xfrm>
            <a:off x="3695341" y="2594531"/>
            <a:ext cx="4801314"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pic>
        <p:nvPicPr>
          <p:cNvPr id="8" name="PA-1022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886A7D-7C99-494D-8525-40C916DDCB13}"/>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a:off x="3666532" y="3582742"/>
            <a:ext cx="4858933" cy="830107"/>
          </a:xfrm>
          <a:prstGeom prst="rect">
            <a:avLst/>
          </a:prstGeom>
        </p:spPr>
      </p:pic>
    </p:spTree>
    <p:extLst>
      <p:ext uri="{BB962C8B-B14F-4D97-AF65-F5344CB8AC3E}">
        <p14:creationId xmlns:p14="http://schemas.microsoft.com/office/powerpoint/2010/main" val="245170296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C27E64-B417-4887-9D83-1A16900561E2}"/>
              </a:ext>
            </a:extLst>
          </p:cNvPr>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B751C0-4E96-45C1-90F1-A708ABF60900}"/>
              </a:ext>
            </a:extLst>
          </p:cNvPr>
          <p:cNvGrpSpPr/>
          <p:nvPr/>
        </p:nvGrpSpPr>
        <p:grpSpPr>
          <a:xfrm>
            <a:off x="4529825" y="1734620"/>
            <a:ext cx="6110205" cy="1411173"/>
            <a:chOff x="5088625" y="1683820"/>
            <a:chExt cx="6110205" cy="1411173"/>
          </a:xfrm>
        </p:grpSpPr>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372643-18FD-45AB-B7A9-0687FC3BEB77}"/>
                </a:ext>
              </a:extLst>
            </p:cNvPr>
            <p:cNvGrpSpPr/>
            <p:nvPr/>
          </p:nvGrpSpPr>
          <p:grpSpPr>
            <a:xfrm>
              <a:off x="6096000" y="1683820"/>
              <a:ext cx="5102830" cy="1411173"/>
              <a:chOff x="6506579" y="2174960"/>
              <a:chExt cx="5102830" cy="1411173"/>
            </a:xfrm>
          </p:grpSpPr>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51E703-C1A4-4B9E-A045-89AE8D7C8F3C}"/>
                  </a:ext>
                </a:extLst>
              </p:cNvPr>
              <p:cNvSpPr txBox="1"/>
              <p:nvPr/>
            </p:nvSpPr>
            <p:spPr>
              <a:xfrm>
                <a:off x="6506579" y="2174960"/>
                <a:ext cx="265611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南昌起义</a:t>
                </a:r>
              </a:p>
            </p:txBody>
          </p:sp>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6C8FEB-98E0-45B1-8BB7-FEB03815C0D5}"/>
                  </a:ext>
                </a:extLst>
              </p:cNvPr>
              <p:cNvSpPr txBox="1"/>
              <p:nvPr/>
            </p:nvSpPr>
            <p:spPr>
              <a:xfrm>
                <a:off x="6506579" y="2653570"/>
                <a:ext cx="5102830" cy="932563"/>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C50009"/>
                    </a:solidFill>
                    <a:effectLst/>
                    <a:uLnTx/>
                    <a:uFillTx/>
                    <a:cs typeface="+mn-ea"/>
                    <a:sym typeface="+mn-lt"/>
                  </a:rPr>
                  <a:t>八一南昌起义，指的是中国共产党为了反抗国民党反动派的屠杀政策，挽救中国革命，</a:t>
                </a:r>
                <a:r>
                  <a:rPr kumimoji="0" lang="en-US" altLang="zh-CN" sz="1400" b="0" i="0" u="none" strike="noStrike" kern="0" cap="none" spc="0" normalizeH="0" baseline="0" noProof="0" dirty="0">
                    <a:ln>
                      <a:noFill/>
                    </a:ln>
                    <a:solidFill>
                      <a:srgbClr val="C50009"/>
                    </a:solidFill>
                    <a:effectLst/>
                    <a:uLnTx/>
                    <a:uFillTx/>
                    <a:cs typeface="+mn-ea"/>
                    <a:sym typeface="+mn-lt"/>
                  </a:rPr>
                  <a:t>1927</a:t>
                </a:r>
                <a:r>
                  <a:rPr kumimoji="0" lang="zh-CN" altLang="en-US" sz="1400" b="0" i="0" u="none" strike="noStrike" kern="0" cap="none" spc="0" normalizeH="0" baseline="0" noProof="0" dirty="0">
                    <a:ln>
                      <a:noFill/>
                    </a:ln>
                    <a:solidFill>
                      <a:srgbClr val="C50009"/>
                    </a:solidFill>
                    <a:effectLst/>
                    <a:uLnTx/>
                    <a:uFillTx/>
                    <a:cs typeface="+mn-ea"/>
                    <a:sym typeface="+mn-lt"/>
                  </a:rPr>
                  <a:t>年</a:t>
                </a:r>
                <a:r>
                  <a:rPr kumimoji="0" lang="en-US" altLang="zh-CN" sz="1400" b="0" i="0" u="none" strike="noStrike" kern="0" cap="none" spc="0" normalizeH="0" baseline="0" noProof="0" dirty="0">
                    <a:ln>
                      <a:noFill/>
                    </a:ln>
                    <a:solidFill>
                      <a:srgbClr val="C50009"/>
                    </a:solidFill>
                    <a:effectLst/>
                    <a:uLnTx/>
                    <a:uFillTx/>
                    <a:cs typeface="+mn-ea"/>
                    <a:sym typeface="+mn-lt"/>
                  </a:rPr>
                  <a:t>8</a:t>
                </a:r>
                <a:r>
                  <a:rPr kumimoji="0" lang="zh-CN" altLang="en-US" sz="1400" b="0" i="0" u="none" strike="noStrike" kern="0" cap="none" spc="0" normalizeH="0" baseline="0" noProof="0" dirty="0">
                    <a:ln>
                      <a:noFill/>
                    </a:ln>
                    <a:solidFill>
                      <a:srgbClr val="C50009"/>
                    </a:solidFill>
                    <a:effectLst/>
                    <a:uLnTx/>
                    <a:uFillTx/>
                    <a:cs typeface="+mn-ea"/>
                    <a:sym typeface="+mn-lt"/>
                  </a:rPr>
                  <a:t>月</a:t>
                </a:r>
                <a:r>
                  <a:rPr kumimoji="0" lang="en-US" altLang="zh-CN" sz="1400" b="0" i="0" u="none" strike="noStrike" kern="0" cap="none" spc="0" normalizeH="0" baseline="0" noProof="0" dirty="0">
                    <a:ln>
                      <a:noFill/>
                    </a:ln>
                    <a:solidFill>
                      <a:srgbClr val="C50009"/>
                    </a:solidFill>
                    <a:effectLst/>
                    <a:uLnTx/>
                    <a:uFillTx/>
                    <a:cs typeface="+mn-ea"/>
                    <a:sym typeface="+mn-lt"/>
                  </a:rPr>
                  <a:t>1</a:t>
                </a:r>
                <a:r>
                  <a:rPr kumimoji="0" lang="zh-CN" altLang="en-US" sz="1400" b="0" i="0" u="none" strike="noStrike" kern="0" cap="none" spc="0" normalizeH="0" baseline="0" noProof="0" dirty="0">
                    <a:ln>
                      <a:noFill/>
                    </a:ln>
                    <a:solidFill>
                      <a:srgbClr val="C50009"/>
                    </a:solidFill>
                    <a:effectLst/>
                    <a:uLnTx/>
                    <a:uFillTx/>
                    <a:cs typeface="+mn-ea"/>
                    <a:sym typeface="+mn-lt"/>
                  </a:rPr>
                  <a:t>日由中国共产党领导并发动的在江西南昌针对中国国民党反动迫害的武装起义；</a:t>
                </a:r>
                <a:endParaRPr kumimoji="0" lang="en-US" altLang="zh-CN" sz="1400" b="0" i="0" u="none" strike="noStrike" kern="0" cap="none" spc="0" normalizeH="0" baseline="0" noProof="0" dirty="0">
                  <a:ln>
                    <a:noFill/>
                  </a:ln>
                  <a:solidFill>
                    <a:srgbClr val="C50009"/>
                  </a:solidFill>
                  <a:effectLst/>
                  <a:uLnTx/>
                  <a:uFillTx/>
                  <a:cs typeface="+mn-ea"/>
                  <a:sym typeface="+mn-lt"/>
                </a:endParaRPr>
              </a:p>
            </p:txBody>
          </p:sp>
        </p:grpSp>
        <p:sp>
          <p:nvSpPr>
            <p:cNvPr id="24" name="PA-10221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C66F9E-4B97-4BF0-AFA2-FEC04370A720}"/>
                </a:ext>
              </a:extLst>
            </p:cNvPr>
            <p:cNvSpPr/>
            <p:nvPr>
              <p:custDataLst>
                <p:tags r:id="rId2"/>
              </p:custDataLst>
            </p:nvPr>
          </p:nvSpPr>
          <p:spPr>
            <a:xfrm>
              <a:off x="5088625" y="1700765"/>
              <a:ext cx="854973" cy="854973"/>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a:t>
              </a:r>
              <a:endParaRPr lang="zh-CN" altLang="en-US" sz="4800" dirty="0">
                <a:solidFill>
                  <a:srgbClr val="AE1424"/>
                </a:solidFill>
                <a:cs typeface="+mn-ea"/>
                <a:sym typeface="+mn-lt"/>
              </a:endParaRPr>
            </a:p>
          </p:txBody>
        </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F22F2F-25A0-4F85-8998-54C5CF3EF4BE}"/>
              </a:ext>
            </a:extLst>
          </p:cNvPr>
          <p:cNvGrpSpPr/>
          <p:nvPr/>
        </p:nvGrpSpPr>
        <p:grpSpPr>
          <a:xfrm>
            <a:off x="4529826" y="3945978"/>
            <a:ext cx="6110204" cy="1394228"/>
            <a:chOff x="5088626" y="3895178"/>
            <a:chExt cx="6110204" cy="1394228"/>
          </a:xfrm>
        </p:grpSpPr>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62194E-003D-4F0B-B79F-5C8D3340DCF2}"/>
                </a:ext>
              </a:extLst>
            </p:cNvPr>
            <p:cNvGrpSpPr/>
            <p:nvPr/>
          </p:nvGrpSpPr>
          <p:grpSpPr>
            <a:xfrm>
              <a:off x="6096000" y="3895178"/>
              <a:ext cx="5102830" cy="1394228"/>
              <a:chOff x="6483957" y="4300553"/>
              <a:chExt cx="5102830" cy="1394228"/>
            </a:xfrm>
          </p:grpSpPr>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FFC5F2-40DF-4C77-A698-F76D616D77C2}"/>
                  </a:ext>
                </a:extLst>
              </p:cNvPr>
              <p:cNvSpPr txBox="1"/>
              <p:nvPr/>
            </p:nvSpPr>
            <p:spPr>
              <a:xfrm>
                <a:off x="6483957" y="4762218"/>
                <a:ext cx="5102830" cy="932563"/>
              </a:xfrm>
              <a:prstGeom prst="rect">
                <a:avLst/>
              </a:prstGeom>
              <a:noFill/>
            </p:spPr>
            <p:txBody>
              <a:bodyPr wrap="square" rtlCol="0">
                <a:spAutoFit/>
              </a:bodyPr>
              <a:lstStyle>
                <a:defPPr>
                  <a:defRPr lang="zh-CN"/>
                </a:defPPr>
                <a:lvl1pPr>
                  <a:lnSpc>
                    <a:spcPct val="130000"/>
                  </a:lnSpc>
                  <a:defRPr>
                    <a:solidFill>
                      <a:srgbClr val="FEEFDA"/>
                    </a:solidFill>
                    <a:latin typeface="字魂36号-正文宋楷" panose="00000500000000000000" pitchFamily="2" charset="-122"/>
                    <a:ea typeface="字魂36号-正文宋楷" panose="00000500000000000000" pitchFamily="2" charset="-122"/>
                  </a:defRPr>
                </a:lvl1p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C50009"/>
                    </a:solidFill>
                    <a:effectLst/>
                    <a:uLnTx/>
                    <a:uFillTx/>
                    <a:latin typeface="+mn-lt"/>
                    <a:ea typeface="+mn-ea"/>
                    <a:cs typeface="+mn-ea"/>
                    <a:sym typeface="+mn-lt"/>
                  </a:rPr>
                  <a:t>打响了武装反抗国民党反动派的第一枪，创立了中国共产党领导的正规军事武装力量，揭开了中国共产党独立领导武装斗争和创建革命军队的序幕；</a:t>
                </a: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71A8D3-8731-497D-9678-7774E9DD0501}"/>
                  </a:ext>
                </a:extLst>
              </p:cNvPr>
              <p:cNvSpPr txBox="1"/>
              <p:nvPr/>
            </p:nvSpPr>
            <p:spPr>
              <a:xfrm>
                <a:off x="6483957" y="4300553"/>
                <a:ext cx="227036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意义与结果</a:t>
                </a:r>
              </a:p>
            </p:txBody>
          </p:sp>
        </p:grpSp>
        <p:sp>
          <p:nvSpPr>
            <p:cNvPr id="25" name="PA-10221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CC811A-77F7-432E-B168-6A535814D9C0}"/>
                </a:ext>
              </a:extLst>
            </p:cNvPr>
            <p:cNvSpPr/>
            <p:nvPr>
              <p:custDataLst>
                <p:tags r:id="rId1"/>
              </p:custDataLst>
            </p:nvPr>
          </p:nvSpPr>
          <p:spPr>
            <a:xfrm>
              <a:off x="5088626" y="3895178"/>
              <a:ext cx="854973" cy="854973"/>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a:t>
              </a:r>
              <a:endParaRPr lang="zh-CN" altLang="en-US" sz="4800" dirty="0">
                <a:solidFill>
                  <a:srgbClr val="AE1424"/>
                </a:solidFill>
                <a:cs typeface="+mn-ea"/>
                <a:sym typeface="+mn-lt"/>
              </a:endParaRPr>
            </a:p>
          </p:txBody>
        </p:sp>
      </p:grpSp>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4C396D-0942-421A-9D61-2A504A8F3D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175" y="1450032"/>
            <a:ext cx="2929171" cy="5407968"/>
          </a:xfrm>
          <a:prstGeom prst="rect">
            <a:avLst/>
          </a:prstGeom>
        </p:spPr>
      </p:pic>
    </p:spTree>
    <p:extLst>
      <p:ext uri="{BB962C8B-B14F-4D97-AF65-F5344CB8AC3E}">
        <p14:creationId xmlns:p14="http://schemas.microsoft.com/office/powerpoint/2010/main" val="72081010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494F4C-596F-450C-B5E2-01FD7DC3DCB1}"/>
              </a:ext>
            </a:extLst>
          </p:cNvPr>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7473A6-16AB-47C4-B1D5-8730DBC87D6E}"/>
              </a:ext>
            </a:extLst>
          </p:cNvPr>
          <p:cNvGrpSpPr/>
          <p:nvPr/>
        </p:nvGrpSpPr>
        <p:grpSpPr>
          <a:xfrm>
            <a:off x="4273525" y="1660439"/>
            <a:ext cx="6940574" cy="1240724"/>
            <a:chOff x="1087060" y="2067094"/>
            <a:chExt cx="6940574" cy="1240724"/>
          </a:xfrm>
        </p:grpSpPr>
        <p:sp>
          <p:nvSpPr>
            <p:cNvPr id="15"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A6AE93-65C4-41EA-8687-A4314BCCE01D}"/>
                </a:ext>
              </a:extLst>
            </p:cNvPr>
            <p:cNvSpPr/>
            <p:nvPr>
              <p:custDataLst>
                <p:tags r:id="rId4"/>
              </p:custDataLst>
            </p:nvPr>
          </p:nvSpPr>
          <p:spPr bwMode="auto">
            <a:xfrm flipH="1">
              <a:off x="1087060" y="2108516"/>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A1EA04-6693-4F8C-9A5E-15663C1EB7AF}"/>
                </a:ext>
              </a:extLst>
            </p:cNvPr>
            <p:cNvSpPr txBox="1"/>
            <p:nvPr/>
          </p:nvSpPr>
          <p:spPr>
            <a:xfrm>
              <a:off x="1202536" y="2067094"/>
              <a:ext cx="3916625" cy="584775"/>
            </a:xfrm>
            <a:prstGeom prst="rect">
              <a:avLst/>
            </a:prstGeom>
            <a:noFill/>
          </p:spPr>
          <p:txBody>
            <a:bodyPr wrap="square" rtlCol="0">
              <a:spAutoFit/>
            </a:bodyPr>
            <a:lstStyle/>
            <a:p>
              <a:pPr defTabSz="914400"/>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确定红军成立纪念日</a:t>
              </a: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30AA42-F351-479D-82E8-A517634C119E}"/>
                </a:ext>
              </a:extLst>
            </p:cNvPr>
            <p:cNvSpPr txBox="1"/>
            <p:nvPr/>
          </p:nvSpPr>
          <p:spPr>
            <a:xfrm>
              <a:off x="1244995" y="2682647"/>
              <a:ext cx="6782639" cy="625171"/>
            </a:xfrm>
            <a:prstGeom prst="rect">
              <a:avLst/>
            </a:prstGeom>
            <a:noFill/>
          </p:spPr>
          <p:txBody>
            <a:bodyPr wrap="square" rtlCol="0">
              <a:spAutoFit/>
            </a:bodyPr>
            <a:lstStyle/>
            <a:p>
              <a:pPr algn="just" defTabSz="914400">
                <a:lnSpc>
                  <a:spcPct val="130000"/>
                </a:lnSpc>
              </a:pPr>
              <a:r>
                <a:rPr lang="en-US" altLang="zh-CN" sz="1400" dirty="0">
                  <a:solidFill>
                    <a:srgbClr val="C50009"/>
                  </a:solidFill>
                  <a:cs typeface="+mn-ea"/>
                  <a:sym typeface="+mn-lt"/>
                </a:rPr>
                <a:t>1933</a:t>
              </a:r>
              <a:r>
                <a:rPr lang="zh-CN" altLang="en-US" sz="1400" dirty="0">
                  <a:solidFill>
                    <a:srgbClr val="C50009"/>
                  </a:solidFill>
                  <a:cs typeface="+mn-ea"/>
                  <a:sym typeface="+mn-lt"/>
                </a:rPr>
                <a:t>年</a:t>
              </a:r>
              <a:r>
                <a:rPr lang="en-US" altLang="zh-CN" sz="1400" dirty="0">
                  <a:solidFill>
                    <a:srgbClr val="C50009"/>
                  </a:solidFill>
                  <a:cs typeface="+mn-ea"/>
                  <a:sym typeface="+mn-lt"/>
                </a:rPr>
                <a:t>7</a:t>
              </a:r>
              <a:r>
                <a:rPr lang="zh-CN" altLang="en-US" sz="1400" dirty="0">
                  <a:solidFill>
                    <a:srgbClr val="C50009"/>
                  </a:solidFill>
                  <a:cs typeface="+mn-ea"/>
                  <a:sym typeface="+mn-lt"/>
                </a:rPr>
                <a:t>月</a:t>
              </a:r>
              <a:r>
                <a:rPr lang="en-US" altLang="zh-CN" sz="1400" dirty="0">
                  <a:solidFill>
                    <a:srgbClr val="C50009"/>
                  </a:solidFill>
                  <a:cs typeface="+mn-ea"/>
                  <a:sym typeface="+mn-lt"/>
                </a:rPr>
                <a:t>11</a:t>
              </a:r>
              <a:r>
                <a:rPr lang="zh-CN" altLang="en-US" sz="1400" dirty="0">
                  <a:solidFill>
                    <a:srgbClr val="C50009"/>
                  </a:solidFill>
                  <a:cs typeface="+mn-ea"/>
                  <a:sym typeface="+mn-lt"/>
                </a:rPr>
                <a:t>日，中华苏维埃共和国临时中央政府根据中央革命军事委员会</a:t>
              </a:r>
              <a:r>
                <a:rPr lang="en-US" altLang="zh-CN" sz="1400" dirty="0">
                  <a:solidFill>
                    <a:srgbClr val="C50009"/>
                  </a:solidFill>
                  <a:cs typeface="+mn-ea"/>
                  <a:sym typeface="+mn-lt"/>
                </a:rPr>
                <a:t>6</a:t>
              </a:r>
              <a:r>
                <a:rPr lang="zh-CN" altLang="en-US" sz="1400" dirty="0">
                  <a:solidFill>
                    <a:srgbClr val="C50009"/>
                  </a:solidFill>
                  <a:cs typeface="+mn-ea"/>
                  <a:sym typeface="+mn-lt"/>
                </a:rPr>
                <a:t>月</a:t>
              </a:r>
              <a:r>
                <a:rPr lang="en-US" altLang="zh-CN" sz="1400" dirty="0">
                  <a:solidFill>
                    <a:srgbClr val="C50009"/>
                  </a:solidFill>
                  <a:cs typeface="+mn-ea"/>
                  <a:sym typeface="+mn-lt"/>
                </a:rPr>
                <a:t>30</a:t>
              </a:r>
              <a:r>
                <a:rPr lang="zh-CN" altLang="en-US" sz="1400" dirty="0">
                  <a:solidFill>
                    <a:srgbClr val="C50009"/>
                  </a:solidFill>
                  <a:cs typeface="+mn-ea"/>
                  <a:sym typeface="+mn-lt"/>
                </a:rPr>
                <a:t>日的建议，决定</a:t>
              </a:r>
              <a:r>
                <a:rPr lang="en-US" altLang="zh-CN" sz="1400" dirty="0">
                  <a:solidFill>
                    <a:srgbClr val="C50009"/>
                  </a:solidFill>
                  <a:cs typeface="+mn-ea"/>
                  <a:sym typeface="+mn-lt"/>
                </a:rPr>
                <a:t>8</a:t>
              </a:r>
              <a:r>
                <a:rPr lang="zh-CN" altLang="en-US" sz="1400" dirty="0">
                  <a:solidFill>
                    <a:srgbClr val="C50009"/>
                  </a:solidFill>
                  <a:cs typeface="+mn-ea"/>
                  <a:sym typeface="+mn-lt"/>
                </a:rPr>
                <a:t>月</a:t>
              </a:r>
              <a:r>
                <a:rPr lang="en-US" altLang="zh-CN" sz="1400" dirty="0">
                  <a:solidFill>
                    <a:srgbClr val="C50009"/>
                  </a:solidFill>
                  <a:cs typeface="+mn-ea"/>
                  <a:sym typeface="+mn-lt"/>
                </a:rPr>
                <a:t>1</a:t>
              </a:r>
              <a:r>
                <a:rPr lang="zh-CN" altLang="en-US" sz="1400" dirty="0">
                  <a:solidFill>
                    <a:srgbClr val="C50009"/>
                  </a:solidFill>
                  <a:cs typeface="+mn-ea"/>
                  <a:sym typeface="+mn-lt"/>
                </a:rPr>
                <a:t>日为中国工农红军成立纪念日。</a:t>
              </a:r>
            </a:p>
          </p:txBody>
        </p:sp>
      </p:gr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0BEDAE-46EF-4AF7-9D16-44C9A0E20423}"/>
              </a:ext>
            </a:extLst>
          </p:cNvPr>
          <p:cNvGrpSpPr/>
          <p:nvPr/>
        </p:nvGrpSpPr>
        <p:grpSpPr>
          <a:xfrm>
            <a:off x="4273525" y="3146628"/>
            <a:ext cx="6907071" cy="1262077"/>
            <a:chOff x="4660290" y="1582520"/>
            <a:chExt cx="6907071" cy="1262077"/>
          </a:xfrm>
        </p:grpSpPr>
        <p:sp>
          <p:nvSpPr>
            <p:cNvPr id="17"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35938F-D4D0-430B-AC72-6FB7D93D89A1}"/>
                </a:ext>
              </a:extLst>
            </p:cNvPr>
            <p:cNvSpPr/>
            <p:nvPr>
              <p:custDataLst>
                <p:tags r:id="rId3"/>
              </p:custDataLst>
            </p:nvPr>
          </p:nvSpPr>
          <p:spPr bwMode="auto">
            <a:xfrm flipH="1">
              <a:off x="4660290" y="1644076"/>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16AFFB-B352-4C79-9850-9D124B3B9342}"/>
                </a:ext>
              </a:extLst>
            </p:cNvPr>
            <p:cNvSpPr txBox="1"/>
            <p:nvPr/>
          </p:nvSpPr>
          <p:spPr>
            <a:xfrm>
              <a:off x="4782629" y="1582520"/>
              <a:ext cx="3952222"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军旗和军徽主要标志</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78450F-8273-4FD8-B1E0-0A32A9C09AF9}"/>
                </a:ext>
              </a:extLst>
            </p:cNvPr>
            <p:cNvSpPr txBox="1"/>
            <p:nvPr/>
          </p:nvSpPr>
          <p:spPr>
            <a:xfrm>
              <a:off x="4784723" y="2219426"/>
              <a:ext cx="6782638" cy="625171"/>
            </a:xfrm>
            <a:prstGeom prst="rect">
              <a:avLst/>
            </a:prstGeom>
            <a:noFill/>
          </p:spPr>
          <p:txBody>
            <a:bodyPr wrap="square" rtlCol="0">
              <a:spAutoFit/>
            </a:bodyPr>
            <a:lstStyle/>
            <a:p>
              <a:pPr algn="just" defTabSz="914400">
                <a:lnSpc>
                  <a:spcPct val="130000"/>
                </a:lnSpc>
              </a:pPr>
              <a:r>
                <a:rPr lang="en-US" altLang="zh-CN" sz="1400" dirty="0">
                  <a:solidFill>
                    <a:srgbClr val="C50009"/>
                  </a:solidFill>
                  <a:cs typeface="+mn-ea"/>
                  <a:sym typeface="+mn-lt"/>
                </a:rPr>
                <a:t>1949</a:t>
              </a:r>
              <a:r>
                <a:rPr lang="zh-CN" altLang="en-US" sz="1400" dirty="0">
                  <a:solidFill>
                    <a:srgbClr val="C50009"/>
                  </a:solidFill>
                  <a:cs typeface="+mn-ea"/>
                  <a:sym typeface="+mn-lt"/>
                </a:rPr>
                <a:t>年</a:t>
              </a:r>
              <a:r>
                <a:rPr lang="en-US" altLang="zh-CN" sz="1400" dirty="0">
                  <a:solidFill>
                    <a:srgbClr val="C50009"/>
                  </a:solidFill>
                  <a:cs typeface="+mn-ea"/>
                  <a:sym typeface="+mn-lt"/>
                </a:rPr>
                <a:t>6</a:t>
              </a:r>
              <a:r>
                <a:rPr lang="zh-CN" altLang="en-US" sz="1400" dirty="0">
                  <a:solidFill>
                    <a:srgbClr val="C50009"/>
                  </a:solidFill>
                  <a:cs typeface="+mn-ea"/>
                  <a:sym typeface="+mn-lt"/>
                </a:rPr>
                <a:t>月</a:t>
              </a:r>
              <a:r>
                <a:rPr lang="en-US" altLang="zh-CN" sz="1400" dirty="0">
                  <a:solidFill>
                    <a:srgbClr val="C50009"/>
                  </a:solidFill>
                  <a:cs typeface="+mn-ea"/>
                  <a:sym typeface="+mn-lt"/>
                </a:rPr>
                <a:t>15</a:t>
              </a:r>
              <a:r>
                <a:rPr lang="zh-CN" altLang="en-US" sz="1400" dirty="0">
                  <a:solidFill>
                    <a:srgbClr val="C50009"/>
                  </a:solidFill>
                  <a:cs typeface="+mn-ea"/>
                  <a:sym typeface="+mn-lt"/>
                </a:rPr>
                <a:t>日，中国人民革命军事委员会发布命令，规定以“八一”两字作为中国人民解放军军旗和军徽的主要标志。</a:t>
              </a:r>
            </a:p>
          </p:txBody>
        </p:sp>
      </p:gr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C98DD7-7996-4BED-885B-8111373B851F}"/>
              </a:ext>
            </a:extLst>
          </p:cNvPr>
          <p:cNvGrpSpPr/>
          <p:nvPr/>
        </p:nvGrpSpPr>
        <p:grpSpPr>
          <a:xfrm>
            <a:off x="4273525" y="4632817"/>
            <a:ext cx="6076974" cy="1060624"/>
            <a:chOff x="9122404" y="3099554"/>
            <a:chExt cx="6076974" cy="1060624"/>
          </a:xfrm>
        </p:grpSpPr>
        <p:sp>
          <p:nvSpPr>
            <p:cNvPr id="18"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F2A2A0-67D3-4C1B-9E26-17C517A6A190}"/>
                </a:ext>
              </a:extLst>
            </p:cNvPr>
            <p:cNvSpPr/>
            <p:nvPr>
              <p:custDataLst>
                <p:tags r:id="rId2"/>
              </p:custDataLst>
            </p:nvPr>
          </p:nvSpPr>
          <p:spPr bwMode="auto">
            <a:xfrm flipH="1">
              <a:off x="9122404" y="3181245"/>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FC9CBF-9E2B-43F1-BD12-55E19E45E88A}"/>
                </a:ext>
              </a:extLst>
            </p:cNvPr>
            <p:cNvSpPr txBox="1"/>
            <p:nvPr/>
          </p:nvSpPr>
          <p:spPr>
            <a:xfrm>
              <a:off x="9244743" y="3099554"/>
              <a:ext cx="2656868"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确定建军节</a:t>
              </a: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06975D-1595-415A-9157-7DA294D225F3}"/>
                </a:ext>
              </a:extLst>
            </p:cNvPr>
            <p:cNvSpPr txBox="1"/>
            <p:nvPr/>
          </p:nvSpPr>
          <p:spPr>
            <a:xfrm>
              <a:off x="9135421" y="3815084"/>
              <a:ext cx="6063957" cy="345094"/>
            </a:xfrm>
            <a:prstGeom prst="rect">
              <a:avLst/>
            </a:prstGeom>
            <a:noFill/>
          </p:spPr>
          <p:txBody>
            <a:bodyPr wrap="square" rtlCol="0">
              <a:spAutoFit/>
            </a:bodyPr>
            <a:lstStyle/>
            <a:p>
              <a:pPr defTabSz="914400">
                <a:lnSpc>
                  <a:spcPct val="130000"/>
                </a:lnSpc>
              </a:pPr>
              <a:r>
                <a:rPr lang="en-US" altLang="zh-CN" sz="1400" dirty="0">
                  <a:solidFill>
                    <a:srgbClr val="C50009"/>
                  </a:solidFill>
                  <a:cs typeface="+mn-ea"/>
                  <a:sym typeface="+mn-lt"/>
                </a:rPr>
                <a:t>1949</a:t>
              </a:r>
              <a:r>
                <a:rPr lang="zh-CN" altLang="en-US" sz="1400" dirty="0">
                  <a:solidFill>
                    <a:srgbClr val="C50009"/>
                  </a:solidFill>
                  <a:cs typeface="+mn-ea"/>
                  <a:sym typeface="+mn-lt"/>
                </a:rPr>
                <a:t>年</a:t>
              </a:r>
              <a:r>
                <a:rPr lang="en-US" altLang="zh-CN" sz="1400" dirty="0">
                  <a:solidFill>
                    <a:srgbClr val="C50009"/>
                  </a:solidFill>
                  <a:cs typeface="+mn-ea"/>
                  <a:sym typeface="+mn-lt"/>
                </a:rPr>
                <a:t>8</a:t>
              </a:r>
              <a:r>
                <a:rPr lang="zh-CN" altLang="en-US" sz="1400" dirty="0">
                  <a:solidFill>
                    <a:srgbClr val="C50009"/>
                  </a:solidFill>
                  <a:cs typeface="+mn-ea"/>
                  <a:sym typeface="+mn-lt"/>
                </a:rPr>
                <a:t>月</a:t>
              </a:r>
              <a:r>
                <a:rPr lang="en-US" altLang="zh-CN" sz="1400" dirty="0">
                  <a:solidFill>
                    <a:srgbClr val="C50009"/>
                  </a:solidFill>
                  <a:cs typeface="+mn-ea"/>
                  <a:sym typeface="+mn-lt"/>
                </a:rPr>
                <a:t>1</a:t>
              </a:r>
              <a:r>
                <a:rPr lang="zh-CN" altLang="en-US" sz="1400" dirty="0">
                  <a:solidFill>
                    <a:srgbClr val="C50009"/>
                  </a:solidFill>
                  <a:cs typeface="+mn-ea"/>
                  <a:sym typeface="+mn-lt"/>
                </a:rPr>
                <a:t>日，被定为中国人民解放军的建军节。</a:t>
              </a:r>
            </a:p>
          </p:txBody>
        </p:sp>
      </p:grpSp>
      <p:pic>
        <p:nvPicPr>
          <p:cNvPr id="21" name="PA-1022107" descr="图片包含 轮廓&#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6AC9D6-EC4C-4385-86C0-CE8108AC2C01}"/>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47248" y="1707673"/>
            <a:ext cx="4196900" cy="5136273"/>
          </a:xfrm>
          <a:prstGeom prst="rect">
            <a:avLst/>
          </a:prstGeom>
        </p:spPr>
      </p:pic>
    </p:spTree>
    <p:extLst>
      <p:ext uri="{BB962C8B-B14F-4D97-AF65-F5344CB8AC3E}">
        <p14:creationId xmlns:p14="http://schemas.microsoft.com/office/powerpoint/2010/main" val="408063658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CA6E01-8C15-4AA0-8732-29A575736D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A5B156-BB6A-4F45-B3A0-3A03BC4BD3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35347" y="5544787"/>
            <a:ext cx="5321301" cy="2121250"/>
          </a:xfrm>
          <a:prstGeom prst="rect">
            <a:avLst/>
          </a:prstGeom>
        </p:spPr>
      </p:pic>
      <p:sp>
        <p:nvSpPr>
          <p:cNvPr id="6"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A2280-81F5-4F0D-A5AB-DB3604EA106F}"/>
              </a:ext>
            </a:extLst>
          </p:cNvPr>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第二章</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9B0D79-6702-4C57-8F90-AA88AFE6A839}"/>
              </a:ext>
            </a:extLst>
          </p:cNvPr>
          <p:cNvSpPr/>
          <p:nvPr/>
        </p:nvSpPr>
        <p:spPr>
          <a:xfrm>
            <a:off x="2925898" y="2600905"/>
            <a:ext cx="6340197"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pic>
        <p:nvPicPr>
          <p:cNvPr id="8" name="PA-1022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886A7D-7C99-494D-8525-40C916DDCB13}"/>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a:off x="3666532" y="3582742"/>
            <a:ext cx="4858933" cy="830107"/>
          </a:xfrm>
          <a:prstGeom prst="rect">
            <a:avLst/>
          </a:prstGeom>
        </p:spPr>
      </p:pic>
    </p:spTree>
    <p:extLst>
      <p:ext uri="{BB962C8B-B14F-4D97-AF65-F5344CB8AC3E}">
        <p14:creationId xmlns:p14="http://schemas.microsoft.com/office/powerpoint/2010/main" val="294923170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48C4BD-13E5-4DE0-BBE8-CD8512E94A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70865" flipH="1" flipV="1">
            <a:off x="8570257" y="327272"/>
            <a:ext cx="3163272" cy="5728082"/>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BFE017-A70C-44F8-9C94-B98A337C2542}"/>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2473F2-B996-4CB2-8E87-DF6FA652685A}"/>
              </a:ext>
            </a:extLst>
          </p:cNvPr>
          <p:cNvGrpSpPr/>
          <p:nvPr/>
        </p:nvGrpSpPr>
        <p:grpSpPr>
          <a:xfrm>
            <a:off x="6967154" y="2824937"/>
            <a:ext cx="4746905" cy="1942994"/>
            <a:chOff x="1166124" y="2356819"/>
            <a:chExt cx="4499428" cy="1713836"/>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3323FE-B2F7-42D9-9553-40D535DFA3F7}"/>
                </a:ext>
              </a:extLst>
            </p:cNvPr>
            <p:cNvSpPr txBox="1"/>
            <p:nvPr/>
          </p:nvSpPr>
          <p:spPr>
            <a:xfrm>
              <a:off x="1166124" y="3799177"/>
              <a:ext cx="4499428" cy="271478"/>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1400" b="0" dirty="0">
                  <a:solidFill>
                    <a:srgbClr val="B70B10"/>
                  </a:solidFill>
                  <a:latin typeface="+mn-lt"/>
                  <a:ea typeface="+mn-ea"/>
                  <a:cs typeface="+mn-ea"/>
                  <a:sym typeface="+mn-lt"/>
                </a:rPr>
                <a:t>以共产党员和共青团为骨干</a:t>
              </a: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11CD77-A302-41A1-B9ED-B402175063A6}"/>
                </a:ext>
              </a:extLst>
            </p:cNvPr>
            <p:cNvSpPr txBox="1"/>
            <p:nvPr/>
          </p:nvSpPr>
          <p:spPr>
            <a:xfrm>
              <a:off x="1265935" y="2356819"/>
              <a:ext cx="3821674" cy="895875"/>
            </a:xfrm>
            <a:prstGeom prst="rect">
              <a:avLst/>
            </a:prstGeom>
          </p:spPr>
          <p:txBody>
            <a:bodyPr wrap="non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叶挺独立团</a:t>
              </a:r>
            </a:p>
          </p:txBody>
        </p: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FCB6D-5A97-4C33-8442-2BA788217607}"/>
              </a:ext>
            </a:extLst>
          </p:cNvPr>
          <p:cNvGrpSpPr/>
          <p:nvPr/>
        </p:nvGrpSpPr>
        <p:grpSpPr>
          <a:xfrm>
            <a:off x="1130855" y="2119106"/>
            <a:ext cx="5836298" cy="2575907"/>
            <a:chOff x="1238223" y="1850541"/>
            <a:chExt cx="5836298" cy="2575907"/>
          </a:xfrm>
        </p:grpSpPr>
        <p:sp>
          <p:nvSpPr>
            <p:cNvPr id="16"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C2B7C7-F71B-4A34-B43B-BF79603E4EBE}"/>
                </a:ext>
              </a:extLst>
            </p:cNvPr>
            <p:cNvSpPr/>
            <p:nvPr>
              <p:custDataLst>
                <p:tags r:id="rId1"/>
              </p:custDataLst>
            </p:nvPr>
          </p:nvSpPr>
          <p:spPr bwMode="auto">
            <a:xfrm flipH="1">
              <a:off x="1238223" y="1912097"/>
              <a:ext cx="5836298"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7BF8EC-D906-412E-9288-394D867569C3}"/>
                </a:ext>
              </a:extLst>
            </p:cNvPr>
            <p:cNvGrpSpPr/>
            <p:nvPr/>
          </p:nvGrpSpPr>
          <p:grpSpPr>
            <a:xfrm>
              <a:off x="1238223" y="1850541"/>
              <a:ext cx="5722316" cy="2575907"/>
              <a:chOff x="1411263" y="3914925"/>
              <a:chExt cx="5722316" cy="2575907"/>
            </a:xfrm>
          </p:grpSpPr>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48EE82-CB4B-4929-82C4-62AE6EE498B6}"/>
                  </a:ext>
                </a:extLst>
              </p:cNvPr>
              <p:cNvSpPr txBox="1"/>
              <p:nvPr/>
            </p:nvSpPr>
            <p:spPr>
              <a:xfrm>
                <a:off x="1525245" y="3914925"/>
                <a:ext cx="5608334"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defTabSz="914400"/>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北伐战争时期的革命力量</a:t>
                </a: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1816AF-7A5F-4E0A-B3CB-2B09EB279344}"/>
                  </a:ext>
                </a:extLst>
              </p:cNvPr>
              <p:cNvSpPr txBox="1"/>
              <p:nvPr/>
            </p:nvSpPr>
            <p:spPr>
              <a:xfrm>
                <a:off x="1411263" y="4734197"/>
                <a:ext cx="4857775" cy="175663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B70B10"/>
                    </a:solidFill>
                    <a:latin typeface="+mn-lt"/>
                    <a:ea typeface="+mn-ea"/>
                    <a:cs typeface="+mn-ea"/>
                    <a:sym typeface="+mn-lt"/>
                  </a:rPr>
                  <a:t>1926</a:t>
                </a:r>
                <a:r>
                  <a:rPr lang="zh-CN" altLang="en-US" sz="1400" b="0" dirty="0">
                    <a:solidFill>
                      <a:srgbClr val="B70B10"/>
                    </a:solidFill>
                    <a:latin typeface="+mn-lt"/>
                    <a:ea typeface="+mn-ea"/>
                    <a:cs typeface="+mn-ea"/>
                    <a:sym typeface="+mn-lt"/>
                  </a:rPr>
                  <a:t>年，在第一次国共合作的大背景下，广东国民政府决定北伐，推翻帝国主义和封建军阀的统治，把革命推向全国。北伐的主要对象是吴佩孚、孙传芳、张作霖三派军阀。同年</a:t>
                </a:r>
                <a:r>
                  <a:rPr lang="en-US" altLang="zh-CN" sz="1400" b="0" dirty="0">
                    <a:solidFill>
                      <a:srgbClr val="B70B10"/>
                    </a:solidFill>
                    <a:latin typeface="+mn-lt"/>
                    <a:ea typeface="+mn-ea"/>
                    <a:cs typeface="+mn-ea"/>
                    <a:sym typeface="+mn-lt"/>
                  </a:rPr>
                  <a:t>5</a:t>
                </a:r>
                <a:r>
                  <a:rPr lang="zh-CN" altLang="en-US" sz="1400" b="0" dirty="0">
                    <a:solidFill>
                      <a:srgbClr val="B70B10"/>
                    </a:solidFill>
                    <a:latin typeface="+mn-lt"/>
                    <a:ea typeface="+mn-ea"/>
                    <a:cs typeface="+mn-ea"/>
                    <a:sym typeface="+mn-lt"/>
                  </a:rPr>
                  <a:t>月，以共产党员和共青团员为骨干的国民革命军第四军叶挺独立团，奉命担当北伐先锋，开赴湖南前线。</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月，国民党革命军约</a:t>
                </a:r>
                <a:r>
                  <a:rPr lang="en-US" altLang="zh-CN" sz="1400" b="0" dirty="0">
                    <a:solidFill>
                      <a:srgbClr val="B70B10"/>
                    </a:solidFill>
                    <a:latin typeface="+mn-lt"/>
                    <a:ea typeface="+mn-ea"/>
                    <a:cs typeface="+mn-ea"/>
                    <a:sym typeface="+mn-lt"/>
                  </a:rPr>
                  <a:t>10</a:t>
                </a:r>
                <a:r>
                  <a:rPr lang="zh-CN" altLang="en-US" sz="1400" b="0" dirty="0">
                    <a:solidFill>
                      <a:srgbClr val="B70B10"/>
                    </a:solidFill>
                    <a:latin typeface="+mn-lt"/>
                    <a:ea typeface="+mn-ea"/>
                    <a:cs typeface="+mn-ea"/>
                    <a:sym typeface="+mn-lt"/>
                  </a:rPr>
                  <a:t>万人，正式出师北伐。</a:t>
                </a:r>
              </a:p>
            </p:txBody>
          </p:sp>
        </p:grpSp>
      </p:grpSp>
    </p:spTree>
    <p:extLst>
      <p:ext uri="{BB962C8B-B14F-4D97-AF65-F5344CB8AC3E}">
        <p14:creationId xmlns:p14="http://schemas.microsoft.com/office/powerpoint/2010/main" val="341122119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269D91-F1DB-4068-83CA-4ADF19E251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61311"/>
            <a:ext cx="7053288" cy="5578750"/>
          </a:xfrm>
          <a:prstGeom prst="rect">
            <a:avLst/>
          </a:prstGeom>
        </p:spPr>
      </p:pic>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E73D03-05B5-4961-A79F-54AFE76F50C5}"/>
              </a:ext>
            </a:extLst>
          </p:cNvPr>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B65EEF-F36D-4DA6-9497-EBD0C87215EC}"/>
              </a:ext>
            </a:extLst>
          </p:cNvPr>
          <p:cNvSpPr txBox="1"/>
          <p:nvPr/>
        </p:nvSpPr>
        <p:spPr>
          <a:xfrm>
            <a:off x="5875764" y="2550682"/>
            <a:ext cx="5093424" cy="175663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B70B10"/>
                </a:solidFill>
                <a:latin typeface="+mn-lt"/>
                <a:ea typeface="+mn-ea"/>
                <a:cs typeface="+mn-ea"/>
                <a:sym typeface="+mn-lt"/>
              </a:rPr>
              <a:t>1926</a:t>
            </a:r>
            <a:r>
              <a:rPr lang="zh-CN" altLang="en-US" sz="1400" b="0" dirty="0">
                <a:solidFill>
                  <a:srgbClr val="B70B10"/>
                </a:solidFill>
                <a:latin typeface="+mn-lt"/>
                <a:ea typeface="+mn-ea"/>
                <a:cs typeface="+mn-ea"/>
                <a:sym typeface="+mn-lt"/>
              </a:rPr>
              <a:t>年，在第一次国共合作的大背景下，广东国民政府决定北伐，推翻帝国主义和封建军阀的统治，把革命推向全国。北伐的主要对象是吴佩孚、孙传芳、张作霖三派军阀。同年</a:t>
            </a:r>
            <a:r>
              <a:rPr lang="en-US" altLang="zh-CN" sz="1400" b="0" dirty="0">
                <a:solidFill>
                  <a:srgbClr val="B70B10"/>
                </a:solidFill>
                <a:latin typeface="+mn-lt"/>
                <a:ea typeface="+mn-ea"/>
                <a:cs typeface="+mn-ea"/>
                <a:sym typeface="+mn-lt"/>
              </a:rPr>
              <a:t>5</a:t>
            </a:r>
            <a:r>
              <a:rPr lang="zh-CN" altLang="en-US" sz="1400" b="0" dirty="0">
                <a:solidFill>
                  <a:srgbClr val="B70B10"/>
                </a:solidFill>
                <a:latin typeface="+mn-lt"/>
                <a:ea typeface="+mn-ea"/>
                <a:cs typeface="+mn-ea"/>
                <a:sym typeface="+mn-lt"/>
              </a:rPr>
              <a:t>月，以共产党员和共青团员为骨干的国民革命军第四军叶挺独立团，奉命担当北伐先锋，开赴湖南前线。</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月，国民党革命军约</a:t>
            </a:r>
            <a:r>
              <a:rPr lang="en-US" altLang="zh-CN" sz="1400" b="0" dirty="0">
                <a:solidFill>
                  <a:srgbClr val="B70B10"/>
                </a:solidFill>
                <a:latin typeface="+mn-lt"/>
                <a:ea typeface="+mn-ea"/>
                <a:cs typeface="+mn-ea"/>
                <a:sym typeface="+mn-lt"/>
              </a:rPr>
              <a:t>10</a:t>
            </a:r>
            <a:r>
              <a:rPr lang="zh-CN" altLang="en-US" sz="1400" b="0" dirty="0">
                <a:solidFill>
                  <a:srgbClr val="B70B10"/>
                </a:solidFill>
                <a:latin typeface="+mn-lt"/>
                <a:ea typeface="+mn-ea"/>
                <a:cs typeface="+mn-ea"/>
                <a:sym typeface="+mn-lt"/>
              </a:rPr>
              <a:t>万人，正式出师北伐。</a:t>
            </a: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8B0A4C-B3A7-428D-A555-F435162709A4}"/>
              </a:ext>
            </a:extLst>
          </p:cNvPr>
          <p:cNvSpPr txBox="1"/>
          <p:nvPr/>
        </p:nvSpPr>
        <p:spPr>
          <a:xfrm>
            <a:off x="1738201" y="3034619"/>
            <a:ext cx="2031325" cy="2172381"/>
          </a:xfrm>
          <a:prstGeom prst="rect">
            <a:avLst/>
          </a:prstGeom>
        </p:spPr>
        <p:txBody>
          <a:bodyPr vert="eaVert" wrap="squar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pPr algn="ctr"/>
            <a:r>
              <a:rPr lang="zh-CN" altLang="en-US" dirty="0">
                <a:latin typeface="+mn-lt"/>
                <a:ea typeface="+mn-ea"/>
                <a:cs typeface="+mn-ea"/>
                <a:sym typeface="+mn-lt"/>
              </a:rPr>
              <a:t>秋收起义</a:t>
            </a:r>
          </a:p>
        </p:txBody>
      </p:sp>
    </p:spTree>
    <p:extLst>
      <p:ext uri="{BB962C8B-B14F-4D97-AF65-F5344CB8AC3E}">
        <p14:creationId xmlns:p14="http://schemas.microsoft.com/office/powerpoint/2010/main" val="423696602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vji2lew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1932</Words>
  <Application>Microsoft Office PowerPoint</Application>
  <PresentationFormat>宽屏</PresentationFormat>
  <Paragraphs>161</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78</cp:revision>
  <dcterms:created xsi:type="dcterms:W3CDTF">2017-08-18T03:02:00Z</dcterms:created>
  <dcterms:modified xsi:type="dcterms:W3CDTF">2023-06-22T09:24:35Z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