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notesSlides/notesSlide10.xml" ContentType="application/vnd.openxmlformats-officedocument.presentationml.notesSlide+xml"/>
  <Override PartName="/ppt/tags/tag80.xml" ContentType="application/vnd.openxmlformats-officedocument.presentationml.tags+xml"/>
  <Override PartName="/ppt/notesSlides/notesSlide11.xml" ContentType="application/vnd.openxmlformats-officedocument.presentationml.notesSlide+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notesSlides/notesSlide19.xml" ContentType="application/vnd.openxmlformats-officedocument.presentationml.notesSlide+xml"/>
  <Override PartName="/ppt/tags/tag8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25"/>
  </p:notesMasterIdLst>
  <p:sldIdLst>
    <p:sldId id="410" r:id="rId4"/>
    <p:sldId id="428" r:id="rId5"/>
    <p:sldId id="415" r:id="rId6"/>
    <p:sldId id="414" r:id="rId7"/>
    <p:sldId id="413" r:id="rId8"/>
    <p:sldId id="409" r:id="rId9"/>
    <p:sldId id="418" r:id="rId10"/>
    <p:sldId id="419" r:id="rId11"/>
    <p:sldId id="420" r:id="rId12"/>
    <p:sldId id="421" r:id="rId13"/>
    <p:sldId id="416" r:id="rId14"/>
    <p:sldId id="417" r:id="rId15"/>
    <p:sldId id="411" r:id="rId16"/>
    <p:sldId id="412" r:id="rId17"/>
    <p:sldId id="422" r:id="rId18"/>
    <p:sldId id="427" r:id="rId19"/>
    <p:sldId id="423" r:id="rId20"/>
    <p:sldId id="424" r:id="rId21"/>
    <p:sldId id="425" r:id="rId22"/>
    <p:sldId id="426" r:id="rId23"/>
    <p:sldId id="42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p15:clr>
            <a:srgbClr val="A4A3A4"/>
          </p15:clr>
        </p15:guide>
        <p15:guide id="2" pos="383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9D770"/>
    <a:srgbClr val="7EC1B3"/>
    <a:srgbClr val="7B5F1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114"/>
      </p:cViewPr>
      <p:guideLst>
        <p:guide orient="horz" pos="2168"/>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745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70534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9993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67825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90899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20498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16369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4739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407242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32496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072580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39558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80229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01588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2262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52987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1023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30438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33038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577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3955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1494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1.xml"/><Relationship Id="rId5" Type="http://schemas.openxmlformats.org/officeDocument/2006/relationships/tags" Target="../tags/tag69.xml"/><Relationship Id="rId4" Type="http://schemas.openxmlformats.org/officeDocument/2006/relationships/tags" Target="../tags/tag6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1ppt.com/jieri/" TargetMode="External"/><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2023/6/15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61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1054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16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386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170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3103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159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757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2086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9161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4207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055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6026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928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2023/6/15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2023/6/15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2023/6/15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2023/6/15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2023/6/15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2023/6/15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
        <p:nvSpPr>
          <p:cNvPr id="10" name="TextBox 9"/>
          <p:cNvSpPr txBox="1"/>
          <p:nvPr userDrawn="1"/>
        </p:nvSpPr>
        <p:spPr>
          <a:xfrm>
            <a:off x="673990" y="6724658"/>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8"/>
              </a:rPr>
              <a:t>节</a:t>
            </a:r>
            <a:r>
              <a:rPr lang="zh-CN" altLang="en-US" sz="100" dirty="0" smtClean="0">
                <a:solidFill>
                  <a:prstClr val="black"/>
                </a:solidFill>
                <a:ea typeface="微软雅黑" panose="020B0503020204020204" pitchFamily="34" charset="-122"/>
                <a:hlinkClick r:id="rId8"/>
              </a:rPr>
              <a:t>日</a:t>
            </a:r>
            <a:r>
              <a:rPr lang="en-US" altLang="zh-CN" sz="100" dirty="0" smtClean="0">
                <a:solidFill>
                  <a:prstClr val="black"/>
                </a:solidFill>
                <a:ea typeface="微软雅黑" panose="020B0503020204020204" pitchFamily="34" charset="-122"/>
                <a:hlinkClick r:id="rId8"/>
              </a:rPr>
              <a:t>PPT</a:t>
            </a:r>
            <a:r>
              <a:rPr lang="zh-CN" altLang="en-US" sz="100" dirty="0" smtClean="0">
                <a:solidFill>
                  <a:prstClr val="black"/>
                </a:solidFill>
                <a:ea typeface="微软雅黑" panose="020B0503020204020204" pitchFamily="34" charset="-122"/>
                <a:hlinkClick r:id="rId8"/>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85140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2023/6/15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527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9820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rot="5400000" flipV="1">
            <a:off x="1308735" y="821373"/>
            <a:ext cx="4770755" cy="3128010"/>
          </a:xfrm>
          <a:prstGeom prst="homePlate">
            <a:avLst>
              <a:gd name="adj" fmla="val 26837"/>
            </a:avLst>
          </a:prstGeom>
          <a:solidFill>
            <a:srgbClr val="F9D770"/>
          </a:solidFill>
          <a:ln>
            <a:noFill/>
          </a:ln>
          <a:effectLst>
            <a:outerShdw blurRad="457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五边形 11"/>
          <p:cNvSpPr/>
          <p:nvPr/>
        </p:nvSpPr>
        <p:spPr>
          <a:xfrm rot="5400000" flipV="1">
            <a:off x="1405890" y="875665"/>
            <a:ext cx="4576445" cy="2825115"/>
          </a:xfrm>
          <a:prstGeom prst="homePlate">
            <a:avLst>
              <a:gd name="adj" fmla="val 26837"/>
            </a:avLst>
          </a:prstGeom>
          <a:solidFill>
            <a:schemeClr val="bg1"/>
          </a:solidFill>
          <a:ln>
            <a:noFill/>
          </a:ln>
          <a:effectLst>
            <a:outerShdw blurRad="457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5797" y="0"/>
            <a:ext cx="2948045" cy="43353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30200" y="28575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rotWithShape="1">
          <a:blip r:embed="rId4"/>
          <a:srcRect/>
          <a:stretch>
            <a:fillRect/>
          </a:stretch>
        </p:blipFill>
        <p:spPr>
          <a:xfrm rot="20160000">
            <a:off x="725095" y="671642"/>
            <a:ext cx="766483" cy="1048871"/>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气候特点</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21397" y="1964690"/>
            <a:ext cx="2992120" cy="1870075"/>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02760" y="1964690"/>
            <a:ext cx="3323590" cy="1870075"/>
          </a:xfrm>
          <a:prstGeom prst="rect">
            <a:avLst/>
          </a:prstGeom>
        </p:spPr>
      </p:pic>
      <p:sp>
        <p:nvSpPr>
          <p:cNvPr id="4" name="矩形 3"/>
          <p:cNvSpPr/>
          <p:nvPr/>
        </p:nvSpPr>
        <p:spPr>
          <a:xfrm>
            <a:off x="855980" y="3919220"/>
            <a:ext cx="6766560" cy="2018030"/>
          </a:xfrm>
          <a:prstGeom prst="rect">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141730" y="4163695"/>
            <a:ext cx="6195060" cy="1529715"/>
          </a:xfrm>
          <a:prstGeom prst="rect">
            <a:avLst/>
          </a:prstGeom>
          <a:noFill/>
        </p:spPr>
        <p:txBody>
          <a:bodyPr wrap="square" rtlCol="0">
            <a:spAutoFit/>
          </a:bodyPr>
          <a:lstStyle/>
          <a:p>
            <a:pPr algn="l">
              <a:lnSpc>
                <a:spcPct val="130000"/>
              </a:lnSpc>
            </a:pPr>
            <a:r>
              <a:rPr lang="zh-CN" altLang="en-US" dirty="0">
                <a:solidFill>
                  <a:schemeClr val="bg1"/>
                </a:solidFill>
                <a:cs typeface="+mn-ea"/>
                <a:sym typeface="+mn-lt"/>
              </a:rPr>
              <a:t>秋分是二二十四节气中的十六个节气时是二二十四节气中的十四节气四节气中的第十六个节气时是二二十四节气中的十四节气中的六个节气时是二二十四节气中的十四节气第是二二十四节气中的十四节气中时。</a:t>
            </a:r>
          </a:p>
        </p:txBody>
      </p:sp>
      <p:sp>
        <p:nvSpPr>
          <p:cNvPr id="5" name="文本框 4"/>
          <p:cNvSpPr txBox="1"/>
          <p:nvPr/>
        </p:nvSpPr>
        <p:spPr>
          <a:xfrm>
            <a:off x="7903210" y="1964690"/>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6" name="文本框 5"/>
          <p:cNvSpPr txBox="1"/>
          <p:nvPr/>
        </p:nvSpPr>
        <p:spPr>
          <a:xfrm>
            <a:off x="7903210" y="3064510"/>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11" name="文本框 10"/>
          <p:cNvSpPr txBox="1"/>
          <p:nvPr/>
        </p:nvSpPr>
        <p:spPr>
          <a:xfrm>
            <a:off x="7903210" y="4163695"/>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12" name="文本框 11"/>
          <p:cNvSpPr txBox="1"/>
          <p:nvPr/>
        </p:nvSpPr>
        <p:spPr>
          <a:xfrm>
            <a:off x="7903210" y="5236845"/>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13" name="圆角矩形 12"/>
          <p:cNvSpPr/>
          <p:nvPr/>
        </p:nvSpPr>
        <p:spPr>
          <a:xfrm>
            <a:off x="9207500" y="2861945"/>
            <a:ext cx="406400" cy="75565"/>
          </a:xfrm>
          <a:prstGeom prst="roundRect">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9207500" y="3919220"/>
            <a:ext cx="406400" cy="75565"/>
          </a:xfrm>
          <a:prstGeom prst="roundRect">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9207500" y="5012690"/>
            <a:ext cx="406400" cy="75565"/>
          </a:xfrm>
          <a:prstGeom prst="roundRect">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2"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2"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par>
                                <p:cTn id="17" presetID="18" presetClass="entr" presetSubtype="12" fill="hold" grpId="2"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grpId="2"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par>
                                <p:cTn id="26" presetID="18" presetClass="entr" presetSubtype="1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18" presetClass="entr" presetSubtype="12"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strips(downLeft)">
                                      <p:cBhvr>
                                        <p:cTn id="34" dur="500"/>
                                        <p:tgtEl>
                                          <p:spTgt spid="2"/>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Left)">
                                      <p:cBhvr>
                                        <p:cTn id="40" dur="500"/>
                                        <p:tgtEl>
                                          <p:spTgt spid="1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trips(downLef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 grpId="0" animBg="1"/>
      <p:bldP spid="10" grpId="1"/>
      <p:bldP spid="10" grpId="2"/>
      <p:bldP spid="5" grpId="1"/>
      <p:bldP spid="5" grpId="2"/>
      <p:bldP spid="6" grpId="1"/>
      <p:bldP spid="6" grpId="2"/>
      <p:bldP spid="11" grpId="1"/>
      <p:bldP spid="11" grpId="2"/>
      <p:bldP spid="12" grpId="1"/>
      <p:bldP spid="12" grpId="2"/>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233670" y="1043305"/>
            <a:ext cx="4772025" cy="4772025"/>
          </a:xfrm>
          <a:prstGeom prst="ellipse">
            <a:avLst/>
          </a:prstGeom>
          <a:solidFill>
            <a:schemeClr val="bg1"/>
          </a:solidFill>
          <a:ln w="1016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6210300" y="1673225"/>
            <a:ext cx="2818765" cy="2799715"/>
          </a:xfrm>
          <a:prstGeom prst="rect">
            <a:avLst/>
          </a:prstGeom>
          <a:noFill/>
        </p:spPr>
        <p:txBody>
          <a:bodyPr wrap="square" rtlCol="0">
            <a:spAutoFit/>
          </a:bodyPr>
          <a:lstStyle/>
          <a:p>
            <a:pPr algn="ctr"/>
            <a:r>
              <a:rPr lang="zh-CN" altLang="en-US" sz="8800" dirty="0">
                <a:solidFill>
                  <a:srgbClr val="7B5F13"/>
                </a:solidFill>
                <a:cs typeface="+mn-ea"/>
                <a:sym typeface="+mn-lt"/>
              </a:rPr>
              <a:t>节气习俗</a:t>
            </a:r>
          </a:p>
        </p:txBody>
      </p:sp>
      <p:sp>
        <p:nvSpPr>
          <p:cNvPr id="8" name="文本框 7"/>
          <p:cNvSpPr txBox="1"/>
          <p:nvPr/>
        </p:nvSpPr>
        <p:spPr>
          <a:xfrm>
            <a:off x="6840855" y="4656455"/>
            <a:ext cx="1557655" cy="460375"/>
          </a:xfrm>
          <a:prstGeom prst="rect">
            <a:avLst/>
          </a:prstGeom>
          <a:solidFill>
            <a:srgbClr val="7EC1B3"/>
          </a:solidFill>
        </p:spPr>
        <p:txBody>
          <a:bodyPr wrap="square" rtlCol="0">
            <a:spAutoFit/>
          </a:bodyPr>
          <a:lstStyle/>
          <a:p>
            <a:pPr algn="ctr"/>
            <a:r>
              <a:rPr lang="en-US" altLang="zh-CN" sz="2400" b="1" dirty="0">
                <a:solidFill>
                  <a:schemeClr val="bg1"/>
                </a:solidFill>
                <a:cs typeface="+mn-ea"/>
                <a:sym typeface="+mn-lt"/>
              </a:rPr>
              <a:t>Part 0</a:t>
            </a:r>
            <a:r>
              <a:rPr lang="en-US" sz="2400" b="1" dirty="0">
                <a:solidFill>
                  <a:schemeClr val="bg1"/>
                </a:solidFill>
                <a:cs typeface="+mn-ea"/>
                <a:sym typeface="+mn-lt"/>
              </a:rPr>
              <a:t>3</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 grpId="1"/>
      <p:bldP spid="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483303" y="486189"/>
            <a:ext cx="1744616" cy="1419664"/>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节气习俗</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988227" y="690250"/>
            <a:ext cx="3644046" cy="5466069"/>
          </a:xfrm>
          <a:prstGeom prst="rect">
            <a:avLst/>
          </a:prstGeom>
        </p:spPr>
      </p:pic>
      <p:sp>
        <p:nvSpPr>
          <p:cNvPr id="5" name="文本框 4"/>
          <p:cNvSpPr txBox="1"/>
          <p:nvPr/>
        </p:nvSpPr>
        <p:spPr>
          <a:xfrm>
            <a:off x="7188835" y="1811020"/>
            <a:ext cx="3813810" cy="588645"/>
          </a:xfrm>
          <a:prstGeom prst="rect">
            <a:avLst/>
          </a:prstGeom>
          <a:noFill/>
        </p:spPr>
        <p:txBody>
          <a:bodyPr wrap="square" rtlCol="0">
            <a:spAutoFit/>
          </a:bodyPr>
          <a:lstStyle/>
          <a:p>
            <a:pPr algn="l">
              <a:lnSpc>
                <a:spcPct val="90000"/>
              </a:lnSpc>
            </a:pPr>
            <a:r>
              <a:rPr lang="zh-CN" altLang="en-US" dirty="0">
                <a:cs typeface="+mn-ea"/>
                <a:sym typeface="+mn-lt"/>
              </a:rPr>
              <a:t>秋分是二二十四节气中的十四节气中的第气时是节气。</a:t>
            </a:r>
          </a:p>
        </p:txBody>
      </p:sp>
      <p:sp>
        <p:nvSpPr>
          <p:cNvPr id="2" name="文本框 1"/>
          <p:cNvSpPr txBox="1"/>
          <p:nvPr/>
        </p:nvSpPr>
        <p:spPr>
          <a:xfrm>
            <a:off x="7414260" y="3423285"/>
            <a:ext cx="3588385" cy="588645"/>
          </a:xfrm>
          <a:prstGeom prst="rect">
            <a:avLst/>
          </a:prstGeom>
          <a:noFill/>
        </p:spPr>
        <p:txBody>
          <a:bodyPr wrap="square" rtlCol="0">
            <a:spAutoFit/>
          </a:bodyPr>
          <a:lstStyle/>
          <a:p>
            <a:pPr algn="l">
              <a:lnSpc>
                <a:spcPct val="90000"/>
              </a:lnSpc>
            </a:pPr>
            <a:r>
              <a:rPr lang="zh-CN" altLang="en-US" dirty="0">
                <a:cs typeface="+mn-ea"/>
                <a:sym typeface="+mn-lt"/>
              </a:rPr>
              <a:t>秋分是二二十四节气中的十四节气中的第气时是节气。</a:t>
            </a:r>
          </a:p>
        </p:txBody>
      </p:sp>
      <p:sp>
        <p:nvSpPr>
          <p:cNvPr id="3" name="文本框 2"/>
          <p:cNvSpPr txBox="1"/>
          <p:nvPr/>
        </p:nvSpPr>
        <p:spPr>
          <a:xfrm>
            <a:off x="7414260" y="5034915"/>
            <a:ext cx="3588385" cy="588645"/>
          </a:xfrm>
          <a:prstGeom prst="rect">
            <a:avLst/>
          </a:prstGeom>
          <a:noFill/>
        </p:spPr>
        <p:txBody>
          <a:bodyPr wrap="square" rtlCol="0">
            <a:spAutoFit/>
          </a:bodyPr>
          <a:lstStyle/>
          <a:p>
            <a:pPr algn="l">
              <a:lnSpc>
                <a:spcPct val="90000"/>
              </a:lnSpc>
            </a:pPr>
            <a:r>
              <a:rPr lang="zh-CN" altLang="en-US" dirty="0">
                <a:cs typeface="+mn-ea"/>
                <a:sym typeface="+mn-lt"/>
              </a:rPr>
              <a:t>秋分是二二十四节气中的十四节气中的第气时是节气。</a:t>
            </a:r>
          </a:p>
        </p:txBody>
      </p:sp>
      <p:sp>
        <p:nvSpPr>
          <p:cNvPr id="6" name="文本框 5"/>
          <p:cNvSpPr txBox="1"/>
          <p:nvPr/>
        </p:nvSpPr>
        <p:spPr>
          <a:xfrm>
            <a:off x="1219835" y="2680335"/>
            <a:ext cx="3251835" cy="588645"/>
          </a:xfrm>
          <a:prstGeom prst="rect">
            <a:avLst/>
          </a:prstGeom>
          <a:noFill/>
        </p:spPr>
        <p:txBody>
          <a:bodyPr wrap="square" rtlCol="0">
            <a:spAutoFit/>
          </a:bodyPr>
          <a:lstStyle/>
          <a:p>
            <a:pPr algn="r">
              <a:lnSpc>
                <a:spcPct val="90000"/>
              </a:lnSpc>
            </a:pPr>
            <a:r>
              <a:rPr lang="zh-CN" altLang="en-US" dirty="0">
                <a:cs typeface="+mn-ea"/>
                <a:sym typeface="+mn-lt"/>
              </a:rPr>
              <a:t>秋分是二二十四节气中的十四节气中的第气时是节气。</a:t>
            </a:r>
          </a:p>
        </p:txBody>
      </p:sp>
      <p:sp>
        <p:nvSpPr>
          <p:cNvPr id="10" name="文本框 9"/>
          <p:cNvSpPr txBox="1"/>
          <p:nvPr/>
        </p:nvSpPr>
        <p:spPr>
          <a:xfrm>
            <a:off x="954405" y="5034915"/>
            <a:ext cx="3251835" cy="588645"/>
          </a:xfrm>
          <a:prstGeom prst="rect">
            <a:avLst/>
          </a:prstGeom>
          <a:noFill/>
        </p:spPr>
        <p:txBody>
          <a:bodyPr wrap="square" rtlCol="0">
            <a:spAutoFit/>
          </a:bodyPr>
          <a:lstStyle/>
          <a:p>
            <a:pPr algn="r">
              <a:lnSpc>
                <a:spcPct val="90000"/>
              </a:lnSpc>
            </a:pPr>
            <a:r>
              <a:rPr lang="zh-CN" altLang="en-US" dirty="0">
                <a:cs typeface="+mn-ea"/>
                <a:sym typeface="+mn-lt"/>
              </a:rPr>
              <a:t>秋分是二二十四节气中的十四节气中的第气时是节气。</a:t>
            </a:r>
          </a:p>
        </p:txBody>
      </p:sp>
      <p:sp>
        <p:nvSpPr>
          <p:cNvPr id="12" name="文本框 11"/>
          <p:cNvSpPr txBox="1"/>
          <p:nvPr/>
        </p:nvSpPr>
        <p:spPr>
          <a:xfrm>
            <a:off x="8465820" y="4487545"/>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11" name="文本框 10"/>
          <p:cNvSpPr txBox="1"/>
          <p:nvPr/>
        </p:nvSpPr>
        <p:spPr>
          <a:xfrm>
            <a:off x="8352790" y="1242695"/>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13" name="文本框 12"/>
          <p:cNvSpPr txBox="1"/>
          <p:nvPr/>
        </p:nvSpPr>
        <p:spPr>
          <a:xfrm>
            <a:off x="2216150" y="2105660"/>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
        <p:nvSpPr>
          <p:cNvPr id="14" name="文本框 13"/>
          <p:cNvSpPr txBox="1"/>
          <p:nvPr/>
        </p:nvSpPr>
        <p:spPr>
          <a:xfrm>
            <a:off x="2103120" y="4487545"/>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
        <p:nvSpPr>
          <p:cNvPr id="15" name="文本框 14"/>
          <p:cNvSpPr txBox="1"/>
          <p:nvPr/>
        </p:nvSpPr>
        <p:spPr>
          <a:xfrm>
            <a:off x="8465820" y="2808605"/>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000">
        <p14:prism isInverted="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2"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2"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0" presetClass="entr" presetSubtype="0" decel="100000" fill="hold" grpId="2"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3"/>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0" presetClass="entr" presetSubtype="0" decel="100000" fill="hold" grpId="2"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2"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3"/>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0" presetClass="entr" presetSubtype="0" decel="100000" fill="hold" grpId="2"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0" presetClass="entr" presetSubtype="0" decel="100000" fill="hold" grpId="2"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3"/>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par>
                                <p:cTn id="45" presetID="50" presetClass="entr" presetSubtype="0" decel="100000" fill="hold" grpId="2"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par>
                                <p:cTn id="50" presetID="50" presetClass="entr" presetSubtype="0" decel="100000" fill="hold" grpId="2"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3"/>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par>
                                <p:cTn id="55" presetID="50" presetClass="entr" presetSubtype="0" decel="100000" fill="hold" grpId="2"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strVal val="#ppt_w+.3"/>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Effect transition="in" filter="fade">
                                      <p:cBhvr>
                                        <p:cTn id="59" dur="1000"/>
                                        <p:tgtEl>
                                          <p:spTgt spid="15"/>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par>
                                <p:cTn id="65" presetID="50" presetClass="entr" presetSubtype="0" decel="10000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strVal val="#ppt_w+.3"/>
                                          </p:val>
                                        </p:tav>
                                        <p:tav tm="100000">
                                          <p:val>
                                            <p:strVal val="#ppt_w"/>
                                          </p:val>
                                        </p:tav>
                                      </p:tavLst>
                                    </p:anim>
                                    <p:anim calcmode="lin" valueType="num">
                                      <p:cBhvr>
                                        <p:cTn id="68" dur="1000" fill="hold"/>
                                        <p:tgtEl>
                                          <p:spTgt spid="8"/>
                                        </p:tgtEl>
                                        <p:attrNameLst>
                                          <p:attrName>ppt_h</p:attrName>
                                        </p:attrNameLst>
                                      </p:cBhvr>
                                      <p:tavLst>
                                        <p:tav tm="0">
                                          <p:val>
                                            <p:strVal val="#ppt_h"/>
                                          </p:val>
                                        </p:tav>
                                        <p:tav tm="100000">
                                          <p:val>
                                            <p:strVal val="#ppt_h"/>
                                          </p:val>
                                        </p:tav>
                                      </p:tavLst>
                                    </p:anim>
                                    <p:animEffect transition="in" filter="fade">
                                      <p:cBhvr>
                                        <p:cTn id="69" dur="1000"/>
                                        <p:tgtEl>
                                          <p:spTgt spid="8"/>
                                        </p:tgtEl>
                                      </p:cBhvr>
                                    </p:animEffect>
                                  </p:childTnLst>
                                </p:cTn>
                              </p:par>
                              <p:par>
                                <p:cTn id="70" presetID="50" presetClass="entr" presetSubtype="0" decel="10000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strVal val="#ppt_w+.3"/>
                                          </p:val>
                                        </p:tav>
                                        <p:tav tm="100000">
                                          <p:val>
                                            <p:strVal val="#ppt_w"/>
                                          </p:val>
                                        </p:tav>
                                      </p:tavLst>
                                    </p:anim>
                                    <p:anim calcmode="lin" valueType="num">
                                      <p:cBhvr>
                                        <p:cTn id="73" dur="1000" fill="hold"/>
                                        <p:tgtEl>
                                          <p:spTgt spid="9"/>
                                        </p:tgtEl>
                                        <p:attrNameLst>
                                          <p:attrName>ppt_h</p:attrName>
                                        </p:attrNameLst>
                                      </p:cBhvr>
                                      <p:tavLst>
                                        <p:tav tm="0">
                                          <p:val>
                                            <p:strVal val="#ppt_h"/>
                                          </p:val>
                                        </p:tav>
                                        <p:tav tm="100000">
                                          <p:val>
                                            <p:strVal val="#ppt_h"/>
                                          </p:val>
                                        </p:tav>
                                      </p:tavLst>
                                    </p:anim>
                                    <p:animEffect transition="in" filter="fade">
                                      <p:cBhvr>
                                        <p:cTn id="7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5" grpId="1"/>
      <p:bldP spid="5" grpId="2"/>
      <p:bldP spid="2" grpId="1"/>
      <p:bldP spid="2" grpId="2"/>
      <p:bldP spid="3" grpId="1"/>
      <p:bldP spid="3" grpId="2"/>
      <p:bldP spid="6" grpId="1"/>
      <p:bldP spid="6" grpId="2"/>
      <p:bldP spid="10" grpId="1"/>
      <p:bldP spid="10" grpId="2"/>
      <p:bldP spid="12" grpId="1"/>
      <p:bldP spid="12" grpId="2"/>
      <p:bldP spid="11" grpId="1"/>
      <p:bldP spid="11" grpId="2"/>
      <p:bldP spid="13" grpId="1"/>
      <p:bldP spid="13" grpId="2"/>
      <p:bldP spid="14" grpId="1"/>
      <p:bldP spid="14" grpId="2"/>
      <p:bldP spid="15" grpId="1"/>
      <p:bldP spid="15"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97820" y="770452"/>
            <a:ext cx="1352636" cy="1100694"/>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节气习俗</a:t>
            </a:r>
          </a:p>
        </p:txBody>
      </p:sp>
      <p:sp>
        <p:nvSpPr>
          <p:cNvPr id="10" name="文本框 9"/>
          <p:cNvSpPr txBox="1"/>
          <p:nvPr/>
        </p:nvSpPr>
        <p:spPr>
          <a:xfrm>
            <a:off x="1106170" y="2560320"/>
            <a:ext cx="6938010" cy="922020"/>
          </a:xfrm>
          <a:prstGeom prst="rect">
            <a:avLst/>
          </a:prstGeom>
          <a:noFill/>
        </p:spPr>
        <p:txBody>
          <a:bodyPr wrap="square" rtlCol="0">
            <a:spAutoFit/>
          </a:bodyPr>
          <a:lstStyle/>
          <a:p>
            <a:pPr algn="l">
              <a:lnSpc>
                <a:spcPct val="100000"/>
              </a:lnSpc>
            </a:pPr>
            <a:r>
              <a:rPr lang="zh-CN" altLang="en-US" dirty="0">
                <a:cs typeface="+mn-ea"/>
                <a:sym typeface="+mn-lt"/>
              </a:rPr>
              <a:t>秋分是二二十四节气中的十六个节气时是二二十四节气中的十四节气四节气中的第十六个节气时是二二十四节气中的十四节气中的六个节气时是二二十四节气中的十四节气第是。</a:t>
            </a:r>
          </a:p>
        </p:txBody>
      </p:sp>
      <p:sp>
        <p:nvSpPr>
          <p:cNvPr id="3" name="同侧圆角矩形 2"/>
          <p:cNvSpPr/>
          <p:nvPr/>
        </p:nvSpPr>
        <p:spPr>
          <a:xfrm>
            <a:off x="812165" y="2292350"/>
            <a:ext cx="7525385" cy="1401445"/>
          </a:xfrm>
          <a:prstGeom prst="round2SameRect">
            <a:avLst/>
          </a:prstGeom>
          <a:noFill/>
          <a:ln w="25400">
            <a:solidFill>
              <a:srgbClr val="7B5F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同侧圆角矩形 3"/>
          <p:cNvSpPr/>
          <p:nvPr/>
        </p:nvSpPr>
        <p:spPr>
          <a:xfrm>
            <a:off x="3664585" y="2082800"/>
            <a:ext cx="1821180" cy="476250"/>
          </a:xfrm>
          <a:prstGeom prst="round2SameRect">
            <a:avLst>
              <a:gd name="adj1" fmla="val 40266"/>
              <a:gd name="adj2" fmla="val 0"/>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3951605" y="2099945"/>
            <a:ext cx="1247140" cy="460375"/>
          </a:xfrm>
          <a:prstGeom prst="rect">
            <a:avLst/>
          </a:prstGeom>
          <a:noFill/>
        </p:spPr>
        <p:txBody>
          <a:bodyPr wrap="square" rtlCol="0">
            <a:spAutoFit/>
          </a:bodyPr>
          <a:lstStyle/>
          <a:p>
            <a:pPr algn="ctr"/>
            <a:r>
              <a:rPr lang="zh-CN" altLang="en-US" sz="2400" b="1" dirty="0">
                <a:solidFill>
                  <a:schemeClr val="bg1"/>
                </a:solidFill>
                <a:cs typeface="+mn-ea"/>
                <a:sym typeface="+mn-lt"/>
              </a:rPr>
              <a:t>关键词</a:t>
            </a:r>
          </a:p>
        </p:txBody>
      </p:sp>
      <p:sp>
        <p:nvSpPr>
          <p:cNvPr id="5" name="文本框 4"/>
          <p:cNvSpPr txBox="1"/>
          <p:nvPr/>
        </p:nvSpPr>
        <p:spPr>
          <a:xfrm>
            <a:off x="1106170" y="4481195"/>
            <a:ext cx="6938010" cy="922020"/>
          </a:xfrm>
          <a:prstGeom prst="rect">
            <a:avLst/>
          </a:prstGeom>
          <a:noFill/>
        </p:spPr>
        <p:txBody>
          <a:bodyPr wrap="square" rtlCol="0">
            <a:spAutoFit/>
          </a:bodyPr>
          <a:lstStyle/>
          <a:p>
            <a:pPr algn="l">
              <a:lnSpc>
                <a:spcPct val="100000"/>
              </a:lnSpc>
            </a:pPr>
            <a:r>
              <a:rPr lang="zh-CN" altLang="en-US" dirty="0">
                <a:cs typeface="+mn-ea"/>
                <a:sym typeface="+mn-lt"/>
              </a:rPr>
              <a:t>秋分是二二十四节气中的十六个节气时是二二十四节气中的十四节气四节气中的第十六个节气时是二二十四节气中的十四节气中的六个节气时是二二十四节气中的十四节气第是。</a:t>
            </a:r>
          </a:p>
        </p:txBody>
      </p:sp>
      <p:sp>
        <p:nvSpPr>
          <p:cNvPr id="6" name="同侧圆角矩形 5"/>
          <p:cNvSpPr/>
          <p:nvPr/>
        </p:nvSpPr>
        <p:spPr>
          <a:xfrm>
            <a:off x="812165" y="4213225"/>
            <a:ext cx="7525385" cy="1401445"/>
          </a:xfrm>
          <a:prstGeom prst="round2SameRect">
            <a:avLst/>
          </a:prstGeom>
          <a:noFill/>
          <a:ln w="25400">
            <a:solidFill>
              <a:srgbClr val="7EC1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同侧圆角矩形 10"/>
          <p:cNvSpPr/>
          <p:nvPr/>
        </p:nvSpPr>
        <p:spPr>
          <a:xfrm>
            <a:off x="3664585" y="4003675"/>
            <a:ext cx="1821180" cy="476250"/>
          </a:xfrm>
          <a:prstGeom prst="round2SameRect">
            <a:avLst>
              <a:gd name="adj1" fmla="val 40266"/>
              <a:gd name="adj2" fmla="val 0"/>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951605" y="4020820"/>
            <a:ext cx="1247140" cy="460375"/>
          </a:xfrm>
          <a:prstGeom prst="rect">
            <a:avLst/>
          </a:prstGeom>
          <a:noFill/>
        </p:spPr>
        <p:txBody>
          <a:bodyPr wrap="square" rtlCol="0">
            <a:spAutoFit/>
          </a:bodyPr>
          <a:lstStyle/>
          <a:p>
            <a:pPr algn="ctr"/>
            <a:r>
              <a:rPr lang="zh-CN" altLang="en-US" sz="2400" b="1" dirty="0">
                <a:solidFill>
                  <a:schemeClr val="bg1"/>
                </a:solidFill>
                <a:cs typeface="+mn-ea"/>
                <a:sym typeface="+mn-lt"/>
              </a:rPr>
              <a:t>关键词</a:t>
            </a: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66926" y="2792163"/>
            <a:ext cx="4933129" cy="328916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2"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2"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2"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par>
                                <p:cTn id="25" presetID="55" presetClass="entr"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par>
                                <p:cTn id="35" presetID="5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fill="hold"/>
                                        <p:tgtEl>
                                          <p:spTgt spid="3"/>
                                        </p:tgtEl>
                                        <p:attrNameLst>
                                          <p:attrName>ppt_w</p:attrName>
                                        </p:attrNameLst>
                                      </p:cBhvr>
                                      <p:tavLst>
                                        <p:tav tm="0">
                                          <p:val>
                                            <p:strVal val="#ppt_w*0.70"/>
                                          </p:val>
                                        </p:tav>
                                        <p:tav tm="100000">
                                          <p:val>
                                            <p:strVal val="#ppt_w"/>
                                          </p:val>
                                        </p:tav>
                                      </p:tavLst>
                                    </p:anim>
                                    <p:anim calcmode="lin" valueType="num">
                                      <p:cBhvr>
                                        <p:cTn id="48" dur="1000" fill="hold"/>
                                        <p:tgtEl>
                                          <p:spTgt spid="3"/>
                                        </p:tgtEl>
                                        <p:attrNameLst>
                                          <p:attrName>ppt_h</p:attrName>
                                        </p:attrNameLst>
                                      </p:cBhvr>
                                      <p:tavLst>
                                        <p:tav tm="0">
                                          <p:val>
                                            <p:strVal val="#ppt_h"/>
                                          </p:val>
                                        </p:tav>
                                        <p:tav tm="100000">
                                          <p:val>
                                            <p:strVal val="#ppt_h"/>
                                          </p:val>
                                        </p:tav>
                                      </p:tavLst>
                                    </p:anim>
                                    <p:animEffect transition="in" filter="fade">
                                      <p:cBhvr>
                                        <p:cTn id="49" dur="1000"/>
                                        <p:tgtEl>
                                          <p:spTgt spid="3"/>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strVal val="#ppt_w*0.70"/>
                                          </p:val>
                                        </p:tav>
                                        <p:tav tm="100000">
                                          <p:val>
                                            <p:strVal val="#ppt_w"/>
                                          </p:val>
                                        </p:tav>
                                      </p:tavLst>
                                    </p:anim>
                                    <p:anim calcmode="lin" valueType="num">
                                      <p:cBhvr>
                                        <p:cTn id="53" dur="1000" fill="hold"/>
                                        <p:tgtEl>
                                          <p:spTgt spid="4"/>
                                        </p:tgtEl>
                                        <p:attrNameLst>
                                          <p:attrName>ppt_h</p:attrName>
                                        </p:attrNameLst>
                                      </p:cBhvr>
                                      <p:tavLst>
                                        <p:tav tm="0">
                                          <p:val>
                                            <p:strVal val="#ppt_h"/>
                                          </p:val>
                                        </p:tav>
                                        <p:tav tm="100000">
                                          <p:val>
                                            <p:strVal val="#ppt_h"/>
                                          </p:val>
                                        </p:tav>
                                      </p:tavLst>
                                    </p:anim>
                                    <p:animEffect transition="in" filter="fade">
                                      <p:cBhvr>
                                        <p:cTn id="54" dur="1000"/>
                                        <p:tgtEl>
                                          <p:spTgt spid="4"/>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strVal val="#ppt_w*0.7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Effect transition="in" filter="fade">
                                      <p:cBhvr>
                                        <p:cTn id="59" dur="1000"/>
                                        <p:tgtEl>
                                          <p:spTgt spid="6"/>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0.70"/>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1"/>
      <p:bldP spid="10" grpId="2"/>
      <p:bldP spid="3" grpId="0" animBg="1"/>
      <p:bldP spid="4" grpId="0" animBg="1"/>
      <p:bldP spid="13" grpId="1"/>
      <p:bldP spid="13" grpId="2"/>
      <p:bldP spid="5" grpId="1"/>
      <p:bldP spid="5" grpId="2"/>
      <p:bldP spid="6" grpId="0" animBg="1"/>
      <p:bldP spid="11" grpId="0" animBg="1"/>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57674" y="659021"/>
            <a:ext cx="1319837" cy="1074004"/>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节气习俗</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95410" y="1677334"/>
            <a:ext cx="4500282" cy="4500282"/>
          </a:xfrm>
          <a:prstGeom prst="rect">
            <a:avLst/>
          </a:prstGeom>
        </p:spPr>
      </p:pic>
      <p:sp>
        <p:nvSpPr>
          <p:cNvPr id="10" name="文本框 9"/>
          <p:cNvSpPr txBox="1"/>
          <p:nvPr/>
        </p:nvSpPr>
        <p:spPr>
          <a:xfrm>
            <a:off x="932180" y="3051175"/>
            <a:ext cx="6089015" cy="755650"/>
          </a:xfrm>
          <a:prstGeom prst="rect">
            <a:avLst/>
          </a:prstGeom>
          <a:noFill/>
        </p:spPr>
        <p:txBody>
          <a:bodyPr wrap="square" rtlCol="0">
            <a:spAutoFit/>
          </a:bodyPr>
          <a:lstStyle/>
          <a:p>
            <a:pPr algn="l">
              <a:lnSpc>
                <a:spcPct val="120000"/>
              </a:lnSpc>
            </a:pPr>
            <a:r>
              <a:rPr lang="zh-CN" altLang="en-US" dirty="0">
                <a:cs typeface="+mn-ea"/>
                <a:sym typeface="+mn-lt"/>
              </a:rPr>
              <a:t>秋分是二二十四节气中的十六个节气时是二二十四节气中的十四节气四节气中的第十六节是。</a:t>
            </a:r>
          </a:p>
        </p:txBody>
      </p:sp>
      <p:sp>
        <p:nvSpPr>
          <p:cNvPr id="5" name="文本框 4"/>
          <p:cNvSpPr txBox="1"/>
          <p:nvPr/>
        </p:nvSpPr>
        <p:spPr>
          <a:xfrm>
            <a:off x="1121410" y="4540885"/>
            <a:ext cx="1867535" cy="1198880"/>
          </a:xfrm>
          <a:prstGeom prst="rect">
            <a:avLst/>
          </a:prstGeom>
          <a:noFill/>
        </p:spPr>
        <p:txBody>
          <a:bodyPr wrap="square" rtlCol="0">
            <a:spAutoFit/>
          </a:bodyPr>
          <a:lstStyle/>
          <a:p>
            <a:pPr algn="ctr">
              <a:lnSpc>
                <a:spcPct val="100000"/>
              </a:lnSpc>
            </a:pPr>
            <a:r>
              <a:rPr lang="zh-CN" altLang="en-US" dirty="0">
                <a:cs typeface="+mn-ea"/>
                <a:sym typeface="+mn-lt"/>
              </a:rPr>
              <a:t>秋分是二二十四节气中的十四节气中的第气时是时节气。</a:t>
            </a:r>
          </a:p>
        </p:txBody>
      </p:sp>
      <p:sp>
        <p:nvSpPr>
          <p:cNvPr id="14" name="文本框 13"/>
          <p:cNvSpPr txBox="1"/>
          <p:nvPr/>
        </p:nvSpPr>
        <p:spPr>
          <a:xfrm>
            <a:off x="1312545" y="3940810"/>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
        <p:nvSpPr>
          <p:cNvPr id="2" name="文本框 1"/>
          <p:cNvSpPr txBox="1"/>
          <p:nvPr/>
        </p:nvSpPr>
        <p:spPr>
          <a:xfrm>
            <a:off x="3148330" y="4540885"/>
            <a:ext cx="1867535" cy="1198880"/>
          </a:xfrm>
          <a:prstGeom prst="rect">
            <a:avLst/>
          </a:prstGeom>
          <a:noFill/>
        </p:spPr>
        <p:txBody>
          <a:bodyPr wrap="square" rtlCol="0">
            <a:spAutoFit/>
          </a:bodyPr>
          <a:lstStyle/>
          <a:p>
            <a:pPr algn="ctr">
              <a:lnSpc>
                <a:spcPct val="100000"/>
              </a:lnSpc>
            </a:pPr>
            <a:r>
              <a:rPr lang="zh-CN" altLang="en-US" dirty="0">
                <a:cs typeface="+mn-ea"/>
                <a:sym typeface="+mn-lt"/>
              </a:rPr>
              <a:t>秋分是二二十四节气中的十四节气中的第气时是时节气。</a:t>
            </a:r>
          </a:p>
        </p:txBody>
      </p:sp>
      <p:sp>
        <p:nvSpPr>
          <p:cNvPr id="4" name="文本框 3"/>
          <p:cNvSpPr txBox="1"/>
          <p:nvPr/>
        </p:nvSpPr>
        <p:spPr>
          <a:xfrm>
            <a:off x="3339465" y="3940810"/>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6" name="文本框 5"/>
          <p:cNvSpPr txBox="1"/>
          <p:nvPr/>
        </p:nvSpPr>
        <p:spPr>
          <a:xfrm>
            <a:off x="5153660" y="4527550"/>
            <a:ext cx="1867535" cy="1198880"/>
          </a:xfrm>
          <a:prstGeom prst="rect">
            <a:avLst/>
          </a:prstGeom>
          <a:noFill/>
        </p:spPr>
        <p:txBody>
          <a:bodyPr wrap="square" rtlCol="0">
            <a:spAutoFit/>
          </a:bodyPr>
          <a:lstStyle/>
          <a:p>
            <a:pPr algn="ctr">
              <a:lnSpc>
                <a:spcPct val="100000"/>
              </a:lnSpc>
            </a:pPr>
            <a:r>
              <a:rPr lang="zh-CN" altLang="en-US" dirty="0">
                <a:cs typeface="+mn-ea"/>
                <a:sym typeface="+mn-lt"/>
              </a:rPr>
              <a:t>秋分是二二十四节气中的十四节气中的第气时是时节气。</a:t>
            </a:r>
          </a:p>
        </p:txBody>
      </p:sp>
      <p:sp>
        <p:nvSpPr>
          <p:cNvPr id="11" name="文本框 10"/>
          <p:cNvSpPr txBox="1"/>
          <p:nvPr/>
        </p:nvSpPr>
        <p:spPr>
          <a:xfrm>
            <a:off x="5344795" y="3927475"/>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011230" y="1751965"/>
            <a:ext cx="2363349" cy="10960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advClick="0" advTm="3000">
        <p14:shre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2"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1" presetID="30" presetClass="entr" presetSubtype="0" fill="hold" grpId="2"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grpId="2"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800" decel="100000"/>
                                        <p:tgtEl>
                                          <p:spTgt spid="14"/>
                                        </p:tgtEl>
                                      </p:cBhvr>
                                    </p:animEffect>
                                    <p:anim calcmode="lin" valueType="num">
                                      <p:cBhvr>
                                        <p:cTn id="32" dur="800" decel="100000" fill="hold"/>
                                        <p:tgtEl>
                                          <p:spTgt spid="14"/>
                                        </p:tgtEl>
                                        <p:attrNameLst>
                                          <p:attrName>style.rotation</p:attrName>
                                        </p:attrNameLst>
                                      </p:cBhvr>
                                      <p:tavLst>
                                        <p:tav tm="0">
                                          <p:val>
                                            <p:fltVal val="-90"/>
                                          </p:val>
                                        </p:tav>
                                        <p:tav tm="100000">
                                          <p:val>
                                            <p:fltVal val="0"/>
                                          </p:val>
                                        </p:tav>
                                      </p:tavLst>
                                    </p:anim>
                                    <p:anim calcmode="lin" valueType="num">
                                      <p:cBhvr>
                                        <p:cTn id="33" dur="800" decel="100000" fill="hold"/>
                                        <p:tgtEl>
                                          <p:spTgt spid="14"/>
                                        </p:tgtEl>
                                        <p:attrNameLst>
                                          <p:attrName>ppt_x</p:attrName>
                                        </p:attrNameLst>
                                      </p:cBhvr>
                                      <p:tavLst>
                                        <p:tav tm="0">
                                          <p:val>
                                            <p:strVal val="#ppt_x+0.4"/>
                                          </p:val>
                                        </p:tav>
                                        <p:tav tm="100000">
                                          <p:val>
                                            <p:strVal val="#ppt_x-0.05"/>
                                          </p:val>
                                        </p:tav>
                                      </p:tavLst>
                                    </p:anim>
                                    <p:anim calcmode="lin" valueType="num">
                                      <p:cBhvr>
                                        <p:cTn id="34" dur="800" decel="100000" fill="hold"/>
                                        <p:tgtEl>
                                          <p:spTgt spid="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7" presetID="30" presetClass="entr" presetSubtype="0" fill="hold" grpId="2"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800" decel="100000"/>
                                        <p:tgtEl>
                                          <p:spTgt spid="2"/>
                                        </p:tgtEl>
                                      </p:cBhvr>
                                    </p:animEffect>
                                    <p:anim calcmode="lin" valueType="num">
                                      <p:cBhvr>
                                        <p:cTn id="40" dur="800" decel="100000" fill="hold"/>
                                        <p:tgtEl>
                                          <p:spTgt spid="2"/>
                                        </p:tgtEl>
                                        <p:attrNameLst>
                                          <p:attrName>style.rotation</p:attrName>
                                        </p:attrNameLst>
                                      </p:cBhvr>
                                      <p:tavLst>
                                        <p:tav tm="0">
                                          <p:val>
                                            <p:fltVal val="-90"/>
                                          </p:val>
                                        </p:tav>
                                        <p:tav tm="100000">
                                          <p:val>
                                            <p:fltVal val="0"/>
                                          </p:val>
                                        </p:tav>
                                      </p:tavLst>
                                    </p:anim>
                                    <p:anim calcmode="lin" valueType="num">
                                      <p:cBhvr>
                                        <p:cTn id="41" dur="800" decel="100000" fill="hold"/>
                                        <p:tgtEl>
                                          <p:spTgt spid="2"/>
                                        </p:tgtEl>
                                        <p:attrNameLst>
                                          <p:attrName>ppt_x</p:attrName>
                                        </p:attrNameLst>
                                      </p:cBhvr>
                                      <p:tavLst>
                                        <p:tav tm="0">
                                          <p:val>
                                            <p:strVal val="#ppt_x+0.4"/>
                                          </p:val>
                                        </p:tav>
                                        <p:tav tm="100000">
                                          <p:val>
                                            <p:strVal val="#ppt_x-0.05"/>
                                          </p:val>
                                        </p:tav>
                                      </p:tavLst>
                                    </p:anim>
                                    <p:anim calcmode="lin" valueType="num">
                                      <p:cBhvr>
                                        <p:cTn id="42" dur="800" decel="100000" fill="hold"/>
                                        <p:tgtEl>
                                          <p:spTgt spid="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45" presetID="30" presetClass="entr" presetSubtype="0" fill="hold" grpId="2"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53" presetID="30" presetClass="entr" presetSubtype="0" fill="hold" grpId="2"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800" decel="100000"/>
                                        <p:tgtEl>
                                          <p:spTgt spid="6"/>
                                        </p:tgtEl>
                                      </p:cBhvr>
                                    </p:animEffect>
                                    <p:anim calcmode="lin" valueType="num">
                                      <p:cBhvr>
                                        <p:cTn id="56" dur="800" decel="100000" fill="hold"/>
                                        <p:tgtEl>
                                          <p:spTgt spid="6"/>
                                        </p:tgtEl>
                                        <p:attrNameLst>
                                          <p:attrName>style.rotation</p:attrName>
                                        </p:attrNameLst>
                                      </p:cBhvr>
                                      <p:tavLst>
                                        <p:tav tm="0">
                                          <p:val>
                                            <p:fltVal val="-90"/>
                                          </p:val>
                                        </p:tav>
                                        <p:tav tm="100000">
                                          <p:val>
                                            <p:fltVal val="0"/>
                                          </p:val>
                                        </p:tav>
                                      </p:tavLst>
                                    </p:anim>
                                    <p:anim calcmode="lin" valueType="num">
                                      <p:cBhvr>
                                        <p:cTn id="57" dur="800" decel="100000" fill="hold"/>
                                        <p:tgtEl>
                                          <p:spTgt spid="6"/>
                                        </p:tgtEl>
                                        <p:attrNameLst>
                                          <p:attrName>ppt_x</p:attrName>
                                        </p:attrNameLst>
                                      </p:cBhvr>
                                      <p:tavLst>
                                        <p:tav tm="0">
                                          <p:val>
                                            <p:strVal val="#ppt_x+0.4"/>
                                          </p:val>
                                        </p:tav>
                                        <p:tav tm="100000">
                                          <p:val>
                                            <p:strVal val="#ppt_x-0.05"/>
                                          </p:val>
                                        </p:tav>
                                      </p:tavLst>
                                    </p:anim>
                                    <p:anim calcmode="lin" valueType="num">
                                      <p:cBhvr>
                                        <p:cTn id="58" dur="800" decel="100000" fill="hold"/>
                                        <p:tgtEl>
                                          <p:spTgt spid="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1" presetID="30" presetClass="entr" presetSubtype="0" fill="hold" grpId="2"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800" decel="100000"/>
                                        <p:tgtEl>
                                          <p:spTgt spid="11"/>
                                        </p:tgtEl>
                                      </p:cBhvr>
                                    </p:animEffect>
                                    <p:anim calcmode="lin" valueType="num">
                                      <p:cBhvr>
                                        <p:cTn id="64" dur="800" decel="100000" fill="hold"/>
                                        <p:tgtEl>
                                          <p:spTgt spid="11"/>
                                        </p:tgtEl>
                                        <p:attrNameLst>
                                          <p:attrName>style.rotation</p:attrName>
                                        </p:attrNameLst>
                                      </p:cBhvr>
                                      <p:tavLst>
                                        <p:tav tm="0">
                                          <p:val>
                                            <p:fltVal val="-90"/>
                                          </p:val>
                                        </p:tav>
                                        <p:tav tm="100000">
                                          <p:val>
                                            <p:fltVal val="0"/>
                                          </p:val>
                                        </p:tav>
                                      </p:tavLst>
                                    </p:anim>
                                    <p:anim calcmode="lin" valueType="num">
                                      <p:cBhvr>
                                        <p:cTn id="65" dur="800" decel="100000" fill="hold"/>
                                        <p:tgtEl>
                                          <p:spTgt spid="11"/>
                                        </p:tgtEl>
                                        <p:attrNameLst>
                                          <p:attrName>ppt_x</p:attrName>
                                        </p:attrNameLst>
                                      </p:cBhvr>
                                      <p:tavLst>
                                        <p:tav tm="0">
                                          <p:val>
                                            <p:strVal val="#ppt_x+0.4"/>
                                          </p:val>
                                        </p:tav>
                                        <p:tav tm="100000">
                                          <p:val>
                                            <p:strVal val="#ppt_x-0.05"/>
                                          </p:val>
                                        </p:tav>
                                      </p:tavLst>
                                    </p:anim>
                                    <p:anim calcmode="lin" valueType="num">
                                      <p:cBhvr>
                                        <p:cTn id="66" dur="800" decel="100000" fill="hold"/>
                                        <p:tgtEl>
                                          <p:spTgt spid="11"/>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800" decel="100000"/>
                                        <p:tgtEl>
                                          <p:spTgt spid="7"/>
                                        </p:tgtEl>
                                      </p:cBhvr>
                                    </p:animEffect>
                                    <p:anim calcmode="lin" valueType="num">
                                      <p:cBhvr>
                                        <p:cTn id="72" dur="800" decel="100000" fill="hold"/>
                                        <p:tgtEl>
                                          <p:spTgt spid="7"/>
                                        </p:tgtEl>
                                        <p:attrNameLst>
                                          <p:attrName>style.rotation</p:attrName>
                                        </p:attrNameLst>
                                      </p:cBhvr>
                                      <p:tavLst>
                                        <p:tav tm="0">
                                          <p:val>
                                            <p:fltVal val="-90"/>
                                          </p:val>
                                        </p:tav>
                                        <p:tav tm="100000">
                                          <p:val>
                                            <p:fltVal val="0"/>
                                          </p:val>
                                        </p:tav>
                                      </p:tavLst>
                                    </p:anim>
                                    <p:anim calcmode="lin" valueType="num">
                                      <p:cBhvr>
                                        <p:cTn id="73" dur="800" decel="100000" fill="hold"/>
                                        <p:tgtEl>
                                          <p:spTgt spid="7"/>
                                        </p:tgtEl>
                                        <p:attrNameLst>
                                          <p:attrName>ppt_x</p:attrName>
                                        </p:attrNameLst>
                                      </p:cBhvr>
                                      <p:tavLst>
                                        <p:tav tm="0">
                                          <p:val>
                                            <p:strVal val="#ppt_x+0.4"/>
                                          </p:val>
                                        </p:tav>
                                        <p:tav tm="100000">
                                          <p:val>
                                            <p:strVal val="#ppt_x-0.05"/>
                                          </p:val>
                                        </p:tav>
                                      </p:tavLst>
                                    </p:anim>
                                    <p:anim calcmode="lin" valueType="num">
                                      <p:cBhvr>
                                        <p:cTn id="74" dur="800" decel="100000" fill="hold"/>
                                        <p:tgtEl>
                                          <p:spTgt spid="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800" decel="100000"/>
                                        <p:tgtEl>
                                          <p:spTgt spid="8"/>
                                        </p:tgtEl>
                                      </p:cBhvr>
                                    </p:animEffect>
                                    <p:anim calcmode="lin" valueType="num">
                                      <p:cBhvr>
                                        <p:cTn id="80" dur="800" decel="100000" fill="hold"/>
                                        <p:tgtEl>
                                          <p:spTgt spid="8"/>
                                        </p:tgtEl>
                                        <p:attrNameLst>
                                          <p:attrName>style.rotation</p:attrName>
                                        </p:attrNameLst>
                                      </p:cBhvr>
                                      <p:tavLst>
                                        <p:tav tm="0">
                                          <p:val>
                                            <p:fltVal val="-90"/>
                                          </p:val>
                                        </p:tav>
                                        <p:tav tm="100000">
                                          <p:val>
                                            <p:fltVal val="0"/>
                                          </p:val>
                                        </p:tav>
                                      </p:tavLst>
                                    </p:anim>
                                    <p:anim calcmode="lin" valueType="num">
                                      <p:cBhvr>
                                        <p:cTn id="81" dur="800" decel="100000" fill="hold"/>
                                        <p:tgtEl>
                                          <p:spTgt spid="8"/>
                                        </p:tgtEl>
                                        <p:attrNameLst>
                                          <p:attrName>ppt_x</p:attrName>
                                        </p:attrNameLst>
                                      </p:cBhvr>
                                      <p:tavLst>
                                        <p:tav tm="0">
                                          <p:val>
                                            <p:strVal val="#ppt_x+0.4"/>
                                          </p:val>
                                        </p:tav>
                                        <p:tav tm="100000">
                                          <p:val>
                                            <p:strVal val="#ppt_x-0.05"/>
                                          </p:val>
                                        </p:tav>
                                      </p:tavLst>
                                    </p:anim>
                                    <p:anim calcmode="lin" valueType="num">
                                      <p:cBhvr>
                                        <p:cTn id="82" dur="800" decel="100000" fill="hold"/>
                                        <p:tgtEl>
                                          <p:spTgt spid="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800" decel="100000"/>
                                        <p:tgtEl>
                                          <p:spTgt spid="9"/>
                                        </p:tgtEl>
                                      </p:cBhvr>
                                    </p:animEffect>
                                    <p:anim calcmode="lin" valueType="num">
                                      <p:cBhvr>
                                        <p:cTn id="88" dur="800" decel="100000" fill="hold"/>
                                        <p:tgtEl>
                                          <p:spTgt spid="9"/>
                                        </p:tgtEl>
                                        <p:attrNameLst>
                                          <p:attrName>style.rotation</p:attrName>
                                        </p:attrNameLst>
                                      </p:cBhvr>
                                      <p:tavLst>
                                        <p:tav tm="0">
                                          <p:val>
                                            <p:fltVal val="-90"/>
                                          </p:val>
                                        </p:tav>
                                        <p:tav tm="100000">
                                          <p:val>
                                            <p:fltVal val="0"/>
                                          </p:val>
                                        </p:tav>
                                      </p:tavLst>
                                    </p:anim>
                                    <p:anim calcmode="lin" valueType="num">
                                      <p:cBhvr>
                                        <p:cTn id="89" dur="800" decel="100000" fill="hold"/>
                                        <p:tgtEl>
                                          <p:spTgt spid="9"/>
                                        </p:tgtEl>
                                        <p:attrNameLst>
                                          <p:attrName>ppt_x</p:attrName>
                                        </p:attrNameLst>
                                      </p:cBhvr>
                                      <p:tavLst>
                                        <p:tav tm="0">
                                          <p:val>
                                            <p:strVal val="#ppt_x+0.4"/>
                                          </p:val>
                                        </p:tav>
                                        <p:tav tm="100000">
                                          <p:val>
                                            <p:strVal val="#ppt_x-0.05"/>
                                          </p:val>
                                        </p:tav>
                                      </p:tavLst>
                                    </p:anim>
                                    <p:anim calcmode="lin" valueType="num">
                                      <p:cBhvr>
                                        <p:cTn id="90" dur="800" decel="100000" fill="hold"/>
                                        <p:tgtEl>
                                          <p:spTgt spid="9"/>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800" decel="100000"/>
                                        <p:tgtEl>
                                          <p:spTgt spid="12"/>
                                        </p:tgtEl>
                                      </p:cBhvr>
                                    </p:animEffect>
                                    <p:anim calcmode="lin" valueType="num">
                                      <p:cBhvr>
                                        <p:cTn id="96" dur="800" decel="100000" fill="hold"/>
                                        <p:tgtEl>
                                          <p:spTgt spid="12"/>
                                        </p:tgtEl>
                                        <p:attrNameLst>
                                          <p:attrName>style.rotation</p:attrName>
                                        </p:attrNameLst>
                                      </p:cBhvr>
                                      <p:tavLst>
                                        <p:tav tm="0">
                                          <p:val>
                                            <p:fltVal val="-90"/>
                                          </p:val>
                                        </p:tav>
                                        <p:tav tm="100000">
                                          <p:val>
                                            <p:fltVal val="0"/>
                                          </p:val>
                                        </p:tav>
                                      </p:tavLst>
                                    </p:anim>
                                    <p:anim calcmode="lin" valueType="num">
                                      <p:cBhvr>
                                        <p:cTn id="97" dur="800" decel="100000" fill="hold"/>
                                        <p:tgtEl>
                                          <p:spTgt spid="12"/>
                                        </p:tgtEl>
                                        <p:attrNameLst>
                                          <p:attrName>ppt_x</p:attrName>
                                        </p:attrNameLst>
                                      </p:cBhvr>
                                      <p:tavLst>
                                        <p:tav tm="0">
                                          <p:val>
                                            <p:strVal val="#ppt_x+0.4"/>
                                          </p:val>
                                        </p:tav>
                                        <p:tav tm="100000">
                                          <p:val>
                                            <p:strVal val="#ppt_x-0.05"/>
                                          </p:val>
                                        </p:tav>
                                      </p:tavLst>
                                    </p:anim>
                                    <p:anim calcmode="lin" valueType="num">
                                      <p:cBhvr>
                                        <p:cTn id="98" dur="800" decel="100000" fill="hold"/>
                                        <p:tgtEl>
                                          <p:spTgt spid="1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1"/>
      <p:bldP spid="10" grpId="2"/>
      <p:bldP spid="5" grpId="1"/>
      <p:bldP spid="5" grpId="2"/>
      <p:bldP spid="14" grpId="1"/>
      <p:bldP spid="14" grpId="2"/>
      <p:bldP spid="2" grpId="1"/>
      <p:bldP spid="2" grpId="2"/>
      <p:bldP spid="4" grpId="1"/>
      <p:bldP spid="4" grpId="2"/>
      <p:bldP spid="6" grpId="1"/>
      <p:bldP spid="6" grpId="2"/>
      <p:bldP spid="11" grpId="1"/>
      <p:bldP spid="1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75173" y="882667"/>
            <a:ext cx="4772025" cy="4772025"/>
          </a:xfrm>
          <a:prstGeom prst="ellipse">
            <a:avLst/>
          </a:prstGeom>
          <a:solidFill>
            <a:schemeClr val="bg1"/>
          </a:solidFill>
          <a:ln w="1016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551803" y="1512587"/>
            <a:ext cx="2818765" cy="2799715"/>
          </a:xfrm>
          <a:prstGeom prst="rect">
            <a:avLst/>
          </a:prstGeom>
          <a:noFill/>
        </p:spPr>
        <p:txBody>
          <a:bodyPr wrap="square" rtlCol="0">
            <a:spAutoFit/>
          </a:bodyPr>
          <a:lstStyle/>
          <a:p>
            <a:pPr algn="ctr"/>
            <a:r>
              <a:rPr lang="zh-CN" altLang="en-US" sz="8800" dirty="0">
                <a:solidFill>
                  <a:srgbClr val="7B5F13"/>
                </a:solidFill>
                <a:cs typeface="+mn-ea"/>
                <a:sym typeface="+mn-lt"/>
              </a:rPr>
              <a:t>节气养生</a:t>
            </a:r>
          </a:p>
        </p:txBody>
      </p:sp>
      <p:sp>
        <p:nvSpPr>
          <p:cNvPr id="8" name="文本框 7"/>
          <p:cNvSpPr txBox="1"/>
          <p:nvPr/>
        </p:nvSpPr>
        <p:spPr>
          <a:xfrm>
            <a:off x="2182358" y="4495817"/>
            <a:ext cx="1557655" cy="460375"/>
          </a:xfrm>
          <a:prstGeom prst="rect">
            <a:avLst/>
          </a:prstGeom>
          <a:solidFill>
            <a:srgbClr val="7EC1B3"/>
          </a:solidFill>
        </p:spPr>
        <p:txBody>
          <a:bodyPr wrap="square" rtlCol="0">
            <a:spAutoFit/>
          </a:bodyPr>
          <a:lstStyle/>
          <a:p>
            <a:pPr algn="ctr"/>
            <a:r>
              <a:rPr lang="en-US" altLang="zh-CN" sz="2400" b="1" dirty="0">
                <a:solidFill>
                  <a:schemeClr val="bg1"/>
                </a:solidFill>
                <a:cs typeface="+mn-ea"/>
                <a:sym typeface="+mn-lt"/>
              </a:rPr>
              <a:t>Part 0</a:t>
            </a:r>
            <a:r>
              <a:rPr lang="en-US" sz="2400" b="1" dirty="0">
                <a:solidFill>
                  <a:schemeClr val="bg1"/>
                </a:solidFill>
                <a:cs typeface="+mn-ea"/>
                <a:sym typeface="+mn-lt"/>
              </a:rPr>
              <a:t>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 grpId="1"/>
      <p:bldP spid="8"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75835" y="672013"/>
            <a:ext cx="1478133" cy="1202816"/>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节气养生</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4075" y="2041620"/>
            <a:ext cx="3750310" cy="3562794"/>
          </a:xfrm>
          <a:prstGeom prst="rect">
            <a:avLst/>
          </a:prstGeom>
        </p:spPr>
      </p:pic>
      <p:sp>
        <p:nvSpPr>
          <p:cNvPr id="2" name="椭圆 1"/>
          <p:cNvSpPr/>
          <p:nvPr/>
        </p:nvSpPr>
        <p:spPr>
          <a:xfrm>
            <a:off x="5016500" y="1831340"/>
            <a:ext cx="1065530" cy="1065530"/>
          </a:xfrm>
          <a:prstGeom prst="ellipse">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066367" y="3084830"/>
            <a:ext cx="1015663" cy="2541270"/>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3" name="椭圆 2"/>
          <p:cNvSpPr/>
          <p:nvPr/>
        </p:nvSpPr>
        <p:spPr>
          <a:xfrm>
            <a:off x="6601460" y="1831340"/>
            <a:ext cx="1065530" cy="1065530"/>
          </a:xfrm>
          <a:prstGeom prst="ellipse">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6651327" y="3084830"/>
            <a:ext cx="1015663" cy="2541270"/>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10" name="椭圆 9"/>
          <p:cNvSpPr/>
          <p:nvPr/>
        </p:nvSpPr>
        <p:spPr>
          <a:xfrm>
            <a:off x="8212455" y="1831340"/>
            <a:ext cx="1065530" cy="1065530"/>
          </a:xfrm>
          <a:prstGeom prst="ellipse">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8262322" y="3084830"/>
            <a:ext cx="1015663" cy="2541270"/>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12" name="椭圆 11"/>
          <p:cNvSpPr/>
          <p:nvPr/>
        </p:nvSpPr>
        <p:spPr>
          <a:xfrm>
            <a:off x="9783445" y="1831340"/>
            <a:ext cx="1065530" cy="1065530"/>
          </a:xfrm>
          <a:prstGeom prst="ellipse">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9833312" y="3084830"/>
            <a:ext cx="1015663" cy="2541270"/>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grpSp>
        <p:nvGrpSpPr>
          <p:cNvPr id="244" name="组合 243"/>
          <p:cNvGrpSpPr/>
          <p:nvPr/>
        </p:nvGrpSpPr>
        <p:grpSpPr>
          <a:xfrm>
            <a:off x="5308600" y="2123440"/>
            <a:ext cx="481330" cy="481330"/>
            <a:chOff x="14515" y="6538"/>
            <a:chExt cx="758" cy="758"/>
          </a:xfrm>
          <a:solidFill>
            <a:srgbClr val="FFFFFF"/>
          </a:solidFill>
        </p:grpSpPr>
        <p:sp>
          <p:nvSpPr>
            <p:cNvPr id="115" name="Freeform 79"/>
            <p:cNvSpPr>
              <a:spLocks noEditPoints="1"/>
            </p:cNvSpPr>
            <p:nvPr/>
          </p:nvSpPr>
          <p:spPr bwMode="auto">
            <a:xfrm>
              <a:off x="14515" y="6538"/>
              <a:ext cx="758" cy="758"/>
            </a:xfrm>
            <a:custGeom>
              <a:avLst/>
              <a:gdLst>
                <a:gd name="T0" fmla="*/ 128 w 128"/>
                <a:gd name="T1" fmla="*/ 20 h 128"/>
                <a:gd name="T2" fmla="*/ 108 w 128"/>
                <a:gd name="T3" fmla="*/ 0 h 128"/>
                <a:gd name="T4" fmla="*/ 94 w 128"/>
                <a:gd name="T5" fmla="*/ 6 h 128"/>
                <a:gd name="T6" fmla="*/ 40 w 128"/>
                <a:gd name="T7" fmla="*/ 60 h 128"/>
                <a:gd name="T8" fmla="*/ 34 w 128"/>
                <a:gd name="T9" fmla="*/ 59 h 128"/>
                <a:gd name="T10" fmla="*/ 0 w 128"/>
                <a:gd name="T11" fmla="*/ 94 h 128"/>
                <a:gd name="T12" fmla="*/ 34 w 128"/>
                <a:gd name="T13" fmla="*/ 128 h 128"/>
                <a:gd name="T14" fmla="*/ 69 w 128"/>
                <a:gd name="T15" fmla="*/ 94 h 128"/>
                <a:gd name="T16" fmla="*/ 68 w 128"/>
                <a:gd name="T17" fmla="*/ 88 h 128"/>
                <a:gd name="T18" fmla="*/ 122 w 128"/>
                <a:gd name="T19" fmla="*/ 34 h 128"/>
                <a:gd name="T20" fmla="*/ 128 w 128"/>
                <a:gd name="T21" fmla="*/ 20 h 128"/>
                <a:gd name="T22" fmla="*/ 115 w 128"/>
                <a:gd name="T23" fmla="*/ 27 h 128"/>
                <a:gd name="T24" fmla="*/ 115 w 128"/>
                <a:gd name="T25" fmla="*/ 27 h 128"/>
                <a:gd name="T26" fmla="*/ 115 w 128"/>
                <a:gd name="T27" fmla="*/ 27 h 128"/>
                <a:gd name="T28" fmla="*/ 61 w 128"/>
                <a:gd name="T29" fmla="*/ 81 h 128"/>
                <a:gd name="T30" fmla="*/ 58 w 128"/>
                <a:gd name="T31" fmla="*/ 84 h 128"/>
                <a:gd name="T32" fmla="*/ 59 w 128"/>
                <a:gd name="T33" fmla="*/ 89 h 128"/>
                <a:gd name="T34" fmla="*/ 59 w 128"/>
                <a:gd name="T35" fmla="*/ 94 h 128"/>
                <a:gd name="T36" fmla="*/ 52 w 128"/>
                <a:gd name="T37" fmla="*/ 111 h 128"/>
                <a:gd name="T38" fmla="*/ 34 w 128"/>
                <a:gd name="T39" fmla="*/ 118 h 128"/>
                <a:gd name="T40" fmla="*/ 17 w 128"/>
                <a:gd name="T41" fmla="*/ 111 h 128"/>
                <a:gd name="T42" fmla="*/ 10 w 128"/>
                <a:gd name="T43" fmla="*/ 94 h 128"/>
                <a:gd name="T44" fmla="*/ 17 w 128"/>
                <a:gd name="T45" fmla="*/ 76 h 128"/>
                <a:gd name="T46" fmla="*/ 34 w 128"/>
                <a:gd name="T47" fmla="*/ 69 h 128"/>
                <a:gd name="T48" fmla="*/ 39 w 128"/>
                <a:gd name="T49" fmla="*/ 70 h 128"/>
                <a:gd name="T50" fmla="*/ 44 w 128"/>
                <a:gd name="T51" fmla="*/ 70 h 128"/>
                <a:gd name="T52" fmla="*/ 47 w 128"/>
                <a:gd name="T53" fmla="*/ 67 h 128"/>
                <a:gd name="T54" fmla="*/ 101 w 128"/>
                <a:gd name="T55" fmla="*/ 13 h 128"/>
                <a:gd name="T56" fmla="*/ 108 w 128"/>
                <a:gd name="T57" fmla="*/ 10 h 128"/>
                <a:gd name="T58" fmla="*/ 118 w 128"/>
                <a:gd name="T59" fmla="*/ 20 h 128"/>
                <a:gd name="T60" fmla="*/ 115 w 128"/>
                <a:gd name="T61" fmla="*/ 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8" y="20"/>
                  </a:moveTo>
                  <a:cubicBezTo>
                    <a:pt x="128" y="9"/>
                    <a:pt x="119" y="0"/>
                    <a:pt x="108" y="0"/>
                  </a:cubicBezTo>
                  <a:cubicBezTo>
                    <a:pt x="103" y="0"/>
                    <a:pt x="98" y="2"/>
                    <a:pt x="94" y="6"/>
                  </a:cubicBezTo>
                  <a:cubicBezTo>
                    <a:pt x="40" y="60"/>
                    <a:pt x="40" y="60"/>
                    <a:pt x="40" y="60"/>
                  </a:cubicBezTo>
                  <a:cubicBezTo>
                    <a:pt x="38" y="60"/>
                    <a:pt x="36" y="59"/>
                    <a:pt x="34" y="59"/>
                  </a:cubicBezTo>
                  <a:cubicBezTo>
                    <a:pt x="15" y="59"/>
                    <a:pt x="0" y="75"/>
                    <a:pt x="0" y="94"/>
                  </a:cubicBezTo>
                  <a:cubicBezTo>
                    <a:pt x="0" y="113"/>
                    <a:pt x="15" y="128"/>
                    <a:pt x="34" y="128"/>
                  </a:cubicBezTo>
                  <a:cubicBezTo>
                    <a:pt x="53" y="128"/>
                    <a:pt x="69" y="113"/>
                    <a:pt x="69" y="94"/>
                  </a:cubicBezTo>
                  <a:cubicBezTo>
                    <a:pt x="69" y="92"/>
                    <a:pt x="69" y="90"/>
                    <a:pt x="68" y="88"/>
                  </a:cubicBezTo>
                  <a:cubicBezTo>
                    <a:pt x="122" y="34"/>
                    <a:pt x="122" y="34"/>
                    <a:pt x="122" y="34"/>
                  </a:cubicBezTo>
                  <a:cubicBezTo>
                    <a:pt x="126" y="30"/>
                    <a:pt x="128" y="25"/>
                    <a:pt x="128" y="20"/>
                  </a:cubicBezTo>
                  <a:close/>
                  <a:moveTo>
                    <a:pt x="115" y="27"/>
                  </a:moveTo>
                  <a:cubicBezTo>
                    <a:pt x="115" y="27"/>
                    <a:pt x="115" y="27"/>
                    <a:pt x="115" y="27"/>
                  </a:cubicBezTo>
                  <a:cubicBezTo>
                    <a:pt x="115" y="27"/>
                    <a:pt x="115" y="27"/>
                    <a:pt x="115" y="27"/>
                  </a:cubicBezTo>
                  <a:cubicBezTo>
                    <a:pt x="61" y="81"/>
                    <a:pt x="61" y="81"/>
                    <a:pt x="61" y="81"/>
                  </a:cubicBezTo>
                  <a:cubicBezTo>
                    <a:pt x="58" y="84"/>
                    <a:pt x="58" y="84"/>
                    <a:pt x="58" y="84"/>
                  </a:cubicBezTo>
                  <a:cubicBezTo>
                    <a:pt x="59" y="89"/>
                    <a:pt x="59" y="89"/>
                    <a:pt x="59" y="89"/>
                  </a:cubicBezTo>
                  <a:cubicBezTo>
                    <a:pt x="59" y="91"/>
                    <a:pt x="59" y="92"/>
                    <a:pt x="59" y="94"/>
                  </a:cubicBezTo>
                  <a:cubicBezTo>
                    <a:pt x="59" y="100"/>
                    <a:pt x="56" y="106"/>
                    <a:pt x="52" y="111"/>
                  </a:cubicBezTo>
                  <a:cubicBezTo>
                    <a:pt x="47" y="116"/>
                    <a:pt x="41" y="118"/>
                    <a:pt x="34" y="118"/>
                  </a:cubicBezTo>
                  <a:cubicBezTo>
                    <a:pt x="28" y="118"/>
                    <a:pt x="22" y="116"/>
                    <a:pt x="17" y="111"/>
                  </a:cubicBezTo>
                  <a:cubicBezTo>
                    <a:pt x="12" y="106"/>
                    <a:pt x="10" y="100"/>
                    <a:pt x="10" y="94"/>
                  </a:cubicBezTo>
                  <a:cubicBezTo>
                    <a:pt x="10" y="87"/>
                    <a:pt x="12" y="81"/>
                    <a:pt x="17" y="76"/>
                  </a:cubicBezTo>
                  <a:cubicBezTo>
                    <a:pt x="22" y="72"/>
                    <a:pt x="28" y="69"/>
                    <a:pt x="34" y="69"/>
                  </a:cubicBezTo>
                  <a:cubicBezTo>
                    <a:pt x="36" y="69"/>
                    <a:pt x="37" y="69"/>
                    <a:pt x="39" y="70"/>
                  </a:cubicBezTo>
                  <a:cubicBezTo>
                    <a:pt x="44" y="70"/>
                    <a:pt x="44" y="70"/>
                    <a:pt x="44" y="70"/>
                  </a:cubicBezTo>
                  <a:cubicBezTo>
                    <a:pt x="47" y="67"/>
                    <a:pt x="47" y="67"/>
                    <a:pt x="47" y="67"/>
                  </a:cubicBezTo>
                  <a:cubicBezTo>
                    <a:pt x="101" y="13"/>
                    <a:pt x="101" y="13"/>
                    <a:pt x="101" y="13"/>
                  </a:cubicBezTo>
                  <a:cubicBezTo>
                    <a:pt x="103" y="11"/>
                    <a:pt x="106" y="10"/>
                    <a:pt x="108" y="10"/>
                  </a:cubicBezTo>
                  <a:cubicBezTo>
                    <a:pt x="114" y="10"/>
                    <a:pt x="118" y="14"/>
                    <a:pt x="118" y="20"/>
                  </a:cubicBezTo>
                  <a:cubicBezTo>
                    <a:pt x="118" y="22"/>
                    <a:pt x="117" y="25"/>
                    <a:pt x="1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80"/>
            <p:cNvSpPr/>
            <p:nvPr/>
          </p:nvSpPr>
          <p:spPr bwMode="auto">
            <a:xfrm>
              <a:off x="14635" y="6793"/>
              <a:ext cx="383" cy="385"/>
            </a:xfrm>
            <a:custGeom>
              <a:avLst/>
              <a:gdLst>
                <a:gd name="T0" fmla="*/ 23 w 65"/>
                <a:gd name="T1" fmla="*/ 38 h 65"/>
                <a:gd name="T2" fmla="*/ 14 w 65"/>
                <a:gd name="T3" fmla="*/ 36 h 65"/>
                <a:gd name="T4" fmla="*/ 0 w 65"/>
                <a:gd name="T5" fmla="*/ 51 h 65"/>
                <a:gd name="T6" fmla="*/ 14 w 65"/>
                <a:gd name="T7" fmla="*/ 65 h 65"/>
                <a:gd name="T8" fmla="*/ 29 w 65"/>
                <a:gd name="T9" fmla="*/ 51 h 65"/>
                <a:gd name="T10" fmla="*/ 27 w 65"/>
                <a:gd name="T11" fmla="*/ 42 h 65"/>
                <a:gd name="T12" fmla="*/ 65 w 65"/>
                <a:gd name="T13" fmla="*/ 4 h 65"/>
                <a:gd name="T14" fmla="*/ 61 w 65"/>
                <a:gd name="T15" fmla="*/ 0 h 65"/>
                <a:gd name="T16" fmla="*/ 23 w 65"/>
                <a:gd name="T17"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5">
                  <a:moveTo>
                    <a:pt x="23" y="38"/>
                  </a:moveTo>
                  <a:cubicBezTo>
                    <a:pt x="20" y="37"/>
                    <a:pt x="17" y="36"/>
                    <a:pt x="14" y="36"/>
                  </a:cubicBezTo>
                  <a:cubicBezTo>
                    <a:pt x="6" y="36"/>
                    <a:pt x="0" y="43"/>
                    <a:pt x="0" y="51"/>
                  </a:cubicBezTo>
                  <a:cubicBezTo>
                    <a:pt x="0" y="59"/>
                    <a:pt x="6" y="65"/>
                    <a:pt x="14" y="65"/>
                  </a:cubicBezTo>
                  <a:cubicBezTo>
                    <a:pt x="22" y="65"/>
                    <a:pt x="29" y="59"/>
                    <a:pt x="29" y="51"/>
                  </a:cubicBezTo>
                  <a:cubicBezTo>
                    <a:pt x="29" y="48"/>
                    <a:pt x="28" y="45"/>
                    <a:pt x="27" y="42"/>
                  </a:cubicBezTo>
                  <a:cubicBezTo>
                    <a:pt x="65" y="4"/>
                    <a:pt x="65" y="4"/>
                    <a:pt x="65" y="4"/>
                  </a:cubicBezTo>
                  <a:cubicBezTo>
                    <a:pt x="61" y="0"/>
                    <a:pt x="61" y="0"/>
                    <a:pt x="61" y="0"/>
                  </a:cubicBezTo>
                  <a:lnTo>
                    <a:pt x="2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2" name="组合 241"/>
          <p:cNvGrpSpPr/>
          <p:nvPr/>
        </p:nvGrpSpPr>
        <p:grpSpPr>
          <a:xfrm>
            <a:off x="6919595" y="2123440"/>
            <a:ext cx="481330" cy="481330"/>
            <a:chOff x="13003" y="6538"/>
            <a:chExt cx="758" cy="758"/>
          </a:xfrm>
          <a:solidFill>
            <a:srgbClr val="FFFFFF"/>
          </a:solidFill>
        </p:grpSpPr>
        <p:sp>
          <p:nvSpPr>
            <p:cNvPr id="117" name="Freeform 81"/>
            <p:cNvSpPr/>
            <p:nvPr/>
          </p:nvSpPr>
          <p:spPr bwMode="auto">
            <a:xfrm>
              <a:off x="13180" y="6948"/>
              <a:ext cx="230" cy="348"/>
            </a:xfrm>
            <a:custGeom>
              <a:avLst/>
              <a:gdLst>
                <a:gd name="T0" fmla="*/ 29 w 39"/>
                <a:gd name="T1" fmla="*/ 1 h 59"/>
                <a:gd name="T2" fmla="*/ 29 w 39"/>
                <a:gd name="T3" fmla="*/ 39 h 59"/>
                <a:gd name="T4" fmla="*/ 19 w 39"/>
                <a:gd name="T5" fmla="*/ 49 h 59"/>
                <a:gd name="T6" fmla="*/ 9 w 39"/>
                <a:gd name="T7" fmla="*/ 39 h 59"/>
                <a:gd name="T8" fmla="*/ 9 w 39"/>
                <a:gd name="T9" fmla="*/ 30 h 59"/>
                <a:gd name="T10" fmla="*/ 2 w 39"/>
                <a:gd name="T11" fmla="*/ 30 h 59"/>
                <a:gd name="T12" fmla="*/ 0 w 39"/>
                <a:gd name="T13" fmla="*/ 30 h 59"/>
                <a:gd name="T14" fmla="*/ 0 w 39"/>
                <a:gd name="T15" fmla="*/ 39 h 59"/>
                <a:gd name="T16" fmla="*/ 0 w 39"/>
                <a:gd name="T17" fmla="*/ 39 h 59"/>
                <a:gd name="T18" fmla="*/ 19 w 39"/>
                <a:gd name="T19" fmla="*/ 59 h 59"/>
                <a:gd name="T20" fmla="*/ 39 w 39"/>
                <a:gd name="T21" fmla="*/ 39 h 59"/>
                <a:gd name="T22" fmla="*/ 39 w 39"/>
                <a:gd name="T23" fmla="*/ 39 h 59"/>
                <a:gd name="T24" fmla="*/ 39 w 39"/>
                <a:gd name="T25" fmla="*/ 1 h 59"/>
                <a:gd name="T26" fmla="*/ 34 w 39"/>
                <a:gd name="T27" fmla="*/ 0 h 59"/>
                <a:gd name="T28" fmla="*/ 29 w 39"/>
                <a:gd name="T2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9">
                  <a:moveTo>
                    <a:pt x="29" y="1"/>
                  </a:moveTo>
                  <a:cubicBezTo>
                    <a:pt x="29" y="39"/>
                    <a:pt x="29" y="39"/>
                    <a:pt x="29" y="39"/>
                  </a:cubicBezTo>
                  <a:cubicBezTo>
                    <a:pt x="29" y="45"/>
                    <a:pt x="25" y="49"/>
                    <a:pt x="19" y="49"/>
                  </a:cubicBezTo>
                  <a:cubicBezTo>
                    <a:pt x="14" y="49"/>
                    <a:pt x="9" y="45"/>
                    <a:pt x="9" y="39"/>
                  </a:cubicBezTo>
                  <a:cubicBezTo>
                    <a:pt x="9" y="30"/>
                    <a:pt x="9" y="30"/>
                    <a:pt x="9" y="30"/>
                  </a:cubicBezTo>
                  <a:cubicBezTo>
                    <a:pt x="2" y="30"/>
                    <a:pt x="2" y="30"/>
                    <a:pt x="2" y="30"/>
                  </a:cubicBezTo>
                  <a:cubicBezTo>
                    <a:pt x="0" y="30"/>
                    <a:pt x="0" y="30"/>
                    <a:pt x="0" y="30"/>
                  </a:cubicBezTo>
                  <a:cubicBezTo>
                    <a:pt x="0" y="39"/>
                    <a:pt x="0" y="39"/>
                    <a:pt x="0" y="39"/>
                  </a:cubicBezTo>
                  <a:cubicBezTo>
                    <a:pt x="0" y="39"/>
                    <a:pt x="0" y="39"/>
                    <a:pt x="0" y="39"/>
                  </a:cubicBezTo>
                  <a:cubicBezTo>
                    <a:pt x="0" y="50"/>
                    <a:pt x="8" y="59"/>
                    <a:pt x="19" y="59"/>
                  </a:cubicBezTo>
                  <a:cubicBezTo>
                    <a:pt x="30" y="59"/>
                    <a:pt x="39" y="50"/>
                    <a:pt x="39" y="39"/>
                  </a:cubicBezTo>
                  <a:cubicBezTo>
                    <a:pt x="39" y="39"/>
                    <a:pt x="39" y="39"/>
                    <a:pt x="39" y="39"/>
                  </a:cubicBezTo>
                  <a:cubicBezTo>
                    <a:pt x="39" y="1"/>
                    <a:pt x="39" y="1"/>
                    <a:pt x="39" y="1"/>
                  </a:cubicBezTo>
                  <a:cubicBezTo>
                    <a:pt x="37" y="1"/>
                    <a:pt x="36" y="0"/>
                    <a:pt x="34" y="0"/>
                  </a:cubicBezTo>
                  <a:cubicBezTo>
                    <a:pt x="32" y="0"/>
                    <a:pt x="31"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82"/>
            <p:cNvSpPr/>
            <p:nvPr/>
          </p:nvSpPr>
          <p:spPr bwMode="auto">
            <a:xfrm>
              <a:off x="13003" y="6538"/>
              <a:ext cx="758" cy="410"/>
            </a:xfrm>
            <a:custGeom>
              <a:avLst/>
              <a:gdLst>
                <a:gd name="T0" fmla="*/ 69 w 128"/>
                <a:gd name="T1" fmla="*/ 11 h 69"/>
                <a:gd name="T2" fmla="*/ 69 w 128"/>
                <a:gd name="T3" fmla="*/ 1 h 69"/>
                <a:gd name="T4" fmla="*/ 69 w 128"/>
                <a:gd name="T5" fmla="*/ 0 h 69"/>
                <a:gd name="T6" fmla="*/ 59 w 128"/>
                <a:gd name="T7" fmla="*/ 0 h 69"/>
                <a:gd name="T8" fmla="*/ 59 w 128"/>
                <a:gd name="T9" fmla="*/ 1 h 69"/>
                <a:gd name="T10" fmla="*/ 59 w 128"/>
                <a:gd name="T11" fmla="*/ 11 h 69"/>
                <a:gd name="T12" fmla="*/ 0 w 128"/>
                <a:gd name="T13" fmla="*/ 69 h 69"/>
                <a:gd name="T14" fmla="*/ 0 w 128"/>
                <a:gd name="T15" fmla="*/ 69 h 69"/>
                <a:gd name="T16" fmla="*/ 21 w 128"/>
                <a:gd name="T17" fmla="*/ 60 h 69"/>
                <a:gd name="T18" fmla="*/ 43 w 128"/>
                <a:gd name="T19" fmla="*/ 69 h 69"/>
                <a:gd name="T20" fmla="*/ 43 w 128"/>
                <a:gd name="T21" fmla="*/ 69 h 69"/>
                <a:gd name="T22" fmla="*/ 64 w 128"/>
                <a:gd name="T23" fmla="*/ 60 h 69"/>
                <a:gd name="T24" fmla="*/ 85 w 128"/>
                <a:gd name="T25" fmla="*/ 69 h 69"/>
                <a:gd name="T26" fmla="*/ 85 w 128"/>
                <a:gd name="T27" fmla="*/ 69 h 69"/>
                <a:gd name="T28" fmla="*/ 107 w 128"/>
                <a:gd name="T29" fmla="*/ 60 h 69"/>
                <a:gd name="T30" fmla="*/ 128 w 128"/>
                <a:gd name="T31" fmla="*/ 69 h 69"/>
                <a:gd name="T32" fmla="*/ 128 w 128"/>
                <a:gd name="T33" fmla="*/ 69 h 69"/>
                <a:gd name="T34" fmla="*/ 69 w 128"/>
                <a:gd name="T35"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9">
                  <a:moveTo>
                    <a:pt x="69" y="11"/>
                  </a:moveTo>
                  <a:cubicBezTo>
                    <a:pt x="69" y="1"/>
                    <a:pt x="69" y="1"/>
                    <a:pt x="69" y="1"/>
                  </a:cubicBezTo>
                  <a:cubicBezTo>
                    <a:pt x="69" y="0"/>
                    <a:pt x="69" y="0"/>
                    <a:pt x="69" y="0"/>
                  </a:cubicBezTo>
                  <a:cubicBezTo>
                    <a:pt x="59" y="0"/>
                    <a:pt x="59" y="0"/>
                    <a:pt x="59" y="0"/>
                  </a:cubicBezTo>
                  <a:cubicBezTo>
                    <a:pt x="59" y="1"/>
                    <a:pt x="59" y="1"/>
                    <a:pt x="59" y="1"/>
                  </a:cubicBezTo>
                  <a:cubicBezTo>
                    <a:pt x="59" y="11"/>
                    <a:pt x="59" y="11"/>
                    <a:pt x="59" y="11"/>
                  </a:cubicBezTo>
                  <a:cubicBezTo>
                    <a:pt x="26" y="13"/>
                    <a:pt x="0" y="38"/>
                    <a:pt x="0" y="69"/>
                  </a:cubicBezTo>
                  <a:cubicBezTo>
                    <a:pt x="0" y="69"/>
                    <a:pt x="0" y="69"/>
                    <a:pt x="0" y="69"/>
                  </a:cubicBezTo>
                  <a:cubicBezTo>
                    <a:pt x="5" y="63"/>
                    <a:pt x="13" y="60"/>
                    <a:pt x="21" y="60"/>
                  </a:cubicBezTo>
                  <a:cubicBezTo>
                    <a:pt x="30" y="60"/>
                    <a:pt x="37" y="63"/>
                    <a:pt x="43" y="69"/>
                  </a:cubicBezTo>
                  <a:cubicBezTo>
                    <a:pt x="43" y="69"/>
                    <a:pt x="43" y="69"/>
                    <a:pt x="43" y="69"/>
                  </a:cubicBezTo>
                  <a:cubicBezTo>
                    <a:pt x="48" y="63"/>
                    <a:pt x="56" y="60"/>
                    <a:pt x="64" y="60"/>
                  </a:cubicBezTo>
                  <a:cubicBezTo>
                    <a:pt x="72" y="60"/>
                    <a:pt x="80" y="63"/>
                    <a:pt x="85" y="69"/>
                  </a:cubicBezTo>
                  <a:cubicBezTo>
                    <a:pt x="85" y="69"/>
                    <a:pt x="85" y="69"/>
                    <a:pt x="85" y="69"/>
                  </a:cubicBezTo>
                  <a:cubicBezTo>
                    <a:pt x="91" y="63"/>
                    <a:pt x="98" y="60"/>
                    <a:pt x="107" y="60"/>
                  </a:cubicBezTo>
                  <a:cubicBezTo>
                    <a:pt x="115" y="60"/>
                    <a:pt x="123" y="63"/>
                    <a:pt x="128" y="69"/>
                  </a:cubicBezTo>
                  <a:cubicBezTo>
                    <a:pt x="128" y="69"/>
                    <a:pt x="128" y="69"/>
                    <a:pt x="128" y="69"/>
                  </a:cubicBezTo>
                  <a:cubicBezTo>
                    <a:pt x="128" y="38"/>
                    <a:pt x="102" y="13"/>
                    <a:pt x="6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3" name="组合 242"/>
          <p:cNvGrpSpPr/>
          <p:nvPr/>
        </p:nvGrpSpPr>
        <p:grpSpPr>
          <a:xfrm>
            <a:off x="9990455" y="2166620"/>
            <a:ext cx="481965" cy="481330"/>
            <a:chOff x="17543" y="6538"/>
            <a:chExt cx="759" cy="758"/>
          </a:xfrm>
          <a:solidFill>
            <a:srgbClr val="FFFFFF"/>
          </a:solidFill>
        </p:grpSpPr>
        <p:sp>
          <p:nvSpPr>
            <p:cNvPr id="109" name="Freeform 73"/>
            <p:cNvSpPr>
              <a:spLocks noEditPoints="1"/>
            </p:cNvSpPr>
            <p:nvPr/>
          </p:nvSpPr>
          <p:spPr bwMode="auto">
            <a:xfrm>
              <a:off x="17543" y="6538"/>
              <a:ext cx="233" cy="233"/>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9 h 39"/>
                <a:gd name="T12" fmla="*/ 10 w 39"/>
                <a:gd name="T13" fmla="*/ 20 h 39"/>
                <a:gd name="T14" fmla="*/ 20 w 39"/>
                <a:gd name="T15" fmla="*/ 10 h 39"/>
                <a:gd name="T16" fmla="*/ 29 w 39"/>
                <a:gd name="T17" fmla="*/ 20 h 39"/>
                <a:gd name="T18" fmla="*/ 20 w 39"/>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close/>
                  <a:moveTo>
                    <a:pt x="20" y="29"/>
                  </a:moveTo>
                  <a:cubicBezTo>
                    <a:pt x="14" y="29"/>
                    <a:pt x="10" y="25"/>
                    <a:pt x="10" y="20"/>
                  </a:cubicBezTo>
                  <a:cubicBezTo>
                    <a:pt x="10" y="14"/>
                    <a:pt x="14" y="10"/>
                    <a:pt x="20" y="10"/>
                  </a:cubicBezTo>
                  <a:cubicBezTo>
                    <a:pt x="25" y="10"/>
                    <a:pt x="29" y="14"/>
                    <a:pt x="29" y="20"/>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Rectangle 74"/>
            <p:cNvSpPr>
              <a:spLocks noChangeArrowheads="1"/>
            </p:cNvSpPr>
            <p:nvPr/>
          </p:nvSpPr>
          <p:spPr bwMode="auto">
            <a:xfrm>
              <a:off x="18300" y="6763"/>
              <a:ext cx="3"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75"/>
            <p:cNvSpPr/>
            <p:nvPr/>
          </p:nvSpPr>
          <p:spPr bwMode="auto">
            <a:xfrm>
              <a:off x="17850" y="6538"/>
              <a:ext cx="445" cy="758"/>
            </a:xfrm>
            <a:custGeom>
              <a:avLst/>
              <a:gdLst>
                <a:gd name="T0" fmla="*/ 15 w 75"/>
                <a:gd name="T1" fmla="*/ 38 h 128"/>
                <a:gd name="T2" fmla="*/ 21 w 75"/>
                <a:gd name="T3" fmla="*/ 21 h 128"/>
                <a:gd name="T4" fmla="*/ 38 w 75"/>
                <a:gd name="T5" fmla="*/ 15 h 128"/>
                <a:gd name="T6" fmla="*/ 55 w 75"/>
                <a:gd name="T7" fmla="*/ 21 h 128"/>
                <a:gd name="T8" fmla="*/ 60 w 75"/>
                <a:gd name="T9" fmla="*/ 30 h 128"/>
                <a:gd name="T10" fmla="*/ 75 w 75"/>
                <a:gd name="T11" fmla="*/ 30 h 128"/>
                <a:gd name="T12" fmla="*/ 38 w 75"/>
                <a:gd name="T13" fmla="*/ 0 h 128"/>
                <a:gd name="T14" fmla="*/ 0 w 75"/>
                <a:gd name="T15" fmla="*/ 38 h 128"/>
                <a:gd name="T16" fmla="*/ 0 w 75"/>
                <a:gd name="T17" fmla="*/ 90 h 128"/>
                <a:gd name="T18" fmla="*/ 0 w 75"/>
                <a:gd name="T19" fmla="*/ 90 h 128"/>
                <a:gd name="T20" fmla="*/ 0 w 75"/>
                <a:gd name="T21" fmla="*/ 90 h 128"/>
                <a:gd name="T22" fmla="*/ 38 w 75"/>
                <a:gd name="T23" fmla="*/ 128 h 128"/>
                <a:gd name="T24" fmla="*/ 75 w 75"/>
                <a:gd name="T25" fmla="*/ 98 h 128"/>
                <a:gd name="T26" fmla="*/ 60 w 75"/>
                <a:gd name="T27" fmla="*/ 98 h 128"/>
                <a:gd name="T28" fmla="*/ 55 w 75"/>
                <a:gd name="T29" fmla="*/ 107 h 128"/>
                <a:gd name="T30" fmla="*/ 38 w 75"/>
                <a:gd name="T31" fmla="*/ 113 h 128"/>
                <a:gd name="T32" fmla="*/ 21 w 75"/>
                <a:gd name="T33" fmla="*/ 107 h 128"/>
                <a:gd name="T34" fmla="*/ 15 w 75"/>
                <a:gd name="T35" fmla="*/ 90 h 128"/>
                <a:gd name="T36" fmla="*/ 15 w 75"/>
                <a:gd name="T37" fmla="*/ 90 h 128"/>
                <a:gd name="T38" fmla="*/ 15 w 75"/>
                <a:gd name="T39"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128">
                  <a:moveTo>
                    <a:pt x="15" y="38"/>
                  </a:moveTo>
                  <a:cubicBezTo>
                    <a:pt x="15" y="32"/>
                    <a:pt x="17" y="26"/>
                    <a:pt x="21" y="21"/>
                  </a:cubicBezTo>
                  <a:cubicBezTo>
                    <a:pt x="26" y="17"/>
                    <a:pt x="32" y="15"/>
                    <a:pt x="38" y="15"/>
                  </a:cubicBezTo>
                  <a:cubicBezTo>
                    <a:pt x="44" y="15"/>
                    <a:pt x="50" y="17"/>
                    <a:pt x="55" y="21"/>
                  </a:cubicBezTo>
                  <a:cubicBezTo>
                    <a:pt x="57" y="24"/>
                    <a:pt x="59" y="27"/>
                    <a:pt x="60" y="30"/>
                  </a:cubicBezTo>
                  <a:cubicBezTo>
                    <a:pt x="75" y="30"/>
                    <a:pt x="75" y="30"/>
                    <a:pt x="75" y="30"/>
                  </a:cubicBezTo>
                  <a:cubicBezTo>
                    <a:pt x="71" y="13"/>
                    <a:pt x="56" y="0"/>
                    <a:pt x="38" y="0"/>
                  </a:cubicBezTo>
                  <a:cubicBezTo>
                    <a:pt x="17" y="0"/>
                    <a:pt x="0" y="17"/>
                    <a:pt x="0" y="38"/>
                  </a:cubicBezTo>
                  <a:cubicBezTo>
                    <a:pt x="0" y="90"/>
                    <a:pt x="0" y="90"/>
                    <a:pt x="0" y="90"/>
                  </a:cubicBezTo>
                  <a:cubicBezTo>
                    <a:pt x="0" y="90"/>
                    <a:pt x="0" y="90"/>
                    <a:pt x="0" y="90"/>
                  </a:cubicBezTo>
                  <a:cubicBezTo>
                    <a:pt x="0" y="90"/>
                    <a:pt x="0" y="90"/>
                    <a:pt x="0" y="90"/>
                  </a:cubicBezTo>
                  <a:cubicBezTo>
                    <a:pt x="0" y="111"/>
                    <a:pt x="17" y="128"/>
                    <a:pt x="38" y="128"/>
                  </a:cubicBezTo>
                  <a:cubicBezTo>
                    <a:pt x="56" y="128"/>
                    <a:pt x="71" y="115"/>
                    <a:pt x="75" y="98"/>
                  </a:cubicBezTo>
                  <a:cubicBezTo>
                    <a:pt x="60" y="98"/>
                    <a:pt x="60" y="98"/>
                    <a:pt x="60" y="98"/>
                  </a:cubicBezTo>
                  <a:cubicBezTo>
                    <a:pt x="59" y="101"/>
                    <a:pt x="57" y="104"/>
                    <a:pt x="55" y="107"/>
                  </a:cubicBezTo>
                  <a:cubicBezTo>
                    <a:pt x="50" y="111"/>
                    <a:pt x="44" y="113"/>
                    <a:pt x="38" y="113"/>
                  </a:cubicBezTo>
                  <a:cubicBezTo>
                    <a:pt x="32" y="113"/>
                    <a:pt x="26" y="111"/>
                    <a:pt x="21" y="107"/>
                  </a:cubicBezTo>
                  <a:cubicBezTo>
                    <a:pt x="17" y="102"/>
                    <a:pt x="15" y="96"/>
                    <a:pt x="15" y="90"/>
                  </a:cubicBezTo>
                  <a:cubicBezTo>
                    <a:pt x="15" y="90"/>
                    <a:pt x="15" y="90"/>
                    <a:pt x="15" y="90"/>
                  </a:cubicBezTo>
                  <a:lnTo>
                    <a:pt x="1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76"/>
            <p:cNvSpPr/>
            <p:nvPr/>
          </p:nvSpPr>
          <p:spPr bwMode="auto">
            <a:xfrm>
              <a:off x="18300" y="70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5" name="组合 244"/>
          <p:cNvGrpSpPr/>
          <p:nvPr/>
        </p:nvGrpSpPr>
        <p:grpSpPr>
          <a:xfrm>
            <a:off x="8587105" y="2136140"/>
            <a:ext cx="368300" cy="480695"/>
            <a:chOff x="983" y="8053"/>
            <a:chExt cx="580" cy="757"/>
          </a:xfrm>
          <a:solidFill>
            <a:srgbClr val="FFFFFF"/>
          </a:solidFill>
        </p:grpSpPr>
        <p:sp>
          <p:nvSpPr>
            <p:cNvPr id="107" name="Freeform 71"/>
            <p:cNvSpPr/>
            <p:nvPr/>
          </p:nvSpPr>
          <p:spPr bwMode="auto">
            <a:xfrm>
              <a:off x="983" y="8053"/>
              <a:ext cx="580" cy="580"/>
            </a:xfrm>
            <a:custGeom>
              <a:avLst/>
              <a:gdLst>
                <a:gd name="T0" fmla="*/ 232 w 232"/>
                <a:gd name="T1" fmla="*/ 232 h 232"/>
                <a:gd name="T2" fmla="*/ 175 w 232"/>
                <a:gd name="T3" fmla="*/ 116 h 232"/>
                <a:gd name="T4" fmla="*/ 196 w 232"/>
                <a:gd name="T5" fmla="*/ 116 h 232"/>
                <a:gd name="T6" fmla="*/ 116 w 232"/>
                <a:gd name="T7" fmla="*/ 0 h 232"/>
                <a:gd name="T8" fmla="*/ 36 w 232"/>
                <a:gd name="T9" fmla="*/ 116 h 232"/>
                <a:gd name="T10" fmla="*/ 57 w 232"/>
                <a:gd name="T11" fmla="*/ 116 h 232"/>
                <a:gd name="T12" fmla="*/ 0 w 232"/>
                <a:gd name="T13" fmla="*/ 232 h 232"/>
                <a:gd name="T14" fmla="*/ 232 w 232"/>
                <a:gd name="T15" fmla="*/ 232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32">
                  <a:moveTo>
                    <a:pt x="232" y="232"/>
                  </a:moveTo>
                  <a:lnTo>
                    <a:pt x="175" y="116"/>
                  </a:lnTo>
                  <a:lnTo>
                    <a:pt x="196" y="116"/>
                  </a:lnTo>
                  <a:lnTo>
                    <a:pt x="116" y="0"/>
                  </a:lnTo>
                  <a:lnTo>
                    <a:pt x="36" y="116"/>
                  </a:lnTo>
                  <a:lnTo>
                    <a:pt x="57" y="116"/>
                  </a:lnTo>
                  <a:lnTo>
                    <a:pt x="0" y="232"/>
                  </a:lnTo>
                  <a:lnTo>
                    <a:pt x="232"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Rectangle 72"/>
            <p:cNvSpPr>
              <a:spLocks noChangeArrowheads="1"/>
            </p:cNvSpPr>
            <p:nvPr/>
          </p:nvSpPr>
          <p:spPr bwMode="auto">
            <a:xfrm>
              <a:off x="1213" y="8668"/>
              <a:ext cx="120"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Click="0" advTm="3000">
        <p14:flythrough/>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2"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2"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par>
                                <p:cTn id="35" presetID="5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strVal val="#ppt_w*0.70"/>
                                          </p:val>
                                        </p:tav>
                                        <p:tav tm="100000">
                                          <p:val>
                                            <p:strVal val="#ppt_w"/>
                                          </p:val>
                                        </p:tav>
                                      </p:tavLst>
                                    </p:anim>
                                    <p:anim calcmode="lin" valueType="num">
                                      <p:cBhvr>
                                        <p:cTn id="48" dur="1000" fill="hold"/>
                                        <p:tgtEl>
                                          <p:spTgt spid="2"/>
                                        </p:tgtEl>
                                        <p:attrNameLst>
                                          <p:attrName>ppt_h</p:attrName>
                                        </p:attrNameLst>
                                      </p:cBhvr>
                                      <p:tavLst>
                                        <p:tav tm="0">
                                          <p:val>
                                            <p:strVal val="#ppt_h"/>
                                          </p:val>
                                        </p:tav>
                                        <p:tav tm="100000">
                                          <p:val>
                                            <p:strVal val="#ppt_h"/>
                                          </p:val>
                                        </p:tav>
                                      </p:tavLst>
                                    </p:anim>
                                    <p:animEffect transition="in" filter="fade">
                                      <p:cBhvr>
                                        <p:cTn id="49" dur="1000"/>
                                        <p:tgtEl>
                                          <p:spTgt spid="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1000" fill="hold"/>
                                        <p:tgtEl>
                                          <p:spTgt spid="3"/>
                                        </p:tgtEl>
                                        <p:attrNameLst>
                                          <p:attrName>ppt_w</p:attrName>
                                        </p:attrNameLst>
                                      </p:cBhvr>
                                      <p:tavLst>
                                        <p:tav tm="0">
                                          <p:val>
                                            <p:strVal val="#ppt_w*0.70"/>
                                          </p:val>
                                        </p:tav>
                                        <p:tav tm="100000">
                                          <p:val>
                                            <p:strVal val="#ppt_w"/>
                                          </p:val>
                                        </p:tav>
                                      </p:tavLst>
                                    </p:anim>
                                    <p:anim calcmode="lin" valueType="num">
                                      <p:cBhvr>
                                        <p:cTn id="53" dur="1000" fill="hold"/>
                                        <p:tgtEl>
                                          <p:spTgt spid="3"/>
                                        </p:tgtEl>
                                        <p:attrNameLst>
                                          <p:attrName>ppt_h</p:attrName>
                                        </p:attrNameLst>
                                      </p:cBhvr>
                                      <p:tavLst>
                                        <p:tav tm="0">
                                          <p:val>
                                            <p:strVal val="#ppt_h"/>
                                          </p:val>
                                        </p:tav>
                                        <p:tav tm="100000">
                                          <p:val>
                                            <p:strVal val="#ppt_h"/>
                                          </p:val>
                                        </p:tav>
                                      </p:tavLst>
                                    </p:anim>
                                    <p:animEffect transition="in" filter="fade">
                                      <p:cBhvr>
                                        <p:cTn id="54" dur="1000"/>
                                        <p:tgtEl>
                                          <p:spTgt spid="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strVal val="#ppt_w*0.70"/>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Effect transition="in" filter="fade">
                                      <p:cBhvr>
                                        <p:cTn id="59" dur="1000"/>
                                        <p:tgtEl>
                                          <p:spTgt spid="1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strVal val="#ppt_w*0.70"/>
                                          </p:val>
                                        </p:tav>
                                        <p:tav tm="100000">
                                          <p:val>
                                            <p:strVal val="#ppt_w"/>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animEffect transition="in" filter="fade">
                                      <p:cBhvr>
                                        <p:cTn id="64" dur="1000"/>
                                        <p:tgtEl>
                                          <p:spTgt spid="12"/>
                                        </p:tgtEl>
                                      </p:cBhvr>
                                    </p:animEffect>
                                  </p:childTnLst>
                                </p:cTn>
                              </p:par>
                              <p:par>
                                <p:cTn id="65" presetID="55" presetClass="entr" presetSubtype="0" fill="hold" nodeType="withEffect">
                                  <p:stCondLst>
                                    <p:cond delay="0"/>
                                  </p:stCondLst>
                                  <p:childTnLst>
                                    <p:set>
                                      <p:cBhvr>
                                        <p:cTn id="66" dur="1" fill="hold">
                                          <p:stCondLst>
                                            <p:cond delay="0"/>
                                          </p:stCondLst>
                                        </p:cTn>
                                        <p:tgtEl>
                                          <p:spTgt spid="244"/>
                                        </p:tgtEl>
                                        <p:attrNameLst>
                                          <p:attrName>style.visibility</p:attrName>
                                        </p:attrNameLst>
                                      </p:cBhvr>
                                      <p:to>
                                        <p:strVal val="visible"/>
                                      </p:to>
                                    </p:set>
                                    <p:anim calcmode="lin" valueType="num">
                                      <p:cBhvr>
                                        <p:cTn id="67" dur="1000" fill="hold"/>
                                        <p:tgtEl>
                                          <p:spTgt spid="244"/>
                                        </p:tgtEl>
                                        <p:attrNameLst>
                                          <p:attrName>ppt_w</p:attrName>
                                        </p:attrNameLst>
                                      </p:cBhvr>
                                      <p:tavLst>
                                        <p:tav tm="0">
                                          <p:val>
                                            <p:strVal val="#ppt_w*0.70"/>
                                          </p:val>
                                        </p:tav>
                                        <p:tav tm="100000">
                                          <p:val>
                                            <p:strVal val="#ppt_w"/>
                                          </p:val>
                                        </p:tav>
                                      </p:tavLst>
                                    </p:anim>
                                    <p:anim calcmode="lin" valueType="num">
                                      <p:cBhvr>
                                        <p:cTn id="68" dur="1000" fill="hold"/>
                                        <p:tgtEl>
                                          <p:spTgt spid="244"/>
                                        </p:tgtEl>
                                        <p:attrNameLst>
                                          <p:attrName>ppt_h</p:attrName>
                                        </p:attrNameLst>
                                      </p:cBhvr>
                                      <p:tavLst>
                                        <p:tav tm="0">
                                          <p:val>
                                            <p:strVal val="#ppt_h"/>
                                          </p:val>
                                        </p:tav>
                                        <p:tav tm="100000">
                                          <p:val>
                                            <p:strVal val="#ppt_h"/>
                                          </p:val>
                                        </p:tav>
                                      </p:tavLst>
                                    </p:anim>
                                    <p:animEffect transition="in" filter="fade">
                                      <p:cBhvr>
                                        <p:cTn id="69" dur="1000"/>
                                        <p:tgtEl>
                                          <p:spTgt spid="244"/>
                                        </p:tgtEl>
                                      </p:cBhvr>
                                    </p:animEffect>
                                  </p:childTnLst>
                                </p:cTn>
                              </p:par>
                              <p:par>
                                <p:cTn id="70" presetID="55" presetClass="entr" presetSubtype="0" fill="hold" nodeType="withEffect">
                                  <p:stCondLst>
                                    <p:cond delay="0"/>
                                  </p:stCondLst>
                                  <p:childTnLst>
                                    <p:set>
                                      <p:cBhvr>
                                        <p:cTn id="71" dur="1" fill="hold">
                                          <p:stCondLst>
                                            <p:cond delay="0"/>
                                          </p:stCondLst>
                                        </p:cTn>
                                        <p:tgtEl>
                                          <p:spTgt spid="242"/>
                                        </p:tgtEl>
                                        <p:attrNameLst>
                                          <p:attrName>style.visibility</p:attrName>
                                        </p:attrNameLst>
                                      </p:cBhvr>
                                      <p:to>
                                        <p:strVal val="visible"/>
                                      </p:to>
                                    </p:set>
                                    <p:anim calcmode="lin" valueType="num">
                                      <p:cBhvr>
                                        <p:cTn id="72" dur="1000" fill="hold"/>
                                        <p:tgtEl>
                                          <p:spTgt spid="242"/>
                                        </p:tgtEl>
                                        <p:attrNameLst>
                                          <p:attrName>ppt_w</p:attrName>
                                        </p:attrNameLst>
                                      </p:cBhvr>
                                      <p:tavLst>
                                        <p:tav tm="0">
                                          <p:val>
                                            <p:strVal val="#ppt_w*0.70"/>
                                          </p:val>
                                        </p:tav>
                                        <p:tav tm="100000">
                                          <p:val>
                                            <p:strVal val="#ppt_w"/>
                                          </p:val>
                                        </p:tav>
                                      </p:tavLst>
                                    </p:anim>
                                    <p:anim calcmode="lin" valueType="num">
                                      <p:cBhvr>
                                        <p:cTn id="73" dur="1000" fill="hold"/>
                                        <p:tgtEl>
                                          <p:spTgt spid="242"/>
                                        </p:tgtEl>
                                        <p:attrNameLst>
                                          <p:attrName>ppt_h</p:attrName>
                                        </p:attrNameLst>
                                      </p:cBhvr>
                                      <p:tavLst>
                                        <p:tav tm="0">
                                          <p:val>
                                            <p:strVal val="#ppt_h"/>
                                          </p:val>
                                        </p:tav>
                                        <p:tav tm="100000">
                                          <p:val>
                                            <p:strVal val="#ppt_h"/>
                                          </p:val>
                                        </p:tav>
                                      </p:tavLst>
                                    </p:anim>
                                    <p:animEffect transition="in" filter="fade">
                                      <p:cBhvr>
                                        <p:cTn id="74" dur="1000"/>
                                        <p:tgtEl>
                                          <p:spTgt spid="242"/>
                                        </p:tgtEl>
                                      </p:cBhvr>
                                    </p:animEffect>
                                  </p:childTnLst>
                                </p:cTn>
                              </p:par>
                              <p:par>
                                <p:cTn id="75" presetID="55" presetClass="entr" presetSubtype="0" fill="hold" nodeType="withEffect">
                                  <p:stCondLst>
                                    <p:cond delay="0"/>
                                  </p:stCondLst>
                                  <p:childTnLst>
                                    <p:set>
                                      <p:cBhvr>
                                        <p:cTn id="76" dur="1" fill="hold">
                                          <p:stCondLst>
                                            <p:cond delay="0"/>
                                          </p:stCondLst>
                                        </p:cTn>
                                        <p:tgtEl>
                                          <p:spTgt spid="243"/>
                                        </p:tgtEl>
                                        <p:attrNameLst>
                                          <p:attrName>style.visibility</p:attrName>
                                        </p:attrNameLst>
                                      </p:cBhvr>
                                      <p:to>
                                        <p:strVal val="visible"/>
                                      </p:to>
                                    </p:set>
                                    <p:anim calcmode="lin" valueType="num">
                                      <p:cBhvr>
                                        <p:cTn id="77" dur="1000" fill="hold"/>
                                        <p:tgtEl>
                                          <p:spTgt spid="243"/>
                                        </p:tgtEl>
                                        <p:attrNameLst>
                                          <p:attrName>ppt_w</p:attrName>
                                        </p:attrNameLst>
                                      </p:cBhvr>
                                      <p:tavLst>
                                        <p:tav tm="0">
                                          <p:val>
                                            <p:strVal val="#ppt_w*0.70"/>
                                          </p:val>
                                        </p:tav>
                                        <p:tav tm="100000">
                                          <p:val>
                                            <p:strVal val="#ppt_w"/>
                                          </p:val>
                                        </p:tav>
                                      </p:tavLst>
                                    </p:anim>
                                    <p:anim calcmode="lin" valueType="num">
                                      <p:cBhvr>
                                        <p:cTn id="78" dur="1000" fill="hold"/>
                                        <p:tgtEl>
                                          <p:spTgt spid="243"/>
                                        </p:tgtEl>
                                        <p:attrNameLst>
                                          <p:attrName>ppt_h</p:attrName>
                                        </p:attrNameLst>
                                      </p:cBhvr>
                                      <p:tavLst>
                                        <p:tav tm="0">
                                          <p:val>
                                            <p:strVal val="#ppt_h"/>
                                          </p:val>
                                        </p:tav>
                                        <p:tav tm="100000">
                                          <p:val>
                                            <p:strVal val="#ppt_h"/>
                                          </p:val>
                                        </p:tav>
                                      </p:tavLst>
                                    </p:anim>
                                    <p:animEffect transition="in" filter="fade">
                                      <p:cBhvr>
                                        <p:cTn id="79" dur="1000"/>
                                        <p:tgtEl>
                                          <p:spTgt spid="243"/>
                                        </p:tgtEl>
                                      </p:cBhvr>
                                    </p:animEffect>
                                  </p:childTnLst>
                                </p:cTn>
                              </p:par>
                              <p:par>
                                <p:cTn id="80" presetID="55" presetClass="entr" presetSubtype="0" fill="hold" nodeType="withEffect">
                                  <p:stCondLst>
                                    <p:cond delay="0"/>
                                  </p:stCondLst>
                                  <p:childTnLst>
                                    <p:set>
                                      <p:cBhvr>
                                        <p:cTn id="81" dur="1" fill="hold">
                                          <p:stCondLst>
                                            <p:cond delay="0"/>
                                          </p:stCondLst>
                                        </p:cTn>
                                        <p:tgtEl>
                                          <p:spTgt spid="245"/>
                                        </p:tgtEl>
                                        <p:attrNameLst>
                                          <p:attrName>style.visibility</p:attrName>
                                        </p:attrNameLst>
                                      </p:cBhvr>
                                      <p:to>
                                        <p:strVal val="visible"/>
                                      </p:to>
                                    </p:set>
                                    <p:anim calcmode="lin" valueType="num">
                                      <p:cBhvr>
                                        <p:cTn id="82" dur="1000" fill="hold"/>
                                        <p:tgtEl>
                                          <p:spTgt spid="245"/>
                                        </p:tgtEl>
                                        <p:attrNameLst>
                                          <p:attrName>ppt_w</p:attrName>
                                        </p:attrNameLst>
                                      </p:cBhvr>
                                      <p:tavLst>
                                        <p:tav tm="0">
                                          <p:val>
                                            <p:strVal val="#ppt_w*0.70"/>
                                          </p:val>
                                        </p:tav>
                                        <p:tav tm="100000">
                                          <p:val>
                                            <p:strVal val="#ppt_w"/>
                                          </p:val>
                                        </p:tav>
                                      </p:tavLst>
                                    </p:anim>
                                    <p:anim calcmode="lin" valueType="num">
                                      <p:cBhvr>
                                        <p:cTn id="83" dur="1000" fill="hold"/>
                                        <p:tgtEl>
                                          <p:spTgt spid="245"/>
                                        </p:tgtEl>
                                        <p:attrNameLst>
                                          <p:attrName>ppt_h</p:attrName>
                                        </p:attrNameLst>
                                      </p:cBhvr>
                                      <p:tavLst>
                                        <p:tav tm="0">
                                          <p:val>
                                            <p:strVal val="#ppt_h"/>
                                          </p:val>
                                        </p:tav>
                                        <p:tav tm="100000">
                                          <p:val>
                                            <p:strVal val="#ppt_h"/>
                                          </p:val>
                                        </p:tav>
                                      </p:tavLst>
                                    </p:anim>
                                    <p:animEffect transition="in" filter="fade">
                                      <p:cBhvr>
                                        <p:cTn id="84"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 grpId="0" animBg="1"/>
      <p:bldP spid="5" grpId="1"/>
      <p:bldP spid="5" grpId="2"/>
      <p:bldP spid="3" grpId="0" animBg="1"/>
      <p:bldP spid="6" grpId="1"/>
      <p:bldP spid="6" grpId="2"/>
      <p:bldP spid="10" grpId="0" animBg="1"/>
      <p:bldP spid="11" grpId="1"/>
      <p:bldP spid="11" grpId="2"/>
      <p:bldP spid="12" grpId="0" animBg="1"/>
      <p:bldP spid="13" grpId="1"/>
      <p:bldP spid="1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86180" y="641338"/>
            <a:ext cx="1363293" cy="1109366"/>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节气养生</a:t>
            </a:r>
          </a:p>
        </p:txBody>
      </p:sp>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628866" y="860288"/>
            <a:ext cx="4295457" cy="4295457"/>
          </a:xfrm>
          <a:prstGeom prst="rect">
            <a:avLst/>
          </a:prstGeom>
        </p:spPr>
      </p:pic>
      <p:sp>
        <p:nvSpPr>
          <p:cNvPr id="5" name="文本框 4"/>
          <p:cNvSpPr txBox="1"/>
          <p:nvPr/>
        </p:nvSpPr>
        <p:spPr>
          <a:xfrm>
            <a:off x="1092835" y="2553335"/>
            <a:ext cx="3366135" cy="1004570"/>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秋分是二二十四节气中的十四节气中的第气时是节气节气中的第气时是节气。</a:t>
            </a:r>
          </a:p>
        </p:txBody>
      </p:sp>
      <p:sp>
        <p:nvSpPr>
          <p:cNvPr id="2" name="文本框 1"/>
          <p:cNvSpPr txBox="1"/>
          <p:nvPr/>
        </p:nvSpPr>
        <p:spPr>
          <a:xfrm>
            <a:off x="7048500" y="4222115"/>
            <a:ext cx="3532505" cy="1004570"/>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秋分是二二十四节气中的十四节气中的第气时是节气节气中的第气时是节气。</a:t>
            </a:r>
          </a:p>
        </p:txBody>
      </p:sp>
      <p:sp>
        <p:nvSpPr>
          <p:cNvPr id="3" name="文本框 2"/>
          <p:cNvSpPr txBox="1"/>
          <p:nvPr/>
        </p:nvSpPr>
        <p:spPr>
          <a:xfrm>
            <a:off x="7355840" y="1831340"/>
            <a:ext cx="3547110" cy="1004570"/>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秋分是二二十四节气中的十四节气中的第气时是节气节气中的第气时是节气。</a:t>
            </a:r>
          </a:p>
        </p:txBody>
      </p:sp>
      <p:sp>
        <p:nvSpPr>
          <p:cNvPr id="4" name="文本框 3"/>
          <p:cNvSpPr txBox="1"/>
          <p:nvPr/>
        </p:nvSpPr>
        <p:spPr>
          <a:xfrm>
            <a:off x="1671955" y="4768215"/>
            <a:ext cx="3562350" cy="1004570"/>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秋分是二二十四节气中的十四节气中的第气时是节气节气中的第气时是节气。</a:t>
            </a:r>
          </a:p>
        </p:txBody>
      </p:sp>
      <p:sp>
        <p:nvSpPr>
          <p:cNvPr id="13" name="文本框 12"/>
          <p:cNvSpPr txBox="1"/>
          <p:nvPr/>
        </p:nvSpPr>
        <p:spPr>
          <a:xfrm>
            <a:off x="2216150" y="2105660"/>
            <a:ext cx="1485265" cy="460375"/>
          </a:xfrm>
          <a:prstGeom prst="rect">
            <a:avLst/>
          </a:prstGeom>
          <a:solidFill>
            <a:srgbClr val="7EC1B3"/>
          </a:solidFill>
        </p:spPr>
        <p:txBody>
          <a:bodyPr wrap="square" rtlCol="0">
            <a:spAutoFit/>
          </a:bodyPr>
          <a:lstStyle/>
          <a:p>
            <a:pPr algn="ctr"/>
            <a:r>
              <a:rPr lang="zh-CN" altLang="en-US" sz="2400" b="1" dirty="0">
                <a:solidFill>
                  <a:schemeClr val="bg1"/>
                </a:solidFill>
                <a:cs typeface="+mn-ea"/>
                <a:sym typeface="+mn-lt"/>
              </a:rPr>
              <a:t>关键词</a:t>
            </a:r>
          </a:p>
        </p:txBody>
      </p:sp>
      <p:sp>
        <p:nvSpPr>
          <p:cNvPr id="6" name="文本框 5"/>
          <p:cNvSpPr txBox="1"/>
          <p:nvPr/>
        </p:nvSpPr>
        <p:spPr>
          <a:xfrm>
            <a:off x="8242935" y="3761740"/>
            <a:ext cx="1485265" cy="460375"/>
          </a:xfrm>
          <a:prstGeom prst="rect">
            <a:avLst/>
          </a:prstGeom>
          <a:solidFill>
            <a:srgbClr val="7EC1B3"/>
          </a:solidFill>
        </p:spPr>
        <p:txBody>
          <a:bodyPr wrap="square" rtlCol="0">
            <a:spAutoFit/>
          </a:bodyPr>
          <a:lstStyle/>
          <a:p>
            <a:pPr algn="ctr"/>
            <a:r>
              <a:rPr lang="zh-CN" altLang="en-US" sz="2400" b="1" dirty="0">
                <a:solidFill>
                  <a:schemeClr val="bg1"/>
                </a:solidFill>
                <a:cs typeface="+mn-ea"/>
                <a:sym typeface="+mn-lt"/>
              </a:rPr>
              <a:t>关键词</a:t>
            </a:r>
          </a:p>
        </p:txBody>
      </p:sp>
      <p:sp>
        <p:nvSpPr>
          <p:cNvPr id="11" name="文本框 10"/>
          <p:cNvSpPr txBox="1"/>
          <p:nvPr/>
        </p:nvSpPr>
        <p:spPr>
          <a:xfrm>
            <a:off x="8387080" y="1370965"/>
            <a:ext cx="1485265" cy="460375"/>
          </a:xfrm>
          <a:prstGeom prst="rect">
            <a:avLst/>
          </a:prstGeom>
          <a:solidFill>
            <a:srgbClr val="7B5F13"/>
          </a:solidFill>
        </p:spPr>
        <p:txBody>
          <a:bodyPr wrap="square" rtlCol="0">
            <a:spAutoFit/>
          </a:bodyPr>
          <a:lstStyle/>
          <a:p>
            <a:pPr algn="ctr"/>
            <a:r>
              <a:rPr lang="zh-CN" altLang="en-US" sz="2400" b="1" dirty="0">
                <a:solidFill>
                  <a:schemeClr val="bg1"/>
                </a:solidFill>
                <a:cs typeface="+mn-ea"/>
                <a:sym typeface="+mn-lt"/>
              </a:rPr>
              <a:t>关键词</a:t>
            </a:r>
          </a:p>
        </p:txBody>
      </p:sp>
      <p:sp>
        <p:nvSpPr>
          <p:cNvPr id="12" name="文本框 11"/>
          <p:cNvSpPr txBox="1"/>
          <p:nvPr/>
        </p:nvSpPr>
        <p:spPr>
          <a:xfrm>
            <a:off x="2867025" y="4307840"/>
            <a:ext cx="1485265" cy="460375"/>
          </a:xfrm>
          <a:prstGeom prst="rect">
            <a:avLst/>
          </a:prstGeom>
          <a:solidFill>
            <a:srgbClr val="7B5F13"/>
          </a:solidFill>
        </p:spPr>
        <p:txBody>
          <a:bodyPr wrap="square" rtlCol="0">
            <a:spAutoFit/>
          </a:bodyPr>
          <a:lstStyle/>
          <a:p>
            <a:pPr algn="ctr"/>
            <a:r>
              <a:rPr lang="zh-CN" altLang="en-US" sz="2400" b="1" dirty="0">
                <a:solidFill>
                  <a:schemeClr val="bg1"/>
                </a:solidFill>
                <a:cs typeface="+mn-ea"/>
                <a:sym typeface="+mn-lt"/>
              </a:rPr>
              <a:t>关键词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grpId="2"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2"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9" presetID="30" presetClass="entr" presetSubtype="0" fill="hold" grpId="2"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800" decel="100000"/>
                                        <p:tgtEl>
                                          <p:spTgt spid="3"/>
                                        </p:tgtEl>
                                      </p:cBhvr>
                                    </p:animEffect>
                                    <p:anim calcmode="lin" valueType="num">
                                      <p:cBhvr>
                                        <p:cTn id="32" dur="800" decel="100000" fill="hold"/>
                                        <p:tgtEl>
                                          <p:spTgt spid="3"/>
                                        </p:tgtEl>
                                        <p:attrNameLst>
                                          <p:attrName>style.rotation</p:attrName>
                                        </p:attrNameLst>
                                      </p:cBhvr>
                                      <p:tavLst>
                                        <p:tav tm="0">
                                          <p:val>
                                            <p:fltVal val="-90"/>
                                          </p:val>
                                        </p:tav>
                                        <p:tav tm="100000">
                                          <p:val>
                                            <p:fltVal val="0"/>
                                          </p:val>
                                        </p:tav>
                                      </p:tavLst>
                                    </p:anim>
                                    <p:anim calcmode="lin" valueType="num">
                                      <p:cBhvr>
                                        <p:cTn id="33" dur="800" decel="100000" fill="hold"/>
                                        <p:tgtEl>
                                          <p:spTgt spid="3"/>
                                        </p:tgtEl>
                                        <p:attrNameLst>
                                          <p:attrName>ppt_x</p:attrName>
                                        </p:attrNameLst>
                                      </p:cBhvr>
                                      <p:tavLst>
                                        <p:tav tm="0">
                                          <p:val>
                                            <p:strVal val="#ppt_x+0.4"/>
                                          </p:val>
                                        </p:tav>
                                        <p:tav tm="100000">
                                          <p:val>
                                            <p:strVal val="#ppt_x-0.05"/>
                                          </p:val>
                                        </p:tav>
                                      </p:tavLst>
                                    </p:anim>
                                    <p:anim calcmode="lin" valueType="num">
                                      <p:cBhvr>
                                        <p:cTn id="34" dur="800" decel="100000" fill="hold"/>
                                        <p:tgtEl>
                                          <p:spTgt spid="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7" presetID="30" presetClass="entr" presetSubtype="0" fill="hold" grpId="2"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45" presetID="30" presetClass="entr" presetSubtype="0" fill="hold" grpId="2"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800" decel="100000"/>
                                        <p:tgtEl>
                                          <p:spTgt spid="13"/>
                                        </p:tgtEl>
                                      </p:cBhvr>
                                    </p:animEffect>
                                    <p:anim calcmode="lin" valueType="num">
                                      <p:cBhvr>
                                        <p:cTn id="48" dur="800" decel="100000" fill="hold"/>
                                        <p:tgtEl>
                                          <p:spTgt spid="13"/>
                                        </p:tgtEl>
                                        <p:attrNameLst>
                                          <p:attrName>style.rotation</p:attrName>
                                        </p:attrNameLst>
                                      </p:cBhvr>
                                      <p:tavLst>
                                        <p:tav tm="0">
                                          <p:val>
                                            <p:fltVal val="-90"/>
                                          </p:val>
                                        </p:tav>
                                        <p:tav tm="100000">
                                          <p:val>
                                            <p:fltVal val="0"/>
                                          </p:val>
                                        </p:tav>
                                      </p:tavLst>
                                    </p:anim>
                                    <p:anim calcmode="lin" valueType="num">
                                      <p:cBhvr>
                                        <p:cTn id="49" dur="800" decel="100000" fill="hold"/>
                                        <p:tgtEl>
                                          <p:spTgt spid="13"/>
                                        </p:tgtEl>
                                        <p:attrNameLst>
                                          <p:attrName>ppt_x</p:attrName>
                                        </p:attrNameLst>
                                      </p:cBhvr>
                                      <p:tavLst>
                                        <p:tav tm="0">
                                          <p:val>
                                            <p:strVal val="#ppt_x+0.4"/>
                                          </p:val>
                                        </p:tav>
                                        <p:tav tm="100000">
                                          <p:val>
                                            <p:strVal val="#ppt_x-0.05"/>
                                          </p:val>
                                        </p:tav>
                                      </p:tavLst>
                                    </p:anim>
                                    <p:anim calcmode="lin" valueType="num">
                                      <p:cBhvr>
                                        <p:cTn id="50" dur="800" decel="100000" fill="hold"/>
                                        <p:tgtEl>
                                          <p:spTgt spid="1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3" presetID="30" presetClass="entr" presetSubtype="0" fill="hold" grpId="2"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800" decel="100000"/>
                                        <p:tgtEl>
                                          <p:spTgt spid="6"/>
                                        </p:tgtEl>
                                      </p:cBhvr>
                                    </p:animEffect>
                                    <p:anim calcmode="lin" valueType="num">
                                      <p:cBhvr>
                                        <p:cTn id="56" dur="800" decel="100000" fill="hold"/>
                                        <p:tgtEl>
                                          <p:spTgt spid="6"/>
                                        </p:tgtEl>
                                        <p:attrNameLst>
                                          <p:attrName>style.rotation</p:attrName>
                                        </p:attrNameLst>
                                      </p:cBhvr>
                                      <p:tavLst>
                                        <p:tav tm="0">
                                          <p:val>
                                            <p:fltVal val="-90"/>
                                          </p:val>
                                        </p:tav>
                                        <p:tav tm="100000">
                                          <p:val>
                                            <p:fltVal val="0"/>
                                          </p:val>
                                        </p:tav>
                                      </p:tavLst>
                                    </p:anim>
                                    <p:anim calcmode="lin" valueType="num">
                                      <p:cBhvr>
                                        <p:cTn id="57" dur="800" decel="100000" fill="hold"/>
                                        <p:tgtEl>
                                          <p:spTgt spid="6"/>
                                        </p:tgtEl>
                                        <p:attrNameLst>
                                          <p:attrName>ppt_x</p:attrName>
                                        </p:attrNameLst>
                                      </p:cBhvr>
                                      <p:tavLst>
                                        <p:tav tm="0">
                                          <p:val>
                                            <p:strVal val="#ppt_x+0.4"/>
                                          </p:val>
                                        </p:tav>
                                        <p:tav tm="100000">
                                          <p:val>
                                            <p:strVal val="#ppt_x-0.05"/>
                                          </p:val>
                                        </p:tav>
                                      </p:tavLst>
                                    </p:anim>
                                    <p:anim calcmode="lin" valueType="num">
                                      <p:cBhvr>
                                        <p:cTn id="58" dur="800" decel="100000" fill="hold"/>
                                        <p:tgtEl>
                                          <p:spTgt spid="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1" presetID="30" presetClass="entr" presetSubtype="0" fill="hold" grpId="2"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800" decel="100000"/>
                                        <p:tgtEl>
                                          <p:spTgt spid="11"/>
                                        </p:tgtEl>
                                      </p:cBhvr>
                                    </p:animEffect>
                                    <p:anim calcmode="lin" valueType="num">
                                      <p:cBhvr>
                                        <p:cTn id="64" dur="800" decel="100000" fill="hold"/>
                                        <p:tgtEl>
                                          <p:spTgt spid="11"/>
                                        </p:tgtEl>
                                        <p:attrNameLst>
                                          <p:attrName>style.rotation</p:attrName>
                                        </p:attrNameLst>
                                      </p:cBhvr>
                                      <p:tavLst>
                                        <p:tav tm="0">
                                          <p:val>
                                            <p:fltVal val="-90"/>
                                          </p:val>
                                        </p:tav>
                                        <p:tav tm="100000">
                                          <p:val>
                                            <p:fltVal val="0"/>
                                          </p:val>
                                        </p:tav>
                                      </p:tavLst>
                                    </p:anim>
                                    <p:anim calcmode="lin" valueType="num">
                                      <p:cBhvr>
                                        <p:cTn id="65" dur="800" decel="100000" fill="hold"/>
                                        <p:tgtEl>
                                          <p:spTgt spid="11"/>
                                        </p:tgtEl>
                                        <p:attrNameLst>
                                          <p:attrName>ppt_x</p:attrName>
                                        </p:attrNameLst>
                                      </p:cBhvr>
                                      <p:tavLst>
                                        <p:tav tm="0">
                                          <p:val>
                                            <p:strVal val="#ppt_x+0.4"/>
                                          </p:val>
                                        </p:tav>
                                        <p:tav tm="100000">
                                          <p:val>
                                            <p:strVal val="#ppt_x-0.05"/>
                                          </p:val>
                                        </p:tav>
                                      </p:tavLst>
                                    </p:anim>
                                    <p:anim calcmode="lin" valueType="num">
                                      <p:cBhvr>
                                        <p:cTn id="66" dur="800" decel="100000" fill="hold"/>
                                        <p:tgtEl>
                                          <p:spTgt spid="11"/>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69" presetID="30" presetClass="entr" presetSubtype="0" fill="hold" grpId="2"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800" decel="100000"/>
                                        <p:tgtEl>
                                          <p:spTgt spid="7"/>
                                        </p:tgtEl>
                                      </p:cBhvr>
                                    </p:animEffect>
                                    <p:anim calcmode="lin" valueType="num">
                                      <p:cBhvr>
                                        <p:cTn id="80" dur="800" decel="100000" fill="hold"/>
                                        <p:tgtEl>
                                          <p:spTgt spid="7"/>
                                        </p:tgtEl>
                                        <p:attrNameLst>
                                          <p:attrName>style.rotation</p:attrName>
                                        </p:attrNameLst>
                                      </p:cBhvr>
                                      <p:tavLst>
                                        <p:tav tm="0">
                                          <p:val>
                                            <p:fltVal val="-90"/>
                                          </p:val>
                                        </p:tav>
                                        <p:tav tm="100000">
                                          <p:val>
                                            <p:fltVal val="0"/>
                                          </p:val>
                                        </p:tav>
                                      </p:tavLst>
                                    </p:anim>
                                    <p:anim calcmode="lin" valueType="num">
                                      <p:cBhvr>
                                        <p:cTn id="81" dur="800" decel="100000" fill="hold"/>
                                        <p:tgtEl>
                                          <p:spTgt spid="7"/>
                                        </p:tgtEl>
                                        <p:attrNameLst>
                                          <p:attrName>ppt_x</p:attrName>
                                        </p:attrNameLst>
                                      </p:cBhvr>
                                      <p:tavLst>
                                        <p:tav tm="0">
                                          <p:val>
                                            <p:strVal val="#ppt_x+0.4"/>
                                          </p:val>
                                        </p:tav>
                                        <p:tav tm="100000">
                                          <p:val>
                                            <p:strVal val="#ppt_x-0.05"/>
                                          </p:val>
                                        </p:tav>
                                      </p:tavLst>
                                    </p:anim>
                                    <p:anim calcmode="lin" valueType="num">
                                      <p:cBhvr>
                                        <p:cTn id="82" dur="800" decel="100000" fill="hold"/>
                                        <p:tgtEl>
                                          <p:spTgt spid="7"/>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800" decel="100000"/>
                                        <p:tgtEl>
                                          <p:spTgt spid="8"/>
                                        </p:tgtEl>
                                      </p:cBhvr>
                                    </p:animEffect>
                                    <p:anim calcmode="lin" valueType="num">
                                      <p:cBhvr>
                                        <p:cTn id="88" dur="800" decel="100000" fill="hold"/>
                                        <p:tgtEl>
                                          <p:spTgt spid="8"/>
                                        </p:tgtEl>
                                        <p:attrNameLst>
                                          <p:attrName>style.rotation</p:attrName>
                                        </p:attrNameLst>
                                      </p:cBhvr>
                                      <p:tavLst>
                                        <p:tav tm="0">
                                          <p:val>
                                            <p:fltVal val="-90"/>
                                          </p:val>
                                        </p:tav>
                                        <p:tav tm="100000">
                                          <p:val>
                                            <p:fltVal val="0"/>
                                          </p:val>
                                        </p:tav>
                                      </p:tavLst>
                                    </p:anim>
                                    <p:anim calcmode="lin" valueType="num">
                                      <p:cBhvr>
                                        <p:cTn id="89" dur="800" decel="100000" fill="hold"/>
                                        <p:tgtEl>
                                          <p:spTgt spid="8"/>
                                        </p:tgtEl>
                                        <p:attrNameLst>
                                          <p:attrName>ppt_x</p:attrName>
                                        </p:attrNameLst>
                                      </p:cBhvr>
                                      <p:tavLst>
                                        <p:tav tm="0">
                                          <p:val>
                                            <p:strVal val="#ppt_x+0.4"/>
                                          </p:val>
                                        </p:tav>
                                        <p:tav tm="100000">
                                          <p:val>
                                            <p:strVal val="#ppt_x-0.05"/>
                                          </p:val>
                                        </p:tav>
                                      </p:tavLst>
                                    </p:anim>
                                    <p:anim calcmode="lin" valueType="num">
                                      <p:cBhvr>
                                        <p:cTn id="90" dur="800" decel="100000" fill="hold"/>
                                        <p:tgtEl>
                                          <p:spTgt spid="8"/>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800" decel="100000"/>
                                        <p:tgtEl>
                                          <p:spTgt spid="9"/>
                                        </p:tgtEl>
                                      </p:cBhvr>
                                    </p:animEffect>
                                    <p:anim calcmode="lin" valueType="num">
                                      <p:cBhvr>
                                        <p:cTn id="96" dur="800" decel="100000" fill="hold"/>
                                        <p:tgtEl>
                                          <p:spTgt spid="9"/>
                                        </p:tgtEl>
                                        <p:attrNameLst>
                                          <p:attrName>style.rotation</p:attrName>
                                        </p:attrNameLst>
                                      </p:cBhvr>
                                      <p:tavLst>
                                        <p:tav tm="0">
                                          <p:val>
                                            <p:fltVal val="-90"/>
                                          </p:val>
                                        </p:tav>
                                        <p:tav tm="100000">
                                          <p:val>
                                            <p:fltVal val="0"/>
                                          </p:val>
                                        </p:tav>
                                      </p:tavLst>
                                    </p:anim>
                                    <p:anim calcmode="lin" valueType="num">
                                      <p:cBhvr>
                                        <p:cTn id="97" dur="800" decel="100000" fill="hold"/>
                                        <p:tgtEl>
                                          <p:spTgt spid="9"/>
                                        </p:tgtEl>
                                        <p:attrNameLst>
                                          <p:attrName>ppt_x</p:attrName>
                                        </p:attrNameLst>
                                      </p:cBhvr>
                                      <p:tavLst>
                                        <p:tav tm="0">
                                          <p:val>
                                            <p:strVal val="#ppt_x+0.4"/>
                                          </p:val>
                                        </p:tav>
                                        <p:tav tm="100000">
                                          <p:val>
                                            <p:strVal val="#ppt_x-0.05"/>
                                          </p:val>
                                        </p:tav>
                                      </p:tavLst>
                                    </p:anim>
                                    <p:anim calcmode="lin" valueType="num">
                                      <p:cBhvr>
                                        <p:cTn id="98" dur="800" decel="100000" fill="hold"/>
                                        <p:tgtEl>
                                          <p:spTgt spid="9"/>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5" grpId="1"/>
      <p:bldP spid="5" grpId="2"/>
      <p:bldP spid="2" grpId="1"/>
      <p:bldP spid="2" grpId="2"/>
      <p:bldP spid="3" grpId="1"/>
      <p:bldP spid="3" grpId="2"/>
      <p:bldP spid="4" grpId="1"/>
      <p:bldP spid="4" grpId="2"/>
      <p:bldP spid="13" grpId="1"/>
      <p:bldP spid="13" grpId="2" animBg="1"/>
      <p:bldP spid="6" grpId="1"/>
      <p:bldP spid="6" grpId="2" animBg="1"/>
      <p:bldP spid="11" grpId="1"/>
      <p:bldP spid="11" grpId="2" animBg="1"/>
      <p:bldP spid="12" grpId="1"/>
      <p:bldP spid="1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865716" y="655678"/>
            <a:ext cx="1328052" cy="1080689"/>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节气养生</a:t>
            </a: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7975" y="1774610"/>
            <a:ext cx="4538345" cy="4538345"/>
          </a:xfrm>
          <a:prstGeom prst="rect">
            <a:avLst/>
          </a:prstGeom>
        </p:spPr>
      </p:pic>
      <p:grpSp>
        <p:nvGrpSpPr>
          <p:cNvPr id="17" name="组合 16"/>
          <p:cNvGrpSpPr/>
          <p:nvPr/>
        </p:nvGrpSpPr>
        <p:grpSpPr>
          <a:xfrm>
            <a:off x="3796030" y="2503805"/>
            <a:ext cx="7359650" cy="1036955"/>
            <a:chOff x="6245" y="4009"/>
            <a:chExt cx="11590" cy="1633"/>
          </a:xfrm>
        </p:grpSpPr>
        <p:cxnSp>
          <p:nvCxnSpPr>
            <p:cNvPr id="3" name="直接连接符 2"/>
            <p:cNvCxnSpPr/>
            <p:nvPr/>
          </p:nvCxnSpPr>
          <p:spPr>
            <a:xfrm flipV="1">
              <a:off x="6245" y="4516"/>
              <a:ext cx="1147" cy="794"/>
            </a:xfrm>
            <a:prstGeom prst="line">
              <a:avLst/>
            </a:prstGeom>
            <a:ln>
              <a:solidFill>
                <a:srgbClr val="7B5F13"/>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237" y="4009"/>
              <a:ext cx="662" cy="662"/>
            </a:xfrm>
            <a:prstGeom prst="ellipse">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flipH="1" flipV="1">
              <a:off x="7899" y="4341"/>
              <a:ext cx="1855" cy="705"/>
            </a:xfrm>
            <a:prstGeom prst="line">
              <a:avLst/>
            </a:prstGeom>
            <a:ln>
              <a:solidFill>
                <a:srgbClr val="7EC1B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0416" y="4341"/>
              <a:ext cx="1855" cy="705"/>
            </a:xfrm>
            <a:prstGeom prst="line">
              <a:avLst/>
            </a:prstGeom>
            <a:ln>
              <a:solidFill>
                <a:srgbClr val="7B5F13"/>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754" y="4748"/>
              <a:ext cx="662" cy="662"/>
            </a:xfrm>
            <a:prstGeom prst="ellipse">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2271" y="4009"/>
              <a:ext cx="662" cy="662"/>
            </a:xfrm>
            <a:prstGeom prst="ellipse">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p:nvPr/>
          </p:nvCxnSpPr>
          <p:spPr>
            <a:xfrm flipH="1" flipV="1">
              <a:off x="12933" y="4341"/>
              <a:ext cx="1855" cy="705"/>
            </a:xfrm>
            <a:prstGeom prst="line">
              <a:avLst/>
            </a:prstGeom>
            <a:ln>
              <a:solidFill>
                <a:srgbClr val="7EC1B3"/>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4656" y="4980"/>
              <a:ext cx="662" cy="662"/>
            </a:xfrm>
            <a:prstGeom prst="ellipse">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p:nvPr/>
          </p:nvCxnSpPr>
          <p:spPr>
            <a:xfrm flipV="1">
              <a:off x="15318" y="4671"/>
              <a:ext cx="1855" cy="705"/>
            </a:xfrm>
            <a:prstGeom prst="line">
              <a:avLst/>
            </a:prstGeom>
            <a:ln>
              <a:solidFill>
                <a:srgbClr val="7B5F13"/>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7173" y="4318"/>
              <a:ext cx="662" cy="662"/>
            </a:xfrm>
            <a:prstGeom prst="ellipse">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文本框 17"/>
          <p:cNvSpPr txBox="1"/>
          <p:nvPr/>
        </p:nvSpPr>
        <p:spPr>
          <a:xfrm>
            <a:off x="4240232" y="3120390"/>
            <a:ext cx="1015663" cy="2253615"/>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19" name="文本框 18"/>
          <p:cNvSpPr txBox="1"/>
          <p:nvPr/>
        </p:nvSpPr>
        <p:spPr>
          <a:xfrm>
            <a:off x="5725497" y="3540760"/>
            <a:ext cx="1015663" cy="2253615"/>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20" name="文本框 19"/>
          <p:cNvSpPr txBox="1"/>
          <p:nvPr/>
        </p:nvSpPr>
        <p:spPr>
          <a:xfrm>
            <a:off x="7281882" y="3120390"/>
            <a:ext cx="1015663" cy="2253615"/>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21" name="文本框 20"/>
          <p:cNvSpPr txBox="1"/>
          <p:nvPr/>
        </p:nvSpPr>
        <p:spPr>
          <a:xfrm>
            <a:off x="10436562" y="3176270"/>
            <a:ext cx="1015663" cy="2253615"/>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22" name="文本框 21"/>
          <p:cNvSpPr txBox="1"/>
          <p:nvPr/>
        </p:nvSpPr>
        <p:spPr>
          <a:xfrm>
            <a:off x="8838267" y="3653790"/>
            <a:ext cx="1015663" cy="2253615"/>
          </a:xfrm>
          <a:prstGeom prst="rect">
            <a:avLst/>
          </a:prstGeom>
          <a:noFill/>
        </p:spPr>
        <p:txBody>
          <a:bodyPr vert="eaVert"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23" name="文本框 22"/>
          <p:cNvSpPr txBox="1"/>
          <p:nvPr/>
        </p:nvSpPr>
        <p:spPr>
          <a:xfrm>
            <a:off x="3796030" y="1957705"/>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24" name="文本框 23"/>
          <p:cNvSpPr txBox="1"/>
          <p:nvPr/>
        </p:nvSpPr>
        <p:spPr>
          <a:xfrm>
            <a:off x="7090410" y="2043430"/>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25" name="文本框 24"/>
          <p:cNvSpPr txBox="1"/>
          <p:nvPr/>
        </p:nvSpPr>
        <p:spPr>
          <a:xfrm>
            <a:off x="10202545" y="2239645"/>
            <a:ext cx="1485265" cy="460375"/>
          </a:xfrm>
          <a:prstGeom prst="rect">
            <a:avLst/>
          </a:prstGeom>
          <a:noFill/>
        </p:spPr>
        <p:txBody>
          <a:bodyPr wrap="square" rtlCol="0">
            <a:spAutoFit/>
          </a:bodyPr>
          <a:lstStyle/>
          <a:p>
            <a:pPr algn="ctr"/>
            <a:r>
              <a:rPr lang="zh-CN" altLang="en-US" sz="2400" b="1" dirty="0">
                <a:solidFill>
                  <a:srgbClr val="7B5F13"/>
                </a:solidFill>
                <a:cs typeface="+mn-ea"/>
                <a:sym typeface="+mn-lt"/>
              </a:rPr>
              <a:t>关键词</a:t>
            </a:r>
          </a:p>
        </p:txBody>
      </p:sp>
      <p:sp>
        <p:nvSpPr>
          <p:cNvPr id="26" name="文本框 25"/>
          <p:cNvSpPr txBox="1"/>
          <p:nvPr/>
        </p:nvSpPr>
        <p:spPr>
          <a:xfrm>
            <a:off x="5605145" y="2463800"/>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
        <p:nvSpPr>
          <p:cNvPr id="27" name="文本框 26"/>
          <p:cNvSpPr txBox="1"/>
          <p:nvPr/>
        </p:nvSpPr>
        <p:spPr>
          <a:xfrm>
            <a:off x="8604885" y="2512695"/>
            <a:ext cx="1485265" cy="460375"/>
          </a:xfrm>
          <a:prstGeom prst="rect">
            <a:avLst/>
          </a:prstGeom>
          <a:noFill/>
        </p:spPr>
        <p:txBody>
          <a:bodyPr wrap="square" rtlCol="0">
            <a:spAutoFit/>
          </a:bodyPr>
          <a:lstStyle/>
          <a:p>
            <a:pPr algn="ctr"/>
            <a:r>
              <a:rPr lang="zh-CN" altLang="en-US" sz="2400" b="1" dirty="0">
                <a:solidFill>
                  <a:srgbClr val="7EC1B3"/>
                </a:solidFill>
                <a:cs typeface="+mn-ea"/>
                <a:sym typeface="+mn-lt"/>
              </a:rPr>
              <a:t>关键词</a:t>
            </a:r>
          </a:p>
        </p:txBody>
      </p:sp>
      <p:sp>
        <p:nvSpPr>
          <p:cNvPr id="28" name="椭圆 27"/>
          <p:cNvSpPr/>
          <p:nvPr/>
        </p:nvSpPr>
        <p:spPr>
          <a:xfrm>
            <a:off x="4531360" y="2602865"/>
            <a:ext cx="210185" cy="210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6129655" y="3077845"/>
            <a:ext cx="210185" cy="210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7727315" y="2602865"/>
            <a:ext cx="210185" cy="210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242425" y="3225800"/>
            <a:ext cx="210185" cy="210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10840085" y="2813050"/>
            <a:ext cx="210185" cy="2101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grpId="2"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grpId="2"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grpId="2"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grpId="2"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5" presetID="37" presetClass="entr" presetSubtype="0" fill="hold" grpId="2"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900" decel="100000" fill="hold"/>
                                        <p:tgtEl>
                                          <p:spTgt spid="2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1" presetID="37" presetClass="entr" presetSubtype="0" fill="hold" grpId="2"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7" presetID="37" presetClass="entr" presetSubtype="0" fill="hold" grpId="2"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900" decel="100000" fill="hold"/>
                                        <p:tgtEl>
                                          <p:spTgt spid="2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53" presetID="37" presetClass="entr" presetSubtype="0" fill="hold" grpId="2"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900" decel="100000" fill="hold"/>
                                        <p:tgtEl>
                                          <p:spTgt spid="2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9" presetID="37" presetClass="entr" presetSubtype="0" fill="hold" grpId="2"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900" decel="100000" fill="hold"/>
                                        <p:tgtEl>
                                          <p:spTgt spid="2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900" decel="100000" fill="hold"/>
                                        <p:tgtEl>
                                          <p:spTgt spid="7"/>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900" decel="100000" fill="hold"/>
                                        <p:tgtEl>
                                          <p:spTgt spid="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900" decel="100000" fill="hold"/>
                                        <p:tgtEl>
                                          <p:spTgt spid="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900" decel="100000" fill="hold"/>
                                        <p:tgtEl>
                                          <p:spTgt spid="1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900" decel="100000" fill="hold"/>
                                        <p:tgtEl>
                                          <p:spTgt spid="28"/>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900" decel="100000" fill="hold"/>
                                        <p:tgtEl>
                                          <p:spTgt spid="30"/>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900" decel="100000" fill="hold"/>
                                        <p:tgtEl>
                                          <p:spTgt spid="3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13" presetID="37"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1000"/>
                                        <p:tgtEl>
                                          <p:spTgt spid="32"/>
                                        </p:tgtEl>
                                      </p:cBhvr>
                                    </p:animEffect>
                                    <p:anim calcmode="lin" valueType="num">
                                      <p:cBhvr>
                                        <p:cTn id="116" dur="1000" fill="hold"/>
                                        <p:tgtEl>
                                          <p:spTgt spid="32"/>
                                        </p:tgtEl>
                                        <p:attrNameLst>
                                          <p:attrName>ppt_x</p:attrName>
                                        </p:attrNameLst>
                                      </p:cBhvr>
                                      <p:tavLst>
                                        <p:tav tm="0">
                                          <p:val>
                                            <p:strVal val="#ppt_x"/>
                                          </p:val>
                                        </p:tav>
                                        <p:tav tm="100000">
                                          <p:val>
                                            <p:strVal val="#ppt_x"/>
                                          </p:val>
                                        </p:tav>
                                      </p:tavLst>
                                    </p:anim>
                                    <p:anim calcmode="lin" valueType="num">
                                      <p:cBhvr>
                                        <p:cTn id="117" dur="900" decel="100000" fill="hold"/>
                                        <p:tgtEl>
                                          <p:spTgt spid="32"/>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8" grpId="1"/>
      <p:bldP spid="18" grpId="2"/>
      <p:bldP spid="19" grpId="1"/>
      <p:bldP spid="19" grpId="2"/>
      <p:bldP spid="20" grpId="1"/>
      <p:bldP spid="20" grpId="2"/>
      <p:bldP spid="21" grpId="1"/>
      <p:bldP spid="21" grpId="2"/>
      <p:bldP spid="22" grpId="1"/>
      <p:bldP spid="22" grpId="2"/>
      <p:bldP spid="23" grpId="1"/>
      <p:bldP spid="23" grpId="2"/>
      <p:bldP spid="24" grpId="1"/>
      <p:bldP spid="24" grpId="2"/>
      <p:bldP spid="25" grpId="1"/>
      <p:bldP spid="25" grpId="2"/>
      <p:bldP spid="26" grpId="1"/>
      <p:bldP spid="26" grpId="2"/>
      <p:bldP spid="27" grpId="1"/>
      <p:bldP spid="27" grpId="2"/>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44796" y="573364"/>
            <a:ext cx="1442179" cy="1173559"/>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节气养生</a:t>
            </a:r>
          </a:p>
        </p:txBody>
      </p:sp>
      <p:sp>
        <p:nvSpPr>
          <p:cNvPr id="10" name="文本框 9"/>
          <p:cNvSpPr txBox="1"/>
          <p:nvPr/>
        </p:nvSpPr>
        <p:spPr>
          <a:xfrm>
            <a:off x="1021715" y="2293620"/>
            <a:ext cx="6125845" cy="645160"/>
          </a:xfrm>
          <a:prstGeom prst="rect">
            <a:avLst/>
          </a:prstGeom>
          <a:noFill/>
        </p:spPr>
        <p:txBody>
          <a:bodyPr wrap="square" rtlCol="0">
            <a:spAutoFit/>
          </a:bodyPr>
          <a:lstStyle/>
          <a:p>
            <a:pPr algn="l">
              <a:lnSpc>
                <a:spcPct val="100000"/>
              </a:lnSpc>
            </a:pPr>
            <a:r>
              <a:rPr lang="zh-CN" altLang="en-US" dirty="0">
                <a:cs typeface="+mn-ea"/>
                <a:sym typeface="+mn-lt"/>
              </a:rPr>
              <a:t>秋分是二二十四节气中的十六个节气时是二二十四节气中的十四节气四节气中的第十六个节气是。</a:t>
            </a:r>
          </a:p>
        </p:txBody>
      </p:sp>
      <p:sp>
        <p:nvSpPr>
          <p:cNvPr id="3" name="矩形 2"/>
          <p:cNvSpPr/>
          <p:nvPr/>
        </p:nvSpPr>
        <p:spPr>
          <a:xfrm>
            <a:off x="728345" y="2054860"/>
            <a:ext cx="7805420" cy="1037590"/>
          </a:xfrm>
          <a:prstGeom prst="rect">
            <a:avLst/>
          </a:prstGeom>
          <a:noFill/>
          <a:ln w="22225">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28249" y="1549400"/>
            <a:ext cx="6672444" cy="4448852"/>
          </a:xfrm>
          <a:prstGeom prst="rect">
            <a:avLst/>
          </a:prstGeom>
        </p:spPr>
      </p:pic>
      <p:sp>
        <p:nvSpPr>
          <p:cNvPr id="5" name="文本框 4"/>
          <p:cNvSpPr txBox="1"/>
          <p:nvPr/>
        </p:nvSpPr>
        <p:spPr>
          <a:xfrm>
            <a:off x="1988185" y="3644265"/>
            <a:ext cx="4192905" cy="645160"/>
          </a:xfrm>
          <a:prstGeom prst="rect">
            <a:avLst/>
          </a:prstGeom>
          <a:noFill/>
        </p:spPr>
        <p:txBody>
          <a:bodyPr wrap="square" rtlCol="0">
            <a:spAutoFit/>
          </a:bodyPr>
          <a:lstStyle/>
          <a:p>
            <a:pPr algn="l">
              <a:lnSpc>
                <a:spcPct val="100000"/>
              </a:lnSpc>
            </a:pPr>
            <a:r>
              <a:rPr lang="zh-CN" altLang="en-US" dirty="0">
                <a:cs typeface="+mn-ea"/>
                <a:sym typeface="+mn-lt"/>
              </a:rPr>
              <a:t>秋分是二二十四节气中的十四节气中的第气时是时节气。</a:t>
            </a:r>
          </a:p>
        </p:txBody>
      </p:sp>
      <p:sp>
        <p:nvSpPr>
          <p:cNvPr id="4" name="文本框 3"/>
          <p:cNvSpPr txBox="1"/>
          <p:nvPr/>
        </p:nvSpPr>
        <p:spPr>
          <a:xfrm>
            <a:off x="1988185" y="4864100"/>
            <a:ext cx="4192905" cy="645160"/>
          </a:xfrm>
          <a:prstGeom prst="rect">
            <a:avLst/>
          </a:prstGeom>
          <a:noFill/>
        </p:spPr>
        <p:txBody>
          <a:bodyPr wrap="square" rtlCol="0">
            <a:spAutoFit/>
          </a:bodyPr>
          <a:lstStyle/>
          <a:p>
            <a:pPr algn="l">
              <a:lnSpc>
                <a:spcPct val="100000"/>
              </a:lnSpc>
            </a:pPr>
            <a:r>
              <a:rPr lang="zh-CN" altLang="en-US" dirty="0">
                <a:cs typeface="+mn-ea"/>
                <a:sym typeface="+mn-lt"/>
              </a:rPr>
              <a:t>秋分是二二十四节气中的十四节气中的第气时是时节气。</a:t>
            </a:r>
          </a:p>
        </p:txBody>
      </p:sp>
      <p:pic>
        <p:nvPicPr>
          <p:cNvPr id="6" name="图片 5"/>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9950" y="3457575"/>
            <a:ext cx="991870" cy="991870"/>
          </a:xfrm>
          <a:prstGeom prst="rect">
            <a:avLst/>
          </a:prstGeom>
        </p:spPr>
      </p:pic>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3608" y="4444983"/>
            <a:ext cx="1402080" cy="14020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2"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2"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3"/>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strVal val="#ppt_w+.3"/>
                                          </p:val>
                                        </p:tav>
                                        <p:tav tm="100000">
                                          <p:val>
                                            <p:strVal val="#ppt_w"/>
                                          </p:val>
                                        </p:tav>
                                      </p:tavLst>
                                    </p:anim>
                                    <p:anim calcmode="lin" valueType="num">
                                      <p:cBhvr>
                                        <p:cTn id="38" dur="1000" fill="hold"/>
                                        <p:tgtEl>
                                          <p:spTgt spid="3"/>
                                        </p:tgtEl>
                                        <p:attrNameLst>
                                          <p:attrName>ppt_h</p:attrName>
                                        </p:attrNameLst>
                                      </p:cBhvr>
                                      <p:tavLst>
                                        <p:tav tm="0">
                                          <p:val>
                                            <p:strVal val="#ppt_h"/>
                                          </p:val>
                                        </p:tav>
                                        <p:tav tm="100000">
                                          <p:val>
                                            <p:strVal val="#ppt_h"/>
                                          </p:val>
                                        </p:tav>
                                      </p:tavLst>
                                    </p:anim>
                                    <p:animEffect transition="in" filter="fade">
                                      <p:cBhvr>
                                        <p:cTn id="39" dur="1000"/>
                                        <p:tgtEl>
                                          <p:spTgt spid="3"/>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strVal val="#ppt_w+.3"/>
                                          </p:val>
                                        </p:tav>
                                        <p:tav tm="100000">
                                          <p:val>
                                            <p:strVal val="#ppt_w"/>
                                          </p:val>
                                        </p:tav>
                                      </p:tavLst>
                                    </p:anim>
                                    <p:anim calcmode="lin" valueType="num">
                                      <p:cBhvr>
                                        <p:cTn id="43" dur="1000" fill="hold"/>
                                        <p:tgtEl>
                                          <p:spTgt spid="2"/>
                                        </p:tgtEl>
                                        <p:attrNameLst>
                                          <p:attrName>ppt_h</p:attrName>
                                        </p:attrNameLst>
                                      </p:cBhvr>
                                      <p:tavLst>
                                        <p:tav tm="0">
                                          <p:val>
                                            <p:strVal val="#ppt_h"/>
                                          </p:val>
                                        </p:tav>
                                        <p:tav tm="100000">
                                          <p:val>
                                            <p:strVal val="#ppt_h"/>
                                          </p:val>
                                        </p:tav>
                                      </p:tavLst>
                                    </p:anim>
                                    <p:animEffect transition="in" filter="fade">
                                      <p:cBhvr>
                                        <p:cTn id="44" dur="1000"/>
                                        <p:tgtEl>
                                          <p:spTgt spid="2"/>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strVal val="#ppt_w+.3"/>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Effect transition="in" filter="fade">
                                      <p:cBhvr>
                                        <p:cTn id="49" dur="1000"/>
                                        <p:tgtEl>
                                          <p:spTgt spid="6"/>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strVal val="#ppt_w+.3"/>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Effect transition="in" filter="fade">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1"/>
      <p:bldP spid="10" grpId="2"/>
      <p:bldP spid="3" grpId="0" animBg="1"/>
      <p:bldP spid="5" grpId="1"/>
      <p:bldP spid="5" grpId="2"/>
      <p:bldP spid="4" grpId="1"/>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同侧角的矩形 1"/>
          <p:cNvSpPr/>
          <p:nvPr/>
        </p:nvSpPr>
        <p:spPr>
          <a:xfrm>
            <a:off x="321945" y="299720"/>
            <a:ext cx="1053274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260000">
            <a:off x="9995083" y="965747"/>
            <a:ext cx="1647190" cy="1313669"/>
          </a:xfrm>
          <a:prstGeom prst="heart">
            <a:avLst/>
          </a:prstGeom>
          <a:ln w="60325">
            <a:solidFill>
              <a:schemeClr val="bg1"/>
            </a:solidFill>
          </a:ln>
          <a:effectLst>
            <a:outerShdw blurRad="508000" dist="38100" dir="18900000" algn="bl" rotWithShape="0">
              <a:schemeClr val="tx1">
                <a:alpha val="48000"/>
              </a:schemeClr>
            </a:outerShdw>
          </a:effectLst>
        </p:spPr>
      </p:pic>
      <p:grpSp>
        <p:nvGrpSpPr>
          <p:cNvPr id="6" name="组合 5"/>
          <p:cNvGrpSpPr/>
          <p:nvPr/>
        </p:nvGrpSpPr>
        <p:grpSpPr>
          <a:xfrm>
            <a:off x="927100" y="2350770"/>
            <a:ext cx="4170680" cy="954405"/>
            <a:chOff x="2286" y="4786"/>
            <a:chExt cx="6568" cy="1503"/>
          </a:xfrm>
        </p:grpSpPr>
        <p:sp>
          <p:nvSpPr>
            <p:cNvPr id="9" name="文本框 8"/>
            <p:cNvSpPr txBox="1"/>
            <p:nvPr/>
          </p:nvSpPr>
          <p:spPr>
            <a:xfrm>
              <a:off x="2989" y="4786"/>
              <a:ext cx="5865" cy="1452"/>
            </a:xfrm>
            <a:prstGeom prst="rect">
              <a:avLst/>
            </a:prstGeom>
            <a:noFill/>
          </p:spPr>
          <p:txBody>
            <a:bodyPr wrap="square" rtlCol="0">
              <a:spAutoFit/>
            </a:bodyPr>
            <a:lstStyle/>
            <a:p>
              <a:pPr algn="ctr"/>
              <a:r>
                <a:rPr lang="zh-CN" altLang="en-US" sz="5400" dirty="0">
                  <a:solidFill>
                    <a:srgbClr val="7B5F13"/>
                  </a:solidFill>
                  <a:cs typeface="+mn-ea"/>
                  <a:sym typeface="+mn-lt"/>
                </a:rPr>
                <a:t>节气释义</a:t>
              </a:r>
            </a:p>
          </p:txBody>
        </p:sp>
        <p:sp>
          <p:nvSpPr>
            <p:cNvPr id="5" name="圆角矩形 4"/>
            <p:cNvSpPr/>
            <p:nvPr/>
          </p:nvSpPr>
          <p:spPr>
            <a:xfrm>
              <a:off x="2808" y="4884"/>
              <a:ext cx="5924" cy="1405"/>
            </a:xfrm>
            <a:prstGeom prst="roundRect">
              <a:avLst>
                <a:gd name="adj" fmla="val 50000"/>
              </a:avLst>
            </a:prstGeom>
            <a:noFill/>
            <a:ln w="73025" cmpd="dbl">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160000">
              <a:off x="2286" y="4789"/>
              <a:ext cx="1774" cy="1443"/>
            </a:xfrm>
            <a:prstGeom prst="rect">
              <a:avLst/>
            </a:prstGeom>
            <a:effectLst>
              <a:outerShdw blurRad="76200" dir="13500000" sy="23000" kx="1200000" algn="br" rotWithShape="0">
                <a:prstClr val="black">
                  <a:alpha val="20000"/>
                </a:prstClr>
              </a:outerShdw>
            </a:effectLst>
          </p:spPr>
        </p:pic>
      </p:grpSp>
      <p:grpSp>
        <p:nvGrpSpPr>
          <p:cNvPr id="10" name="组合 9"/>
          <p:cNvGrpSpPr/>
          <p:nvPr/>
        </p:nvGrpSpPr>
        <p:grpSpPr>
          <a:xfrm>
            <a:off x="5398135" y="2329815"/>
            <a:ext cx="4305935" cy="1135380"/>
            <a:chOff x="2073" y="4703"/>
            <a:chExt cx="6781" cy="1788"/>
          </a:xfrm>
        </p:grpSpPr>
        <p:sp>
          <p:nvSpPr>
            <p:cNvPr id="11" name="文本框 10"/>
            <p:cNvSpPr txBox="1"/>
            <p:nvPr/>
          </p:nvSpPr>
          <p:spPr>
            <a:xfrm>
              <a:off x="2989" y="4786"/>
              <a:ext cx="5865" cy="1452"/>
            </a:xfrm>
            <a:prstGeom prst="rect">
              <a:avLst/>
            </a:prstGeom>
            <a:noFill/>
          </p:spPr>
          <p:txBody>
            <a:bodyPr wrap="square" rtlCol="0">
              <a:spAutoFit/>
            </a:bodyPr>
            <a:lstStyle/>
            <a:p>
              <a:pPr algn="ctr"/>
              <a:r>
                <a:rPr lang="zh-CN" altLang="en-US" sz="5400" dirty="0">
                  <a:solidFill>
                    <a:srgbClr val="7B5F13"/>
                  </a:solidFill>
                  <a:cs typeface="+mn-ea"/>
                  <a:sym typeface="+mn-lt"/>
                </a:rPr>
                <a:t>节气习俗</a:t>
              </a:r>
            </a:p>
          </p:txBody>
        </p:sp>
        <p:sp>
          <p:nvSpPr>
            <p:cNvPr id="12" name="圆角矩形 11"/>
            <p:cNvSpPr/>
            <p:nvPr/>
          </p:nvSpPr>
          <p:spPr>
            <a:xfrm>
              <a:off x="2808" y="4884"/>
              <a:ext cx="5924" cy="1405"/>
            </a:xfrm>
            <a:prstGeom prst="roundRect">
              <a:avLst>
                <a:gd name="adj" fmla="val 50000"/>
              </a:avLst>
            </a:prstGeom>
            <a:noFill/>
            <a:ln w="73025" cmpd="dbl">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20160000">
              <a:off x="2073" y="4703"/>
              <a:ext cx="2198" cy="1788"/>
            </a:xfrm>
            <a:prstGeom prst="rect">
              <a:avLst/>
            </a:prstGeom>
            <a:effectLst>
              <a:outerShdw blurRad="76200" dir="13500000" sy="23000" kx="1200000" algn="br" rotWithShape="0">
                <a:prstClr val="black">
                  <a:alpha val="20000"/>
                </a:prstClr>
              </a:outerShdw>
            </a:effectLst>
          </p:spPr>
        </p:pic>
      </p:grpSp>
      <p:grpSp>
        <p:nvGrpSpPr>
          <p:cNvPr id="22" name="组合 21"/>
          <p:cNvGrpSpPr/>
          <p:nvPr/>
        </p:nvGrpSpPr>
        <p:grpSpPr>
          <a:xfrm>
            <a:off x="806450" y="4174490"/>
            <a:ext cx="4290695" cy="1088390"/>
            <a:chOff x="2097" y="4575"/>
            <a:chExt cx="6757" cy="1714"/>
          </a:xfrm>
        </p:grpSpPr>
        <p:sp>
          <p:nvSpPr>
            <p:cNvPr id="23" name="文本框 22"/>
            <p:cNvSpPr txBox="1"/>
            <p:nvPr/>
          </p:nvSpPr>
          <p:spPr>
            <a:xfrm>
              <a:off x="2989" y="4786"/>
              <a:ext cx="5865" cy="1452"/>
            </a:xfrm>
            <a:prstGeom prst="rect">
              <a:avLst/>
            </a:prstGeom>
            <a:noFill/>
          </p:spPr>
          <p:txBody>
            <a:bodyPr wrap="square" rtlCol="0">
              <a:spAutoFit/>
            </a:bodyPr>
            <a:lstStyle/>
            <a:p>
              <a:pPr algn="ctr"/>
              <a:r>
                <a:rPr lang="zh-CN" altLang="en-US" sz="5400" dirty="0">
                  <a:solidFill>
                    <a:srgbClr val="7B5F13"/>
                  </a:solidFill>
                  <a:cs typeface="+mn-ea"/>
                  <a:sym typeface="+mn-lt"/>
                </a:rPr>
                <a:t>气候特点</a:t>
              </a:r>
            </a:p>
          </p:txBody>
        </p:sp>
        <p:sp>
          <p:nvSpPr>
            <p:cNvPr id="24" name="圆角矩形 23"/>
            <p:cNvSpPr/>
            <p:nvPr/>
          </p:nvSpPr>
          <p:spPr>
            <a:xfrm>
              <a:off x="2808" y="4884"/>
              <a:ext cx="5924" cy="1405"/>
            </a:xfrm>
            <a:prstGeom prst="roundRect">
              <a:avLst>
                <a:gd name="adj" fmla="val 50000"/>
              </a:avLst>
            </a:prstGeom>
            <a:noFill/>
            <a:ln w="73025" cmpd="dbl">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0160000">
              <a:off x="2097" y="4575"/>
              <a:ext cx="2028" cy="1650"/>
            </a:xfrm>
            <a:prstGeom prst="rect">
              <a:avLst/>
            </a:prstGeom>
            <a:effectLst>
              <a:outerShdw blurRad="76200" dir="13500000" sy="23000" kx="1200000" algn="br" rotWithShape="0">
                <a:prstClr val="black">
                  <a:alpha val="20000"/>
                </a:prstClr>
              </a:outerShdw>
            </a:effectLst>
          </p:spPr>
        </p:pic>
      </p:grpSp>
      <p:grpSp>
        <p:nvGrpSpPr>
          <p:cNvPr id="26" name="组合 25"/>
          <p:cNvGrpSpPr/>
          <p:nvPr/>
        </p:nvGrpSpPr>
        <p:grpSpPr>
          <a:xfrm>
            <a:off x="5450205" y="4267835"/>
            <a:ext cx="4253865" cy="1097915"/>
            <a:chOff x="2155" y="4722"/>
            <a:chExt cx="6699" cy="1729"/>
          </a:xfrm>
        </p:grpSpPr>
        <p:sp>
          <p:nvSpPr>
            <p:cNvPr id="27" name="文本框 26"/>
            <p:cNvSpPr txBox="1"/>
            <p:nvPr/>
          </p:nvSpPr>
          <p:spPr>
            <a:xfrm>
              <a:off x="2989" y="4786"/>
              <a:ext cx="5865" cy="1452"/>
            </a:xfrm>
            <a:prstGeom prst="rect">
              <a:avLst/>
            </a:prstGeom>
            <a:noFill/>
          </p:spPr>
          <p:txBody>
            <a:bodyPr wrap="square" rtlCol="0">
              <a:spAutoFit/>
            </a:bodyPr>
            <a:lstStyle/>
            <a:p>
              <a:pPr algn="ctr"/>
              <a:r>
                <a:rPr lang="zh-CN" altLang="en-US" sz="5400" dirty="0">
                  <a:solidFill>
                    <a:srgbClr val="7B5F13"/>
                  </a:solidFill>
                  <a:cs typeface="+mn-ea"/>
                  <a:sym typeface="+mn-lt"/>
                </a:rPr>
                <a:t>节气养生</a:t>
              </a:r>
            </a:p>
          </p:txBody>
        </p:sp>
        <p:sp>
          <p:nvSpPr>
            <p:cNvPr id="28" name="圆角矩形 27"/>
            <p:cNvSpPr/>
            <p:nvPr/>
          </p:nvSpPr>
          <p:spPr>
            <a:xfrm>
              <a:off x="2808" y="4884"/>
              <a:ext cx="5924" cy="1405"/>
            </a:xfrm>
            <a:prstGeom prst="roundRect">
              <a:avLst>
                <a:gd name="adj" fmla="val 50000"/>
              </a:avLst>
            </a:prstGeom>
            <a:noFill/>
            <a:ln w="73025" cmpd="dbl">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20160000">
              <a:off x="2155" y="4722"/>
              <a:ext cx="2125" cy="1729"/>
            </a:xfrm>
            <a:prstGeom prst="rect">
              <a:avLst/>
            </a:prstGeom>
            <a:effectLst>
              <a:outerShdw blurRad="76200" dir="13500000" sy="23000" kx="1200000" algn="br" rotWithShape="0">
                <a:prstClr val="black">
                  <a:alpha val="20000"/>
                </a:prstClr>
              </a:outerShdw>
            </a:effectLst>
          </p:spPr>
        </p:pic>
      </p:grpSp>
      <p:sp>
        <p:nvSpPr>
          <p:cNvPr id="30" name="文本框 29"/>
          <p:cNvSpPr txBox="1"/>
          <p:nvPr/>
        </p:nvSpPr>
        <p:spPr>
          <a:xfrm>
            <a:off x="4410710" y="707390"/>
            <a:ext cx="2222500" cy="1106805"/>
          </a:xfrm>
          <a:prstGeom prst="rect">
            <a:avLst/>
          </a:prstGeom>
          <a:noFill/>
        </p:spPr>
        <p:txBody>
          <a:bodyPr wrap="square" rtlCol="0">
            <a:spAutoFit/>
          </a:bodyPr>
          <a:lstStyle/>
          <a:p>
            <a:pPr algn="ctr"/>
            <a:r>
              <a:rPr lang="zh-CN" altLang="en-US" sz="6600" dirty="0">
                <a:solidFill>
                  <a:srgbClr val="7B5F13"/>
                </a:solidFill>
                <a:cs typeface="+mn-ea"/>
                <a:sym typeface="+mn-lt"/>
              </a:rPr>
              <a:t>目</a:t>
            </a:r>
            <a:r>
              <a:rPr lang="zh-CN" altLang="en-US" sz="6600" dirty="0">
                <a:solidFill>
                  <a:srgbClr val="7EC1B3"/>
                </a:solidFill>
                <a:cs typeface="+mn-ea"/>
                <a:sym typeface="+mn-lt"/>
              </a:rPr>
              <a:t>录</a:t>
            </a:r>
          </a:p>
        </p:txBody>
      </p:sp>
      <p:sp>
        <p:nvSpPr>
          <p:cNvPr id="4" name="文本框 3"/>
          <p:cNvSpPr txBox="1"/>
          <p:nvPr/>
        </p:nvSpPr>
        <p:spPr>
          <a:xfrm>
            <a:off x="1793289" y="1003177"/>
            <a:ext cx="1455938"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1"/>
      <p:bldP spid="30"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rot="5400000" flipV="1">
            <a:off x="1303655" y="821690"/>
            <a:ext cx="4770755" cy="3128010"/>
          </a:xfrm>
          <a:prstGeom prst="homePlate">
            <a:avLst>
              <a:gd name="adj" fmla="val 26837"/>
            </a:avLst>
          </a:prstGeom>
          <a:solidFill>
            <a:srgbClr val="FFC000"/>
          </a:solidFill>
          <a:ln>
            <a:noFill/>
          </a:ln>
          <a:effectLst>
            <a:outerShdw blurRad="457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五边形 11"/>
          <p:cNvSpPr/>
          <p:nvPr/>
        </p:nvSpPr>
        <p:spPr>
          <a:xfrm rot="5400000" flipV="1">
            <a:off x="1405890" y="875665"/>
            <a:ext cx="4576445" cy="2825115"/>
          </a:xfrm>
          <a:prstGeom prst="homePlate">
            <a:avLst>
              <a:gd name="adj" fmla="val 26837"/>
            </a:avLst>
          </a:prstGeom>
          <a:solidFill>
            <a:schemeClr val="bg1"/>
          </a:solidFill>
          <a:ln>
            <a:noFill/>
          </a:ln>
          <a:effectLst>
            <a:outerShdw blurRad="457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3039522" y="293816"/>
            <a:ext cx="1634490" cy="3630930"/>
          </a:xfrm>
          <a:prstGeom prst="rect">
            <a:avLst/>
          </a:prstGeom>
          <a:noFill/>
        </p:spPr>
        <p:txBody>
          <a:bodyPr wrap="square" rtlCol="0">
            <a:spAutoFit/>
          </a:bodyPr>
          <a:lstStyle/>
          <a:p>
            <a:r>
              <a:rPr lang="zh-CN" altLang="en-US" sz="11500" dirty="0">
                <a:cs typeface="+mn-ea"/>
                <a:sym typeface="+mn-lt"/>
              </a:rPr>
              <a:t>谢谢</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72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233670" y="1043305"/>
            <a:ext cx="4772025" cy="4772025"/>
          </a:xfrm>
          <a:prstGeom prst="ellipse">
            <a:avLst/>
          </a:prstGeom>
          <a:solidFill>
            <a:schemeClr val="bg1"/>
          </a:solidFill>
          <a:ln w="101600" cmpd="dbl">
            <a:solidFill>
              <a:srgbClr val="F9D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6210300" y="1673225"/>
            <a:ext cx="2818765" cy="2799715"/>
          </a:xfrm>
          <a:prstGeom prst="rect">
            <a:avLst/>
          </a:prstGeom>
          <a:noFill/>
        </p:spPr>
        <p:txBody>
          <a:bodyPr wrap="square" rtlCol="0">
            <a:spAutoFit/>
          </a:bodyPr>
          <a:lstStyle/>
          <a:p>
            <a:pPr algn="ctr"/>
            <a:r>
              <a:rPr lang="zh-CN" altLang="en-US" sz="8800" dirty="0">
                <a:solidFill>
                  <a:srgbClr val="7B5F13"/>
                </a:solidFill>
                <a:cs typeface="+mn-ea"/>
                <a:sym typeface="+mn-lt"/>
              </a:rPr>
              <a:t>节气释义</a:t>
            </a:r>
          </a:p>
        </p:txBody>
      </p:sp>
      <p:sp>
        <p:nvSpPr>
          <p:cNvPr id="8" name="文本框 7"/>
          <p:cNvSpPr txBox="1"/>
          <p:nvPr/>
        </p:nvSpPr>
        <p:spPr>
          <a:xfrm>
            <a:off x="6840855" y="4656455"/>
            <a:ext cx="1557655" cy="460375"/>
          </a:xfrm>
          <a:prstGeom prst="rect">
            <a:avLst/>
          </a:prstGeom>
          <a:solidFill>
            <a:srgbClr val="7EC1B3"/>
          </a:solidFill>
        </p:spPr>
        <p:txBody>
          <a:bodyPr wrap="square" rtlCol="0">
            <a:spAutoFit/>
          </a:bodyPr>
          <a:lstStyle/>
          <a:p>
            <a:pPr algn="ctr"/>
            <a:r>
              <a:rPr lang="en-US" altLang="zh-CN" sz="2400" b="1" dirty="0">
                <a:solidFill>
                  <a:schemeClr val="bg1"/>
                </a:solidFill>
                <a:cs typeface="+mn-ea"/>
                <a:sym typeface="+mn-lt"/>
              </a:rPr>
              <a:t>Part 01</a:t>
            </a:r>
            <a:endParaRPr lang="zh-CN" altLang="en-US" sz="2400" b="1"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 grpId="1"/>
      <p:bldP spid="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37982" y="705592"/>
            <a:ext cx="1205372" cy="980860"/>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节气释义</a:t>
            </a:r>
          </a:p>
        </p:txBody>
      </p:sp>
      <p:sp>
        <p:nvSpPr>
          <p:cNvPr id="2" name="文本框 1"/>
          <p:cNvSpPr txBox="1"/>
          <p:nvPr/>
        </p:nvSpPr>
        <p:spPr>
          <a:xfrm>
            <a:off x="881380" y="2315845"/>
            <a:ext cx="3450590" cy="700405"/>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秋分是二二十四节气中的十四节气中的第十六个节气时。</a:t>
            </a:r>
          </a:p>
        </p:txBody>
      </p:sp>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278841" y="1327468"/>
            <a:ext cx="5028565" cy="5028565"/>
          </a:xfrm>
          <a:prstGeom prst="rect">
            <a:avLst/>
          </a:prstGeom>
        </p:spPr>
      </p:pic>
      <p:sp>
        <p:nvSpPr>
          <p:cNvPr id="6" name="文本框 5"/>
          <p:cNvSpPr txBox="1"/>
          <p:nvPr/>
        </p:nvSpPr>
        <p:spPr>
          <a:xfrm>
            <a:off x="1276350" y="3617595"/>
            <a:ext cx="3450590" cy="700405"/>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秋分是二二十四节气中的十四节气中的第十六个节气时。</a:t>
            </a:r>
          </a:p>
        </p:txBody>
      </p:sp>
      <p:sp>
        <p:nvSpPr>
          <p:cNvPr id="10" name="文本框 9"/>
          <p:cNvSpPr txBox="1"/>
          <p:nvPr/>
        </p:nvSpPr>
        <p:spPr>
          <a:xfrm>
            <a:off x="6309360" y="1130935"/>
            <a:ext cx="3450590"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a:t>
            </a:r>
          </a:p>
        </p:txBody>
      </p:sp>
      <p:sp>
        <p:nvSpPr>
          <p:cNvPr id="11" name="文本框 10"/>
          <p:cNvSpPr txBox="1"/>
          <p:nvPr/>
        </p:nvSpPr>
        <p:spPr>
          <a:xfrm>
            <a:off x="7308850" y="2917190"/>
            <a:ext cx="3450590"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a:t>
            </a:r>
          </a:p>
        </p:txBody>
      </p:sp>
      <p:sp>
        <p:nvSpPr>
          <p:cNvPr id="12" name="文本框 11"/>
          <p:cNvSpPr txBox="1"/>
          <p:nvPr/>
        </p:nvSpPr>
        <p:spPr>
          <a:xfrm>
            <a:off x="6986905" y="4451350"/>
            <a:ext cx="3450590"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5" presetClass="entr"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2"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grpId="2"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par>
                                <p:cTn id="40" presetID="55"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0.7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 grpId="1"/>
      <p:bldP spid="2" grpId="2"/>
      <p:bldP spid="6" grpId="1"/>
      <p:bldP spid="6" grpId="2"/>
      <p:bldP spid="10" grpId="1"/>
      <p:bldP spid="10" grpId="2"/>
      <p:bldP spid="11" grpId="1"/>
      <p:bldP spid="11" grpId="2"/>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30200"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76469" y="3657600"/>
            <a:ext cx="4263632" cy="3197723"/>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160000">
            <a:off x="543022" y="578707"/>
            <a:ext cx="1263393" cy="1028074"/>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节气释义</a:t>
            </a:r>
          </a:p>
        </p:txBody>
      </p:sp>
      <p:sp>
        <p:nvSpPr>
          <p:cNvPr id="10" name="文本框 9"/>
          <p:cNvSpPr txBox="1"/>
          <p:nvPr/>
        </p:nvSpPr>
        <p:spPr>
          <a:xfrm>
            <a:off x="2264410" y="2178685"/>
            <a:ext cx="709358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秋分是二二十四节气中的十四节气中的第十六个节气时是二二十四节气中的十四节气中的第是二二十四节气中的十四节气中时。</a:t>
            </a:r>
          </a:p>
        </p:txBody>
      </p:sp>
      <p:sp>
        <p:nvSpPr>
          <p:cNvPr id="2" name="圆角矩形 1"/>
          <p:cNvSpPr/>
          <p:nvPr/>
        </p:nvSpPr>
        <p:spPr>
          <a:xfrm>
            <a:off x="1249045" y="2089150"/>
            <a:ext cx="876935" cy="879475"/>
          </a:xfrm>
          <a:prstGeom prst="roundRect">
            <a:avLst>
              <a:gd name="adj" fmla="val 25126"/>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2264410" y="3509645"/>
            <a:ext cx="709358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秋分是二二十四节气中的十四节气中的第十六个节气时是二二十四节气中的十四节气中的第是二二十四节气中的十四节气中时。</a:t>
            </a:r>
          </a:p>
        </p:txBody>
      </p:sp>
      <p:sp>
        <p:nvSpPr>
          <p:cNvPr id="4" name="圆角矩形 3"/>
          <p:cNvSpPr/>
          <p:nvPr/>
        </p:nvSpPr>
        <p:spPr>
          <a:xfrm>
            <a:off x="1249045" y="3420110"/>
            <a:ext cx="876935" cy="879475"/>
          </a:xfrm>
          <a:prstGeom prst="roundRect">
            <a:avLst>
              <a:gd name="adj" fmla="val 25126"/>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2264410" y="4922520"/>
            <a:ext cx="709358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秋分是二二十四节气中的十四节气中的第十六个节气时是二二十四节气中的十四节气中的第是二二十四节气中的十四节气中时。</a:t>
            </a:r>
          </a:p>
        </p:txBody>
      </p:sp>
      <p:sp>
        <p:nvSpPr>
          <p:cNvPr id="11" name="圆角矩形 10"/>
          <p:cNvSpPr/>
          <p:nvPr/>
        </p:nvSpPr>
        <p:spPr>
          <a:xfrm>
            <a:off x="1249045" y="4832985"/>
            <a:ext cx="876935" cy="879475"/>
          </a:xfrm>
          <a:prstGeom prst="roundRect">
            <a:avLst>
              <a:gd name="adj" fmla="val 25126"/>
            </a:avLst>
          </a:prstGeom>
          <a:solidFill>
            <a:srgbClr val="F9D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Freeform 94"/>
          <p:cNvSpPr/>
          <p:nvPr/>
        </p:nvSpPr>
        <p:spPr bwMode="auto">
          <a:xfrm>
            <a:off x="1439863" y="2284731"/>
            <a:ext cx="466725" cy="488950"/>
          </a:xfrm>
          <a:custGeom>
            <a:avLst/>
            <a:gdLst>
              <a:gd name="T0" fmla="*/ 124 w 124"/>
              <a:gd name="T1" fmla="*/ 0 h 130"/>
              <a:gd name="T2" fmla="*/ 39 w 124"/>
              <a:gd name="T3" fmla="*/ 20 h 130"/>
              <a:gd name="T4" fmla="*/ 39 w 124"/>
              <a:gd name="T5" fmla="*/ 94 h 130"/>
              <a:gd name="T6" fmla="*/ 21 w 124"/>
              <a:gd name="T7" fmla="*/ 92 h 130"/>
              <a:gd name="T8" fmla="*/ 2 w 124"/>
              <a:gd name="T9" fmla="*/ 115 h 130"/>
              <a:gd name="T10" fmla="*/ 30 w 124"/>
              <a:gd name="T11" fmla="*/ 127 h 130"/>
              <a:gd name="T12" fmla="*/ 49 w 124"/>
              <a:gd name="T13" fmla="*/ 108 h 130"/>
              <a:gd name="T14" fmla="*/ 49 w 124"/>
              <a:gd name="T15" fmla="*/ 108 h 130"/>
              <a:gd name="T16" fmla="*/ 49 w 124"/>
              <a:gd name="T17" fmla="*/ 48 h 130"/>
              <a:gd name="T18" fmla="*/ 115 w 124"/>
              <a:gd name="T19" fmla="*/ 32 h 130"/>
              <a:gd name="T20" fmla="*/ 115 w 124"/>
              <a:gd name="T21" fmla="*/ 82 h 130"/>
              <a:gd name="T22" fmla="*/ 96 w 124"/>
              <a:gd name="T23" fmla="*/ 80 h 130"/>
              <a:gd name="T24" fmla="*/ 77 w 124"/>
              <a:gd name="T25" fmla="*/ 104 h 130"/>
              <a:gd name="T26" fmla="*/ 105 w 124"/>
              <a:gd name="T27" fmla="*/ 115 h 130"/>
              <a:gd name="T28" fmla="*/ 124 w 124"/>
              <a:gd name="T29" fmla="*/ 98 h 130"/>
              <a:gd name="T30" fmla="*/ 124 w 124"/>
              <a:gd name="T31" fmla="*/ 98 h 130"/>
              <a:gd name="T32" fmla="*/ 124 w 124"/>
              <a:gd name="T3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30">
                <a:moveTo>
                  <a:pt x="124" y="0"/>
                </a:moveTo>
                <a:cubicBezTo>
                  <a:pt x="39" y="20"/>
                  <a:pt x="39" y="20"/>
                  <a:pt x="39" y="20"/>
                </a:cubicBezTo>
                <a:cubicBezTo>
                  <a:pt x="39" y="94"/>
                  <a:pt x="39" y="94"/>
                  <a:pt x="39" y="94"/>
                </a:cubicBezTo>
                <a:cubicBezTo>
                  <a:pt x="34" y="91"/>
                  <a:pt x="28" y="91"/>
                  <a:pt x="21" y="92"/>
                </a:cubicBezTo>
                <a:cubicBezTo>
                  <a:pt x="8" y="95"/>
                  <a:pt x="0" y="106"/>
                  <a:pt x="2" y="115"/>
                </a:cubicBezTo>
                <a:cubicBezTo>
                  <a:pt x="4" y="125"/>
                  <a:pt x="17" y="130"/>
                  <a:pt x="30" y="127"/>
                </a:cubicBezTo>
                <a:cubicBezTo>
                  <a:pt x="41" y="124"/>
                  <a:pt x="49" y="116"/>
                  <a:pt x="49" y="108"/>
                </a:cubicBezTo>
                <a:cubicBezTo>
                  <a:pt x="49" y="108"/>
                  <a:pt x="49" y="108"/>
                  <a:pt x="49" y="108"/>
                </a:cubicBezTo>
                <a:cubicBezTo>
                  <a:pt x="49" y="48"/>
                  <a:pt x="49" y="48"/>
                  <a:pt x="49" y="48"/>
                </a:cubicBezTo>
                <a:cubicBezTo>
                  <a:pt x="115" y="32"/>
                  <a:pt x="115" y="32"/>
                  <a:pt x="115" y="32"/>
                </a:cubicBezTo>
                <a:cubicBezTo>
                  <a:pt x="115" y="82"/>
                  <a:pt x="115" y="82"/>
                  <a:pt x="115" y="82"/>
                </a:cubicBezTo>
                <a:cubicBezTo>
                  <a:pt x="110" y="79"/>
                  <a:pt x="103" y="79"/>
                  <a:pt x="96" y="80"/>
                </a:cubicBezTo>
                <a:cubicBezTo>
                  <a:pt x="83" y="84"/>
                  <a:pt x="75" y="94"/>
                  <a:pt x="77" y="104"/>
                </a:cubicBezTo>
                <a:cubicBezTo>
                  <a:pt x="79" y="113"/>
                  <a:pt x="92" y="118"/>
                  <a:pt x="105" y="115"/>
                </a:cubicBezTo>
                <a:cubicBezTo>
                  <a:pt x="115" y="113"/>
                  <a:pt x="123" y="106"/>
                  <a:pt x="124" y="98"/>
                </a:cubicBezTo>
                <a:cubicBezTo>
                  <a:pt x="124" y="98"/>
                  <a:pt x="124" y="98"/>
                  <a:pt x="124" y="98"/>
                </a:cubicBezTo>
                <a:lnTo>
                  <a:pt x="1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12" name="组合 11"/>
          <p:cNvGrpSpPr/>
          <p:nvPr/>
        </p:nvGrpSpPr>
        <p:grpSpPr>
          <a:xfrm>
            <a:off x="1447165" y="3619500"/>
            <a:ext cx="480060" cy="481330"/>
            <a:chOff x="895" y="6538"/>
            <a:chExt cx="756" cy="758"/>
          </a:xfrm>
          <a:solidFill>
            <a:schemeClr val="bg1"/>
          </a:solidFill>
        </p:grpSpPr>
        <p:sp>
          <p:nvSpPr>
            <p:cNvPr id="151" name="Oval 115"/>
            <p:cNvSpPr>
              <a:spLocks noChangeArrowheads="1"/>
            </p:cNvSpPr>
            <p:nvPr/>
          </p:nvSpPr>
          <p:spPr bwMode="auto">
            <a:xfrm>
              <a:off x="1073" y="6715"/>
              <a:ext cx="400" cy="4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16"/>
            <p:cNvSpPr/>
            <p:nvPr/>
          </p:nvSpPr>
          <p:spPr bwMode="auto">
            <a:xfrm>
              <a:off x="978" y="6623"/>
              <a:ext cx="140" cy="140"/>
            </a:xfrm>
            <a:custGeom>
              <a:avLst/>
              <a:gdLst>
                <a:gd name="T0" fmla="*/ 19 w 24"/>
                <a:gd name="T1" fmla="*/ 19 h 24"/>
                <a:gd name="T2" fmla="*/ 24 w 24"/>
                <a:gd name="T3" fmla="*/ 14 h 24"/>
                <a:gd name="T4" fmla="*/ 10 w 24"/>
                <a:gd name="T5" fmla="*/ 0 h 24"/>
                <a:gd name="T6" fmla="*/ 0 w 24"/>
                <a:gd name="T7" fmla="*/ 10 h 24"/>
                <a:gd name="T8" fmla="*/ 14 w 24"/>
                <a:gd name="T9" fmla="*/ 24 h 24"/>
                <a:gd name="T10" fmla="*/ 19 w 24"/>
                <a:gd name="T11" fmla="*/ 19 h 24"/>
              </a:gdLst>
              <a:ahLst/>
              <a:cxnLst>
                <a:cxn ang="0">
                  <a:pos x="T0" y="T1"/>
                </a:cxn>
                <a:cxn ang="0">
                  <a:pos x="T2" y="T3"/>
                </a:cxn>
                <a:cxn ang="0">
                  <a:pos x="T4" y="T5"/>
                </a:cxn>
                <a:cxn ang="0">
                  <a:pos x="T6" y="T7"/>
                </a:cxn>
                <a:cxn ang="0">
                  <a:pos x="T8" y="T9"/>
                </a:cxn>
                <a:cxn ang="0">
                  <a:pos x="T10" y="T11"/>
                </a:cxn>
              </a:cxnLst>
              <a:rect l="0" t="0" r="r" b="b"/>
              <a:pathLst>
                <a:path w="24" h="24">
                  <a:moveTo>
                    <a:pt x="19" y="19"/>
                  </a:moveTo>
                  <a:cubicBezTo>
                    <a:pt x="21" y="17"/>
                    <a:pt x="22" y="15"/>
                    <a:pt x="24" y="14"/>
                  </a:cubicBezTo>
                  <a:cubicBezTo>
                    <a:pt x="10" y="0"/>
                    <a:pt x="10" y="0"/>
                    <a:pt x="10" y="0"/>
                  </a:cubicBezTo>
                  <a:cubicBezTo>
                    <a:pt x="0" y="10"/>
                    <a:pt x="0" y="10"/>
                    <a:pt x="0" y="10"/>
                  </a:cubicBezTo>
                  <a:cubicBezTo>
                    <a:pt x="14" y="24"/>
                    <a:pt x="14" y="24"/>
                    <a:pt x="14" y="24"/>
                  </a:cubicBezTo>
                  <a:cubicBezTo>
                    <a:pt x="15" y="22"/>
                    <a:pt x="17" y="21"/>
                    <a:pt x="1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17"/>
            <p:cNvSpPr/>
            <p:nvPr/>
          </p:nvSpPr>
          <p:spPr bwMode="auto">
            <a:xfrm>
              <a:off x="1425" y="6623"/>
              <a:ext cx="143" cy="140"/>
            </a:xfrm>
            <a:custGeom>
              <a:avLst/>
              <a:gdLst>
                <a:gd name="T0" fmla="*/ 10 w 24"/>
                <a:gd name="T1" fmla="*/ 24 h 24"/>
                <a:gd name="T2" fmla="*/ 24 w 24"/>
                <a:gd name="T3" fmla="*/ 10 h 24"/>
                <a:gd name="T4" fmla="*/ 14 w 24"/>
                <a:gd name="T5" fmla="*/ 0 h 24"/>
                <a:gd name="T6" fmla="*/ 0 w 24"/>
                <a:gd name="T7" fmla="*/ 14 h 24"/>
                <a:gd name="T8" fmla="*/ 5 w 24"/>
                <a:gd name="T9" fmla="*/ 19 h 24"/>
                <a:gd name="T10" fmla="*/ 10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0" y="24"/>
                  </a:moveTo>
                  <a:cubicBezTo>
                    <a:pt x="24" y="10"/>
                    <a:pt x="24" y="10"/>
                    <a:pt x="24" y="10"/>
                  </a:cubicBezTo>
                  <a:cubicBezTo>
                    <a:pt x="14" y="0"/>
                    <a:pt x="14" y="0"/>
                    <a:pt x="14" y="0"/>
                  </a:cubicBezTo>
                  <a:cubicBezTo>
                    <a:pt x="0" y="14"/>
                    <a:pt x="0" y="14"/>
                    <a:pt x="0" y="14"/>
                  </a:cubicBezTo>
                  <a:cubicBezTo>
                    <a:pt x="2" y="15"/>
                    <a:pt x="3" y="17"/>
                    <a:pt x="5" y="19"/>
                  </a:cubicBezTo>
                  <a:cubicBezTo>
                    <a:pt x="7" y="21"/>
                    <a:pt x="9" y="22"/>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18"/>
            <p:cNvSpPr/>
            <p:nvPr/>
          </p:nvSpPr>
          <p:spPr bwMode="auto">
            <a:xfrm>
              <a:off x="895" y="6875"/>
              <a:ext cx="118" cy="83"/>
            </a:xfrm>
            <a:custGeom>
              <a:avLst/>
              <a:gdLst>
                <a:gd name="T0" fmla="*/ 20 w 20"/>
                <a:gd name="T1" fmla="*/ 7 h 14"/>
                <a:gd name="T2" fmla="*/ 20 w 20"/>
                <a:gd name="T3" fmla="*/ 0 h 14"/>
                <a:gd name="T4" fmla="*/ 0 w 20"/>
                <a:gd name="T5" fmla="*/ 0 h 14"/>
                <a:gd name="T6" fmla="*/ 0 w 20"/>
                <a:gd name="T7" fmla="*/ 14 h 14"/>
                <a:gd name="T8" fmla="*/ 20 w 20"/>
                <a:gd name="T9" fmla="*/ 14 h 14"/>
                <a:gd name="T10" fmla="*/ 20 w 20"/>
                <a:gd name="T11" fmla="*/ 7 h 14"/>
              </a:gdLst>
              <a:ahLst/>
              <a:cxnLst>
                <a:cxn ang="0">
                  <a:pos x="T0" y="T1"/>
                </a:cxn>
                <a:cxn ang="0">
                  <a:pos x="T2" y="T3"/>
                </a:cxn>
                <a:cxn ang="0">
                  <a:pos x="T4" y="T5"/>
                </a:cxn>
                <a:cxn ang="0">
                  <a:pos x="T6" y="T7"/>
                </a:cxn>
                <a:cxn ang="0">
                  <a:pos x="T8" y="T9"/>
                </a:cxn>
                <a:cxn ang="0">
                  <a:pos x="T10" y="T11"/>
                </a:cxn>
              </a:cxnLst>
              <a:rect l="0" t="0" r="r" b="b"/>
              <a:pathLst>
                <a:path w="20" h="14">
                  <a:moveTo>
                    <a:pt x="20" y="7"/>
                  </a:moveTo>
                  <a:cubicBezTo>
                    <a:pt x="20" y="5"/>
                    <a:pt x="20" y="2"/>
                    <a:pt x="20" y="0"/>
                  </a:cubicBezTo>
                  <a:cubicBezTo>
                    <a:pt x="0" y="0"/>
                    <a:pt x="0" y="0"/>
                    <a:pt x="0" y="0"/>
                  </a:cubicBezTo>
                  <a:cubicBezTo>
                    <a:pt x="0" y="14"/>
                    <a:pt x="0" y="14"/>
                    <a:pt x="0" y="14"/>
                  </a:cubicBezTo>
                  <a:cubicBezTo>
                    <a:pt x="20" y="14"/>
                    <a:pt x="20" y="14"/>
                    <a:pt x="20" y="14"/>
                  </a:cubicBezTo>
                  <a:cubicBezTo>
                    <a:pt x="20" y="12"/>
                    <a:pt x="20" y="9"/>
                    <a:pt x="2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19"/>
            <p:cNvSpPr/>
            <p:nvPr/>
          </p:nvSpPr>
          <p:spPr bwMode="auto">
            <a:xfrm>
              <a:off x="1230" y="6538"/>
              <a:ext cx="83" cy="120"/>
            </a:xfrm>
            <a:custGeom>
              <a:avLst/>
              <a:gdLst>
                <a:gd name="T0" fmla="*/ 14 w 14"/>
                <a:gd name="T1" fmla="*/ 20 h 20"/>
                <a:gd name="T2" fmla="*/ 14 w 14"/>
                <a:gd name="T3" fmla="*/ 0 h 20"/>
                <a:gd name="T4" fmla="*/ 0 w 14"/>
                <a:gd name="T5" fmla="*/ 0 h 20"/>
                <a:gd name="T6" fmla="*/ 0 w 14"/>
                <a:gd name="T7" fmla="*/ 20 h 20"/>
                <a:gd name="T8" fmla="*/ 7 w 14"/>
                <a:gd name="T9" fmla="*/ 20 h 20"/>
                <a:gd name="T10" fmla="*/ 14 w 14"/>
                <a:gd name="T11" fmla="*/ 20 h 20"/>
              </a:gdLst>
              <a:ahLst/>
              <a:cxnLst>
                <a:cxn ang="0">
                  <a:pos x="T0" y="T1"/>
                </a:cxn>
                <a:cxn ang="0">
                  <a:pos x="T2" y="T3"/>
                </a:cxn>
                <a:cxn ang="0">
                  <a:pos x="T4" y="T5"/>
                </a:cxn>
                <a:cxn ang="0">
                  <a:pos x="T6" y="T7"/>
                </a:cxn>
                <a:cxn ang="0">
                  <a:pos x="T8" y="T9"/>
                </a:cxn>
                <a:cxn ang="0">
                  <a:pos x="T10" y="T11"/>
                </a:cxn>
              </a:cxnLst>
              <a:rect l="0" t="0" r="r" b="b"/>
              <a:pathLst>
                <a:path w="14" h="20">
                  <a:moveTo>
                    <a:pt x="14" y="20"/>
                  </a:moveTo>
                  <a:cubicBezTo>
                    <a:pt x="14" y="0"/>
                    <a:pt x="14" y="0"/>
                    <a:pt x="14" y="0"/>
                  </a:cubicBezTo>
                  <a:cubicBezTo>
                    <a:pt x="0" y="0"/>
                    <a:pt x="0" y="0"/>
                    <a:pt x="0" y="0"/>
                  </a:cubicBezTo>
                  <a:cubicBezTo>
                    <a:pt x="0" y="20"/>
                    <a:pt x="0" y="20"/>
                    <a:pt x="0" y="20"/>
                  </a:cubicBezTo>
                  <a:cubicBezTo>
                    <a:pt x="2" y="20"/>
                    <a:pt x="5" y="20"/>
                    <a:pt x="7" y="20"/>
                  </a:cubicBezTo>
                  <a:cubicBezTo>
                    <a:pt x="9" y="20"/>
                    <a:pt x="12"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20"/>
            <p:cNvSpPr/>
            <p:nvPr/>
          </p:nvSpPr>
          <p:spPr bwMode="auto">
            <a:xfrm>
              <a:off x="1533" y="6875"/>
              <a:ext cx="118" cy="83"/>
            </a:xfrm>
            <a:custGeom>
              <a:avLst/>
              <a:gdLst>
                <a:gd name="T0" fmla="*/ 0 w 20"/>
                <a:gd name="T1" fmla="*/ 0 h 14"/>
                <a:gd name="T2" fmla="*/ 0 w 20"/>
                <a:gd name="T3" fmla="*/ 7 h 14"/>
                <a:gd name="T4" fmla="*/ 0 w 20"/>
                <a:gd name="T5" fmla="*/ 14 h 14"/>
                <a:gd name="T6" fmla="*/ 20 w 20"/>
                <a:gd name="T7" fmla="*/ 14 h 14"/>
                <a:gd name="T8" fmla="*/ 20 w 20"/>
                <a:gd name="T9" fmla="*/ 0 h 14"/>
                <a:gd name="T10" fmla="*/ 0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0" y="0"/>
                  </a:moveTo>
                  <a:cubicBezTo>
                    <a:pt x="0" y="2"/>
                    <a:pt x="0" y="5"/>
                    <a:pt x="0" y="7"/>
                  </a:cubicBezTo>
                  <a:cubicBezTo>
                    <a:pt x="0" y="9"/>
                    <a:pt x="0" y="12"/>
                    <a:pt x="0" y="14"/>
                  </a:cubicBezTo>
                  <a:cubicBezTo>
                    <a:pt x="20" y="14"/>
                    <a:pt x="20" y="14"/>
                    <a:pt x="20" y="14"/>
                  </a:cubicBezTo>
                  <a:cubicBezTo>
                    <a:pt x="20" y="0"/>
                    <a:pt x="20" y="0"/>
                    <a:pt x="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21"/>
            <p:cNvSpPr/>
            <p:nvPr/>
          </p:nvSpPr>
          <p:spPr bwMode="auto">
            <a:xfrm>
              <a:off x="978" y="7070"/>
              <a:ext cx="140" cy="143"/>
            </a:xfrm>
            <a:custGeom>
              <a:avLst/>
              <a:gdLst>
                <a:gd name="T0" fmla="*/ 14 w 24"/>
                <a:gd name="T1" fmla="*/ 0 h 24"/>
                <a:gd name="T2" fmla="*/ 0 w 24"/>
                <a:gd name="T3" fmla="*/ 14 h 24"/>
                <a:gd name="T4" fmla="*/ 10 w 24"/>
                <a:gd name="T5" fmla="*/ 24 h 24"/>
                <a:gd name="T6" fmla="*/ 24 w 24"/>
                <a:gd name="T7" fmla="*/ 10 h 24"/>
                <a:gd name="T8" fmla="*/ 19 w 24"/>
                <a:gd name="T9" fmla="*/ 5 h 24"/>
                <a:gd name="T10" fmla="*/ 14 w 24"/>
                <a:gd name="T11" fmla="*/ 0 h 24"/>
              </a:gdLst>
              <a:ahLst/>
              <a:cxnLst>
                <a:cxn ang="0">
                  <a:pos x="T0" y="T1"/>
                </a:cxn>
                <a:cxn ang="0">
                  <a:pos x="T2" y="T3"/>
                </a:cxn>
                <a:cxn ang="0">
                  <a:pos x="T4" y="T5"/>
                </a:cxn>
                <a:cxn ang="0">
                  <a:pos x="T6" y="T7"/>
                </a:cxn>
                <a:cxn ang="0">
                  <a:pos x="T8" y="T9"/>
                </a:cxn>
                <a:cxn ang="0">
                  <a:pos x="T10" y="T11"/>
                </a:cxn>
              </a:cxnLst>
              <a:rect l="0" t="0" r="r" b="b"/>
              <a:pathLst>
                <a:path w="24" h="24">
                  <a:moveTo>
                    <a:pt x="14" y="0"/>
                  </a:moveTo>
                  <a:cubicBezTo>
                    <a:pt x="0" y="14"/>
                    <a:pt x="0" y="14"/>
                    <a:pt x="0" y="14"/>
                  </a:cubicBezTo>
                  <a:cubicBezTo>
                    <a:pt x="10" y="24"/>
                    <a:pt x="10" y="24"/>
                    <a:pt x="10" y="24"/>
                  </a:cubicBezTo>
                  <a:cubicBezTo>
                    <a:pt x="24" y="10"/>
                    <a:pt x="24" y="10"/>
                    <a:pt x="24" y="10"/>
                  </a:cubicBezTo>
                  <a:cubicBezTo>
                    <a:pt x="22" y="9"/>
                    <a:pt x="21" y="7"/>
                    <a:pt x="19" y="5"/>
                  </a:cubicBezTo>
                  <a:cubicBezTo>
                    <a:pt x="17" y="4"/>
                    <a:pt x="15" y="2"/>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22"/>
            <p:cNvSpPr/>
            <p:nvPr/>
          </p:nvSpPr>
          <p:spPr bwMode="auto">
            <a:xfrm>
              <a:off x="1425" y="7070"/>
              <a:ext cx="143" cy="143"/>
            </a:xfrm>
            <a:custGeom>
              <a:avLst/>
              <a:gdLst>
                <a:gd name="T0" fmla="*/ 5 w 24"/>
                <a:gd name="T1" fmla="*/ 5 h 24"/>
                <a:gd name="T2" fmla="*/ 0 w 24"/>
                <a:gd name="T3" fmla="*/ 10 h 24"/>
                <a:gd name="T4" fmla="*/ 14 w 24"/>
                <a:gd name="T5" fmla="*/ 24 h 24"/>
                <a:gd name="T6" fmla="*/ 24 w 24"/>
                <a:gd name="T7" fmla="*/ 14 h 24"/>
                <a:gd name="T8" fmla="*/ 10 w 24"/>
                <a:gd name="T9" fmla="*/ 0 h 24"/>
                <a:gd name="T10" fmla="*/ 5 w 24"/>
                <a:gd name="T11" fmla="*/ 5 h 24"/>
              </a:gdLst>
              <a:ahLst/>
              <a:cxnLst>
                <a:cxn ang="0">
                  <a:pos x="T0" y="T1"/>
                </a:cxn>
                <a:cxn ang="0">
                  <a:pos x="T2" y="T3"/>
                </a:cxn>
                <a:cxn ang="0">
                  <a:pos x="T4" y="T5"/>
                </a:cxn>
                <a:cxn ang="0">
                  <a:pos x="T6" y="T7"/>
                </a:cxn>
                <a:cxn ang="0">
                  <a:pos x="T8" y="T9"/>
                </a:cxn>
                <a:cxn ang="0">
                  <a:pos x="T10" y="T11"/>
                </a:cxn>
              </a:cxnLst>
              <a:rect l="0" t="0" r="r" b="b"/>
              <a:pathLst>
                <a:path w="24" h="24">
                  <a:moveTo>
                    <a:pt x="5" y="5"/>
                  </a:moveTo>
                  <a:cubicBezTo>
                    <a:pt x="3" y="7"/>
                    <a:pt x="2" y="9"/>
                    <a:pt x="0" y="10"/>
                  </a:cubicBezTo>
                  <a:cubicBezTo>
                    <a:pt x="14" y="24"/>
                    <a:pt x="14" y="24"/>
                    <a:pt x="14" y="24"/>
                  </a:cubicBezTo>
                  <a:cubicBezTo>
                    <a:pt x="24" y="14"/>
                    <a:pt x="24" y="14"/>
                    <a:pt x="24" y="14"/>
                  </a:cubicBezTo>
                  <a:cubicBezTo>
                    <a:pt x="10" y="0"/>
                    <a:pt x="10" y="0"/>
                    <a:pt x="10" y="0"/>
                  </a:cubicBezTo>
                  <a:cubicBezTo>
                    <a:pt x="9" y="2"/>
                    <a:pt x="7"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23"/>
            <p:cNvSpPr/>
            <p:nvPr/>
          </p:nvSpPr>
          <p:spPr bwMode="auto">
            <a:xfrm>
              <a:off x="1230" y="7178"/>
              <a:ext cx="83" cy="118"/>
            </a:xfrm>
            <a:custGeom>
              <a:avLst/>
              <a:gdLst>
                <a:gd name="T0" fmla="*/ 0 w 14"/>
                <a:gd name="T1" fmla="*/ 0 h 20"/>
                <a:gd name="T2" fmla="*/ 0 w 14"/>
                <a:gd name="T3" fmla="*/ 20 h 20"/>
                <a:gd name="T4" fmla="*/ 14 w 14"/>
                <a:gd name="T5" fmla="*/ 20 h 20"/>
                <a:gd name="T6" fmla="*/ 14 w 14"/>
                <a:gd name="T7" fmla="*/ 0 h 20"/>
                <a:gd name="T8" fmla="*/ 7 w 14"/>
                <a:gd name="T9" fmla="*/ 0 h 20"/>
                <a:gd name="T10" fmla="*/ 0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0" y="0"/>
                  </a:moveTo>
                  <a:cubicBezTo>
                    <a:pt x="0" y="20"/>
                    <a:pt x="0" y="20"/>
                    <a:pt x="0" y="20"/>
                  </a:cubicBezTo>
                  <a:cubicBezTo>
                    <a:pt x="14" y="20"/>
                    <a:pt x="14" y="20"/>
                    <a:pt x="14" y="20"/>
                  </a:cubicBezTo>
                  <a:cubicBezTo>
                    <a:pt x="14" y="0"/>
                    <a:pt x="14" y="0"/>
                    <a:pt x="14" y="0"/>
                  </a:cubicBezTo>
                  <a:cubicBezTo>
                    <a:pt x="12" y="0"/>
                    <a:pt x="9" y="0"/>
                    <a:pt x="7" y="0"/>
                  </a:cubicBezTo>
                  <a:cubicBezTo>
                    <a:pt x="5"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9" name="Freeform 83"/>
          <p:cNvSpPr/>
          <p:nvPr/>
        </p:nvSpPr>
        <p:spPr bwMode="auto">
          <a:xfrm>
            <a:off x="1454150" y="5019040"/>
            <a:ext cx="506730" cy="508000"/>
          </a:xfrm>
          <a:custGeom>
            <a:avLst/>
            <a:gdLst>
              <a:gd name="T0" fmla="*/ 50 w 135"/>
              <a:gd name="T1" fmla="*/ 85 h 135"/>
              <a:gd name="T2" fmla="*/ 40 w 135"/>
              <a:gd name="T3" fmla="*/ 0 h 135"/>
              <a:gd name="T4" fmla="*/ 28 w 135"/>
              <a:gd name="T5" fmla="*/ 10 h 135"/>
              <a:gd name="T6" fmla="*/ 27 w 135"/>
              <a:gd name="T7" fmla="*/ 108 h 135"/>
              <a:gd name="T8" fmla="*/ 125 w 135"/>
              <a:gd name="T9" fmla="*/ 107 h 135"/>
              <a:gd name="T10" fmla="*/ 135 w 135"/>
              <a:gd name="T11" fmla="*/ 95 h 135"/>
              <a:gd name="T12" fmla="*/ 50 w 135"/>
              <a:gd name="T13" fmla="*/ 85 h 135"/>
            </a:gdLst>
            <a:ahLst/>
            <a:cxnLst>
              <a:cxn ang="0">
                <a:pos x="T0" y="T1"/>
              </a:cxn>
              <a:cxn ang="0">
                <a:pos x="T2" y="T3"/>
              </a:cxn>
              <a:cxn ang="0">
                <a:pos x="T4" y="T5"/>
              </a:cxn>
              <a:cxn ang="0">
                <a:pos x="T6" y="T7"/>
              </a:cxn>
              <a:cxn ang="0">
                <a:pos x="T8" y="T9"/>
              </a:cxn>
              <a:cxn ang="0">
                <a:pos x="T10" y="T11"/>
              </a:cxn>
              <a:cxn ang="0">
                <a:pos x="T12" y="T13"/>
              </a:cxn>
            </a:cxnLst>
            <a:rect l="0" t="0" r="r" b="b"/>
            <a:pathLst>
              <a:path w="135" h="135">
                <a:moveTo>
                  <a:pt x="50" y="85"/>
                </a:moveTo>
                <a:cubicBezTo>
                  <a:pt x="27" y="62"/>
                  <a:pt x="24" y="27"/>
                  <a:pt x="40" y="0"/>
                </a:cubicBezTo>
                <a:cubicBezTo>
                  <a:pt x="36" y="3"/>
                  <a:pt x="32" y="6"/>
                  <a:pt x="28" y="10"/>
                </a:cubicBezTo>
                <a:cubicBezTo>
                  <a:pt x="0" y="37"/>
                  <a:pt x="0" y="81"/>
                  <a:pt x="27" y="108"/>
                </a:cubicBezTo>
                <a:cubicBezTo>
                  <a:pt x="54" y="135"/>
                  <a:pt x="98" y="135"/>
                  <a:pt x="125" y="107"/>
                </a:cubicBezTo>
                <a:cubicBezTo>
                  <a:pt x="129" y="103"/>
                  <a:pt x="132" y="99"/>
                  <a:pt x="135" y="95"/>
                </a:cubicBezTo>
                <a:cubicBezTo>
                  <a:pt x="108" y="111"/>
                  <a:pt x="73" y="108"/>
                  <a:pt x="50"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restig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2"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2"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grpId="2"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checkerboard(across)">
                                      <p:cBhvr>
                                        <p:cTn id="37" dur="500"/>
                                        <p:tgtEl>
                                          <p:spTgt spid="94"/>
                                        </p:tgtEl>
                                      </p:cBhvr>
                                    </p:animEffect>
                                  </p:childTnLst>
                                </p:cTn>
                              </p:par>
                              <p:par>
                                <p:cTn id="38" presetID="5"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checkerboard(across)">
                                      <p:cBhvr>
                                        <p:cTn id="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1"/>
      <p:bldP spid="10" grpId="2"/>
      <p:bldP spid="2" grpId="0" animBg="1"/>
      <p:bldP spid="3" grpId="1"/>
      <p:bldP spid="3" grpId="2"/>
      <p:bldP spid="4" grpId="0" animBg="1"/>
      <p:bldP spid="5" grpId="1"/>
      <p:bldP spid="5" grpId="2"/>
      <p:bldP spid="11" grpId="0" animBg="1"/>
      <p:bldP spid="94" grpId="0" animBg="1"/>
      <p:bldP spid="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30835" y="28575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607941" y="686452"/>
            <a:ext cx="1320307" cy="1074387"/>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节气释义</a:t>
            </a:r>
          </a:p>
        </p:txBody>
      </p:sp>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20185" y="1903366"/>
            <a:ext cx="4120149" cy="3918678"/>
          </a:xfrm>
          <a:prstGeom prst="ellipse">
            <a:avLst/>
          </a:prstGeom>
        </p:spPr>
      </p:pic>
      <p:sp>
        <p:nvSpPr>
          <p:cNvPr id="11" name="文本框 10"/>
          <p:cNvSpPr txBox="1"/>
          <p:nvPr/>
        </p:nvSpPr>
        <p:spPr>
          <a:xfrm>
            <a:off x="8020685" y="2127250"/>
            <a:ext cx="2752090" cy="1004570"/>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秋分是二二十四节气中的十四节气中的第十六个节气时节气中时。</a:t>
            </a:r>
          </a:p>
        </p:txBody>
      </p:sp>
      <p:sp>
        <p:nvSpPr>
          <p:cNvPr id="12" name="椭圆 11"/>
          <p:cNvSpPr/>
          <p:nvPr/>
        </p:nvSpPr>
        <p:spPr>
          <a:xfrm>
            <a:off x="3907155" y="1781175"/>
            <a:ext cx="4267200" cy="4163060"/>
          </a:xfrm>
          <a:prstGeom prst="ellipse">
            <a:avLst/>
          </a:prstGeom>
          <a:noFill/>
          <a:ln>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泪滴形 12"/>
          <p:cNvSpPr/>
          <p:nvPr/>
        </p:nvSpPr>
        <p:spPr>
          <a:xfrm>
            <a:off x="7321550" y="2127250"/>
            <a:ext cx="520065" cy="520065"/>
          </a:xfrm>
          <a:prstGeom prst="teardrop">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泪滴形 13"/>
          <p:cNvSpPr/>
          <p:nvPr/>
        </p:nvSpPr>
        <p:spPr>
          <a:xfrm flipH="1">
            <a:off x="4181475" y="2127250"/>
            <a:ext cx="520065" cy="520065"/>
          </a:xfrm>
          <a:prstGeom prst="teardrop">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cs typeface="+mn-ea"/>
              <a:sym typeface="+mn-lt"/>
            </a:endParaRPr>
          </a:p>
        </p:txBody>
      </p:sp>
      <p:sp>
        <p:nvSpPr>
          <p:cNvPr id="15" name="泪滴形 14"/>
          <p:cNvSpPr/>
          <p:nvPr/>
        </p:nvSpPr>
        <p:spPr>
          <a:xfrm flipH="1" flipV="1">
            <a:off x="4181475" y="5114290"/>
            <a:ext cx="520065" cy="520065"/>
          </a:xfrm>
          <a:prstGeom prst="teardrop">
            <a:avLst/>
          </a:prstGeom>
          <a:solidFill>
            <a:srgbClr val="7B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泪滴形 15"/>
          <p:cNvSpPr/>
          <p:nvPr/>
        </p:nvSpPr>
        <p:spPr>
          <a:xfrm flipV="1">
            <a:off x="7321550" y="5114290"/>
            <a:ext cx="520065" cy="520065"/>
          </a:xfrm>
          <a:prstGeom prst="teardrop">
            <a:avLst/>
          </a:prstGeom>
          <a:solidFill>
            <a:srgbClr val="7E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8174355" y="4629785"/>
            <a:ext cx="2752090" cy="1004570"/>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秋分是二二十四节气中的十四节气中的第十六个节气时节气中时。</a:t>
            </a:r>
          </a:p>
        </p:txBody>
      </p:sp>
      <p:sp>
        <p:nvSpPr>
          <p:cNvPr id="18" name="文本框 17"/>
          <p:cNvSpPr txBox="1"/>
          <p:nvPr/>
        </p:nvSpPr>
        <p:spPr>
          <a:xfrm>
            <a:off x="1155065" y="2127250"/>
            <a:ext cx="2752090" cy="1004570"/>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秋分是二二十四节气中的十四节气中的第十六个节气时节气中时。</a:t>
            </a:r>
          </a:p>
        </p:txBody>
      </p:sp>
      <p:sp>
        <p:nvSpPr>
          <p:cNvPr id="19" name="文本框 18"/>
          <p:cNvSpPr txBox="1"/>
          <p:nvPr/>
        </p:nvSpPr>
        <p:spPr>
          <a:xfrm>
            <a:off x="1268095" y="4629785"/>
            <a:ext cx="2752090" cy="1004570"/>
          </a:xfrm>
          <a:prstGeom prst="rect">
            <a:avLst/>
          </a:prstGeom>
          <a:noFill/>
        </p:spPr>
        <p:txBody>
          <a:bodyPr wrap="square" rtlCol="0">
            <a:spAutoFit/>
          </a:bodyPr>
          <a:lstStyle/>
          <a:p>
            <a:pPr algn="r">
              <a:lnSpc>
                <a:spcPct val="110000"/>
              </a:lnSpc>
            </a:pPr>
            <a:r>
              <a:rPr lang="zh-CN" altLang="en-US" dirty="0">
                <a:cs typeface="+mn-ea"/>
                <a:sym typeface="+mn-lt"/>
              </a:rPr>
              <a:t>秋分是二二十四节气中的十四节气中的第十六个节气时节气中时。</a:t>
            </a:r>
          </a:p>
        </p:txBody>
      </p:sp>
      <p:sp>
        <p:nvSpPr>
          <p:cNvPr id="20" name="文本框 19"/>
          <p:cNvSpPr txBox="1"/>
          <p:nvPr/>
        </p:nvSpPr>
        <p:spPr>
          <a:xfrm>
            <a:off x="4197985" y="2202815"/>
            <a:ext cx="475615" cy="337185"/>
          </a:xfrm>
          <a:prstGeom prst="rect">
            <a:avLst/>
          </a:prstGeom>
          <a:noFill/>
        </p:spPr>
        <p:txBody>
          <a:bodyPr wrap="square" rtlCol="0">
            <a:spAutoFit/>
          </a:bodyPr>
          <a:lstStyle/>
          <a:p>
            <a:pPr algn="ctr"/>
            <a:r>
              <a:rPr lang="en-US" altLang="zh-CN" sz="1600" b="1">
                <a:solidFill>
                  <a:schemeClr val="bg1"/>
                </a:solidFill>
                <a:cs typeface="+mn-ea"/>
                <a:sym typeface="+mn-lt"/>
              </a:rPr>
              <a:t>01</a:t>
            </a:r>
          </a:p>
        </p:txBody>
      </p:sp>
      <p:sp>
        <p:nvSpPr>
          <p:cNvPr id="21" name="文本框 20"/>
          <p:cNvSpPr txBox="1"/>
          <p:nvPr/>
        </p:nvSpPr>
        <p:spPr>
          <a:xfrm>
            <a:off x="4197985" y="5205730"/>
            <a:ext cx="475615" cy="337185"/>
          </a:xfrm>
          <a:prstGeom prst="rect">
            <a:avLst/>
          </a:prstGeom>
          <a:noFill/>
        </p:spPr>
        <p:txBody>
          <a:bodyPr wrap="square" rtlCol="0">
            <a:spAutoFit/>
          </a:bodyPr>
          <a:lstStyle/>
          <a:p>
            <a:pPr algn="ctr"/>
            <a:r>
              <a:rPr lang="en-US" altLang="zh-CN" sz="1600" b="1">
                <a:solidFill>
                  <a:schemeClr val="bg1"/>
                </a:solidFill>
                <a:cs typeface="+mn-ea"/>
                <a:sym typeface="+mn-lt"/>
              </a:rPr>
              <a:t>02</a:t>
            </a:r>
          </a:p>
        </p:txBody>
      </p:sp>
      <p:sp>
        <p:nvSpPr>
          <p:cNvPr id="22" name="文本框 21"/>
          <p:cNvSpPr txBox="1"/>
          <p:nvPr/>
        </p:nvSpPr>
        <p:spPr>
          <a:xfrm>
            <a:off x="7366000" y="2218690"/>
            <a:ext cx="475615" cy="337185"/>
          </a:xfrm>
          <a:prstGeom prst="rect">
            <a:avLst/>
          </a:prstGeom>
          <a:noFill/>
        </p:spPr>
        <p:txBody>
          <a:bodyPr wrap="square" rtlCol="0">
            <a:spAutoFit/>
          </a:bodyPr>
          <a:lstStyle/>
          <a:p>
            <a:pPr algn="ctr"/>
            <a:r>
              <a:rPr lang="en-US" altLang="zh-CN" sz="1600" b="1">
                <a:solidFill>
                  <a:schemeClr val="bg1"/>
                </a:solidFill>
                <a:cs typeface="+mn-ea"/>
                <a:sym typeface="+mn-lt"/>
              </a:rPr>
              <a:t>03</a:t>
            </a:r>
          </a:p>
        </p:txBody>
      </p:sp>
      <p:sp>
        <p:nvSpPr>
          <p:cNvPr id="23" name="文本框 22"/>
          <p:cNvSpPr txBox="1"/>
          <p:nvPr/>
        </p:nvSpPr>
        <p:spPr>
          <a:xfrm>
            <a:off x="7366000" y="5205730"/>
            <a:ext cx="475615" cy="337185"/>
          </a:xfrm>
          <a:prstGeom prst="rect">
            <a:avLst/>
          </a:prstGeom>
          <a:noFill/>
        </p:spPr>
        <p:txBody>
          <a:bodyPr wrap="square" rtlCol="0">
            <a:spAutoFit/>
          </a:bodyPr>
          <a:lstStyle/>
          <a:p>
            <a:pPr algn="ctr"/>
            <a:r>
              <a:rPr lang="en-US" altLang="zh-CN" sz="1600" b="1">
                <a:solidFill>
                  <a:schemeClr val="bg1"/>
                </a:solidFill>
                <a:cs typeface="+mn-ea"/>
                <a:sym typeface="+mn-lt"/>
              </a:rPr>
              <a:t>04</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ractur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2"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2"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11" grpId="2"/>
      <p:bldP spid="12" grpId="0" animBg="1"/>
      <p:bldP spid="13" grpId="0" animBg="1"/>
      <p:bldP spid="14" grpId="0" animBg="1"/>
      <p:bldP spid="15" grpId="0" animBg="1"/>
      <p:bldP spid="16" grpId="0" animBg="1"/>
      <p:bldP spid="17" grpId="1"/>
      <p:bldP spid="17" grpId="2"/>
      <p:bldP spid="18" grpId="1"/>
      <p:bldP spid="18" grpId="2"/>
      <p:bldP spid="19" grpId="1"/>
      <p:bldP spid="19" grpId="2"/>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24600" y="1042987"/>
            <a:ext cx="4772025" cy="4772025"/>
          </a:xfrm>
          <a:prstGeom prst="ellipse">
            <a:avLst/>
          </a:prstGeom>
          <a:solidFill>
            <a:schemeClr val="bg1"/>
          </a:solidFill>
          <a:ln w="1016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601230" y="1672907"/>
            <a:ext cx="2818765" cy="2799715"/>
          </a:xfrm>
          <a:prstGeom prst="rect">
            <a:avLst/>
          </a:prstGeom>
          <a:noFill/>
        </p:spPr>
        <p:txBody>
          <a:bodyPr wrap="square" rtlCol="0">
            <a:spAutoFit/>
          </a:bodyPr>
          <a:lstStyle/>
          <a:p>
            <a:pPr algn="ctr"/>
            <a:r>
              <a:rPr lang="zh-CN" altLang="en-US" sz="8800" dirty="0">
                <a:solidFill>
                  <a:srgbClr val="7B5F13"/>
                </a:solidFill>
                <a:cs typeface="+mn-ea"/>
                <a:sym typeface="+mn-lt"/>
              </a:rPr>
              <a:t>气候特点</a:t>
            </a:r>
          </a:p>
        </p:txBody>
      </p:sp>
      <p:sp>
        <p:nvSpPr>
          <p:cNvPr id="8" name="文本框 7"/>
          <p:cNvSpPr txBox="1"/>
          <p:nvPr/>
        </p:nvSpPr>
        <p:spPr>
          <a:xfrm>
            <a:off x="2231785" y="4656137"/>
            <a:ext cx="1557655" cy="460375"/>
          </a:xfrm>
          <a:prstGeom prst="rect">
            <a:avLst/>
          </a:prstGeom>
          <a:solidFill>
            <a:srgbClr val="7EC1B3"/>
          </a:solidFill>
        </p:spPr>
        <p:txBody>
          <a:bodyPr wrap="square" rtlCol="0">
            <a:spAutoFit/>
          </a:bodyPr>
          <a:lstStyle/>
          <a:p>
            <a:pPr algn="ctr"/>
            <a:r>
              <a:rPr lang="en-US" altLang="zh-CN" sz="2400" b="1" dirty="0">
                <a:solidFill>
                  <a:schemeClr val="bg1"/>
                </a:solidFill>
                <a:cs typeface="+mn-ea"/>
                <a:sym typeface="+mn-lt"/>
              </a:rPr>
              <a:t>Part 0</a:t>
            </a:r>
            <a:r>
              <a:rPr lang="en-US" sz="2400" b="1" dirty="0">
                <a:solidFill>
                  <a:schemeClr val="bg1"/>
                </a:solidFill>
                <a:cs typeface="+mn-ea"/>
                <a:sym typeface="+mn-lt"/>
              </a:rPr>
              <a:t>2</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ractur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 grpId="1"/>
      <p:bldP spid="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21945" y="29972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517033" y="536295"/>
            <a:ext cx="1595654" cy="1298448"/>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气候特点</a:t>
            </a:r>
          </a:p>
        </p:txBody>
      </p:sp>
      <p:sp>
        <p:nvSpPr>
          <p:cNvPr id="10" name="文本框 9"/>
          <p:cNvSpPr txBox="1"/>
          <p:nvPr/>
        </p:nvSpPr>
        <p:spPr>
          <a:xfrm>
            <a:off x="3116580" y="3347085"/>
            <a:ext cx="1851025" cy="1614170"/>
          </a:xfrm>
          <a:prstGeom prst="rect">
            <a:avLst/>
          </a:prstGeom>
          <a:noFill/>
        </p:spPr>
        <p:txBody>
          <a:bodyPr wrap="square" rtlCol="0">
            <a:spAutoFit/>
          </a:bodyPr>
          <a:lstStyle/>
          <a:p>
            <a:pPr algn="ctr">
              <a:lnSpc>
                <a:spcPct val="110000"/>
              </a:lnSpc>
            </a:pPr>
            <a:r>
              <a:rPr lang="zh-CN" altLang="en-US" dirty="0">
                <a:cs typeface="+mn-ea"/>
                <a:sym typeface="+mn-lt"/>
              </a:rPr>
              <a:t>秋分是二二十四节气中的十四节气中的第十六个节气时是二二十节气。</a:t>
            </a:r>
          </a:p>
        </p:txBody>
      </p:sp>
      <p:sp>
        <p:nvSpPr>
          <p:cNvPr id="3" name="圆角矩形 2"/>
          <p:cNvSpPr/>
          <p:nvPr/>
        </p:nvSpPr>
        <p:spPr>
          <a:xfrm>
            <a:off x="3061335" y="2369185"/>
            <a:ext cx="1961515" cy="2816225"/>
          </a:xfrm>
          <a:prstGeom prst="roundRect">
            <a:avLst/>
          </a:prstGeom>
          <a:noFill/>
          <a:ln w="28575">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5248910" y="2369185"/>
            <a:ext cx="1961515" cy="2816225"/>
          </a:xfrm>
          <a:prstGeom prst="roundRect">
            <a:avLst/>
          </a:prstGeom>
          <a:noFill/>
          <a:ln w="28575">
            <a:solidFill>
              <a:srgbClr val="7EC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7437120" y="2369185"/>
            <a:ext cx="1961515" cy="2816225"/>
          </a:xfrm>
          <a:prstGeom prst="roundRect">
            <a:avLst/>
          </a:prstGeom>
          <a:noFill/>
          <a:ln w="28575">
            <a:solidFill>
              <a:srgbClr val="7B5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061335" y="2694305"/>
            <a:ext cx="1961515" cy="460375"/>
          </a:xfrm>
          <a:prstGeom prst="rect">
            <a:avLst/>
          </a:prstGeom>
          <a:solidFill>
            <a:srgbClr val="7B5F13"/>
          </a:solidFill>
        </p:spPr>
        <p:txBody>
          <a:bodyPr wrap="square" rtlCol="0">
            <a:spAutoFit/>
          </a:bodyPr>
          <a:lstStyle/>
          <a:p>
            <a:pPr algn="ctr"/>
            <a:r>
              <a:rPr lang="zh-CN" altLang="en-US" sz="2400" b="1" dirty="0">
                <a:solidFill>
                  <a:schemeClr val="bg1"/>
                </a:solidFill>
                <a:cs typeface="+mn-ea"/>
                <a:sym typeface="+mn-lt"/>
              </a:rPr>
              <a:t>关键词</a:t>
            </a:r>
          </a:p>
        </p:txBody>
      </p:sp>
      <p:sp>
        <p:nvSpPr>
          <p:cNvPr id="13" name="文本框 12"/>
          <p:cNvSpPr txBox="1"/>
          <p:nvPr/>
        </p:nvSpPr>
        <p:spPr>
          <a:xfrm>
            <a:off x="5248910" y="4500880"/>
            <a:ext cx="1961515" cy="460375"/>
          </a:xfrm>
          <a:prstGeom prst="rect">
            <a:avLst/>
          </a:prstGeom>
          <a:solidFill>
            <a:srgbClr val="7EC1B3"/>
          </a:solidFill>
        </p:spPr>
        <p:txBody>
          <a:bodyPr wrap="square" rtlCol="0">
            <a:spAutoFit/>
          </a:bodyPr>
          <a:lstStyle/>
          <a:p>
            <a:pPr algn="ctr"/>
            <a:r>
              <a:rPr lang="zh-CN" altLang="en-US" sz="2400" b="1" dirty="0">
                <a:solidFill>
                  <a:schemeClr val="bg1"/>
                </a:solidFill>
                <a:cs typeface="+mn-ea"/>
                <a:sym typeface="+mn-lt"/>
              </a:rPr>
              <a:t>关键词</a:t>
            </a:r>
          </a:p>
        </p:txBody>
      </p:sp>
      <p:sp>
        <p:nvSpPr>
          <p:cNvPr id="14" name="文本框 13"/>
          <p:cNvSpPr txBox="1"/>
          <p:nvPr/>
        </p:nvSpPr>
        <p:spPr>
          <a:xfrm>
            <a:off x="7437120" y="2694305"/>
            <a:ext cx="1961515" cy="460375"/>
          </a:xfrm>
          <a:prstGeom prst="rect">
            <a:avLst/>
          </a:prstGeom>
          <a:solidFill>
            <a:srgbClr val="7B5F13"/>
          </a:solidFill>
        </p:spPr>
        <p:txBody>
          <a:bodyPr wrap="square" rtlCol="0">
            <a:spAutoFit/>
          </a:bodyPr>
          <a:lstStyle/>
          <a:p>
            <a:pPr algn="ctr"/>
            <a:r>
              <a:rPr lang="zh-CN" altLang="en-US" sz="2400" b="1" dirty="0">
                <a:solidFill>
                  <a:schemeClr val="bg1"/>
                </a:solidFill>
                <a:cs typeface="+mn-ea"/>
                <a:sym typeface="+mn-lt"/>
              </a:rPr>
              <a:t>关键词</a:t>
            </a:r>
          </a:p>
        </p:txBody>
      </p:sp>
      <p:sp>
        <p:nvSpPr>
          <p:cNvPr id="15" name="文本框 14"/>
          <p:cNvSpPr txBox="1"/>
          <p:nvPr/>
        </p:nvSpPr>
        <p:spPr>
          <a:xfrm>
            <a:off x="5359400" y="2694305"/>
            <a:ext cx="1851025" cy="1614170"/>
          </a:xfrm>
          <a:prstGeom prst="rect">
            <a:avLst/>
          </a:prstGeom>
          <a:noFill/>
        </p:spPr>
        <p:txBody>
          <a:bodyPr wrap="square" rtlCol="0">
            <a:spAutoFit/>
          </a:bodyPr>
          <a:lstStyle/>
          <a:p>
            <a:pPr algn="ctr">
              <a:lnSpc>
                <a:spcPct val="110000"/>
              </a:lnSpc>
            </a:pPr>
            <a:r>
              <a:rPr lang="zh-CN" altLang="en-US" dirty="0">
                <a:cs typeface="+mn-ea"/>
                <a:sym typeface="+mn-lt"/>
              </a:rPr>
              <a:t>秋分是二二十四节气中的十四节气中的第十六个节气时是二二十节气。</a:t>
            </a:r>
          </a:p>
        </p:txBody>
      </p:sp>
      <p:sp>
        <p:nvSpPr>
          <p:cNvPr id="16" name="文本框 15"/>
          <p:cNvSpPr txBox="1"/>
          <p:nvPr/>
        </p:nvSpPr>
        <p:spPr>
          <a:xfrm>
            <a:off x="7492365" y="3347085"/>
            <a:ext cx="1851025" cy="1614170"/>
          </a:xfrm>
          <a:prstGeom prst="rect">
            <a:avLst/>
          </a:prstGeom>
          <a:noFill/>
        </p:spPr>
        <p:txBody>
          <a:bodyPr wrap="square" rtlCol="0">
            <a:spAutoFit/>
          </a:bodyPr>
          <a:lstStyle/>
          <a:p>
            <a:pPr algn="ctr">
              <a:lnSpc>
                <a:spcPct val="110000"/>
              </a:lnSpc>
            </a:pPr>
            <a:r>
              <a:rPr lang="zh-CN" altLang="en-US" dirty="0">
                <a:cs typeface="+mn-ea"/>
                <a:sym typeface="+mn-lt"/>
              </a:rPr>
              <a:t>秋分是二二十四节气中的十四节气中的第十六个节气时是二二十节气。</a:t>
            </a:r>
          </a:p>
        </p:txBody>
      </p:sp>
      <p:sp>
        <p:nvSpPr>
          <p:cNvPr id="17" name="圆角矩形 16"/>
          <p:cNvSpPr/>
          <p:nvPr/>
        </p:nvSpPr>
        <p:spPr>
          <a:xfrm>
            <a:off x="9608185" y="2369185"/>
            <a:ext cx="1961515" cy="2816225"/>
          </a:xfrm>
          <a:prstGeom prst="roundRect">
            <a:avLst/>
          </a:prstGeom>
          <a:noFill/>
          <a:ln w="28575">
            <a:solidFill>
              <a:srgbClr val="7EC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9608185" y="4500880"/>
            <a:ext cx="1961515" cy="460375"/>
          </a:xfrm>
          <a:prstGeom prst="rect">
            <a:avLst/>
          </a:prstGeom>
          <a:solidFill>
            <a:srgbClr val="7EC1B3"/>
          </a:solidFill>
        </p:spPr>
        <p:txBody>
          <a:bodyPr wrap="square" rtlCol="0">
            <a:spAutoFit/>
          </a:bodyPr>
          <a:lstStyle/>
          <a:p>
            <a:pPr algn="ctr"/>
            <a:r>
              <a:rPr lang="zh-CN" altLang="en-US" sz="2400" b="1" dirty="0">
                <a:solidFill>
                  <a:schemeClr val="bg1"/>
                </a:solidFill>
                <a:cs typeface="+mn-ea"/>
                <a:sym typeface="+mn-lt"/>
              </a:rPr>
              <a:t>关键词</a:t>
            </a:r>
          </a:p>
        </p:txBody>
      </p:sp>
      <p:sp>
        <p:nvSpPr>
          <p:cNvPr id="19" name="文本框 18"/>
          <p:cNvSpPr txBox="1"/>
          <p:nvPr/>
        </p:nvSpPr>
        <p:spPr>
          <a:xfrm>
            <a:off x="9718675" y="2694305"/>
            <a:ext cx="1851025" cy="1614170"/>
          </a:xfrm>
          <a:prstGeom prst="rect">
            <a:avLst/>
          </a:prstGeom>
          <a:noFill/>
        </p:spPr>
        <p:txBody>
          <a:bodyPr wrap="square" rtlCol="0">
            <a:spAutoFit/>
          </a:bodyPr>
          <a:lstStyle/>
          <a:p>
            <a:pPr algn="ctr">
              <a:lnSpc>
                <a:spcPct val="110000"/>
              </a:lnSpc>
            </a:pPr>
            <a:r>
              <a:rPr lang="zh-CN" altLang="en-US" dirty="0">
                <a:cs typeface="+mn-ea"/>
                <a:sym typeface="+mn-lt"/>
              </a:rPr>
              <a:t>秋分是二二十四节气中的十四节气中的第十六个节气时是二二十节气。</a:t>
            </a:r>
          </a:p>
        </p:txBody>
      </p:sp>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6186" y="1857409"/>
            <a:ext cx="4157946" cy="415794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crush"/>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2"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2"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2"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2"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500"/>
                                        <p:tgtEl>
                                          <p:spTgt spid="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heckerboard(across)">
                                      <p:cBhvr>
                                        <p:cTn id="49" dur="500"/>
                                        <p:tgtEl>
                                          <p:spTgt spid="17"/>
                                        </p:tgtEl>
                                      </p:cBhvr>
                                    </p:animEffect>
                                  </p:childTnLst>
                                </p:cTn>
                              </p:par>
                              <p:par>
                                <p:cTn id="50" presetID="5"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1"/>
      <p:bldP spid="10" grpId="2"/>
      <p:bldP spid="3" grpId="0" animBg="1"/>
      <p:bldP spid="5" grpId="0" animBg="1"/>
      <p:bldP spid="11" grpId="0" animBg="1"/>
      <p:bldP spid="12" grpId="1"/>
      <p:bldP spid="12" grpId="2" animBg="1"/>
      <p:bldP spid="13" grpId="1"/>
      <p:bldP spid="13" grpId="2" animBg="1"/>
      <p:bldP spid="14" grpId="1"/>
      <p:bldP spid="14" grpId="2" animBg="1"/>
      <p:bldP spid="15" grpId="1"/>
      <p:bldP spid="15" grpId="2"/>
      <p:bldP spid="16" grpId="1"/>
      <p:bldP spid="16" grpId="2"/>
      <p:bldP spid="17" grpId="0" animBg="1"/>
      <p:bldP spid="18" grpId="1"/>
      <p:bldP spid="18" grpId="2" animBg="1"/>
      <p:bldP spid="19" grpId="1"/>
      <p:bldP spid="19"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同侧角的矩形 6"/>
          <p:cNvSpPr/>
          <p:nvPr/>
        </p:nvSpPr>
        <p:spPr>
          <a:xfrm>
            <a:off x="330835" y="285750"/>
            <a:ext cx="11530965" cy="6286500"/>
          </a:xfrm>
          <a:prstGeom prst="snip2SameRect">
            <a:avLst>
              <a:gd name="adj1" fmla="val 70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160000">
            <a:off x="479484" y="567595"/>
            <a:ext cx="1615935" cy="1314951"/>
          </a:xfrm>
          <a:prstGeom prst="rect">
            <a:avLst/>
          </a:prstGeom>
        </p:spPr>
      </p:pic>
      <p:sp>
        <p:nvSpPr>
          <p:cNvPr id="9" name="文本框 8"/>
          <p:cNvSpPr txBox="1"/>
          <p:nvPr/>
        </p:nvSpPr>
        <p:spPr>
          <a:xfrm>
            <a:off x="1536065" y="842645"/>
            <a:ext cx="2385695" cy="706755"/>
          </a:xfrm>
          <a:prstGeom prst="rect">
            <a:avLst/>
          </a:prstGeom>
          <a:noFill/>
        </p:spPr>
        <p:txBody>
          <a:bodyPr wrap="square" rtlCol="0">
            <a:spAutoFit/>
          </a:bodyPr>
          <a:lstStyle/>
          <a:p>
            <a:pPr algn="l"/>
            <a:r>
              <a:rPr lang="zh-CN" altLang="en-US" sz="4000" dirty="0">
                <a:solidFill>
                  <a:schemeClr val="tx1"/>
                </a:solidFill>
                <a:cs typeface="+mn-ea"/>
                <a:sym typeface="+mn-lt"/>
              </a:rPr>
              <a:t>气候特点</a:t>
            </a:r>
          </a:p>
        </p:txBody>
      </p:sp>
      <p:pic>
        <p:nvPicPr>
          <p:cNvPr id="2" name="图片 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19200" y="1514972"/>
            <a:ext cx="4454800" cy="4454800"/>
          </a:xfrm>
          <a:prstGeom prst="rect">
            <a:avLst/>
          </a:prstGeom>
        </p:spPr>
      </p:pic>
      <p:sp>
        <p:nvSpPr>
          <p:cNvPr id="15" name="文本框 14"/>
          <p:cNvSpPr txBox="1"/>
          <p:nvPr/>
        </p:nvSpPr>
        <p:spPr>
          <a:xfrm>
            <a:off x="7874000" y="4554220"/>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3" name="文本框 2"/>
          <p:cNvSpPr txBox="1"/>
          <p:nvPr/>
        </p:nvSpPr>
        <p:spPr>
          <a:xfrm>
            <a:off x="7874000" y="3392170"/>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4" name="文本框 3"/>
          <p:cNvSpPr txBox="1"/>
          <p:nvPr/>
        </p:nvSpPr>
        <p:spPr>
          <a:xfrm>
            <a:off x="7874000" y="2246630"/>
            <a:ext cx="3251835" cy="700405"/>
          </a:xfrm>
          <a:prstGeom prst="rect">
            <a:avLst/>
          </a:prstGeom>
          <a:noFill/>
        </p:spPr>
        <p:txBody>
          <a:bodyPr wrap="square" rtlCol="0">
            <a:spAutoFit/>
          </a:bodyPr>
          <a:lstStyle/>
          <a:p>
            <a:pPr algn="l">
              <a:lnSpc>
                <a:spcPct val="110000"/>
              </a:lnSpc>
            </a:pPr>
            <a:r>
              <a:rPr lang="zh-CN" altLang="en-US" dirty="0">
                <a:cs typeface="+mn-ea"/>
                <a:sym typeface="+mn-lt"/>
              </a:rPr>
              <a:t>秋分是二二十四节气中的十四节气中的第气时是节气。</a:t>
            </a:r>
          </a:p>
        </p:txBody>
      </p:sp>
      <p:sp>
        <p:nvSpPr>
          <p:cNvPr id="10" name="文本框 9"/>
          <p:cNvSpPr txBox="1"/>
          <p:nvPr/>
        </p:nvSpPr>
        <p:spPr>
          <a:xfrm>
            <a:off x="778510" y="2286000"/>
            <a:ext cx="3028950" cy="2968625"/>
          </a:xfrm>
          <a:prstGeom prst="rect">
            <a:avLst/>
          </a:prstGeom>
          <a:noFill/>
        </p:spPr>
        <p:txBody>
          <a:bodyPr wrap="square" rtlCol="0">
            <a:spAutoFit/>
          </a:bodyPr>
          <a:lstStyle/>
          <a:p>
            <a:pPr algn="l">
              <a:lnSpc>
                <a:spcPct val="130000"/>
              </a:lnSpc>
            </a:pPr>
            <a:r>
              <a:rPr lang="zh-CN" altLang="en-US" dirty="0">
                <a:cs typeface="+mn-ea"/>
                <a:sym typeface="+mn-lt"/>
              </a:rPr>
              <a:t>秋分是二二十四节气中的十六个节气时是二二十四节气中的十四节气四节气中的第十六个节气时是二二十四节气中的十四节气中的六个节气时是二二十四节气中的十四节气第是二二十四节气中的十四节气中时。</a:t>
            </a:r>
          </a:p>
        </p:txBody>
      </p:sp>
      <p:sp>
        <p:nvSpPr>
          <p:cNvPr id="12" name="TextBox 11"/>
          <p:cNvSpPr txBox="1"/>
          <p:nvPr/>
        </p:nvSpPr>
        <p:spPr>
          <a:xfrm>
            <a:off x="2585015" y="6702110"/>
            <a:ext cx="1440159" cy="123111"/>
          </a:xfrm>
          <a:prstGeom prst="rect">
            <a:avLst/>
          </a:prstGeom>
          <a:noFill/>
        </p:spPr>
        <p:txBody>
          <a:bodyPr wrap="square" rtlCol="0">
            <a:spAutoFit/>
          </a:bodyPr>
          <a:lstStyle/>
          <a:p>
            <a:pPr>
              <a:lnSpc>
                <a:spcPct val="200000"/>
              </a:lnSpc>
            </a:pPr>
            <a:r>
              <a:rPr lang="zh-CN" altLang="en-US" sz="100" dirty="0">
                <a:solidFill>
                  <a:srgbClr val="FFC000"/>
                </a:solidFill>
                <a:ea typeface="微软雅黑" panose="020B0503020204020204" pitchFamily="34" charset="-122"/>
              </a:rPr>
              <a:t>节</a:t>
            </a:r>
            <a:r>
              <a:rPr lang="zh-CN" altLang="en-US" sz="100" dirty="0" smtClean="0">
                <a:solidFill>
                  <a:srgbClr val="FFC000"/>
                </a:solidFill>
                <a:ea typeface="微软雅黑" panose="020B0503020204020204" pitchFamily="34" charset="-122"/>
              </a:rPr>
              <a:t>日</a:t>
            </a:r>
            <a:r>
              <a:rPr lang="en-US" altLang="zh-CN" sz="100" dirty="0" smtClean="0">
                <a:solidFill>
                  <a:srgbClr val="FFC000"/>
                </a:solidFill>
                <a:ea typeface="微软雅黑" panose="020B0503020204020204" pitchFamily="34" charset="-122"/>
              </a:rPr>
              <a:t>PPT</a:t>
            </a:r>
            <a:r>
              <a:rPr lang="zh-CN" altLang="en-US" sz="100" dirty="0" smtClean="0">
                <a:solidFill>
                  <a:srgbClr val="FFC000"/>
                </a:solidFill>
                <a:ea typeface="微软雅黑" panose="020B0503020204020204" pitchFamily="34" charset="-122"/>
              </a:rPr>
              <a:t>模板 </a:t>
            </a:r>
            <a:r>
              <a:rPr lang="en-US" altLang="zh-CN" sz="100" dirty="0">
                <a:solidFill>
                  <a:srgbClr val="FFC000"/>
                </a:solidFill>
                <a:ea typeface="微软雅黑" panose="020B0503020204020204" pitchFamily="34" charset="-122"/>
              </a:rPr>
              <a:t>http://</a:t>
            </a:r>
            <a:r>
              <a:rPr lang="en-US" altLang="zh-CN" sz="100" dirty="0" smtClean="0">
                <a:solidFill>
                  <a:srgbClr val="FFC000"/>
                </a:solidFill>
                <a:ea typeface="微软雅黑" panose="020B0503020204020204" pitchFamily="34" charset="-122"/>
              </a:rPr>
              <a:t>www.ypppt.com/jieri</a:t>
            </a:r>
            <a:r>
              <a:rPr lang="en-US" altLang="zh-CN" sz="100" dirty="0">
                <a:solidFill>
                  <a:srgbClr val="FFC000"/>
                </a:solidFill>
                <a:ea typeface="微软雅黑" panose="020B0503020204020204" pitchFamily="34" charset="-122"/>
              </a:rPr>
              <a:t>/</a:t>
            </a:r>
            <a:endParaRPr lang="en-US" altLang="zh-CN" sz="100" dirty="0" smtClean="0">
              <a:solidFill>
                <a:srgbClr val="FFC000"/>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2"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par>
                                <p:cTn id="13" presetID="17" presetClass="entr" presetSubtype="10" fill="hold" grpId="2"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par>
                                <p:cTn id="21" presetID="17" presetClass="entr" presetSubtype="10" fill="hold" grpId="2"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1"/>
      <p:bldP spid="15" grpId="2"/>
      <p:bldP spid="3" grpId="1"/>
      <p:bldP spid="3" grpId="2"/>
      <p:bldP spid="4" grpId="1"/>
      <p:bldP spid="4" grpId="2"/>
      <p:bldP spid="10" grpId="1"/>
      <p:bldP spid="10"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秋分插画小清新节气介绍通用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rzymrpq1">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1296</Words>
  <Application>Microsoft Office PowerPoint</Application>
  <PresentationFormat>宽屏</PresentationFormat>
  <Paragraphs>136</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165</cp:revision>
  <dcterms:created xsi:type="dcterms:W3CDTF">2019-06-19T02:08:00Z</dcterms:created>
  <dcterms:modified xsi:type="dcterms:W3CDTF">2023-06-15T10:59:08Z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