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6"/>
  </p:notesMasterIdLst>
  <p:sldIdLst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5" r:id="rId12"/>
    <p:sldId id="266" r:id="rId13"/>
    <p:sldId id="267" r:id="rId14"/>
    <p:sldId id="268" r:id="rId15"/>
    <p:sldId id="269" r:id="rId16"/>
    <p:sldId id="264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C3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5" autoAdjust="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4A9ABA5-BF79-495F-B248-1AADEA15F6DA}" type="datetimeFigureOut">
              <a:rPr lang="zh-CN" altLang="en-US" smtClean="0"/>
              <a:pPr/>
              <a:t>2023/6/15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A90AB0C-9ED0-4427-9ECA-8BD5E974D8C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102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7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51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29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3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2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97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09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7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85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5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9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5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600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22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本&#10;&#10;描述已自动生成">
            <a:extLst>
              <a:ext uri="{FF2B5EF4-FFF2-40B4-BE49-F238E27FC236}">
                <a16:creationId xmlns="" xmlns:a16="http://schemas.microsoft.com/office/drawing/2014/main" id="{74515DCA-B764-4AA9-AC30-49BEF38BB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0B5F02-53A3-498F-8339-FBDF30F5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038D4053-F013-43B1-8A0F-01CF454AE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112B90E-E34D-4B98-8F47-EB69ACBC5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BA180C0-592D-4460-8DF7-54995E34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4746C26-57FD-435C-8AE4-7BA0925B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3C5284F-0737-4197-8A8F-FCCC678C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73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C52391-AC32-4E69-973C-02D4E858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C94AF9F-6377-460C-A90F-CB051A010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90DA63A-49F8-43A1-882A-711A7FEE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AE5AA4-98E7-48F6-B887-F5BD93D9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3D0DECB-019C-49A1-BB89-824187F4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5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D586963-C5F6-4AD5-AF52-B2749889C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8BD8A12-F300-4C18-BEF1-8ACBC90C1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44D1848-FF07-40B0-A49A-B3112053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4B095F3-D03D-4400-A0F6-DF7308FE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64111A-5821-4E67-8141-D37D80EB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3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5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6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4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8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8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69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0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本&#10;&#10;描述已自动生成">
            <a:extLst>
              <a:ext uri="{FF2B5EF4-FFF2-40B4-BE49-F238E27FC236}">
                <a16:creationId xmlns="" xmlns:a16="http://schemas.microsoft.com/office/drawing/2014/main" id="{88BC8DA3-49D7-4544-82A2-A43B2D885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6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4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28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9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85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3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5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0EA8A36-EC3D-4123-90AD-6BD7CB19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ECFAA39-6AF4-4D8D-93EC-AE3852AB1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74BCE5-BAA2-43AE-9B3A-94A68E98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0FA419-EB5E-474F-8031-D5FA3D58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8A7C835-CB26-4643-BB93-E8D6904D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98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136294-4DFE-4F51-80AC-405DBADB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DB0986-F9FB-44F7-A6DE-43F274979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0BF170D-2AC7-4868-8A1E-022D3C83A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69DD450-514B-4D06-A42D-FEF5BFEC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1CF3351-2BED-4055-B7A4-D4E16BD1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FD53D18-FEC0-4E6B-8BEB-8F98E817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65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009E158-6C5B-452F-968C-3D2D5385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D14CAB-F7E9-4972-9E9C-EB7BC12BC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66ABF10-2BD8-4117-A1F3-662182242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50B6B64-2E26-4449-8E4F-1CBD638C0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FB02FD4-27C6-4AB5-8366-70329B722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093464C-7CDF-4839-8A8F-7B4412B5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832424D-19AF-431D-B8D7-DDA4A5E2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70EDD6E-CFC7-4CB1-8D5B-E60DFE4C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00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009E158-6C5B-452F-968C-3D2D5385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D14CAB-F7E9-4972-9E9C-EB7BC12BC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66ABF10-2BD8-4117-A1F3-662182242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50B6B64-2E26-4449-8E4F-1CBD638C0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FB02FD4-27C6-4AB5-8366-70329B722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093464C-7CDF-4839-8A8F-7B4412B5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832424D-19AF-431D-B8D7-DDA4A5E2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70EDD6E-CFC7-4CB1-8D5B-E60DFE4C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67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FECFD2-4765-490F-8A10-090E0A6A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EBD6536-C873-4771-8AA0-C59B69ED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0658483-8FEB-4EC6-906C-EABAE6BA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2D70E70-B658-4818-B25E-CBA644E8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08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E73110E-408A-4C5A-999E-C5DF904C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B28ADC2-0992-4B19-9C8C-507592DD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272AD28-0D48-4670-8395-92D08AD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3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18B2688-055B-4FDA-8821-3AC552F0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CF1D019-00DF-464E-9FE2-36DECCA8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B015910-9E5F-43D3-AC40-F51106938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F2B9E9B-2A59-4222-B567-C03C148E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2D1B834-C773-4EC8-9D3C-6B7395FD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71F56D3-47E1-41E4-98ED-A93E91C1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7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1F2C05-9A90-4717-B90B-BDCFB2D1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7374384-69F1-4365-B63A-1CAABCA92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FFEB72-EA70-4D04-AADB-432EE76CA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1D4841E-4C25-4CB5-9191-AF6A999C13F2}" type="datetimeFigureOut">
              <a:rPr lang="zh-CN" altLang="en-US" smtClean="0"/>
              <a:pPr/>
              <a:t>2023/6/15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A11D97-6A91-4B14-AE73-79C71AE23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D9DA15-94A3-4AE4-9A1C-1638EFE59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26EB689-267F-42F0-894C-C4089092710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59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5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166E256-78D6-417B-9D5C-DA45DB3951FB}"/>
              </a:ext>
            </a:extLst>
          </p:cNvPr>
          <p:cNvSpPr txBox="1"/>
          <p:nvPr/>
        </p:nvSpPr>
        <p:spPr>
          <a:xfrm>
            <a:off x="2412941" y="1317556"/>
            <a:ext cx="73661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情满中秋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89161E3-B667-4B37-B980-EA8176173882}"/>
              </a:ext>
            </a:extLst>
          </p:cNvPr>
          <p:cNvGrpSpPr/>
          <p:nvPr/>
        </p:nvGrpSpPr>
        <p:grpSpPr>
          <a:xfrm>
            <a:off x="3205163" y="3546019"/>
            <a:ext cx="5781675" cy="461665"/>
            <a:chOff x="3133725" y="3863519"/>
            <a:chExt cx="5781675" cy="461665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37E1CE12-4F07-4DD3-8E22-CFB7D0949539}"/>
                </a:ext>
              </a:extLst>
            </p:cNvPr>
            <p:cNvSpPr txBox="1"/>
            <p:nvPr/>
          </p:nvSpPr>
          <p:spPr>
            <a:xfrm>
              <a:off x="4405312" y="3863519"/>
              <a:ext cx="3238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节日主题班会介绍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9A7DF0EC-90D9-438E-9B51-664403990987}"/>
                </a:ext>
              </a:extLst>
            </p:cNvPr>
            <p:cNvCxnSpPr>
              <a:cxnSpLocks/>
            </p:cNvCxnSpPr>
            <p:nvPr/>
          </p:nvCxnSpPr>
          <p:spPr>
            <a:xfrm>
              <a:off x="31337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EDC1D8C8-D541-43A1-8AAB-10FD3B79DBD1}"/>
                </a:ext>
              </a:extLst>
            </p:cNvPr>
            <p:cNvCxnSpPr>
              <a:cxnSpLocks/>
            </p:cNvCxnSpPr>
            <p:nvPr/>
          </p:nvCxnSpPr>
          <p:spPr>
            <a:xfrm>
              <a:off x="76295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54361D7-4911-48EC-9C27-A73D980050F4}"/>
              </a:ext>
            </a:extLst>
          </p:cNvPr>
          <p:cNvGrpSpPr/>
          <p:nvPr/>
        </p:nvGrpSpPr>
        <p:grpSpPr>
          <a:xfrm>
            <a:off x="3988486" y="4436365"/>
            <a:ext cx="397104" cy="397104"/>
            <a:chOff x="891974" y="4415843"/>
            <a:chExt cx="450443" cy="450443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5731F6F5-D6E7-4DF3-A7C2-7AFC23AFE60C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rgbClr val="CC3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" name="椭圆 39">
              <a:extLst>
                <a:ext uri="{FF2B5EF4-FFF2-40B4-BE49-F238E27FC236}">
                  <a16:creationId xmlns="" xmlns:a16="http://schemas.microsoft.com/office/drawing/2014/main" id="{3D2AE190-98BE-4E4F-8CA4-B437B7CC3BE4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636470D-3654-4B56-ABEB-22AEAD464ECA}"/>
              </a:ext>
            </a:extLst>
          </p:cNvPr>
          <p:cNvSpPr txBox="1"/>
          <p:nvPr/>
        </p:nvSpPr>
        <p:spPr>
          <a:xfrm>
            <a:off x="4454111" y="4481029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老师</a:t>
            </a: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：优品</a:t>
            </a:r>
            <a:r>
              <a:rPr kumimoji="0" lang="en-US" altLang="zh-CN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PPT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BA33FF60-1BB4-4656-AF76-BFCA9C563903}"/>
              </a:ext>
            </a:extLst>
          </p:cNvPr>
          <p:cNvGrpSpPr/>
          <p:nvPr/>
        </p:nvGrpSpPr>
        <p:grpSpPr>
          <a:xfrm>
            <a:off x="6023992" y="4436365"/>
            <a:ext cx="397104" cy="397104"/>
            <a:chOff x="891974" y="4415843"/>
            <a:chExt cx="450443" cy="450443"/>
          </a:xfrm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22E4C2C0-6090-4BF1-A159-917D2D72A621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rgbClr val="CC3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" name="椭圆 44">
              <a:extLst>
                <a:ext uri="{FF2B5EF4-FFF2-40B4-BE49-F238E27FC236}">
                  <a16:creationId xmlns="" xmlns:a16="http://schemas.microsoft.com/office/drawing/2014/main" id="{938BCAEB-1A45-4F5E-9711-AD99CB511F9D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78C2559-B7D9-4FD5-8533-DEA6733B6C27}"/>
              </a:ext>
            </a:extLst>
          </p:cNvPr>
          <p:cNvSpPr txBox="1"/>
          <p:nvPr/>
        </p:nvSpPr>
        <p:spPr>
          <a:xfrm>
            <a:off x="6489617" y="4481029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时间：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20XX.XX.XX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8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E811ED3-7D0E-4E72-B72C-08ACDF29D3E9}"/>
              </a:ext>
            </a:extLst>
          </p:cNvPr>
          <p:cNvSpPr/>
          <p:nvPr/>
        </p:nvSpPr>
        <p:spPr>
          <a:xfrm>
            <a:off x="1295400" y="2465351"/>
            <a:ext cx="7848600" cy="2822633"/>
          </a:xfrm>
          <a:prstGeom prst="rect">
            <a:avLst/>
          </a:prstGeom>
          <a:solidFill>
            <a:srgbClr val="CC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="" xmlns:a16="http://schemas.microsoft.com/office/drawing/2014/main" id="{F088924E-F660-402A-8D00-1A7929CA1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300" y="1503341"/>
            <a:ext cx="5384800" cy="45740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22736D1-BCF3-4A6A-A5D5-193029299AA7}"/>
              </a:ext>
            </a:extLst>
          </p:cNvPr>
          <p:cNvSpPr txBox="1"/>
          <p:nvPr/>
        </p:nvSpPr>
        <p:spPr>
          <a:xfrm>
            <a:off x="1422400" y="2603434"/>
            <a:ext cx="5041900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此传说最早见于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汉乐府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董逃行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：“玉兔长跪捣药蛤蟆丸，奉上陛下一玉盘，服此药可得神仙。”相传月亮之中有一只兔子，浑身洁白如玉，所以称作“玉兔”。这种白兔拿着玉杵，跪地捣药，成蛤蟆丸，服用此等药丸可以长生成仙。玉兔恐怕是嫦娥在广寒宫中最早的玩伴吧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E16923C-D192-4E74-9274-8E0ACB01D603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玉兔捣药</a:t>
            </a:r>
          </a:p>
        </p:txBody>
      </p:sp>
    </p:spTree>
    <p:extLst>
      <p:ext uri="{BB962C8B-B14F-4D97-AF65-F5344CB8AC3E}">
        <p14:creationId xmlns:p14="http://schemas.microsoft.com/office/powerpoint/2010/main" val="19094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5FF6E07-2517-42EB-9378-D6FB0ECC203F}"/>
              </a:ext>
            </a:extLst>
          </p:cNvPr>
          <p:cNvSpPr/>
          <p:nvPr/>
        </p:nvSpPr>
        <p:spPr>
          <a:xfrm>
            <a:off x="1866899" y="2465351"/>
            <a:ext cx="9299629" cy="2822633"/>
          </a:xfrm>
          <a:prstGeom prst="rect">
            <a:avLst/>
          </a:prstGeom>
          <a:solidFill>
            <a:srgbClr val="CC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" name="图片 2" descr="黑暗里有星球&#10;&#10;中度可信度描述已自动生成">
            <a:extLst>
              <a:ext uri="{FF2B5EF4-FFF2-40B4-BE49-F238E27FC236}">
                <a16:creationId xmlns="" xmlns:a16="http://schemas.microsoft.com/office/drawing/2014/main" id="{5E60DF3E-C025-47A6-B2C5-CD8CD83A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182" y="2000250"/>
            <a:ext cx="3600450" cy="3600450"/>
          </a:xfrm>
          <a:prstGeom prst="ellipse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1881D27-8326-43F5-9841-958EA2672AEC}"/>
              </a:ext>
            </a:extLst>
          </p:cNvPr>
          <p:cNvSpPr txBox="1"/>
          <p:nvPr/>
        </p:nvSpPr>
        <p:spPr>
          <a:xfrm>
            <a:off x="4621078" y="2668049"/>
            <a:ext cx="6343004" cy="2264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相传唐玄宗与申天师及道士鸿都中秋望月，突然玄宗兴起游月宫之念，于是天师作法，三人一起步上青云，漫游月宫。但宫前有守卫森严，无法进入，只能在外俯瞰长安皇城。在此之际，忽闻仙声阵阵，清丽奇绝，宛转动人！唐玄宗素来熟通音律，于是默记心中。这正是“此曲只应天上有，人间能得几回闻！”日后玄宗回忆月宫仙娥的音乐歌声，自己又谱曲编舞，这便是历史上有名的“霓裳羽衣曲”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DE8BD5F-7D80-4665-94FA-1EB17F46BF71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玄宗游月</a:t>
            </a:r>
          </a:p>
        </p:txBody>
      </p:sp>
    </p:spTree>
    <p:extLst>
      <p:ext uri="{BB962C8B-B14F-4D97-AF65-F5344CB8AC3E}">
        <p14:creationId xmlns:p14="http://schemas.microsoft.com/office/powerpoint/2010/main" val="8863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植物, 桌子, 蛋糕&#10;&#10;描述已自动生成">
            <a:extLst>
              <a:ext uri="{FF2B5EF4-FFF2-40B4-BE49-F238E27FC236}">
                <a16:creationId xmlns="" xmlns:a16="http://schemas.microsoft.com/office/drawing/2014/main" id="{46BE636D-09C8-4D19-8254-713CECEE40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9507" y="2205616"/>
            <a:ext cx="4490219" cy="33689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0CFD449B-9473-4320-8B2C-C7F7A6407095}"/>
              </a:ext>
            </a:extLst>
          </p:cNvPr>
          <p:cNvGrpSpPr/>
          <p:nvPr/>
        </p:nvGrpSpPr>
        <p:grpSpPr>
          <a:xfrm>
            <a:off x="952063" y="2258160"/>
            <a:ext cx="6437444" cy="3316436"/>
            <a:chOff x="952063" y="2258160"/>
            <a:chExt cx="6437444" cy="331643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EB1EC3DD-E60D-4047-B0A6-7406259A3CA7}"/>
                </a:ext>
              </a:extLst>
            </p:cNvPr>
            <p:cNvSpPr/>
            <p:nvPr/>
          </p:nvSpPr>
          <p:spPr>
            <a:xfrm>
              <a:off x="952063" y="4610746"/>
              <a:ext cx="6437444" cy="963850"/>
            </a:xfrm>
            <a:prstGeom prst="rect">
              <a:avLst/>
            </a:prstGeom>
            <a:solidFill>
              <a:srgbClr val="CC3D2D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21881D27-8326-43F5-9841-958EA2672AEC}"/>
                </a:ext>
              </a:extLst>
            </p:cNvPr>
            <p:cNvSpPr txBox="1"/>
            <p:nvPr/>
          </p:nvSpPr>
          <p:spPr>
            <a:xfrm>
              <a:off x="1137072" y="2781210"/>
              <a:ext cx="6067425" cy="173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传说貂蝉降生人世，三年间当地桃杏花开即凋；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貂蝉午夜拜月，月里嫦娥自愧不如，匆匆隐入云中；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貂蝉身姿俏美，细耳碧环，行时风摆杨柳，静时文雅有余，貂蝉之美，蔚为大观。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7588AE79-CBFC-4520-9037-2696F1653539}"/>
                </a:ext>
              </a:extLst>
            </p:cNvPr>
            <p:cNvSpPr/>
            <p:nvPr/>
          </p:nvSpPr>
          <p:spPr>
            <a:xfrm>
              <a:off x="952063" y="2258160"/>
              <a:ext cx="6437444" cy="430796"/>
            </a:xfrm>
            <a:prstGeom prst="rect">
              <a:avLst/>
            </a:prstGeom>
            <a:solidFill>
              <a:srgbClr val="CC3D2D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貂蝉是东汉末年司徒王允的歌女，国色天香，有倾国倾城之貌</a:t>
              </a:r>
              <a:endPara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0D1D7DE-318A-419A-9AE8-241FB5CECDA0}"/>
                </a:ext>
              </a:extLst>
            </p:cNvPr>
            <p:cNvSpPr txBox="1"/>
            <p:nvPr/>
          </p:nvSpPr>
          <p:spPr>
            <a:xfrm>
              <a:off x="1062593" y="4655468"/>
              <a:ext cx="6216384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正是因了这种美貌，让弄权作威的董卓、勇而无谋的吕布反目成仇，使得动乱不堪的朝野稍有安宁之象。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874AA44-9D3F-4D59-A7C9-B6A2809B316F}"/>
                </a:ext>
              </a:extLst>
            </p:cNvPr>
            <p:cNvSpPr/>
            <p:nvPr/>
          </p:nvSpPr>
          <p:spPr>
            <a:xfrm>
              <a:off x="952063" y="2688956"/>
              <a:ext cx="6437444" cy="1921790"/>
            </a:xfrm>
            <a:prstGeom prst="rect">
              <a:avLst/>
            </a:prstGeom>
            <a:noFill/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979BECC-2DD2-46A2-9326-716CE778917A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貂蝉拜月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3" y="621171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9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714EB66-3FD3-4E7B-BDD8-22BFEEBB1207}"/>
              </a:ext>
            </a:extLst>
          </p:cNvPr>
          <p:cNvSpPr/>
          <p:nvPr/>
        </p:nvSpPr>
        <p:spPr>
          <a:xfrm>
            <a:off x="1213248" y="1873025"/>
            <a:ext cx="9765505" cy="1917925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4E506DD-41BB-46E3-85B1-15EE0CD3CDB0}"/>
              </a:ext>
            </a:extLst>
          </p:cNvPr>
          <p:cNvSpPr txBox="1"/>
          <p:nvPr/>
        </p:nvSpPr>
        <p:spPr>
          <a:xfrm>
            <a:off x="1316236" y="2158775"/>
            <a:ext cx="9559528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当时，中原广大人民不堪忍受元朝统治阶级的残酷统治，纷纷起义抗元。 联合各路反抗力量准备起义。但朝庭官兵搜查的十分严密，传递消息十分困难。军师刘伯温便想出一计策，命令属下把藏有“八月十五夜起义”的纸条藏入饼子里面，再派人分头传送到各地起义军中，通知他们在八月十五日晚上起义响应。到了起义的那天，各路义军一齐响应。 很快，徐达就攻下元大都，起义成功了。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EF813F3-C565-443E-8567-3FC26C18B3F5}"/>
              </a:ext>
            </a:extLst>
          </p:cNvPr>
          <p:cNvSpPr/>
          <p:nvPr/>
        </p:nvSpPr>
        <p:spPr>
          <a:xfrm>
            <a:off x="1379959" y="1640491"/>
            <a:ext cx="397668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中秋节吃月饼相传始于元代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8" name="图片 17" descr="盘子里有许多杯子蛋糕&#10;&#10;描述已自动生成">
            <a:extLst>
              <a:ext uri="{FF2B5EF4-FFF2-40B4-BE49-F238E27FC236}">
                <a16:creationId xmlns="" xmlns:a16="http://schemas.microsoft.com/office/drawing/2014/main" id="{3F3B642E-BE11-4CE5-8726-F9B1CC3DB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59" y="4200526"/>
            <a:ext cx="3475987" cy="187098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73500D1-1FCD-40B6-832C-E8C37AC856D0}"/>
              </a:ext>
            </a:extLst>
          </p:cNvPr>
          <p:cNvSpPr txBox="1"/>
          <p:nvPr/>
        </p:nvSpPr>
        <p:spPr>
          <a:xfrm>
            <a:off x="5095875" y="4023484"/>
            <a:ext cx="5882878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消息传来，朱元璋高兴得连忙传下口谕，在即将来临的中秋节，让全体将士与民同乐，并将当年起兵时以秘密传递信息的“月饼”，作为节令糕点赏赐群臣。此后，“月饼”制作越发精细，品种更多。之后中秋节吃月饼的习俗便在民间流传开来。</a:t>
            </a:r>
          </a:p>
        </p:txBody>
      </p:sp>
      <p:sp>
        <p:nvSpPr>
          <p:cNvPr id="22" name="平行四边形 21">
            <a:extLst>
              <a:ext uri="{FF2B5EF4-FFF2-40B4-BE49-F238E27FC236}">
                <a16:creationId xmlns="" xmlns:a16="http://schemas.microsoft.com/office/drawing/2014/main" id="{0423CBA3-0AE7-4C9E-9A71-9B7457A85F93}"/>
              </a:ext>
            </a:extLst>
          </p:cNvPr>
          <p:cNvSpPr/>
          <p:nvPr/>
        </p:nvSpPr>
        <p:spPr>
          <a:xfrm>
            <a:off x="5819775" y="5648325"/>
            <a:ext cx="5400000" cy="36000"/>
          </a:xfrm>
          <a:prstGeom prst="parallelogram">
            <a:avLst>
              <a:gd name="adj" fmla="val 308346"/>
            </a:avLst>
          </a:prstGeom>
          <a:gradFill>
            <a:gsLst>
              <a:gs pos="0">
                <a:srgbClr val="CC3D2D"/>
              </a:gs>
              <a:gs pos="100000">
                <a:srgbClr val="CC3D2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="" xmlns:a16="http://schemas.microsoft.com/office/drawing/2014/main" id="{E22F1D79-6F81-4765-87A1-68419BA5F87F}"/>
              </a:ext>
            </a:extLst>
          </p:cNvPr>
          <p:cNvSpPr/>
          <p:nvPr/>
        </p:nvSpPr>
        <p:spPr>
          <a:xfrm>
            <a:off x="4945316" y="5791118"/>
            <a:ext cx="5400000" cy="72000"/>
          </a:xfrm>
          <a:prstGeom prst="parallelogram">
            <a:avLst>
              <a:gd name="adj" fmla="val 308346"/>
            </a:avLst>
          </a:prstGeom>
          <a:gradFill>
            <a:gsLst>
              <a:gs pos="0">
                <a:srgbClr val="CC3D2D"/>
              </a:gs>
              <a:gs pos="100000">
                <a:srgbClr val="CC3D2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1DA7DC7E-A682-48FF-A78E-0F2FD6FBEA1D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月饼起义</a:t>
            </a:r>
          </a:p>
        </p:txBody>
      </p:sp>
    </p:spTree>
    <p:extLst>
      <p:ext uri="{BB962C8B-B14F-4D97-AF65-F5344CB8AC3E}">
        <p14:creationId xmlns:p14="http://schemas.microsoft.com/office/powerpoint/2010/main" val="16550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1" grpId="0"/>
      <p:bldP spid="22" grpId="0" animBg="1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BB6D37E7-597C-40A7-885B-80C75B929507}"/>
              </a:ext>
            </a:extLst>
          </p:cNvPr>
          <p:cNvGrpSpPr/>
          <p:nvPr/>
        </p:nvGrpSpPr>
        <p:grpSpPr>
          <a:xfrm>
            <a:off x="6365658" y="1608931"/>
            <a:ext cx="846138" cy="846138"/>
            <a:chOff x="4021931" y="1608931"/>
            <a:chExt cx="846138" cy="846138"/>
          </a:xfrm>
        </p:grpSpPr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DE47FC51-4C56-4266-9CEB-27920BD59751}"/>
                </a:ext>
              </a:extLst>
            </p:cNvPr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F9687D7E-C23D-4E98-BFD3-CD0A29C60CF8}"/>
                </a:ext>
              </a:extLst>
            </p:cNvPr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8E668580-2232-40E0-90CE-FF98D51BFC7D}"/>
                </a:ext>
              </a:extLst>
            </p:cNvPr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C4C6BCC-CDB2-4999-A04B-64C77CA8CD38}"/>
              </a:ext>
            </a:extLst>
          </p:cNvPr>
          <p:cNvGrpSpPr/>
          <p:nvPr/>
        </p:nvGrpSpPr>
        <p:grpSpPr>
          <a:xfrm>
            <a:off x="4980204" y="1608931"/>
            <a:ext cx="846138" cy="846138"/>
            <a:chOff x="4021931" y="1608931"/>
            <a:chExt cx="846138" cy="846138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DA0D8D74-08F9-4082-A20E-D8F45541CC93}"/>
                </a:ext>
              </a:extLst>
            </p:cNvPr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0E120B00-D21E-40B1-BE81-ACF55470F468}"/>
                </a:ext>
              </a:extLst>
            </p:cNvPr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86561041-C942-4CEF-B678-6EB2F714522B}"/>
                </a:ext>
              </a:extLst>
            </p:cNvPr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第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64DF6555-25BC-475C-988C-7E60003EC5EC}"/>
              </a:ext>
            </a:extLst>
          </p:cNvPr>
          <p:cNvGrpSpPr/>
          <p:nvPr/>
        </p:nvGrpSpPr>
        <p:grpSpPr>
          <a:xfrm>
            <a:off x="5638800" y="1574800"/>
            <a:ext cx="914400" cy="914400"/>
            <a:chOff x="3987800" y="1574800"/>
            <a:chExt cx="914400" cy="914400"/>
          </a:xfrm>
        </p:grpSpPr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FFB84F42-2DA6-44EC-88EC-10AFE8F3151E}"/>
                </a:ext>
              </a:extLst>
            </p:cNvPr>
            <p:cNvSpPr/>
            <p:nvPr/>
          </p:nvSpPr>
          <p:spPr>
            <a:xfrm>
              <a:off x="3987800" y="1574800"/>
              <a:ext cx="914400" cy="914400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F0303481-1B0D-4455-84E2-F53FD23A57D1}"/>
                </a:ext>
              </a:extLst>
            </p:cNvPr>
            <p:cNvSpPr/>
            <p:nvPr/>
          </p:nvSpPr>
          <p:spPr>
            <a:xfrm>
              <a:off x="4046537" y="1633537"/>
              <a:ext cx="796926" cy="7969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A3AF306E-3D41-4AAA-A811-0E7CA3D8967B}"/>
                </a:ext>
              </a:extLst>
            </p:cNvPr>
            <p:cNvSpPr txBox="1"/>
            <p:nvPr/>
          </p:nvSpPr>
          <p:spPr>
            <a:xfrm>
              <a:off x="4044890" y="1586765"/>
              <a:ext cx="8002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叁</a:t>
              </a: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8B856BF1-7966-4E10-B0E9-4DC50B336F12}"/>
              </a:ext>
            </a:extLst>
          </p:cNvPr>
          <p:cNvSpPr txBox="1"/>
          <p:nvPr/>
        </p:nvSpPr>
        <p:spPr>
          <a:xfrm>
            <a:off x="2533650" y="2634734"/>
            <a:ext cx="71247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中秋节的民俗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E0CF7698-CB5A-4B88-B61C-E3D160E02E7C}"/>
              </a:ext>
            </a:extLst>
          </p:cNvPr>
          <p:cNvSpPr txBox="1"/>
          <p:nvPr/>
        </p:nvSpPr>
        <p:spPr>
          <a:xfrm>
            <a:off x="3443286" y="3742730"/>
            <a:ext cx="5305425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中秋节的盛行始于宋朝，至明清时，已与元旦齐名，成为我国的主要节日之一。这也是我国仅次于春节的第二大传统节日。</a:t>
            </a:r>
          </a:p>
        </p:txBody>
      </p:sp>
    </p:spTree>
    <p:extLst>
      <p:ext uri="{BB962C8B-B14F-4D97-AF65-F5344CB8AC3E}">
        <p14:creationId xmlns:p14="http://schemas.microsoft.com/office/powerpoint/2010/main" val="249851932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714EB66-3FD3-4E7B-BDD8-22BFEEBB1207}"/>
              </a:ext>
            </a:extLst>
          </p:cNvPr>
          <p:cNvSpPr/>
          <p:nvPr/>
        </p:nvSpPr>
        <p:spPr>
          <a:xfrm>
            <a:off x="1213248" y="1873025"/>
            <a:ext cx="9765505" cy="4165825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4E506DD-41BB-46E3-85B1-15EE0CD3CDB0}"/>
              </a:ext>
            </a:extLst>
          </p:cNvPr>
          <p:cNvSpPr txBox="1"/>
          <p:nvPr/>
        </p:nvSpPr>
        <p:spPr>
          <a:xfrm>
            <a:off x="1820168" y="4814166"/>
            <a:ext cx="8551664" cy="116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月下，将月亮神像放在月亮的那个方向，红烛高燃，全家人依次拜祭月亮，然后由当家主妇切开团圆月饼。切的人预先算好全家共有多少人，在家的，在外地的，都要算在一起，不能切多也不能切少，大小要一样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EF813F3-C565-443E-8567-3FC26C18B3F5}"/>
              </a:ext>
            </a:extLst>
          </p:cNvPr>
          <p:cNvSpPr/>
          <p:nvPr/>
        </p:nvSpPr>
        <p:spPr>
          <a:xfrm>
            <a:off x="3048000" y="1640491"/>
            <a:ext cx="6096000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在古代有“秋暮夕月”的习俗；夕月，即祭拜月神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6D6B337B-3CAB-42E8-A223-D162CDDDAA77}"/>
              </a:ext>
            </a:extLst>
          </p:cNvPr>
          <p:cNvSpPr txBox="1"/>
          <p:nvPr/>
        </p:nvSpPr>
        <p:spPr>
          <a:xfrm>
            <a:off x="4794690" y="2349275"/>
            <a:ext cx="26026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设大香案，摆上祭品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017F65EA-D765-426C-BD11-7F925E5E1C9A}"/>
              </a:ext>
            </a:extLst>
          </p:cNvPr>
          <p:cNvGrpSpPr/>
          <p:nvPr/>
        </p:nvGrpSpPr>
        <p:grpSpPr>
          <a:xfrm>
            <a:off x="2610010" y="2850776"/>
            <a:ext cx="875980" cy="875980"/>
            <a:chOff x="2610010" y="2850776"/>
            <a:chExt cx="875980" cy="875980"/>
          </a:xfrm>
        </p:grpSpPr>
        <p:sp>
          <p:nvSpPr>
            <p:cNvPr id="2" name="椭圆 1">
              <a:extLst>
                <a:ext uri="{FF2B5EF4-FFF2-40B4-BE49-F238E27FC236}">
                  <a16:creationId xmlns="" xmlns:a16="http://schemas.microsoft.com/office/drawing/2014/main" id="{4564B246-BF5C-493E-A8BB-77BC23436A3B}"/>
                </a:ext>
              </a:extLst>
            </p:cNvPr>
            <p:cNvSpPr/>
            <p:nvPr/>
          </p:nvSpPr>
          <p:spPr>
            <a:xfrm>
              <a:off x="2610010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4" name="图片 3" descr="卡通人物&#10;&#10;低可信度描述已自动生成">
              <a:extLst>
                <a:ext uri="{FF2B5EF4-FFF2-40B4-BE49-F238E27FC236}">
                  <a16:creationId xmlns="" xmlns:a16="http://schemas.microsoft.com/office/drawing/2014/main" id="{5EB288B8-A46B-48AC-812B-5BD084B51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0256" y="2861022"/>
              <a:ext cx="855488" cy="855488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0577EEE3-B6CF-4606-B60C-9331989E01F6}"/>
              </a:ext>
            </a:extLst>
          </p:cNvPr>
          <p:cNvGrpSpPr/>
          <p:nvPr/>
        </p:nvGrpSpPr>
        <p:grpSpPr>
          <a:xfrm>
            <a:off x="3916296" y="2850776"/>
            <a:ext cx="875980" cy="875980"/>
            <a:chOff x="3916296" y="2850776"/>
            <a:chExt cx="875980" cy="875980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EE7D99B0-E66F-4823-A85B-9BB5C0A1B451}"/>
                </a:ext>
              </a:extLst>
            </p:cNvPr>
            <p:cNvSpPr/>
            <p:nvPr/>
          </p:nvSpPr>
          <p:spPr>
            <a:xfrm>
              <a:off x="3916296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7" name="图片 6" descr="绿色的水果&#10;&#10;低可信度描述已自动生成">
              <a:extLst>
                <a:ext uri="{FF2B5EF4-FFF2-40B4-BE49-F238E27FC236}">
                  <a16:creationId xmlns="" xmlns:a16="http://schemas.microsoft.com/office/drawing/2014/main" id="{6048E738-82AD-4B36-8FBC-43AE69D6D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6296" y="2850776"/>
              <a:ext cx="875980" cy="875980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0C945CD3-818C-4BBC-8911-C573C18208D3}"/>
              </a:ext>
            </a:extLst>
          </p:cNvPr>
          <p:cNvGrpSpPr/>
          <p:nvPr/>
        </p:nvGrpSpPr>
        <p:grpSpPr>
          <a:xfrm>
            <a:off x="5220020" y="2850776"/>
            <a:ext cx="875980" cy="875980"/>
            <a:chOff x="5220020" y="2850776"/>
            <a:chExt cx="875980" cy="875980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67180AF9-E109-448B-A89B-74647537C33A}"/>
                </a:ext>
              </a:extLst>
            </p:cNvPr>
            <p:cNvSpPr/>
            <p:nvPr/>
          </p:nvSpPr>
          <p:spPr>
            <a:xfrm>
              <a:off x="5220020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9" name="图片 8" descr="桌子上有一些绿色的水果&#10;&#10;中度可信度描述已自动生成">
              <a:extLst>
                <a:ext uri="{FF2B5EF4-FFF2-40B4-BE49-F238E27FC236}">
                  <a16:creationId xmlns="" xmlns:a16="http://schemas.microsoft.com/office/drawing/2014/main" id="{B7A0FA91-5C74-48C5-85A3-0A517AF8E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20" y="2850776"/>
              <a:ext cx="875980" cy="875980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857C0B72-A55F-4B5E-9BE6-EE9036384D9C}"/>
              </a:ext>
            </a:extLst>
          </p:cNvPr>
          <p:cNvGrpSpPr/>
          <p:nvPr/>
        </p:nvGrpSpPr>
        <p:grpSpPr>
          <a:xfrm>
            <a:off x="6523744" y="2850776"/>
            <a:ext cx="875980" cy="875980"/>
            <a:chOff x="6523744" y="2850776"/>
            <a:chExt cx="875980" cy="875980"/>
          </a:xfrm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B6370EF0-0BDD-4E5B-B8AF-387031EBB33A}"/>
                </a:ext>
              </a:extLst>
            </p:cNvPr>
            <p:cNvSpPr/>
            <p:nvPr/>
          </p:nvSpPr>
          <p:spPr>
            <a:xfrm>
              <a:off x="6523744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24" name="图片 23" descr="桌子上的碗&#10;&#10;低可信度描述已自动生成">
              <a:extLst>
                <a:ext uri="{FF2B5EF4-FFF2-40B4-BE49-F238E27FC236}">
                  <a16:creationId xmlns="" xmlns:a16="http://schemas.microsoft.com/office/drawing/2014/main" id="{57D15A46-5823-4046-A92F-7A02D3B07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2393" y="2919425"/>
              <a:ext cx="738682" cy="738682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098D8CA-12B4-41FB-A91C-F7F2469A77E8}"/>
              </a:ext>
            </a:extLst>
          </p:cNvPr>
          <p:cNvGrpSpPr/>
          <p:nvPr/>
        </p:nvGrpSpPr>
        <p:grpSpPr>
          <a:xfrm>
            <a:off x="7827468" y="2850776"/>
            <a:ext cx="875980" cy="875980"/>
            <a:chOff x="7827468" y="2850776"/>
            <a:chExt cx="875980" cy="87598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594D1BD2-26EB-41A3-9607-DA4F3BC5437C}"/>
                </a:ext>
              </a:extLst>
            </p:cNvPr>
            <p:cNvSpPr/>
            <p:nvPr/>
          </p:nvSpPr>
          <p:spPr>
            <a:xfrm>
              <a:off x="7827468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26" name="图片 25" descr="绿色的叶子&#10;&#10;低可信度描述已自动生成">
              <a:extLst>
                <a:ext uri="{FF2B5EF4-FFF2-40B4-BE49-F238E27FC236}">
                  <a16:creationId xmlns="" xmlns:a16="http://schemas.microsoft.com/office/drawing/2014/main" id="{4DC09A2E-CA78-45BD-B8D2-FD6E5AAD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6378" y="2909686"/>
              <a:ext cx="758160" cy="758160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B2771F4D-BF22-4BA8-87D7-BF95E30796F8}"/>
              </a:ext>
            </a:extLst>
          </p:cNvPr>
          <p:cNvGrpSpPr/>
          <p:nvPr/>
        </p:nvGrpSpPr>
        <p:grpSpPr>
          <a:xfrm>
            <a:off x="9131192" y="2850776"/>
            <a:ext cx="875980" cy="875980"/>
            <a:chOff x="9131192" y="2850776"/>
            <a:chExt cx="875980" cy="875980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0BC89441-154D-44AA-A94B-B8B0FA86C5DF}"/>
                </a:ext>
              </a:extLst>
            </p:cNvPr>
            <p:cNvSpPr/>
            <p:nvPr/>
          </p:nvSpPr>
          <p:spPr>
            <a:xfrm>
              <a:off x="9131192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28" name="图片 27" descr="图片包含 图标&#10;&#10;描述已自动生成">
              <a:extLst>
                <a:ext uri="{FF2B5EF4-FFF2-40B4-BE49-F238E27FC236}">
                  <a16:creationId xmlns="" xmlns:a16="http://schemas.microsoft.com/office/drawing/2014/main" id="{289BB620-3153-47B7-B570-FE5A5947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9033" y="2978835"/>
              <a:ext cx="640298" cy="640298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FA007478-FA32-4AF9-80CC-6ADDCA728162}"/>
              </a:ext>
            </a:extLst>
          </p:cNvPr>
          <p:cNvSpPr txBox="1"/>
          <p:nvPr/>
        </p:nvSpPr>
        <p:spPr>
          <a:xfrm>
            <a:off x="2691705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月饼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0A20EBC4-9677-4CE9-9F0B-5EB5F3C0373F}"/>
              </a:ext>
            </a:extLst>
          </p:cNvPr>
          <p:cNvSpPr txBox="1"/>
          <p:nvPr/>
        </p:nvSpPr>
        <p:spPr>
          <a:xfrm>
            <a:off x="3997991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西瓜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1298C0A9-6F05-4E17-AC70-C307E6E40593}"/>
              </a:ext>
            </a:extLst>
          </p:cNvPr>
          <p:cNvSpPr txBox="1"/>
          <p:nvPr/>
        </p:nvSpPr>
        <p:spPr>
          <a:xfrm>
            <a:off x="5304277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苹果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2EE86F45-0977-4EE0-91DE-24EA029AC922}"/>
              </a:ext>
            </a:extLst>
          </p:cNvPr>
          <p:cNvSpPr txBox="1"/>
          <p:nvPr/>
        </p:nvSpPr>
        <p:spPr>
          <a:xfrm>
            <a:off x="6610563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红枣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03A4A32A-488F-4FCA-9360-DBF09094471F}"/>
              </a:ext>
            </a:extLst>
          </p:cNvPr>
          <p:cNvSpPr txBox="1"/>
          <p:nvPr/>
        </p:nvSpPr>
        <p:spPr>
          <a:xfrm>
            <a:off x="7916849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李子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EBDF49E-FF4E-411A-A00D-DD7F4B401805}"/>
              </a:ext>
            </a:extLst>
          </p:cNvPr>
          <p:cNvSpPr txBox="1"/>
          <p:nvPr/>
        </p:nvSpPr>
        <p:spPr>
          <a:xfrm>
            <a:off x="9223135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葡萄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D909F974-FE8E-47FC-AB7A-5F3BF059DF7A}"/>
              </a:ext>
            </a:extLst>
          </p:cNvPr>
          <p:cNvGrpSpPr/>
          <p:nvPr/>
        </p:nvGrpSpPr>
        <p:grpSpPr>
          <a:xfrm>
            <a:off x="1473814" y="4279001"/>
            <a:ext cx="9241811" cy="476250"/>
            <a:chOff x="1473814" y="4279001"/>
            <a:chExt cx="9241811" cy="476250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577CFDBC-AA95-49AD-A822-FCB1B02BD2AD}"/>
                </a:ext>
              </a:extLst>
            </p:cNvPr>
            <p:cNvSpPr/>
            <p:nvPr/>
          </p:nvSpPr>
          <p:spPr>
            <a:xfrm>
              <a:off x="4014788" y="4279001"/>
              <a:ext cx="4162425" cy="476250"/>
            </a:xfrm>
            <a:prstGeom prst="rect">
              <a:avLst/>
            </a:prstGeom>
            <a:solidFill>
              <a:srgbClr val="CC3D2D"/>
            </a:solidFill>
            <a:ln w="254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其中月饼和西瓜是绝对不能少的</a:t>
              </a:r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A47EF236-42F6-4D85-B993-83EEFD2040B8}"/>
                </a:ext>
              </a:extLst>
            </p:cNvPr>
            <p:cNvCxnSpPr/>
            <p:nvPr/>
          </p:nvCxnSpPr>
          <p:spPr>
            <a:xfrm>
              <a:off x="8273143" y="4517126"/>
              <a:ext cx="2442482" cy="0"/>
            </a:xfrm>
            <a:prstGeom prst="line">
              <a:avLst/>
            </a:prstGeom>
            <a:ln w="25400">
              <a:gradFill>
                <a:gsLst>
                  <a:gs pos="0">
                    <a:srgbClr val="CC3D2D"/>
                  </a:gs>
                  <a:gs pos="100000">
                    <a:srgbClr val="CC3D2D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600F4203-CE34-45FD-ABB2-DC73CC6F0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814" y="4517126"/>
              <a:ext cx="2442482" cy="0"/>
            </a:xfrm>
            <a:prstGeom prst="line">
              <a:avLst/>
            </a:prstGeom>
            <a:ln w="25400">
              <a:gradFill>
                <a:gsLst>
                  <a:gs pos="0">
                    <a:srgbClr val="CC3D2D"/>
                  </a:gs>
                  <a:gs pos="100000">
                    <a:srgbClr val="CC3D2D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988438F6-C589-4EEF-9631-1AB7D80179F3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拜月神</a:t>
            </a:r>
          </a:p>
        </p:txBody>
      </p:sp>
    </p:spTree>
    <p:extLst>
      <p:ext uri="{BB962C8B-B14F-4D97-AF65-F5344CB8AC3E}">
        <p14:creationId xmlns:p14="http://schemas.microsoft.com/office/powerpoint/2010/main" val="39129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1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0" grpId="0"/>
      <p:bldP spid="29" grpId="0"/>
      <p:bldP spid="30" grpId="0"/>
      <p:bldP spid="31" grpId="0"/>
      <p:bldP spid="32" grpId="0"/>
      <p:bldP spid="33" grpId="0"/>
      <p:bldP spid="34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4E506DD-41BB-46E3-85B1-15EE0CD3CDB0}"/>
              </a:ext>
            </a:extLst>
          </p:cNvPr>
          <p:cNvSpPr txBox="1"/>
          <p:nvPr/>
        </p:nvSpPr>
        <p:spPr>
          <a:xfrm>
            <a:off x="1105793" y="2229022"/>
            <a:ext cx="6590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民间中秋赏月活动约始魏晋时期，但未成习。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E54E7E43-EE97-4110-B608-EFE0D21B3ECC}"/>
              </a:ext>
            </a:extLst>
          </p:cNvPr>
          <p:cNvSpPr txBox="1"/>
          <p:nvPr/>
        </p:nvSpPr>
        <p:spPr>
          <a:xfrm>
            <a:off x="1105792" y="3534728"/>
            <a:ext cx="6885682" cy="2273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宋朝，形成了以赏月活动为中心的中秋民俗节日，正式定为中秋节。与唐人不同，宋人赏月更多的是感物伤怀，常以阴晴圆缺，喻人情事态，即使中秋之夜，明月的清光也掩饰不住宋人的伤感。但对宋人来说，中秋还有另外一种形态，即中秋是世俗欢愉的节日：“中秋节前，诸店皆卖新酒，贵家结饰台榭，民家争占酒楼玩月，笙歌远闻千里，嬉戏连坐至晓”。宋代的中秋夜是不眠之夜，夜市通宵营业，玩月游人，达旦不绝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9E82B942-96D9-427C-BFFB-4EC32DCFC1D5}"/>
              </a:ext>
            </a:extLst>
          </p:cNvPr>
          <p:cNvSpPr txBox="1"/>
          <p:nvPr/>
        </p:nvSpPr>
        <p:spPr>
          <a:xfrm>
            <a:off x="1105793" y="2881875"/>
            <a:ext cx="6885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唐朝，中秋赏月、玩月颇为盛行，许多诗人的名篇中都有咏月的诗句。</a:t>
            </a:r>
          </a:p>
        </p:txBody>
      </p:sp>
      <p:pic>
        <p:nvPicPr>
          <p:cNvPr id="8" name="图片 7" descr="图片包含 桌子, 装饰, 看着, 照片&#10;&#10;描述已自动生成">
            <a:extLst>
              <a:ext uri="{FF2B5EF4-FFF2-40B4-BE49-F238E27FC236}">
                <a16:creationId xmlns="" xmlns:a16="http://schemas.microsoft.com/office/drawing/2014/main" id="{23C47B2B-C4D6-44C1-AFC1-BD8DCEA88E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101" y="1456276"/>
            <a:ext cx="3191090" cy="4786185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AFB4BBE9-4D45-4AF6-A731-CF62A030E736}"/>
              </a:ext>
            </a:extLst>
          </p:cNvPr>
          <p:cNvSpPr/>
          <p:nvPr/>
        </p:nvSpPr>
        <p:spPr>
          <a:xfrm>
            <a:off x="941809" y="1456276"/>
            <a:ext cx="531611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来源于祭月，严肃的祭祀变成了轻松的欢娱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6F5F719-BFF0-4AD6-9CD3-E44E4BF1518D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赏  月</a:t>
            </a:r>
          </a:p>
        </p:txBody>
      </p:sp>
    </p:spTree>
    <p:extLst>
      <p:ext uri="{BB962C8B-B14F-4D97-AF65-F5344CB8AC3E}">
        <p14:creationId xmlns:p14="http://schemas.microsoft.com/office/powerpoint/2010/main" val="8360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/>
      <p:bldP spid="40" grpId="0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食物&#10;&#10;描述已自动生成">
            <a:extLst>
              <a:ext uri="{FF2B5EF4-FFF2-40B4-BE49-F238E27FC236}">
                <a16:creationId xmlns="" xmlns:a16="http://schemas.microsoft.com/office/drawing/2014/main" id="{8CCD0C65-3D31-4E59-99B1-6D525361B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747" y="1902365"/>
            <a:ext cx="4104692" cy="410469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0123CA7-2364-4DE1-82DF-D275F9D30DA1}"/>
              </a:ext>
            </a:extLst>
          </p:cNvPr>
          <p:cNvGrpSpPr/>
          <p:nvPr/>
        </p:nvGrpSpPr>
        <p:grpSpPr>
          <a:xfrm>
            <a:off x="6039453" y="1856326"/>
            <a:ext cx="4918075" cy="1858585"/>
            <a:chOff x="6039453" y="1856326"/>
            <a:chExt cx="4918075" cy="1858585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77730FCF-0603-45CB-94FD-0C8F5B8585AF}"/>
                </a:ext>
              </a:extLst>
            </p:cNvPr>
            <p:cNvSpPr/>
            <p:nvPr/>
          </p:nvSpPr>
          <p:spPr>
            <a:xfrm>
              <a:off x="6083903" y="1902364"/>
              <a:ext cx="4829175" cy="17698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" name="L 形 3">
              <a:extLst>
                <a:ext uri="{FF2B5EF4-FFF2-40B4-BE49-F238E27FC236}">
                  <a16:creationId xmlns="" xmlns:a16="http://schemas.microsoft.com/office/drawing/2014/main" id="{BA1028F7-35E6-485C-BE81-02AEB742BC26}"/>
                </a:ext>
              </a:extLst>
            </p:cNvPr>
            <p:cNvSpPr/>
            <p:nvPr/>
          </p:nvSpPr>
          <p:spPr>
            <a:xfrm rot="5400000">
              <a:off x="6039453" y="1856326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3" name="L 形 12">
              <a:extLst>
                <a:ext uri="{FF2B5EF4-FFF2-40B4-BE49-F238E27FC236}">
                  <a16:creationId xmlns="" xmlns:a16="http://schemas.microsoft.com/office/drawing/2014/main" id="{1F9C5CBC-D4C9-414B-8252-F43D491DC396}"/>
                </a:ext>
              </a:extLst>
            </p:cNvPr>
            <p:cNvSpPr/>
            <p:nvPr/>
          </p:nvSpPr>
          <p:spPr>
            <a:xfrm rot="5400000" flipH="1" flipV="1">
              <a:off x="10586053" y="3343436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DBD0D56-C3EA-4830-A1A4-37BD445EEACB}"/>
              </a:ext>
            </a:extLst>
          </p:cNvPr>
          <p:cNvSpPr txBox="1"/>
          <p:nvPr/>
        </p:nvSpPr>
        <p:spPr>
          <a:xfrm>
            <a:off x="6129727" y="1929573"/>
            <a:ext cx="4737526" cy="171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《</a:t>
            </a: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洛中记闻</a:t>
            </a:r>
            <a:r>
              <a:rPr lang="en-US" altLang="zh-CN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》</a:t>
            </a: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记载，唐僖宗在中秋节吃月饼，感觉味道极美，便命御膳房用红绫包裹月饼赏赐给新科进士们。这可能是我们能够看到的最早关于月饼的记载。</a:t>
            </a:r>
            <a:endParaRPr lang="en-US" altLang="zh-CN" sz="18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639B2C9-0F0F-43B6-AB5D-4BDFEE01D342}"/>
              </a:ext>
            </a:extLst>
          </p:cNvPr>
          <p:cNvGrpSpPr/>
          <p:nvPr/>
        </p:nvGrpSpPr>
        <p:grpSpPr>
          <a:xfrm>
            <a:off x="6039453" y="3808790"/>
            <a:ext cx="4918075" cy="2250253"/>
            <a:chOff x="6039453" y="3808790"/>
            <a:chExt cx="4918075" cy="2250253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F1A33EA2-7C2E-4103-BAD2-F6B3FBA0DE9A}"/>
                </a:ext>
              </a:extLst>
            </p:cNvPr>
            <p:cNvSpPr/>
            <p:nvPr/>
          </p:nvSpPr>
          <p:spPr>
            <a:xfrm>
              <a:off x="6083903" y="3854828"/>
              <a:ext cx="4829175" cy="21581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9" name="L 形 18">
              <a:extLst>
                <a:ext uri="{FF2B5EF4-FFF2-40B4-BE49-F238E27FC236}">
                  <a16:creationId xmlns="" xmlns:a16="http://schemas.microsoft.com/office/drawing/2014/main" id="{A0F95BF4-479D-4AEE-BCD2-C94736F5CD24}"/>
                </a:ext>
              </a:extLst>
            </p:cNvPr>
            <p:cNvSpPr/>
            <p:nvPr/>
          </p:nvSpPr>
          <p:spPr>
            <a:xfrm rot="5400000">
              <a:off x="6039453" y="3808790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0" name="L 形 19">
              <a:extLst>
                <a:ext uri="{FF2B5EF4-FFF2-40B4-BE49-F238E27FC236}">
                  <a16:creationId xmlns="" xmlns:a16="http://schemas.microsoft.com/office/drawing/2014/main" id="{F3826B4C-1CA9-4A1D-83FB-EC3C2BA49647}"/>
                </a:ext>
              </a:extLst>
            </p:cNvPr>
            <p:cNvSpPr/>
            <p:nvPr/>
          </p:nvSpPr>
          <p:spPr>
            <a:xfrm rot="5400000" flipH="1" flipV="1">
              <a:off x="10586053" y="568756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78F8D45-A1DA-4E3E-BBB6-617941ED7DF8}"/>
              </a:ext>
            </a:extLst>
          </p:cNvPr>
          <p:cNvSpPr txBox="1"/>
          <p:nvPr/>
        </p:nvSpPr>
        <p:spPr>
          <a:xfrm>
            <a:off x="6129727" y="3882037"/>
            <a:ext cx="4737526" cy="2130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到了宋代，月饼有“荷叶”、“金花”、“芙蓉”等等雅称，其制作方法也更加精致。诗人苏东坡有诗称赞说</a:t>
            </a:r>
            <a:r>
              <a:rPr lang="en-US" altLang="zh-CN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:“</a:t>
            </a: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小饼如嚼月，中有酥与饴。”酥是油酥，饴就是糖，其味道甜脆香美可想而知。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ABA5A4B-2B6B-4CB7-A698-532BAEAF2AEA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吃月饼</a:t>
            </a:r>
          </a:p>
        </p:txBody>
      </p:sp>
    </p:spTree>
    <p:extLst>
      <p:ext uri="{BB962C8B-B14F-4D97-AF65-F5344CB8AC3E}">
        <p14:creationId xmlns:p14="http://schemas.microsoft.com/office/powerpoint/2010/main" val="38614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物体, 游戏机, 灯光&#10;&#10;描述已自动生成">
            <a:extLst>
              <a:ext uri="{FF2B5EF4-FFF2-40B4-BE49-F238E27FC236}">
                <a16:creationId xmlns="" xmlns:a16="http://schemas.microsoft.com/office/drawing/2014/main" id="{484B4A6D-782C-423F-B3DB-94848C8512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961" y="1374483"/>
            <a:ext cx="8810625" cy="2637215"/>
          </a:xfrm>
          <a:custGeom>
            <a:avLst/>
            <a:gdLst>
              <a:gd name="connsiteX0" fmla="*/ 0 w 8810625"/>
              <a:gd name="connsiteY0" fmla="*/ 0 h 2637215"/>
              <a:gd name="connsiteX1" fmla="*/ 325654 w 8810625"/>
              <a:gd name="connsiteY1" fmla="*/ 0 h 2637215"/>
              <a:gd name="connsiteX2" fmla="*/ 315916 w 8810625"/>
              <a:gd name="connsiteY2" fmla="*/ 44294 h 2637215"/>
              <a:gd name="connsiteX3" fmla="*/ 317836 w 8810625"/>
              <a:gd name="connsiteY3" fmla="*/ 127027 h 2637215"/>
              <a:gd name="connsiteX4" fmla="*/ 333204 w 8810625"/>
              <a:gd name="connsiteY4" fmla="*/ 226919 h 2637215"/>
              <a:gd name="connsiteX5" fmla="*/ 525305 w 8810625"/>
              <a:gd name="connsiteY5" fmla="*/ 311443 h 2637215"/>
              <a:gd name="connsiteX6" fmla="*/ 855718 w 8810625"/>
              <a:gd name="connsiteY6" fmla="*/ 349864 h 2637215"/>
              <a:gd name="connsiteX7" fmla="*/ 1516545 w 8810625"/>
              <a:gd name="connsiteY7" fmla="*/ 211551 h 2637215"/>
              <a:gd name="connsiteX8" fmla="*/ 1624121 w 8810625"/>
              <a:gd name="connsiteY8" fmla="*/ 4082 h 2637215"/>
              <a:gd name="connsiteX9" fmla="*/ 1623967 w 8810625"/>
              <a:gd name="connsiteY9" fmla="*/ 0 h 2637215"/>
              <a:gd name="connsiteX10" fmla="*/ 8810625 w 8810625"/>
              <a:gd name="connsiteY10" fmla="*/ 0 h 2637215"/>
              <a:gd name="connsiteX11" fmla="*/ 8810625 w 8810625"/>
              <a:gd name="connsiteY11" fmla="*/ 2637215 h 2637215"/>
              <a:gd name="connsiteX12" fmla="*/ 0 w 8810625"/>
              <a:gd name="connsiteY12" fmla="*/ 2637215 h 263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0625" h="2637215">
                <a:moveTo>
                  <a:pt x="0" y="0"/>
                </a:moveTo>
                <a:lnTo>
                  <a:pt x="325654" y="0"/>
                </a:lnTo>
                <a:lnTo>
                  <a:pt x="315916" y="44294"/>
                </a:lnTo>
                <a:cubicBezTo>
                  <a:pt x="314810" y="71819"/>
                  <a:pt x="316905" y="100027"/>
                  <a:pt x="317836" y="127027"/>
                </a:cubicBezTo>
                <a:cubicBezTo>
                  <a:pt x="320038" y="190897"/>
                  <a:pt x="330643" y="210270"/>
                  <a:pt x="333204" y="226919"/>
                </a:cubicBezTo>
                <a:cubicBezTo>
                  <a:pt x="397238" y="255094"/>
                  <a:pt x="457207" y="295420"/>
                  <a:pt x="525305" y="311443"/>
                </a:cubicBezTo>
                <a:cubicBezTo>
                  <a:pt x="633237" y="336839"/>
                  <a:pt x="744867" y="352383"/>
                  <a:pt x="855718" y="349864"/>
                </a:cubicBezTo>
                <a:cubicBezTo>
                  <a:pt x="1063783" y="345135"/>
                  <a:pt x="1317350" y="264993"/>
                  <a:pt x="1516545" y="211551"/>
                </a:cubicBezTo>
                <a:cubicBezTo>
                  <a:pt x="1552404" y="142395"/>
                  <a:pt x="1613825" y="81299"/>
                  <a:pt x="1624121" y="4082"/>
                </a:cubicBezTo>
                <a:lnTo>
                  <a:pt x="1623967" y="0"/>
                </a:lnTo>
                <a:lnTo>
                  <a:pt x="8810625" y="0"/>
                </a:lnTo>
                <a:lnTo>
                  <a:pt x="8810625" y="2637215"/>
                </a:lnTo>
                <a:lnTo>
                  <a:pt x="0" y="2637215"/>
                </a:lnTo>
                <a:close/>
              </a:path>
            </a:pathLst>
          </a:cu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8D3E763D-18CE-4CF1-9B67-8AF895402FAC}"/>
              </a:ext>
            </a:extLst>
          </p:cNvPr>
          <p:cNvSpPr txBox="1"/>
          <p:nvPr/>
        </p:nvSpPr>
        <p:spPr>
          <a:xfrm>
            <a:off x="1781407" y="4141541"/>
            <a:ext cx="8629187" cy="171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中秋夜灯内燃烛用绳系于竹竿上，高悬于瓦檐或露台上，或用小灯砌成字形或种种形状，挂于家屋高处，俗称“树中秋”或“竖中秋”。富贵之家所悬之灯，高可数丈，家人聚于灯下欢饮为乐，平常百姓则竖一旗杆，灯笼两个，也自取其乐。满城灯火不啻琉璃世界。看来从古至今中秋燃灯之俗其规模似乎仅次于元宵灯节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6125DCB3-13B2-4FBA-91AD-0D1026DE695B}"/>
              </a:ext>
            </a:extLst>
          </p:cNvPr>
          <p:cNvGrpSpPr/>
          <p:nvPr/>
        </p:nvGrpSpPr>
        <p:grpSpPr>
          <a:xfrm>
            <a:off x="1656961" y="4011698"/>
            <a:ext cx="4324739" cy="1589202"/>
            <a:chOff x="1656961" y="4011698"/>
            <a:chExt cx="4324739" cy="1589202"/>
          </a:xfrm>
        </p:grpSpPr>
        <p:sp>
          <p:nvSpPr>
            <p:cNvPr id="22" name="L 形 21">
              <a:extLst>
                <a:ext uri="{FF2B5EF4-FFF2-40B4-BE49-F238E27FC236}">
                  <a16:creationId xmlns="" xmlns:a16="http://schemas.microsoft.com/office/drawing/2014/main" id="{F369CE0B-361D-47A0-BBE5-61D315E1FC7B}"/>
                </a:ext>
              </a:extLst>
            </p:cNvPr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D8D89A05-7DC5-4285-AC7F-FDC83A4F584F}"/>
                </a:ext>
              </a:extLst>
            </p:cNvPr>
            <p:cNvCxnSpPr/>
            <p:nvPr/>
          </p:nvCxnSpPr>
          <p:spPr>
            <a:xfrm>
              <a:off x="1704586" y="4455979"/>
              <a:ext cx="0" cy="1144921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D2E03937-785B-43DD-AE37-4C5EEA2A9E34}"/>
                </a:ext>
              </a:extLst>
            </p:cNvPr>
            <p:cNvCxnSpPr>
              <a:cxnSpLocks/>
            </p:cNvCxnSpPr>
            <p:nvPr/>
          </p:nvCxnSpPr>
          <p:spPr>
            <a:xfrm>
              <a:off x="2082729" y="4064450"/>
              <a:ext cx="3898971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4A21AA50-AE75-4ADE-92D5-CB36CB980F2C}"/>
              </a:ext>
            </a:extLst>
          </p:cNvPr>
          <p:cNvGrpSpPr/>
          <p:nvPr/>
        </p:nvGrpSpPr>
        <p:grpSpPr>
          <a:xfrm flipH="1" flipV="1">
            <a:off x="6210301" y="4397652"/>
            <a:ext cx="4324739" cy="1589202"/>
            <a:chOff x="1656961" y="4011698"/>
            <a:chExt cx="4324739" cy="1589202"/>
          </a:xfrm>
        </p:grpSpPr>
        <p:sp>
          <p:nvSpPr>
            <p:cNvPr id="27" name="L 形 26">
              <a:extLst>
                <a:ext uri="{FF2B5EF4-FFF2-40B4-BE49-F238E27FC236}">
                  <a16:creationId xmlns="" xmlns:a16="http://schemas.microsoft.com/office/drawing/2014/main" id="{241BD31B-FCC1-4652-87C2-436E4AB6D75C}"/>
                </a:ext>
              </a:extLst>
            </p:cNvPr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="" xmlns:a16="http://schemas.microsoft.com/office/drawing/2014/main" id="{1F93482A-E60A-48E7-A744-7FD58BA4644F}"/>
                </a:ext>
              </a:extLst>
            </p:cNvPr>
            <p:cNvCxnSpPr/>
            <p:nvPr/>
          </p:nvCxnSpPr>
          <p:spPr>
            <a:xfrm>
              <a:off x="1704586" y="4455979"/>
              <a:ext cx="0" cy="1144921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="" xmlns:a16="http://schemas.microsoft.com/office/drawing/2014/main" id="{68876235-D252-4623-B317-322DC9D9F2F0}"/>
                </a:ext>
              </a:extLst>
            </p:cNvPr>
            <p:cNvCxnSpPr>
              <a:cxnSpLocks/>
            </p:cNvCxnSpPr>
            <p:nvPr/>
          </p:nvCxnSpPr>
          <p:spPr>
            <a:xfrm>
              <a:off x="2082729" y="4064450"/>
              <a:ext cx="3898971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0CE7353D-35CB-49B0-9421-BF3270A8F4EA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燃  灯</a:t>
            </a:r>
          </a:p>
        </p:txBody>
      </p:sp>
    </p:spTree>
    <p:extLst>
      <p:ext uri="{BB962C8B-B14F-4D97-AF65-F5344CB8AC3E}">
        <p14:creationId xmlns:p14="http://schemas.microsoft.com/office/powerpoint/2010/main" val="42443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>
            <a:extLst>
              <a:ext uri="{FF2B5EF4-FFF2-40B4-BE49-F238E27FC236}">
                <a16:creationId xmlns="" xmlns:a16="http://schemas.microsoft.com/office/drawing/2014/main" id="{51949247-B798-4FBF-A8E2-16FDC0F33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525" y="1518061"/>
            <a:ext cx="4552950" cy="455295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D26550B-9E83-43F0-9473-2CDEC86AABA8}"/>
              </a:ext>
            </a:extLst>
          </p:cNvPr>
          <p:cNvGrpSpPr/>
          <p:nvPr/>
        </p:nvGrpSpPr>
        <p:grpSpPr>
          <a:xfrm>
            <a:off x="781047" y="2760757"/>
            <a:ext cx="3887121" cy="2067558"/>
            <a:chOff x="781047" y="2760757"/>
            <a:chExt cx="3887121" cy="2067558"/>
          </a:xfrm>
        </p:grpSpPr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4B371088-F8CC-463A-9908-259360BDE3EC}"/>
                </a:ext>
              </a:extLst>
            </p:cNvPr>
            <p:cNvSpPr/>
            <p:nvPr/>
          </p:nvSpPr>
          <p:spPr>
            <a:xfrm rot="5400000">
              <a:off x="1690829" y="1850975"/>
              <a:ext cx="2067558" cy="3887121"/>
            </a:xfrm>
            <a:custGeom>
              <a:avLst/>
              <a:gdLst>
                <a:gd name="connsiteX0" fmla="*/ 0 w 2067558"/>
                <a:gd name="connsiteY0" fmla="*/ 3719091 h 3887121"/>
                <a:gd name="connsiteX1" fmla="*/ 0 w 2067558"/>
                <a:gd name="connsiteY1" fmla="*/ 321351 h 3887121"/>
                <a:gd name="connsiteX2" fmla="*/ 168030 w 2067558"/>
                <a:gd name="connsiteY2" fmla="*/ 153321 h 3887121"/>
                <a:gd name="connsiteX3" fmla="*/ 944853 w 2067558"/>
                <a:gd name="connsiteY3" fmla="*/ 153321 h 3887121"/>
                <a:gd name="connsiteX4" fmla="*/ 1033780 w 2067558"/>
                <a:gd name="connsiteY4" fmla="*/ 0 h 3887121"/>
                <a:gd name="connsiteX5" fmla="*/ 1122706 w 2067558"/>
                <a:gd name="connsiteY5" fmla="*/ 153321 h 3887121"/>
                <a:gd name="connsiteX6" fmla="*/ 1899528 w 2067558"/>
                <a:gd name="connsiteY6" fmla="*/ 153321 h 3887121"/>
                <a:gd name="connsiteX7" fmla="*/ 2067558 w 2067558"/>
                <a:gd name="connsiteY7" fmla="*/ 321351 h 3887121"/>
                <a:gd name="connsiteX8" fmla="*/ 2067558 w 2067558"/>
                <a:gd name="connsiteY8" fmla="*/ 3719091 h 3887121"/>
                <a:gd name="connsiteX9" fmla="*/ 1899528 w 2067558"/>
                <a:gd name="connsiteY9" fmla="*/ 3887121 h 3887121"/>
                <a:gd name="connsiteX10" fmla="*/ 168030 w 2067558"/>
                <a:gd name="connsiteY10" fmla="*/ 3887121 h 3887121"/>
                <a:gd name="connsiteX11" fmla="*/ 0 w 2067558"/>
                <a:gd name="connsiteY11" fmla="*/ 3719091 h 388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7558" h="3887121">
                  <a:moveTo>
                    <a:pt x="0" y="3719091"/>
                  </a:moveTo>
                  <a:lnTo>
                    <a:pt x="0" y="321351"/>
                  </a:lnTo>
                  <a:cubicBezTo>
                    <a:pt x="0" y="228551"/>
                    <a:pt x="75230" y="153321"/>
                    <a:pt x="168030" y="153321"/>
                  </a:cubicBezTo>
                  <a:lnTo>
                    <a:pt x="944853" y="153321"/>
                  </a:lnTo>
                  <a:lnTo>
                    <a:pt x="1033780" y="0"/>
                  </a:lnTo>
                  <a:lnTo>
                    <a:pt x="1122706" y="153321"/>
                  </a:lnTo>
                  <a:lnTo>
                    <a:pt x="1899528" y="153321"/>
                  </a:lnTo>
                  <a:cubicBezTo>
                    <a:pt x="1992328" y="153321"/>
                    <a:pt x="2067558" y="228551"/>
                    <a:pt x="2067558" y="321351"/>
                  </a:cubicBezTo>
                  <a:lnTo>
                    <a:pt x="2067558" y="3719091"/>
                  </a:lnTo>
                  <a:cubicBezTo>
                    <a:pt x="2067558" y="3811891"/>
                    <a:pt x="1992328" y="3887121"/>
                    <a:pt x="1899528" y="3887121"/>
                  </a:cubicBezTo>
                  <a:lnTo>
                    <a:pt x="168030" y="3887121"/>
                  </a:lnTo>
                  <a:cubicBezTo>
                    <a:pt x="75230" y="3887121"/>
                    <a:pt x="0" y="3811891"/>
                    <a:pt x="0" y="3719091"/>
                  </a:cubicBezTo>
                  <a:close/>
                </a:path>
              </a:pathLst>
            </a:cu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9807756-D7E0-4656-BAB6-292C76331F9A}"/>
                </a:ext>
              </a:extLst>
            </p:cNvPr>
            <p:cNvSpPr txBox="1"/>
            <p:nvPr/>
          </p:nvSpPr>
          <p:spPr>
            <a:xfrm>
              <a:off x="914397" y="2842320"/>
              <a:ext cx="3467102" cy="1904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现在寻常市面上已见不到兔儿爷的踪影，只是作为民俗文物在民俗博物馆之类的地方展览，或者在工艺品商店里出售。年轻人对它所知不多</a:t>
              </a: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,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而老人提起它来就津津乐道。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4C64F86-8412-4DA5-A48A-80379ADA2A11}"/>
              </a:ext>
            </a:extLst>
          </p:cNvPr>
          <p:cNvGrpSpPr/>
          <p:nvPr/>
        </p:nvGrpSpPr>
        <p:grpSpPr>
          <a:xfrm>
            <a:off x="7523832" y="2760757"/>
            <a:ext cx="3887121" cy="2067558"/>
            <a:chOff x="7523832" y="2760757"/>
            <a:chExt cx="3887121" cy="2067558"/>
          </a:xfrm>
        </p:grpSpPr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961E315F-1BCE-4361-B754-8D1A49108208}"/>
                </a:ext>
              </a:extLst>
            </p:cNvPr>
            <p:cNvSpPr/>
            <p:nvPr/>
          </p:nvSpPr>
          <p:spPr>
            <a:xfrm rot="16200000" flipH="1">
              <a:off x="8433614" y="1850975"/>
              <a:ext cx="2067558" cy="3887121"/>
            </a:xfrm>
            <a:custGeom>
              <a:avLst/>
              <a:gdLst>
                <a:gd name="connsiteX0" fmla="*/ 0 w 2067558"/>
                <a:gd name="connsiteY0" fmla="*/ 3719091 h 3887121"/>
                <a:gd name="connsiteX1" fmla="*/ 0 w 2067558"/>
                <a:gd name="connsiteY1" fmla="*/ 321351 h 3887121"/>
                <a:gd name="connsiteX2" fmla="*/ 168030 w 2067558"/>
                <a:gd name="connsiteY2" fmla="*/ 153321 h 3887121"/>
                <a:gd name="connsiteX3" fmla="*/ 944853 w 2067558"/>
                <a:gd name="connsiteY3" fmla="*/ 153321 h 3887121"/>
                <a:gd name="connsiteX4" fmla="*/ 1033780 w 2067558"/>
                <a:gd name="connsiteY4" fmla="*/ 0 h 3887121"/>
                <a:gd name="connsiteX5" fmla="*/ 1122706 w 2067558"/>
                <a:gd name="connsiteY5" fmla="*/ 153321 h 3887121"/>
                <a:gd name="connsiteX6" fmla="*/ 1899528 w 2067558"/>
                <a:gd name="connsiteY6" fmla="*/ 153321 h 3887121"/>
                <a:gd name="connsiteX7" fmla="*/ 2067558 w 2067558"/>
                <a:gd name="connsiteY7" fmla="*/ 321351 h 3887121"/>
                <a:gd name="connsiteX8" fmla="*/ 2067558 w 2067558"/>
                <a:gd name="connsiteY8" fmla="*/ 3719091 h 3887121"/>
                <a:gd name="connsiteX9" fmla="*/ 1899528 w 2067558"/>
                <a:gd name="connsiteY9" fmla="*/ 3887121 h 3887121"/>
                <a:gd name="connsiteX10" fmla="*/ 168030 w 2067558"/>
                <a:gd name="connsiteY10" fmla="*/ 3887121 h 3887121"/>
                <a:gd name="connsiteX11" fmla="*/ 0 w 2067558"/>
                <a:gd name="connsiteY11" fmla="*/ 3719091 h 388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7558" h="3887121">
                  <a:moveTo>
                    <a:pt x="0" y="3719091"/>
                  </a:moveTo>
                  <a:lnTo>
                    <a:pt x="0" y="321351"/>
                  </a:lnTo>
                  <a:cubicBezTo>
                    <a:pt x="0" y="228551"/>
                    <a:pt x="75230" y="153321"/>
                    <a:pt x="168030" y="153321"/>
                  </a:cubicBezTo>
                  <a:lnTo>
                    <a:pt x="944853" y="153321"/>
                  </a:lnTo>
                  <a:lnTo>
                    <a:pt x="1033780" y="0"/>
                  </a:lnTo>
                  <a:lnTo>
                    <a:pt x="1122706" y="153321"/>
                  </a:lnTo>
                  <a:lnTo>
                    <a:pt x="1899528" y="153321"/>
                  </a:lnTo>
                  <a:cubicBezTo>
                    <a:pt x="1992328" y="153321"/>
                    <a:pt x="2067558" y="228551"/>
                    <a:pt x="2067558" y="321351"/>
                  </a:cubicBezTo>
                  <a:lnTo>
                    <a:pt x="2067558" y="3719091"/>
                  </a:lnTo>
                  <a:cubicBezTo>
                    <a:pt x="2067558" y="3811891"/>
                    <a:pt x="1992328" y="3887121"/>
                    <a:pt x="1899528" y="3887121"/>
                  </a:cubicBezTo>
                  <a:lnTo>
                    <a:pt x="168030" y="3887121"/>
                  </a:lnTo>
                  <a:cubicBezTo>
                    <a:pt x="75230" y="3887121"/>
                    <a:pt x="0" y="3811891"/>
                    <a:pt x="0" y="3719091"/>
                  </a:cubicBezTo>
                  <a:close/>
                </a:path>
              </a:pathLst>
            </a:cu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4CA4CFC-A2E0-4EF1-B853-9E77B45C9016}"/>
                </a:ext>
              </a:extLst>
            </p:cNvPr>
            <p:cNvSpPr txBox="1"/>
            <p:nvPr/>
          </p:nvSpPr>
          <p:spPr>
            <a:xfrm>
              <a:off x="7913437" y="2842320"/>
              <a:ext cx="3314701" cy="1904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兔儿爷是中秋节期间，给孩子们玩耍娱乐的一种泥塑玩具。其形状是人形而有兔嘴兔耳。头上竖两只长耳朵，嘴是三瓣的兔子嘴，其他地方跟人没什么区别。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85C229A8-824E-4361-BFE9-F7B9195FBFD1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玩兔儿爷</a:t>
            </a:r>
          </a:p>
        </p:txBody>
      </p:sp>
    </p:spTree>
    <p:extLst>
      <p:ext uri="{BB962C8B-B14F-4D97-AF65-F5344CB8AC3E}">
        <p14:creationId xmlns:p14="http://schemas.microsoft.com/office/powerpoint/2010/main" val="25733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808E3CE-1868-405E-8C7D-97864E058C61}"/>
              </a:ext>
            </a:extLst>
          </p:cNvPr>
          <p:cNvSpPr txBox="1"/>
          <p:nvPr/>
        </p:nvSpPr>
        <p:spPr>
          <a:xfrm>
            <a:off x="2753004" y="1392143"/>
            <a:ext cx="1661993" cy="25801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目录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62A2B9F-B2CB-4BB4-BD56-F950E179632C}"/>
              </a:ext>
            </a:extLst>
          </p:cNvPr>
          <p:cNvSpPr txBox="1"/>
          <p:nvPr/>
        </p:nvSpPr>
        <p:spPr>
          <a:xfrm>
            <a:off x="2506784" y="2497755"/>
            <a:ext cx="492443" cy="12817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spc="3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CONTENT</a:t>
            </a:r>
            <a:endParaRPr lang="zh-CN" altLang="en-US" sz="2000" spc="300" dirty="0">
              <a:solidFill>
                <a:srgbClr val="CC3D2D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="" xmlns:a16="http://schemas.microsoft.com/office/drawing/2014/main" id="{7E848E2F-DB54-44AB-83E9-CFBFCFD31A42}"/>
              </a:ext>
            </a:extLst>
          </p:cNvPr>
          <p:cNvSpPr/>
          <p:nvPr/>
        </p:nvSpPr>
        <p:spPr>
          <a:xfrm>
            <a:off x="5077230" y="1673080"/>
            <a:ext cx="4943070" cy="64633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5BF699E-8B99-4436-B15A-2AE49F82A113}"/>
              </a:ext>
            </a:extLst>
          </p:cNvPr>
          <p:cNvSpPr txBox="1"/>
          <p:nvPr/>
        </p:nvSpPr>
        <p:spPr>
          <a:xfrm>
            <a:off x="5864196" y="16809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4BD66EC7-1D72-4504-A9E3-84898A9017A9}"/>
              </a:ext>
            </a:extLst>
          </p:cNvPr>
          <p:cNvGrpSpPr/>
          <p:nvPr/>
        </p:nvGrpSpPr>
        <p:grpSpPr>
          <a:xfrm>
            <a:off x="5014358" y="1601872"/>
            <a:ext cx="788748" cy="788748"/>
            <a:chOff x="5054789" y="1642303"/>
            <a:chExt cx="707886" cy="707886"/>
          </a:xfrm>
        </p:grpSpPr>
        <p:sp>
          <p:nvSpPr>
            <p:cNvPr id="4" name="椭圆 3">
              <a:extLst>
                <a:ext uri="{FF2B5EF4-FFF2-40B4-BE49-F238E27FC236}">
                  <a16:creationId xmlns="" xmlns:a16="http://schemas.microsoft.com/office/drawing/2014/main" id="{A54BDD3B-C454-4407-9EF2-397295905BF3}"/>
                </a:ext>
              </a:extLst>
            </p:cNvPr>
            <p:cNvSpPr/>
            <p:nvPr/>
          </p:nvSpPr>
          <p:spPr>
            <a:xfrm>
              <a:off x="5054789" y="1642303"/>
              <a:ext cx="707886" cy="707886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EC5EAEA6-2E13-4686-A144-60BFE4B6B52A}"/>
                </a:ext>
              </a:extLst>
            </p:cNvPr>
            <p:cNvSpPr txBox="1"/>
            <p:nvPr/>
          </p:nvSpPr>
          <p:spPr>
            <a:xfrm>
              <a:off x="5095679" y="1659931"/>
              <a:ext cx="626107" cy="63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壹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6235B489-44CD-4138-849C-DA168C4D3420}"/>
                </a:ext>
              </a:extLst>
            </p:cNvPr>
            <p:cNvSpPr/>
            <p:nvPr/>
          </p:nvSpPr>
          <p:spPr>
            <a:xfrm>
              <a:off x="5111215" y="1698729"/>
              <a:ext cx="595034" cy="595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8" name="矩形: 圆角 27">
            <a:extLst>
              <a:ext uri="{FF2B5EF4-FFF2-40B4-BE49-F238E27FC236}">
                <a16:creationId xmlns="" xmlns:a16="http://schemas.microsoft.com/office/drawing/2014/main" id="{E9177ABC-925E-4D58-ABBC-24A0B51236E9}"/>
              </a:ext>
            </a:extLst>
          </p:cNvPr>
          <p:cNvSpPr/>
          <p:nvPr/>
        </p:nvSpPr>
        <p:spPr>
          <a:xfrm>
            <a:off x="5077230" y="2753448"/>
            <a:ext cx="4943070" cy="64633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6F95339B-A877-4B68-92B7-4D90C48106CC}"/>
              </a:ext>
            </a:extLst>
          </p:cNvPr>
          <p:cNvSpPr txBox="1"/>
          <p:nvPr/>
        </p:nvSpPr>
        <p:spPr>
          <a:xfrm>
            <a:off x="5864196" y="2761344"/>
            <a:ext cx="387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中秋节的神话故事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388E6AAD-987B-4BE4-8EAE-A97D00FF5097}"/>
              </a:ext>
            </a:extLst>
          </p:cNvPr>
          <p:cNvGrpSpPr/>
          <p:nvPr/>
        </p:nvGrpSpPr>
        <p:grpSpPr>
          <a:xfrm>
            <a:off x="5014358" y="2673903"/>
            <a:ext cx="788748" cy="797086"/>
            <a:chOff x="5054789" y="1634820"/>
            <a:chExt cx="707886" cy="715369"/>
          </a:xfrm>
        </p:grpSpPr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18301046-020F-4D60-A9AF-2D452A1A8D13}"/>
                </a:ext>
              </a:extLst>
            </p:cNvPr>
            <p:cNvSpPr/>
            <p:nvPr/>
          </p:nvSpPr>
          <p:spPr>
            <a:xfrm>
              <a:off x="5054789" y="1642303"/>
              <a:ext cx="707886" cy="707886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E8B2793D-767C-444C-82AC-080807A4ED06}"/>
                </a:ext>
              </a:extLst>
            </p:cNvPr>
            <p:cNvSpPr txBox="1"/>
            <p:nvPr/>
          </p:nvSpPr>
          <p:spPr>
            <a:xfrm>
              <a:off x="5095679" y="1634820"/>
              <a:ext cx="626107" cy="63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贰</a:t>
              </a: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3AAEB841-0B50-433D-A6D7-3A27177EB8F8}"/>
                </a:ext>
              </a:extLst>
            </p:cNvPr>
            <p:cNvSpPr/>
            <p:nvPr/>
          </p:nvSpPr>
          <p:spPr>
            <a:xfrm>
              <a:off x="5111215" y="1698729"/>
              <a:ext cx="595034" cy="595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42C1B5EB-3B07-4FB9-B9A0-8A399E408E16}"/>
              </a:ext>
            </a:extLst>
          </p:cNvPr>
          <p:cNvSpPr/>
          <p:nvPr/>
        </p:nvSpPr>
        <p:spPr>
          <a:xfrm>
            <a:off x="5077230" y="3833816"/>
            <a:ext cx="4943070" cy="64633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04AAD8AF-E7F6-4143-BE37-C3FC938118F9}"/>
              </a:ext>
            </a:extLst>
          </p:cNvPr>
          <p:cNvSpPr txBox="1"/>
          <p:nvPr/>
        </p:nvSpPr>
        <p:spPr>
          <a:xfrm>
            <a:off x="5864196" y="384171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中秋节的民俗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BB222143-1240-473B-87FC-992C45845C50}"/>
              </a:ext>
            </a:extLst>
          </p:cNvPr>
          <p:cNvGrpSpPr/>
          <p:nvPr/>
        </p:nvGrpSpPr>
        <p:grpSpPr>
          <a:xfrm>
            <a:off x="5014358" y="3762608"/>
            <a:ext cx="788748" cy="788748"/>
            <a:chOff x="5054789" y="1642303"/>
            <a:chExt cx="707886" cy="707886"/>
          </a:xfrm>
        </p:grpSpPr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86A17830-B293-4750-A59B-B1086A34527E}"/>
                </a:ext>
              </a:extLst>
            </p:cNvPr>
            <p:cNvSpPr/>
            <p:nvPr/>
          </p:nvSpPr>
          <p:spPr>
            <a:xfrm>
              <a:off x="5054789" y="1642303"/>
              <a:ext cx="707886" cy="707886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FBC5F84F-6D6B-4812-B972-F693E50756C6}"/>
                </a:ext>
              </a:extLst>
            </p:cNvPr>
            <p:cNvSpPr txBox="1"/>
            <p:nvPr/>
          </p:nvSpPr>
          <p:spPr>
            <a:xfrm>
              <a:off x="5095679" y="1658053"/>
              <a:ext cx="626107" cy="63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叁</a:t>
              </a: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C7F405AE-C0A3-49B4-92C2-7D1C27C81E02}"/>
                </a:ext>
              </a:extLst>
            </p:cNvPr>
            <p:cNvSpPr/>
            <p:nvPr/>
          </p:nvSpPr>
          <p:spPr>
            <a:xfrm>
              <a:off x="5111215" y="1698729"/>
              <a:ext cx="595034" cy="595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94270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5" grpId="0" animBg="1"/>
      <p:bldP spid="3" grpId="0"/>
      <p:bldP spid="28" grpId="0" animBg="1"/>
      <p:bldP spid="29" grpId="0"/>
      <p:bldP spid="35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4CA4CFC-A2E0-4EF1-B853-9E77B45C9016}"/>
              </a:ext>
            </a:extLst>
          </p:cNvPr>
          <p:cNvSpPr txBox="1"/>
          <p:nvPr/>
        </p:nvSpPr>
        <p:spPr>
          <a:xfrm>
            <a:off x="5316751" y="2160303"/>
            <a:ext cx="5551238" cy="116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桂花有“九里香”之誉，是我国人民十分喜爱的一种传统名贵花木。自古以来，人们把桂花及其果实视为“天降灵实”，作为崇高、美好、吉祥的象征。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pic>
        <p:nvPicPr>
          <p:cNvPr id="4" name="图片 3" descr="图片包含 桌子, 蛋糕, 食物, 装饰&#10;&#10;描述已自动生成">
            <a:extLst>
              <a:ext uri="{FF2B5EF4-FFF2-40B4-BE49-F238E27FC236}">
                <a16:creationId xmlns="" xmlns:a16="http://schemas.microsoft.com/office/drawing/2014/main" id="{83D5AABF-6D5D-4660-95AF-F5D7D670B4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732" y="1636412"/>
            <a:ext cx="3623043" cy="413573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2DE77EE6-644B-4C73-A674-E819BAA07538}"/>
              </a:ext>
            </a:extLst>
          </p:cNvPr>
          <p:cNvGrpSpPr/>
          <p:nvPr/>
        </p:nvGrpSpPr>
        <p:grpSpPr>
          <a:xfrm>
            <a:off x="5125537" y="2057374"/>
            <a:ext cx="2724343" cy="970698"/>
            <a:chOff x="1656961" y="4011698"/>
            <a:chExt cx="2724343" cy="970698"/>
          </a:xfrm>
        </p:grpSpPr>
        <p:sp>
          <p:nvSpPr>
            <p:cNvPr id="16" name="L 形 15">
              <a:extLst>
                <a:ext uri="{FF2B5EF4-FFF2-40B4-BE49-F238E27FC236}">
                  <a16:creationId xmlns="" xmlns:a16="http://schemas.microsoft.com/office/drawing/2014/main" id="{C7826BAD-C144-4101-B043-FBC2460FD1FE}"/>
                </a:ext>
              </a:extLst>
            </p:cNvPr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BEDABC33-2021-4A85-84F7-0144D8E9C24C}"/>
                </a:ext>
              </a:extLst>
            </p:cNvPr>
            <p:cNvCxnSpPr>
              <a:cxnSpLocks/>
            </p:cNvCxnSpPr>
            <p:nvPr/>
          </p:nvCxnSpPr>
          <p:spPr>
            <a:xfrm>
              <a:off x="1704586" y="4455979"/>
              <a:ext cx="0" cy="526417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8C87EA6C-C172-4621-8E7E-DD61AAA0CD68}"/>
                </a:ext>
              </a:extLst>
            </p:cNvPr>
            <p:cNvCxnSpPr>
              <a:cxnSpLocks/>
            </p:cNvCxnSpPr>
            <p:nvPr/>
          </p:nvCxnSpPr>
          <p:spPr>
            <a:xfrm>
              <a:off x="2082729" y="4064450"/>
              <a:ext cx="2298575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668F2081-AA35-4D69-AAF9-B7C4D43FD946}"/>
              </a:ext>
            </a:extLst>
          </p:cNvPr>
          <p:cNvGrpSpPr/>
          <p:nvPr/>
        </p:nvGrpSpPr>
        <p:grpSpPr>
          <a:xfrm flipH="1" flipV="1">
            <a:off x="8334860" y="2458302"/>
            <a:ext cx="2724343" cy="970698"/>
            <a:chOff x="1656961" y="4011698"/>
            <a:chExt cx="2724343" cy="970698"/>
          </a:xfrm>
        </p:grpSpPr>
        <p:sp>
          <p:nvSpPr>
            <p:cNvPr id="23" name="L 形 22">
              <a:extLst>
                <a:ext uri="{FF2B5EF4-FFF2-40B4-BE49-F238E27FC236}">
                  <a16:creationId xmlns="" xmlns:a16="http://schemas.microsoft.com/office/drawing/2014/main" id="{BF02A9DC-F9FE-4CB1-8EBA-B3909AA1348D}"/>
                </a:ext>
              </a:extLst>
            </p:cNvPr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A258E262-FE29-4FCF-8AB1-40F013488138}"/>
                </a:ext>
              </a:extLst>
            </p:cNvPr>
            <p:cNvCxnSpPr>
              <a:cxnSpLocks/>
            </p:cNvCxnSpPr>
            <p:nvPr/>
          </p:nvCxnSpPr>
          <p:spPr>
            <a:xfrm>
              <a:off x="1704586" y="4455979"/>
              <a:ext cx="0" cy="526417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8996852F-9A55-42EF-A7CC-7C420A5ECB7E}"/>
                </a:ext>
              </a:extLst>
            </p:cNvPr>
            <p:cNvCxnSpPr>
              <a:cxnSpLocks/>
            </p:cNvCxnSpPr>
            <p:nvPr/>
          </p:nvCxnSpPr>
          <p:spPr>
            <a:xfrm>
              <a:off x="2082729" y="4064450"/>
              <a:ext cx="2298575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13FD5F1B-F4D4-434F-82D8-2CEDF1E3E684}"/>
              </a:ext>
            </a:extLst>
          </p:cNvPr>
          <p:cNvGrpSpPr/>
          <p:nvPr/>
        </p:nvGrpSpPr>
        <p:grpSpPr>
          <a:xfrm>
            <a:off x="5311274" y="3702050"/>
            <a:ext cx="5747929" cy="430708"/>
            <a:chOff x="5311274" y="3702050"/>
            <a:chExt cx="5747929" cy="430708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2A43742-D4CE-414C-825A-7EEAA55328B6}"/>
                </a:ext>
              </a:extLst>
            </p:cNvPr>
            <p:cNvSpPr/>
            <p:nvPr/>
          </p:nvSpPr>
          <p:spPr>
            <a:xfrm>
              <a:off x="5311274" y="3702050"/>
              <a:ext cx="5747929" cy="430708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AB9A4F81-FFCC-4800-B62B-CB4483851603}"/>
                </a:ext>
              </a:extLst>
            </p:cNvPr>
            <p:cNvSpPr txBox="1"/>
            <p:nvPr/>
          </p:nvSpPr>
          <p:spPr>
            <a:xfrm>
              <a:off x="5460340" y="3748127"/>
              <a:ext cx="5551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因此人们称誉好的儿孙为“桂子兰孙”</a:t>
              </a:r>
              <a:endParaRPr lang="en-US" altLang="zh-CN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6E000A1F-BF45-421F-A6A9-69668C88959B}"/>
              </a:ext>
            </a:extLst>
          </p:cNvPr>
          <p:cNvGrpSpPr/>
          <p:nvPr/>
        </p:nvGrpSpPr>
        <p:grpSpPr>
          <a:xfrm>
            <a:off x="5311274" y="4324285"/>
            <a:ext cx="5747929" cy="430708"/>
            <a:chOff x="5311274" y="4324285"/>
            <a:chExt cx="5747929" cy="430708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6F488A33-E7C6-435A-89A7-D504F666B434}"/>
                </a:ext>
              </a:extLst>
            </p:cNvPr>
            <p:cNvSpPr/>
            <p:nvPr/>
          </p:nvSpPr>
          <p:spPr>
            <a:xfrm>
              <a:off x="5311274" y="4324285"/>
              <a:ext cx="5747929" cy="430708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EC86121E-4AC9-4705-A394-B43C7875E2CB}"/>
                </a:ext>
              </a:extLst>
            </p:cNvPr>
            <p:cNvSpPr txBox="1"/>
            <p:nvPr/>
          </p:nvSpPr>
          <p:spPr>
            <a:xfrm>
              <a:off x="5460340" y="4370362"/>
              <a:ext cx="5551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把“进士及第”或考上了状元，称之为“蟾宫折桂”</a:t>
              </a:r>
              <a:endParaRPr lang="en-US" altLang="zh-CN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CB5E115F-5964-45E9-B164-E1AFC23D3780}"/>
              </a:ext>
            </a:extLst>
          </p:cNvPr>
          <p:cNvGrpSpPr/>
          <p:nvPr/>
        </p:nvGrpSpPr>
        <p:grpSpPr>
          <a:xfrm>
            <a:off x="5311274" y="4946520"/>
            <a:ext cx="5747929" cy="430708"/>
            <a:chOff x="5311274" y="4946520"/>
            <a:chExt cx="5747929" cy="430708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50BFEE8F-229D-4827-A2EF-5F57F03F7A60}"/>
                </a:ext>
              </a:extLst>
            </p:cNvPr>
            <p:cNvSpPr/>
            <p:nvPr/>
          </p:nvSpPr>
          <p:spPr>
            <a:xfrm>
              <a:off x="5311274" y="4946520"/>
              <a:ext cx="5747929" cy="430708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0F8A7478-B591-4390-9687-E07EA8C31F30}"/>
                </a:ext>
              </a:extLst>
            </p:cNvPr>
            <p:cNvSpPr txBox="1"/>
            <p:nvPr/>
          </p:nvSpPr>
          <p:spPr>
            <a:xfrm>
              <a:off x="5460340" y="4992597"/>
              <a:ext cx="5551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把月宫称为“桂宫”，以“桂魄”比喻月亮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032674C4-9288-42ED-A45C-9B06C1A03134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饮桂花酒</a:t>
            </a:r>
          </a:p>
        </p:txBody>
      </p:sp>
    </p:spTree>
    <p:extLst>
      <p:ext uri="{BB962C8B-B14F-4D97-AF65-F5344CB8AC3E}">
        <p14:creationId xmlns:p14="http://schemas.microsoft.com/office/powerpoint/2010/main" val="35536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166E256-78D6-417B-9D5C-DA45DB3951FB}"/>
              </a:ext>
            </a:extLst>
          </p:cNvPr>
          <p:cNvSpPr txBox="1"/>
          <p:nvPr/>
        </p:nvSpPr>
        <p:spPr>
          <a:xfrm>
            <a:off x="2412941" y="1317556"/>
            <a:ext cx="73661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情满中秋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89161E3-B667-4B37-B980-EA8176173882}"/>
              </a:ext>
            </a:extLst>
          </p:cNvPr>
          <p:cNvGrpSpPr/>
          <p:nvPr/>
        </p:nvGrpSpPr>
        <p:grpSpPr>
          <a:xfrm>
            <a:off x="3205163" y="3546019"/>
            <a:ext cx="5781675" cy="461665"/>
            <a:chOff x="3133725" y="3863519"/>
            <a:chExt cx="5781675" cy="461665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37E1CE12-4F07-4DD3-8E22-CFB7D0949539}"/>
                </a:ext>
              </a:extLst>
            </p:cNvPr>
            <p:cNvSpPr txBox="1"/>
            <p:nvPr/>
          </p:nvSpPr>
          <p:spPr>
            <a:xfrm>
              <a:off x="4405312" y="3863519"/>
              <a:ext cx="3238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节日主题班会介绍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9A7DF0EC-90D9-438E-9B51-664403990987}"/>
                </a:ext>
              </a:extLst>
            </p:cNvPr>
            <p:cNvCxnSpPr>
              <a:cxnSpLocks/>
            </p:cNvCxnSpPr>
            <p:nvPr/>
          </p:nvCxnSpPr>
          <p:spPr>
            <a:xfrm>
              <a:off x="31337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EDC1D8C8-D541-43A1-8AAB-10FD3B79DBD1}"/>
                </a:ext>
              </a:extLst>
            </p:cNvPr>
            <p:cNvCxnSpPr>
              <a:cxnSpLocks/>
            </p:cNvCxnSpPr>
            <p:nvPr/>
          </p:nvCxnSpPr>
          <p:spPr>
            <a:xfrm>
              <a:off x="76295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54361D7-4911-48EC-9C27-A73D980050F4}"/>
              </a:ext>
            </a:extLst>
          </p:cNvPr>
          <p:cNvGrpSpPr/>
          <p:nvPr/>
        </p:nvGrpSpPr>
        <p:grpSpPr>
          <a:xfrm>
            <a:off x="3988486" y="4436365"/>
            <a:ext cx="397104" cy="397104"/>
            <a:chOff x="891974" y="4415843"/>
            <a:chExt cx="450443" cy="450443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5731F6F5-D6E7-4DF3-A7C2-7AFC23AFE60C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rgbClr val="CC3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" name="椭圆 39">
              <a:extLst>
                <a:ext uri="{FF2B5EF4-FFF2-40B4-BE49-F238E27FC236}">
                  <a16:creationId xmlns="" xmlns:a16="http://schemas.microsoft.com/office/drawing/2014/main" id="{3D2AE190-98BE-4E4F-8CA4-B437B7CC3BE4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636470D-3654-4B56-ABEB-22AEAD464ECA}"/>
              </a:ext>
            </a:extLst>
          </p:cNvPr>
          <p:cNvSpPr txBox="1"/>
          <p:nvPr/>
        </p:nvSpPr>
        <p:spPr>
          <a:xfrm>
            <a:off x="4454111" y="4481029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老师</a:t>
            </a: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：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优品</a:t>
            </a:r>
            <a:r>
              <a:rPr kumimoji="0" lang="en-US" altLang="zh-CN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PPT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BA33FF60-1BB4-4656-AF76-BFCA9C563903}"/>
              </a:ext>
            </a:extLst>
          </p:cNvPr>
          <p:cNvGrpSpPr/>
          <p:nvPr/>
        </p:nvGrpSpPr>
        <p:grpSpPr>
          <a:xfrm>
            <a:off x="6023992" y="4436365"/>
            <a:ext cx="397104" cy="397104"/>
            <a:chOff x="891974" y="4415843"/>
            <a:chExt cx="450443" cy="450443"/>
          </a:xfrm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22E4C2C0-6090-4BF1-A159-917D2D72A621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rgbClr val="CC3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" name="椭圆 44">
              <a:extLst>
                <a:ext uri="{FF2B5EF4-FFF2-40B4-BE49-F238E27FC236}">
                  <a16:creationId xmlns="" xmlns:a16="http://schemas.microsoft.com/office/drawing/2014/main" id="{938BCAEB-1A45-4F5E-9711-AD99CB511F9D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78C2559-B7D9-4FD5-8533-DEA6733B6C27}"/>
              </a:ext>
            </a:extLst>
          </p:cNvPr>
          <p:cNvSpPr txBox="1"/>
          <p:nvPr/>
        </p:nvSpPr>
        <p:spPr>
          <a:xfrm>
            <a:off x="6489617" y="4481029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时间：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20XX.XX.XX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9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9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BB6D37E7-597C-40A7-885B-80C75B929507}"/>
              </a:ext>
            </a:extLst>
          </p:cNvPr>
          <p:cNvGrpSpPr/>
          <p:nvPr/>
        </p:nvGrpSpPr>
        <p:grpSpPr>
          <a:xfrm>
            <a:off x="6365658" y="1608931"/>
            <a:ext cx="846138" cy="846138"/>
            <a:chOff x="4021931" y="1608931"/>
            <a:chExt cx="846138" cy="846138"/>
          </a:xfrm>
        </p:grpSpPr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DE47FC51-4C56-4266-9CEB-27920BD59751}"/>
                </a:ext>
              </a:extLst>
            </p:cNvPr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F9687D7E-C23D-4E98-BFD3-CD0A29C60CF8}"/>
                </a:ext>
              </a:extLst>
            </p:cNvPr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8E668580-2232-40E0-90CE-FF98D51BFC7D}"/>
                </a:ext>
              </a:extLst>
            </p:cNvPr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C4C6BCC-CDB2-4999-A04B-64C77CA8CD38}"/>
              </a:ext>
            </a:extLst>
          </p:cNvPr>
          <p:cNvGrpSpPr/>
          <p:nvPr/>
        </p:nvGrpSpPr>
        <p:grpSpPr>
          <a:xfrm>
            <a:off x="4980204" y="1608931"/>
            <a:ext cx="846138" cy="846138"/>
            <a:chOff x="4021931" y="1608931"/>
            <a:chExt cx="846138" cy="846138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DA0D8D74-08F9-4082-A20E-D8F45541CC93}"/>
                </a:ext>
              </a:extLst>
            </p:cNvPr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0E120B00-D21E-40B1-BE81-ACF55470F468}"/>
                </a:ext>
              </a:extLst>
            </p:cNvPr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86561041-C942-4CEF-B678-6EB2F714522B}"/>
                </a:ext>
              </a:extLst>
            </p:cNvPr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第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64DF6555-25BC-475C-988C-7E60003EC5EC}"/>
              </a:ext>
            </a:extLst>
          </p:cNvPr>
          <p:cNvGrpSpPr/>
          <p:nvPr/>
        </p:nvGrpSpPr>
        <p:grpSpPr>
          <a:xfrm>
            <a:off x="5638800" y="1574800"/>
            <a:ext cx="914400" cy="914400"/>
            <a:chOff x="3987800" y="1574800"/>
            <a:chExt cx="914400" cy="914400"/>
          </a:xfrm>
        </p:grpSpPr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FFB84F42-2DA6-44EC-88EC-10AFE8F3151E}"/>
                </a:ext>
              </a:extLst>
            </p:cNvPr>
            <p:cNvSpPr/>
            <p:nvPr/>
          </p:nvSpPr>
          <p:spPr>
            <a:xfrm>
              <a:off x="3987800" y="1574800"/>
              <a:ext cx="914400" cy="914400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F0303481-1B0D-4455-84E2-F53FD23A57D1}"/>
                </a:ext>
              </a:extLst>
            </p:cNvPr>
            <p:cNvSpPr/>
            <p:nvPr/>
          </p:nvSpPr>
          <p:spPr>
            <a:xfrm>
              <a:off x="4046537" y="1633537"/>
              <a:ext cx="796926" cy="7969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A3AF306E-3D41-4AAA-A811-0E7CA3D8967B}"/>
                </a:ext>
              </a:extLst>
            </p:cNvPr>
            <p:cNvSpPr txBox="1"/>
            <p:nvPr/>
          </p:nvSpPr>
          <p:spPr>
            <a:xfrm>
              <a:off x="4044890" y="158676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壹</a:t>
              </a: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8B856BF1-7966-4E10-B0E9-4DC50B336F12}"/>
              </a:ext>
            </a:extLst>
          </p:cNvPr>
          <p:cNvSpPr txBox="1"/>
          <p:nvPr/>
        </p:nvSpPr>
        <p:spPr>
          <a:xfrm>
            <a:off x="3048000" y="263473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E0CF7698-CB5A-4B88-B61C-E3D160E02E7C}"/>
              </a:ext>
            </a:extLst>
          </p:cNvPr>
          <p:cNvSpPr txBox="1"/>
          <p:nvPr/>
        </p:nvSpPr>
        <p:spPr>
          <a:xfrm>
            <a:off x="3443286" y="3742730"/>
            <a:ext cx="5305425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中秋节的盛行始于宋朝，至明清时，已与元旦齐名，成为我国的主要节日之一。这也是我国仅次于春节的第二大传统节日。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05344" y="923278"/>
            <a:ext cx="1251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2F2F2"/>
                </a:solidFill>
              </a:rPr>
              <a:t>https://www.ypppt.com/</a:t>
            </a:r>
            <a:endParaRPr lang="zh-CN" altLang="en-US" sz="7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9235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09E106E-A675-4411-8BE4-03466FA1B7BD}"/>
              </a:ext>
            </a:extLst>
          </p:cNvPr>
          <p:cNvSpPr/>
          <p:nvPr/>
        </p:nvSpPr>
        <p:spPr>
          <a:xfrm>
            <a:off x="1026320" y="1873025"/>
            <a:ext cx="7415211" cy="1552229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0F750EB-01D5-4D55-B3FB-D83DA462BC2E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5CF1E9C-A44C-466A-9CE4-7E29F8332900}"/>
              </a:ext>
            </a:extLst>
          </p:cNvPr>
          <p:cNvSpPr txBox="1"/>
          <p:nvPr/>
        </p:nvSpPr>
        <p:spPr>
          <a:xfrm>
            <a:off x="1117997" y="2158775"/>
            <a:ext cx="7140178" cy="116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“其中春、中秋释奠于文宣王、武成王”，及“开元十九年，始置太公尚父庙，以留侯张良配。中春、中秋上戊祭之，牲、乐之制如文”。据史籍记载，古代帝王祭月的节期为农历八月十五，时日恰逢三秋之半，故名“中秋节”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1AFCA7-BDBA-45D0-9D93-047DD7923941}"/>
              </a:ext>
            </a:extLst>
          </p:cNvPr>
          <p:cNvSpPr/>
          <p:nvPr/>
        </p:nvSpPr>
        <p:spPr>
          <a:xfrm>
            <a:off x="1117997" y="1640491"/>
            <a:ext cx="397668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《</a:t>
            </a:r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新唐书</a:t>
            </a:r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·</a:t>
            </a:r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卷十五 志第五</a:t>
            </a:r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·</a:t>
            </a:r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礼乐五</a:t>
            </a:r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》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7" name="图片 16" descr="图片包含 游戏机&#10;&#10;描述已自动生成">
            <a:extLst>
              <a:ext uri="{FF2B5EF4-FFF2-40B4-BE49-F238E27FC236}">
                <a16:creationId xmlns="" xmlns:a16="http://schemas.microsoft.com/office/drawing/2014/main" id="{B6C08D7C-E7F6-4363-824E-F4F92EF41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358" y="1634900"/>
            <a:ext cx="2752723" cy="191417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F96BD69-3794-4094-A164-3E789958DBBE}"/>
              </a:ext>
            </a:extLst>
          </p:cNvPr>
          <p:cNvSpPr/>
          <p:nvPr/>
        </p:nvSpPr>
        <p:spPr>
          <a:xfrm>
            <a:off x="1026320" y="4035199"/>
            <a:ext cx="10139361" cy="1914179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730B8E03-E1AA-4BBC-8FE5-5014E6E4B543}"/>
              </a:ext>
            </a:extLst>
          </p:cNvPr>
          <p:cNvSpPr txBox="1"/>
          <p:nvPr/>
        </p:nvSpPr>
        <p:spPr>
          <a:xfrm>
            <a:off x="1117997" y="4316871"/>
            <a:ext cx="9956006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因为这个节日在秋季八月，故又称“秋节”“八月节”“八月会”“中秋节”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又有祈求团圆的信仰和相关习俗活动，故亦称“团圆节”“女儿节”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因中秋节的主要活动都是围绕“月”进行的，所以又俗称“月节”“月夕”“追月节”“玩月节”“拜月节”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在唐朝，中秋节还被称为“端正月”。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9CC92B79-CF3E-487F-A0DE-F91C4772FB1B}"/>
              </a:ext>
            </a:extLst>
          </p:cNvPr>
          <p:cNvSpPr/>
          <p:nvPr/>
        </p:nvSpPr>
        <p:spPr>
          <a:xfrm>
            <a:off x="1117997" y="3795259"/>
            <a:ext cx="397668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中秋节的别称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5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8" grpId="0"/>
      <p:bldP spid="9" grpId="0" animBg="1"/>
      <p:bldP spid="18" grpId="0" animBg="1"/>
      <p:bldP spid="19" grpId="0" build="p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09E106E-A675-4411-8BE4-03466FA1B7BD}"/>
              </a:ext>
            </a:extLst>
          </p:cNvPr>
          <p:cNvSpPr/>
          <p:nvPr/>
        </p:nvSpPr>
        <p:spPr>
          <a:xfrm>
            <a:off x="1112045" y="2082575"/>
            <a:ext cx="5517355" cy="3422875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5CF1E9C-A44C-466A-9CE4-7E29F8332900}"/>
              </a:ext>
            </a:extLst>
          </p:cNvPr>
          <p:cNvSpPr txBox="1"/>
          <p:nvPr/>
        </p:nvSpPr>
        <p:spPr>
          <a:xfrm>
            <a:off x="1219796" y="2368325"/>
            <a:ext cx="5301853" cy="301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这时是一年秋季的中期，所以被称为中秋。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在中国的农历里，一年分为四季，每季又分为孟、仲、季三个部分，因而中秋也称仲秋。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八月十五的月亮比其他几个月的满月更圆，更明亮，所以又叫做“月夕”“八月节”。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此夜，人们仰望天空如玉如盘的朗朗明月，自然会期盼家人团聚。远在他乡的游子，也借此寄托自己对故乡和亲人的思念之情。所以，中秋又称“团圆节”。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1AFCA7-BDBA-45D0-9D93-047DD7923941}"/>
              </a:ext>
            </a:extLst>
          </p:cNvPr>
          <p:cNvSpPr/>
          <p:nvPr/>
        </p:nvSpPr>
        <p:spPr>
          <a:xfrm>
            <a:off x="1462683" y="1850041"/>
            <a:ext cx="4816078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每年农历八月十五日，是传统的中秋佳节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5F8649A-C87C-4BB1-8AD9-61DA23150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151" y="1724025"/>
            <a:ext cx="4670823" cy="39052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76CC175-2F98-4EA6-9943-2025BF4C562B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</p:spTree>
    <p:extLst>
      <p:ext uri="{BB962C8B-B14F-4D97-AF65-F5344CB8AC3E}">
        <p14:creationId xmlns:p14="http://schemas.microsoft.com/office/powerpoint/2010/main" val="8872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5E39F64-23A1-409B-B9DD-E7284105E157}"/>
              </a:ext>
            </a:extLst>
          </p:cNvPr>
          <p:cNvSpPr txBox="1"/>
          <p:nvPr/>
        </p:nvSpPr>
        <p:spPr>
          <a:xfrm>
            <a:off x="1339057" y="1480182"/>
            <a:ext cx="9513887" cy="88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中秋节的盛行始于宋朝，至明清时，已与元旦齐名，成为我国的主要节日之一。关于中秋节的起源，起源于古代对月的崇拜、月下歌舞觅偶的习俗，古代秋报拜土地神的习俗。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696FED-0C0E-43D1-B251-99CA37703DD7}"/>
              </a:ext>
            </a:extLst>
          </p:cNvPr>
          <p:cNvSpPr/>
          <p:nvPr/>
        </p:nvSpPr>
        <p:spPr>
          <a:xfrm>
            <a:off x="1154113" y="1406436"/>
            <a:ext cx="9883774" cy="1031964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2A05AB5-D0CC-4519-8089-9FD1D2F84E30}"/>
              </a:ext>
            </a:extLst>
          </p:cNvPr>
          <p:cNvGrpSpPr/>
          <p:nvPr/>
        </p:nvGrpSpPr>
        <p:grpSpPr>
          <a:xfrm>
            <a:off x="1154113" y="2709409"/>
            <a:ext cx="5372100" cy="1653041"/>
            <a:chOff x="1154113" y="2709409"/>
            <a:chExt cx="5372100" cy="1653041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95ED4396-75D3-4A54-8756-3366AA3F0E12}"/>
                </a:ext>
              </a:extLst>
            </p:cNvPr>
            <p:cNvSpPr txBox="1"/>
            <p:nvPr/>
          </p:nvSpPr>
          <p:spPr>
            <a:xfrm>
              <a:off x="1227338" y="3231021"/>
              <a:ext cx="5210158" cy="1031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《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礼记</a:t>
              </a: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》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上记载：“天子春朝日，秋夕月”，夕月就是祭月亮，说明早在春秋时代，帝王就已开始祭月、拜月了。后来贵族官吏和文人学士也相继仿效，逐步传到民间。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D5D03C53-4795-4E8D-8560-CCE130FD2F63}"/>
                </a:ext>
              </a:extLst>
            </p:cNvPr>
            <p:cNvSpPr/>
            <p:nvPr/>
          </p:nvSpPr>
          <p:spPr>
            <a:xfrm>
              <a:off x="1154113" y="2709409"/>
              <a:ext cx="5372100" cy="476250"/>
            </a:xfrm>
            <a:prstGeom prst="rect">
              <a:avLst/>
            </a:prstGeom>
            <a:solidFill>
              <a:srgbClr val="CC3D2D"/>
            </a:solidFill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其一，中秋节起源于古代帝王的祭祀活动</a:t>
              </a:r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78E86AFC-D8CD-4049-9A10-39620FB2532E}"/>
                </a:ext>
              </a:extLst>
            </p:cNvPr>
            <p:cNvSpPr/>
            <p:nvPr/>
          </p:nvSpPr>
          <p:spPr>
            <a:xfrm>
              <a:off x="1154113" y="3185659"/>
              <a:ext cx="5372100" cy="1176791"/>
            </a:xfrm>
            <a:prstGeom prst="rect">
              <a:avLst/>
            </a:prstGeom>
            <a:noFill/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EE3688A-B02F-43BA-9EE6-273CEA49E9E1}"/>
              </a:ext>
            </a:extLst>
          </p:cNvPr>
          <p:cNvGrpSpPr/>
          <p:nvPr/>
        </p:nvGrpSpPr>
        <p:grpSpPr>
          <a:xfrm>
            <a:off x="6742112" y="2709409"/>
            <a:ext cx="4295776" cy="3533052"/>
            <a:chOff x="6742112" y="2709409"/>
            <a:chExt cx="4295776" cy="353305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560BDC38-4F05-452C-BDB8-E4CEC69D7ED2}"/>
                </a:ext>
              </a:extLst>
            </p:cNvPr>
            <p:cNvSpPr txBox="1"/>
            <p:nvPr/>
          </p:nvSpPr>
          <p:spPr>
            <a:xfrm>
              <a:off x="6818311" y="3333778"/>
              <a:ext cx="4143375" cy="2760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8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秋天是收获的季节。“秋”字的解释是：“庄稼成熟曰秋”。八月中秋，农作物和各种果品陆续成熟，农民为了庆祝丰收，表达喜悦的心情，就以“中秋”这天作为节日。“中秋”就是秋天中间的意思，农历的八月是秋季中间的一个月，十五日又是这个月中间的一天，所以中秋节可能是古人</a:t>
              </a: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"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秋报</a:t>
              </a: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"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遗传下来的习俗。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2DBDBF39-3699-4548-9C92-A7A6817C585D}"/>
                </a:ext>
              </a:extLst>
            </p:cNvPr>
            <p:cNvSpPr/>
            <p:nvPr/>
          </p:nvSpPr>
          <p:spPr>
            <a:xfrm>
              <a:off x="6742112" y="2709409"/>
              <a:ext cx="4295776" cy="476250"/>
            </a:xfrm>
            <a:prstGeom prst="rect">
              <a:avLst/>
            </a:prstGeom>
            <a:solidFill>
              <a:srgbClr val="CC3D2D"/>
            </a:solidFill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其二，中秋节的起源和农业生产有关</a:t>
              </a:r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DA3084A9-3118-4D6E-AA52-F6722C5A490F}"/>
                </a:ext>
              </a:extLst>
            </p:cNvPr>
            <p:cNvSpPr/>
            <p:nvPr/>
          </p:nvSpPr>
          <p:spPr>
            <a:xfrm>
              <a:off x="6742112" y="3185659"/>
              <a:ext cx="4295775" cy="3056802"/>
            </a:xfrm>
            <a:prstGeom prst="rect">
              <a:avLst/>
            </a:prstGeom>
            <a:noFill/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4C756A2-E606-4361-ADB3-81DDEB17E85D}"/>
              </a:ext>
            </a:extLst>
          </p:cNvPr>
          <p:cNvGrpSpPr/>
          <p:nvPr/>
        </p:nvGrpSpPr>
        <p:grpSpPr>
          <a:xfrm>
            <a:off x="1154113" y="4604884"/>
            <a:ext cx="5372100" cy="1637577"/>
            <a:chOff x="1154113" y="4604884"/>
            <a:chExt cx="5372100" cy="1637577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487B2D-ABA2-4DC5-A28D-0840213C5C77}"/>
                </a:ext>
              </a:extLst>
            </p:cNvPr>
            <p:cNvSpPr txBox="1"/>
            <p:nvPr/>
          </p:nvSpPr>
          <p:spPr>
            <a:xfrm>
              <a:off x="1227338" y="5126496"/>
              <a:ext cx="5210158" cy="1031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隋末唐军于大业十三年八月十五日，唐军裴寂以圆月作为构思，成功发明月饼，并广发军中作为军饷，成功解决因大量吸收反隋义军而衍生之军粮问题。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BC8745E5-84AF-4BA0-B441-E3AEC0A37EF2}"/>
                </a:ext>
              </a:extLst>
            </p:cNvPr>
            <p:cNvSpPr/>
            <p:nvPr/>
          </p:nvSpPr>
          <p:spPr>
            <a:xfrm>
              <a:off x="1154113" y="4604884"/>
              <a:ext cx="5372100" cy="476250"/>
            </a:xfrm>
            <a:prstGeom prst="rect">
              <a:avLst/>
            </a:prstGeom>
            <a:solidFill>
              <a:srgbClr val="CC3D2D"/>
            </a:solidFill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其三，隋末唐军发明月饼以解决军饷的故事</a:t>
              </a:r>
              <a:endParaRPr lang="zh-CN" altLang="en-US" sz="19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19D7D453-62E6-477E-8889-376607016A3C}"/>
                </a:ext>
              </a:extLst>
            </p:cNvPr>
            <p:cNvSpPr/>
            <p:nvPr/>
          </p:nvSpPr>
          <p:spPr>
            <a:xfrm>
              <a:off x="1154113" y="5081134"/>
              <a:ext cx="5372100" cy="1161327"/>
            </a:xfrm>
            <a:prstGeom prst="rect">
              <a:avLst/>
            </a:prstGeom>
            <a:noFill/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27D555E-DD68-452E-98F8-4F27425B58E7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</p:spTree>
    <p:extLst>
      <p:ext uri="{BB962C8B-B14F-4D97-AF65-F5344CB8AC3E}">
        <p14:creationId xmlns:p14="http://schemas.microsoft.com/office/powerpoint/2010/main" val="2470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BB6D37E7-597C-40A7-885B-80C75B929507}"/>
              </a:ext>
            </a:extLst>
          </p:cNvPr>
          <p:cNvGrpSpPr/>
          <p:nvPr/>
        </p:nvGrpSpPr>
        <p:grpSpPr>
          <a:xfrm>
            <a:off x="6365658" y="1608931"/>
            <a:ext cx="846138" cy="846138"/>
            <a:chOff x="4021931" y="1608931"/>
            <a:chExt cx="846138" cy="846138"/>
          </a:xfrm>
        </p:grpSpPr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DE47FC51-4C56-4266-9CEB-27920BD59751}"/>
                </a:ext>
              </a:extLst>
            </p:cNvPr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F9687D7E-C23D-4E98-BFD3-CD0A29C60CF8}"/>
                </a:ext>
              </a:extLst>
            </p:cNvPr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8E668580-2232-40E0-90CE-FF98D51BFC7D}"/>
                </a:ext>
              </a:extLst>
            </p:cNvPr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C4C6BCC-CDB2-4999-A04B-64C77CA8CD38}"/>
              </a:ext>
            </a:extLst>
          </p:cNvPr>
          <p:cNvGrpSpPr/>
          <p:nvPr/>
        </p:nvGrpSpPr>
        <p:grpSpPr>
          <a:xfrm>
            <a:off x="4980204" y="1608931"/>
            <a:ext cx="846138" cy="846138"/>
            <a:chOff x="4021931" y="1608931"/>
            <a:chExt cx="846138" cy="846138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DA0D8D74-08F9-4082-A20E-D8F45541CC93}"/>
                </a:ext>
              </a:extLst>
            </p:cNvPr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0E120B00-D21E-40B1-BE81-ACF55470F468}"/>
                </a:ext>
              </a:extLst>
            </p:cNvPr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86561041-C942-4CEF-B678-6EB2F714522B}"/>
                </a:ext>
              </a:extLst>
            </p:cNvPr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第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64DF6555-25BC-475C-988C-7E60003EC5EC}"/>
              </a:ext>
            </a:extLst>
          </p:cNvPr>
          <p:cNvGrpSpPr/>
          <p:nvPr/>
        </p:nvGrpSpPr>
        <p:grpSpPr>
          <a:xfrm>
            <a:off x="5638800" y="1574800"/>
            <a:ext cx="914400" cy="914400"/>
            <a:chOff x="3987800" y="1574800"/>
            <a:chExt cx="914400" cy="914400"/>
          </a:xfrm>
        </p:grpSpPr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FFB84F42-2DA6-44EC-88EC-10AFE8F3151E}"/>
                </a:ext>
              </a:extLst>
            </p:cNvPr>
            <p:cNvSpPr/>
            <p:nvPr/>
          </p:nvSpPr>
          <p:spPr>
            <a:xfrm>
              <a:off x="3987800" y="1574800"/>
              <a:ext cx="914400" cy="914400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F0303481-1B0D-4455-84E2-F53FD23A57D1}"/>
                </a:ext>
              </a:extLst>
            </p:cNvPr>
            <p:cNvSpPr/>
            <p:nvPr/>
          </p:nvSpPr>
          <p:spPr>
            <a:xfrm>
              <a:off x="4046537" y="1633537"/>
              <a:ext cx="796926" cy="7969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A3AF306E-3D41-4AAA-A811-0E7CA3D8967B}"/>
                </a:ext>
              </a:extLst>
            </p:cNvPr>
            <p:cNvSpPr txBox="1"/>
            <p:nvPr/>
          </p:nvSpPr>
          <p:spPr>
            <a:xfrm>
              <a:off x="4044890" y="1586765"/>
              <a:ext cx="8002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贰</a:t>
              </a: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8B856BF1-7966-4E10-B0E9-4DC50B336F12}"/>
              </a:ext>
            </a:extLst>
          </p:cNvPr>
          <p:cNvSpPr txBox="1"/>
          <p:nvPr/>
        </p:nvSpPr>
        <p:spPr>
          <a:xfrm>
            <a:off x="2533650" y="2634734"/>
            <a:ext cx="71247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中秋节的神话故事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E0CF7698-CB5A-4B88-B61C-E3D160E02E7C}"/>
              </a:ext>
            </a:extLst>
          </p:cNvPr>
          <p:cNvSpPr txBox="1"/>
          <p:nvPr/>
        </p:nvSpPr>
        <p:spPr>
          <a:xfrm>
            <a:off x="3443286" y="3742730"/>
            <a:ext cx="5305425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中秋节的盛行始于宋朝，至明清时，已与元旦齐名，成为我国的主要节日之一。这也是我国仅次于春节的第二大传统节日。</a:t>
            </a:r>
          </a:p>
        </p:txBody>
      </p:sp>
    </p:spTree>
    <p:extLst>
      <p:ext uri="{BB962C8B-B14F-4D97-AF65-F5344CB8AC3E}">
        <p14:creationId xmlns:p14="http://schemas.microsoft.com/office/powerpoint/2010/main" val="312770205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EDDDE6C-5674-4DB2-B1ED-B7D21BCF7F39}"/>
              </a:ext>
            </a:extLst>
          </p:cNvPr>
          <p:cNvSpPr/>
          <p:nvPr/>
        </p:nvSpPr>
        <p:spPr>
          <a:xfrm>
            <a:off x="721519" y="2152650"/>
            <a:ext cx="10748962" cy="3495675"/>
          </a:xfrm>
          <a:prstGeom prst="rect">
            <a:avLst/>
          </a:prstGeom>
          <a:solidFill>
            <a:srgbClr val="CC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" name="图片 2" descr="黑白色的花&#10;&#10;中度可信度描述已自动生成">
            <a:extLst>
              <a:ext uri="{FF2B5EF4-FFF2-40B4-BE49-F238E27FC236}">
                <a16:creationId xmlns="" xmlns:a16="http://schemas.microsoft.com/office/drawing/2014/main" id="{5375FCED-5C5B-498B-A728-5DE6524E3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050" y="1590675"/>
            <a:ext cx="4533900" cy="452796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780AECF-C5B0-46BB-9CDD-134E83FE872B}"/>
              </a:ext>
            </a:extLst>
          </p:cNvPr>
          <p:cNvSpPr txBox="1"/>
          <p:nvPr/>
        </p:nvSpPr>
        <p:spPr>
          <a:xfrm>
            <a:off x="971550" y="2394273"/>
            <a:ext cx="2962275" cy="301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相传，远古时候天上有十日同时出现，晒得庄稼枯死，民不聊生，一个名叫后羿的英雄，力大无穷，他同情受苦的百姓，登上昆仑山顶，运足神力，拉开神弓，一气射下九个多太阳，并严令最后一个太阳按时起落，为民造福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CEDB5A2E-C45B-4FC3-8FA2-963E780BAD7C}"/>
              </a:ext>
            </a:extLst>
          </p:cNvPr>
          <p:cNvSpPr txBox="1"/>
          <p:nvPr/>
        </p:nvSpPr>
        <p:spPr>
          <a:xfrm>
            <a:off x="8258177" y="2394273"/>
            <a:ext cx="2962275" cy="301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后羿因此受到百姓的尊敬和爱戴，后羿娶了个美丽善良的妻子，名叫嫦娥。不少志士慕名前来投师学艺，心术不正的蓬蒙也混了进来。逄蒙想要盗取西王母赐给丈夫后羿的仙丹，嫦娥被迫吃下仙丹，飞到了月宫的事情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1D8F8A5-A045-414A-9F1A-7C70C0029079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嫦娥奔月</a:t>
            </a:r>
          </a:p>
        </p:txBody>
      </p:sp>
    </p:spTree>
    <p:extLst>
      <p:ext uri="{BB962C8B-B14F-4D97-AF65-F5344CB8AC3E}">
        <p14:creationId xmlns:p14="http://schemas.microsoft.com/office/powerpoint/2010/main" val="17889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C06C86D-EA35-4DD9-A278-CA8ADB3BB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" y="1543050"/>
            <a:ext cx="5619750" cy="486727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861BD47-4089-40E7-9C50-72B33EDCA1BF}"/>
              </a:ext>
            </a:extLst>
          </p:cNvPr>
          <p:cNvGrpSpPr/>
          <p:nvPr/>
        </p:nvGrpSpPr>
        <p:grpSpPr>
          <a:xfrm>
            <a:off x="6227618" y="2030845"/>
            <a:ext cx="5144655" cy="1904432"/>
            <a:chOff x="6227618" y="2030845"/>
            <a:chExt cx="5144655" cy="1904432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A9850FB-694F-4DAA-A989-C384085129F9}"/>
                </a:ext>
              </a:extLst>
            </p:cNvPr>
            <p:cNvSpPr/>
            <p:nvPr/>
          </p:nvSpPr>
          <p:spPr>
            <a:xfrm>
              <a:off x="6227618" y="2030845"/>
              <a:ext cx="5144655" cy="1904432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2BFEA39-35F9-4894-A008-79AF245C9191}"/>
                </a:ext>
              </a:extLst>
            </p:cNvPr>
            <p:cNvSpPr txBox="1"/>
            <p:nvPr/>
          </p:nvSpPr>
          <p:spPr>
            <a:xfrm>
              <a:off x="6293426" y="2030845"/>
              <a:ext cx="5013038" cy="1904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关于中秋节还有一个传说：相传月亮上的广寒宫前的桂树生长繁茂，有五百多丈高，下边有一个人常在砍伐它，但是每次砍下去之后，被砍的地方又立即合拢了。几千年来，就这样随砍随合，这棵桂树永远也不能被砍光。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2C04828-379C-48E0-AFF8-72941EFE040E}"/>
              </a:ext>
            </a:extLst>
          </p:cNvPr>
          <p:cNvSpPr txBox="1"/>
          <p:nvPr/>
        </p:nvSpPr>
        <p:spPr>
          <a:xfrm>
            <a:off x="6227618" y="4216457"/>
            <a:ext cx="5144655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据说这个砍树的人名叫吴刚，是汉朝西河人，曾跟随仙人修道，到了天界，但是他犯了错误，仙人就把他贬谪到月宫，日日做这种徒劳无功的苦差使，以示惩处。李白诗中有</a:t>
            </a:r>
            <a:r>
              <a:rPr lang="zh-CN" altLang="en-US" sz="1600" dirty="0">
                <a:solidFill>
                  <a:srgbClr val="CC3D2D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“欲斫月中桂，持为寒者薪”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的记载。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CE929BC-192B-49D5-A714-FE2AD0FA8741}"/>
              </a:ext>
            </a:extLst>
          </p:cNvPr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吴刚伐桂</a:t>
            </a:r>
          </a:p>
        </p:txBody>
      </p:sp>
    </p:spTree>
    <p:extLst>
      <p:ext uri="{BB962C8B-B14F-4D97-AF65-F5344CB8AC3E}">
        <p14:creationId xmlns:p14="http://schemas.microsoft.com/office/powerpoint/2010/main" val="2465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2245</Words>
  <Application>Microsoft Office PowerPoint</Application>
  <PresentationFormat>宽屏</PresentationFormat>
  <Paragraphs>127</Paragraphs>
  <Slides>22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Meiryo</vt:lpstr>
      <vt:lpstr>阿里巴巴普惠体 Light</vt:lpstr>
      <vt:lpstr>阿里巴巴普惠体 R</vt:lpstr>
      <vt:lpstr>等线</vt:lpstr>
      <vt:lpstr>三极春联字体简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15</cp:revision>
  <dcterms:created xsi:type="dcterms:W3CDTF">2021-08-25T02:11:40Z</dcterms:created>
  <dcterms:modified xsi:type="dcterms:W3CDTF">2023-06-15T11:50:57Z</dcterms:modified>
</cp:coreProperties>
</file>