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25284"/>
    <a:srgbClr val="B198BF"/>
    <a:srgbClr val="C13B29"/>
    <a:srgbClr val="962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D0CBA-F8AC-4B94-A573-CAF1BB96D72C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9C9FB-961E-4A28-A4BB-22DB916E5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48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9C9FB-961E-4A28-A4BB-22DB916E57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3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AB598E-80B8-4B72-B19B-DC7D5560E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8CBC93D-8663-4AA8-A26C-C5617B9B9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99253FF-09E0-4971-B15F-7822F1E2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F163693-BFE1-4CD0-9B91-9AAA5ACF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1544748-5278-4FD8-9D16-3E22AF4F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FF86EB2-D244-47E9-A75F-903E8F77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63655D5-A8BF-4CF9-8470-718BF53D8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39D02B-6017-48B9-A4A8-9B831BE6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8744340-355C-4917-99C2-A8B32C2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A71517C-7A4B-4FE2-836F-487DA6AC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0472892-39CD-491C-9A22-09C666A9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CDBCEF-7671-45BD-95D7-65ACF1B0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5B6658-B67A-4E24-9CCC-B6658A99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3006E97-953B-4060-91B7-28A945E8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8BEA816-3619-4CC1-BEBF-8D1201C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BDCE11-F631-4E70-A473-BC75074B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406B8B5-672D-4969-8546-60284FBC0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53737ED-35F0-48DD-8E81-E73EAB3A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8E199B2-B573-40DE-90BD-5A70C718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695AF13-EAF4-4A84-AAA5-8D853B6C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AD4BE9A-B995-492C-991A-7FE62164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9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1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7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0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6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6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8A36B6C-C2F7-4D12-8A06-2C36CAED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D1F465-3C03-46AD-B230-8E9266546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5CA283D-BA4C-4108-BF80-FF647B6E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843A55C-82CA-46E0-8FAD-BB5E489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D3DA5B7-75B0-40BF-B12D-018623C0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8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7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01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3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A69222A-D549-40EA-ACDB-A76BEC75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2981FD7-80C3-4C44-B518-4F6809356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D5F84C8-7D7D-4282-B859-B8FFABB5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F4E113A-B3BE-4326-BA4D-8B5277EB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EA17650-3225-44D1-A072-3959DE3D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5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A2ACC55-AF08-4E93-87D4-6C45EB8A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EA0DB27-4AEC-40D5-86DB-472BF826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A8D2B99-61C0-4B3E-84DC-3844ACB01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B35E09B-7FCE-403E-ADBA-F8587CC0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CBA8B2A-D7EB-45B1-A20D-7F3B68FB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C4EC56C-67D7-4C39-B87B-8B494460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4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F30F04F-5A4E-4E34-B157-69B71AFC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41D8FD3-C8B7-4DE2-A120-385238FC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1DCB27D-DF93-4455-B875-B62093DB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400A45A-7242-4C79-8E59-B35A285FB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F53074-6AB4-4733-8665-8D377CACD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99CBCD3-B876-423D-A8A5-31ABD142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57F4BB-865D-483C-B338-43C83984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A759F3C-7F83-45A0-BEA4-0320B1B0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F30F04F-5A4E-4E34-B157-69B71AFC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41D8FD3-C8B7-4DE2-A120-385238FC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1DCB27D-DF93-4455-B875-B62093DB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400A45A-7242-4C79-8E59-B35A285FB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F53074-6AB4-4733-8665-8D377CACD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99CBCD3-B876-423D-A8A5-31ABD142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57F4BB-865D-483C-B338-43C83984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A759F3C-7F83-45A0-BEA4-0320B1B0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05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7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18875BF-8725-435E-90E2-445FB199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DF458F7-D6E7-4912-8AC9-F5DFAA6F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342615D-634D-4AEC-81B7-FD041AF3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EA9A3BA-F2CB-49D8-907F-5C9CD2B6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CEA350C-11C2-4952-9173-2A33FCE3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19466E7-074C-477F-9B59-5580FD85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606886B-E265-473E-B129-6810FDDE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6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4AF1FAC-8C31-4767-A63A-1139E115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D942983-0752-4BF0-94A2-9E306B34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3EB31DE-26EB-4726-9EBB-A046D7CB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6EB7C48-7970-4AAB-86C0-717BD3F9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67BF202-2C68-4FBA-82F5-B27577CD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063E88F-7B0E-4400-AE24-C7E4D787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C14C385-6229-4226-B236-E0C37541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8BC6EF2-1BF3-4D70-A86D-A19DB02DE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42B6DE2-4811-4A1E-AC29-FC3B40897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7A7A-96A5-4F96-B2B7-39E9D72D3616}" type="datetimeFigureOut">
              <a:rPr lang="zh-CN" altLang="en-US" smtClean="0"/>
              <a:t>2023/6/15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6034AA1-82EE-4B67-80FD-752F20D6A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1C8C8CB-2A3E-43D6-BAE1-62189130A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F695A-D961-42CC-AC3C-302899D51B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770" y="467655"/>
            <a:ext cx="4908553" cy="560446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189B70-4007-4D7D-891C-8E196BDD427E}"/>
              </a:ext>
            </a:extLst>
          </p:cNvPr>
          <p:cNvGrpSpPr/>
          <p:nvPr/>
        </p:nvGrpSpPr>
        <p:grpSpPr>
          <a:xfrm>
            <a:off x="2248886" y="3269887"/>
            <a:ext cx="750048" cy="3325984"/>
            <a:chOff x="2665266" y="3276601"/>
            <a:chExt cx="750048" cy="3325984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9410E3-F49F-4C77-8621-67FD8E7F2E47}"/>
                </a:ext>
              </a:extLst>
            </p:cNvPr>
            <p:cNvSpPr/>
            <p:nvPr/>
          </p:nvSpPr>
          <p:spPr>
            <a:xfrm>
              <a:off x="2686149" y="3276601"/>
              <a:ext cx="729165" cy="3325984"/>
            </a:xfrm>
            <a:prstGeom prst="roundRect">
              <a:avLst>
                <a:gd name="adj" fmla="val 20739"/>
              </a:avLst>
            </a:prstGeom>
            <a:solidFill>
              <a:srgbClr val="C1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F33264-8CF8-441B-BC05-72E92083051D}"/>
                </a:ext>
              </a:extLst>
            </p:cNvPr>
            <p:cNvSpPr txBox="1"/>
            <p:nvPr/>
          </p:nvSpPr>
          <p:spPr>
            <a:xfrm>
              <a:off x="2665266" y="3371851"/>
              <a:ext cx="738664" cy="31137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幼儿园中秋活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动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4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04E3D9-AF14-4952-BCFA-8DE47DA77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" y="1030147"/>
            <a:ext cx="11750040" cy="56525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4F4CCD-4187-4FA8-B0E1-44DCA763D79A}"/>
              </a:ext>
            </a:extLst>
          </p:cNvPr>
          <p:cNvSpPr txBox="1"/>
          <p:nvPr/>
        </p:nvSpPr>
        <p:spPr>
          <a:xfrm>
            <a:off x="6911534" y="2031798"/>
            <a:ext cx="4285043" cy="158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活动时间</a:t>
            </a:r>
            <a:r>
              <a:rPr lang="zh-CN" altLang="en-US" sz="2800" dirty="0">
                <a:cs typeface="+mn-ea"/>
                <a:sym typeface="+mn-lt"/>
              </a:rPr>
              <a:t>：</a:t>
            </a:r>
            <a:r>
              <a:rPr lang="zh-CN" altLang="en-US" sz="2400" dirty="0">
                <a:cs typeface="+mn-ea"/>
                <a:sym typeface="+mn-lt"/>
              </a:rPr>
              <a:t>中秋节当天下午</a:t>
            </a:r>
            <a:r>
              <a:rPr lang="en-US" altLang="zh-CN" sz="2400" dirty="0">
                <a:cs typeface="+mn-ea"/>
                <a:sym typeface="+mn-lt"/>
              </a:rPr>
              <a:t>14</a:t>
            </a:r>
            <a:r>
              <a:rPr lang="zh-CN" altLang="en-US" sz="2400" dirty="0">
                <a:cs typeface="+mn-ea"/>
                <a:sym typeface="+mn-lt"/>
              </a:rPr>
              <a:t>：</a:t>
            </a:r>
            <a:r>
              <a:rPr lang="en-US" altLang="zh-CN" sz="2400" dirty="0">
                <a:cs typeface="+mn-ea"/>
                <a:sym typeface="+mn-lt"/>
              </a:rPr>
              <a:t>30----17</a:t>
            </a:r>
            <a:r>
              <a:rPr lang="zh-CN" altLang="en-US" sz="2400" dirty="0">
                <a:cs typeface="+mn-ea"/>
                <a:sym typeface="+mn-lt"/>
              </a:rPr>
              <a:t>：</a:t>
            </a:r>
            <a:r>
              <a:rPr lang="en-US" altLang="zh-CN" sz="2400" dirty="0">
                <a:cs typeface="+mn-ea"/>
                <a:sym typeface="+mn-lt"/>
              </a:rPr>
              <a:t>30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16176" y="668274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6ED91A-DCD3-4C18-A1DC-AE56CCB7B365}"/>
              </a:ext>
            </a:extLst>
          </p:cNvPr>
          <p:cNvSpPr txBox="1"/>
          <p:nvPr/>
        </p:nvSpPr>
        <p:spPr>
          <a:xfrm>
            <a:off x="555583" y="1872417"/>
            <a:ext cx="243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总体活动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733BEA-2BC9-4AB2-AB32-95288C3F62A9}"/>
              </a:ext>
            </a:extLst>
          </p:cNvPr>
          <p:cNvSpPr txBox="1"/>
          <p:nvPr/>
        </p:nvSpPr>
        <p:spPr>
          <a:xfrm>
            <a:off x="1081270" y="3024410"/>
            <a:ext cx="6629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1.</a:t>
            </a:r>
            <a:r>
              <a:rPr lang="zh-CN" altLang="en-US" sz="2000" dirty="0">
                <a:cs typeface="+mn-ea"/>
                <a:sym typeface="+mn-lt"/>
              </a:rPr>
              <a:t>让幼儿知道农历八月十五是中秋节，并中秋节的来历。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2.</a:t>
            </a:r>
            <a:r>
              <a:rPr lang="zh-CN" altLang="en-US" sz="2000" dirty="0">
                <a:cs typeface="+mn-ea"/>
                <a:sym typeface="+mn-lt"/>
              </a:rPr>
              <a:t>幼儿的科普知识，“月食”，与影像知识。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3.</a:t>
            </a:r>
            <a:r>
              <a:rPr lang="zh-CN" altLang="en-US" sz="2000" dirty="0">
                <a:cs typeface="+mn-ea"/>
                <a:sym typeface="+mn-lt"/>
              </a:rPr>
              <a:t>中秋节的风俗，让幼儿动手制作食物再一同分享，体会到劳动与分享的乐趣。　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FBDFF2-36A7-465B-BDF2-E84F65F6E3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67" y="1815586"/>
            <a:ext cx="3649909" cy="48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083C85-A9B7-45A8-AEF9-37C8DB8FF330}"/>
              </a:ext>
            </a:extLst>
          </p:cNvPr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第四章节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613529-6D84-4F2F-ADA1-0A637AC144B2}"/>
              </a:ext>
            </a:extLst>
          </p:cNvPr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主题活动</a:t>
            </a:r>
          </a:p>
        </p:txBody>
      </p:sp>
    </p:spTree>
    <p:extLst>
      <p:ext uri="{BB962C8B-B14F-4D97-AF65-F5344CB8AC3E}">
        <p14:creationId xmlns:p14="http://schemas.microsoft.com/office/powerpoint/2010/main" val="37420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49FED2-2F3C-4096-80E4-FFEE9D484F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5859">
            <a:off x="4632766" y="1424824"/>
            <a:ext cx="7461813" cy="559636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D88F56-B860-4FC7-BEF8-2EF893AB5412}"/>
              </a:ext>
            </a:extLst>
          </p:cNvPr>
          <p:cNvSpPr/>
          <p:nvPr/>
        </p:nvSpPr>
        <p:spPr>
          <a:xfrm>
            <a:off x="1310834" y="2620547"/>
            <a:ext cx="7497500" cy="269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主要涉及领域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：语言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活动目标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．在观察、表达图片内容的过程中，理解、学习诗歌。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．感受诗歌的情境，尝试分角色有表情地朗诵诗歌。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C7B6BA-4AEC-4382-87DF-3B8EF5831EC7}"/>
              </a:ext>
            </a:extLst>
          </p:cNvPr>
          <p:cNvSpPr/>
          <p:nvPr/>
        </p:nvSpPr>
        <p:spPr>
          <a:xfrm>
            <a:off x="597522" y="1764735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活动一：欣赏诗歌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月亮对我笑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0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02B902-AE05-4280-9659-C7F6398C4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0" y="-450654"/>
            <a:ext cx="11844759" cy="88835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88BDC0-0081-4DB8-A8E8-6DAB4FBD09C4}"/>
              </a:ext>
            </a:extLst>
          </p:cNvPr>
          <p:cNvSpPr txBox="1"/>
          <p:nvPr/>
        </p:nvSpPr>
        <p:spPr>
          <a:xfrm>
            <a:off x="2986751" y="3258474"/>
            <a:ext cx="6218498" cy="227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活动准备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：实物投影图片供老师操作，图片内容有月亮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各种表情、可移动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、云朵、电视机、小朋友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可移动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、小床等。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CC4892-E68A-4510-8965-285FC9F119A7}"/>
              </a:ext>
            </a:extLst>
          </p:cNvPr>
          <p:cNvSpPr/>
          <p:nvPr/>
        </p:nvSpPr>
        <p:spPr>
          <a:xfrm>
            <a:off x="4009538" y="2446321"/>
            <a:ext cx="417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活动一：欣赏诗歌</a:t>
            </a:r>
            <a:r>
              <a:rPr lang="en-US" altLang="zh-CN" sz="2000" b="1" dirty="0">
                <a:cs typeface="+mn-ea"/>
                <a:sym typeface="+mn-lt"/>
              </a:rPr>
              <a:t>《</a:t>
            </a:r>
            <a:r>
              <a:rPr lang="zh-CN" altLang="en-US" sz="2000" b="1" dirty="0">
                <a:cs typeface="+mn-ea"/>
                <a:sym typeface="+mn-lt"/>
              </a:rPr>
              <a:t>月亮对我笑</a:t>
            </a:r>
            <a:r>
              <a:rPr lang="en-US" altLang="zh-CN" sz="2000" b="1" dirty="0">
                <a:cs typeface="+mn-ea"/>
                <a:sym typeface="+mn-lt"/>
              </a:rPr>
              <a:t>》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1DEE91-94D5-4E27-A828-ADB598E551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721" y="3991131"/>
            <a:ext cx="4289259" cy="32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355B83-CB94-4D05-9A3E-938D0628CE10}"/>
              </a:ext>
            </a:extLst>
          </p:cNvPr>
          <p:cNvSpPr/>
          <p:nvPr/>
        </p:nvSpPr>
        <p:spPr>
          <a:xfrm>
            <a:off x="659662" y="1758623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活动一：欣赏诗歌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月亮对我笑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39ABCC-49D4-475B-9C59-CAE1EE7D4DFE}"/>
              </a:ext>
            </a:extLst>
          </p:cNvPr>
          <p:cNvSpPr txBox="1"/>
          <p:nvPr/>
        </p:nvSpPr>
        <p:spPr>
          <a:xfrm>
            <a:off x="1307438" y="2704505"/>
            <a:ext cx="51435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  <a:t>活动过程：</a:t>
            </a:r>
            <a:b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．倾听教师朗诵诗歌，引起兴趣。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欣赏教师操作教具、朗诵诗歌，感受诗歌内容。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根据幼儿的问题进行讨论。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．在图片的提示下，学念诗歌。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再次欣赏教师朗诵并轻声跟念。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尝试在图片的提示下朗诵诗歌。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．分角色朗诵诗歌。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C9B72A-9F1D-4B75-9683-A6DE61471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07" y="2193498"/>
            <a:ext cx="6276522" cy="43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BA5CCD-2C72-4A8D-AC34-DF21ED2554D4}"/>
              </a:ext>
            </a:extLst>
          </p:cNvPr>
          <p:cNvSpPr/>
          <p:nvPr/>
        </p:nvSpPr>
        <p:spPr>
          <a:xfrm>
            <a:off x="597522" y="1762578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活动二：欣赏歌曲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八月桂花遍地开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E0F5E4-8BB4-4D2C-BEC9-26DCA7C7423B}"/>
              </a:ext>
            </a:extLst>
          </p:cNvPr>
          <p:cNvSpPr txBox="1"/>
          <p:nvPr/>
        </p:nvSpPr>
        <p:spPr>
          <a:xfrm>
            <a:off x="5113116" y="2836195"/>
            <a:ext cx="63226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主要涉及领域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：艺术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活动目标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．了解歌词内容，初步学唱歌曲，并能用歌声表现民歌的欢快风格。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．在学会秧歌舞的基础上，创编舞蹈动作来表现歌曲。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．轻声演唱，和大家声音保持一致。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ACAB29-4514-4DF5-A27A-98F60EE568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19" y="2672679"/>
            <a:ext cx="4539304" cy="34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9BD95F-01A5-42C6-A273-39A5695ED745}"/>
              </a:ext>
            </a:extLst>
          </p:cNvPr>
          <p:cNvGrpSpPr/>
          <p:nvPr/>
        </p:nvGrpSpPr>
        <p:grpSpPr>
          <a:xfrm>
            <a:off x="-385719" y="647618"/>
            <a:ext cx="7518179" cy="6744057"/>
            <a:chOff x="-528355" y="647618"/>
            <a:chExt cx="7518179" cy="6744057"/>
          </a:xfrm>
        </p:grpSpPr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787025-8724-4223-9FF3-E459A9DFE0CB}"/>
                </a:ext>
              </a:extLst>
            </p:cNvPr>
            <p:cNvGrpSpPr/>
            <p:nvPr/>
          </p:nvGrpSpPr>
          <p:grpSpPr>
            <a:xfrm rot="20924496">
              <a:off x="-528355" y="647618"/>
              <a:ext cx="7518179" cy="6744057"/>
              <a:chOff x="15655" y="450508"/>
              <a:chExt cx="7518179" cy="6744057"/>
            </a:xfrm>
          </p:grpSpPr>
          <p:pic>
            <p:nvPicPr>
              <p:cNvPr id="14" name="图片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47B1FF-1D81-4092-8B35-05E8CFAF0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3813" flipH="1">
                <a:off x="15655" y="450508"/>
                <a:ext cx="7518179" cy="6744057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EDE917-5181-4A74-BB8A-A97FEFE26435}"/>
                  </a:ext>
                </a:extLst>
              </p:cNvPr>
              <p:cNvSpPr txBox="1"/>
              <p:nvPr/>
            </p:nvSpPr>
            <p:spPr>
              <a:xfrm rot="20066634">
                <a:off x="2438186" y="4390885"/>
                <a:ext cx="36959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333333"/>
                    </a:solidFill>
                    <a:cs typeface="+mn-ea"/>
                    <a:sym typeface="+mn-lt"/>
                  </a:rPr>
                  <a:t>活动准备</a:t>
                </a:r>
                <a:r>
                  <a:rPr lang="zh-CN" altLang="en-US" sz="2000" dirty="0">
                    <a:solidFill>
                      <a:srgbClr val="333333"/>
                    </a:solidFill>
                    <a:cs typeface="+mn-ea"/>
                    <a:sym typeface="+mn-lt"/>
                  </a:rPr>
                  <a:t>：幼儿学习过秧歌舞。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1D140B-7EA6-4F09-9E13-63C543126362}"/>
                </a:ext>
              </a:extLst>
            </p:cNvPr>
            <p:cNvSpPr/>
            <p:nvPr/>
          </p:nvSpPr>
          <p:spPr>
            <a:xfrm rot="19606443">
              <a:off x="1454743" y="3479590"/>
              <a:ext cx="3191964" cy="1140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活动二：欣赏歌曲</a:t>
              </a:r>
              <a:r>
                <a:rPr lang="en-US" altLang="zh-CN" sz="2400" b="1" dirty="0">
                  <a:cs typeface="+mn-ea"/>
                  <a:sym typeface="+mn-lt"/>
                </a:rPr>
                <a:t>《</a:t>
              </a:r>
              <a:r>
                <a:rPr lang="zh-CN" altLang="en-US" sz="2400" b="1" dirty="0">
                  <a:cs typeface="+mn-ea"/>
                  <a:sym typeface="+mn-lt"/>
                </a:rPr>
                <a:t>八月桂花遍地开</a:t>
              </a:r>
              <a:r>
                <a:rPr lang="en-US" altLang="zh-CN" sz="2400" b="1" dirty="0">
                  <a:cs typeface="+mn-ea"/>
                  <a:sym typeface="+mn-lt"/>
                </a:rPr>
                <a:t>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161A3D-4D2F-4374-8469-B8E958E0603E}"/>
              </a:ext>
            </a:extLst>
          </p:cNvPr>
          <p:cNvGrpSpPr/>
          <p:nvPr/>
        </p:nvGrpSpPr>
        <p:grpSpPr>
          <a:xfrm>
            <a:off x="4981436" y="1165349"/>
            <a:ext cx="6989584" cy="5708594"/>
            <a:chOff x="4436709" y="2159660"/>
            <a:chExt cx="5350328" cy="4558719"/>
          </a:xfrm>
        </p:grpSpPr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446BCF-B7EE-4C0F-8F87-F0D2B486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7706">
              <a:off x="5699577" y="2159660"/>
              <a:ext cx="3384653" cy="33846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4199B1-B683-4B38-B710-C80F21707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709" y="3286314"/>
              <a:ext cx="3384653" cy="338465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298571-A21D-43D6-AFA8-4582E69E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4169">
              <a:off x="6402384" y="3333726"/>
              <a:ext cx="3384653" cy="3384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1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5AED83-FF85-408F-AFCB-AB7B5A679022}"/>
              </a:ext>
            </a:extLst>
          </p:cNvPr>
          <p:cNvSpPr txBox="1"/>
          <p:nvPr/>
        </p:nvSpPr>
        <p:spPr>
          <a:xfrm>
            <a:off x="4330863" y="2753328"/>
            <a:ext cx="7290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  <a:t>活动过程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．欣赏歌曲，交流感受。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．理解歌曲内容，学唱歌曲。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再次欣赏歌曲。★指导语：歌里唱了什么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?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再仔细的听一听。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在提问和重点欣赏的过程中，解决学唱歌曲中的问题。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(3)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集体演唱歌曲。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教师根据幼儿的学习情况进行有针对性的指导。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．在学会秧歌舞的基础上，创编舞蹈动作表现歌曲。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交流秧歌舞的动作。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自由跟随歌曲进行舞蹈。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C1F04A-F298-4E9C-B3C3-D6EAD96BF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13" y="2705756"/>
            <a:ext cx="3462733" cy="346273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3557AB-48CA-4544-BC63-D263C5D2405F}"/>
              </a:ext>
            </a:extLst>
          </p:cNvPr>
          <p:cNvSpPr/>
          <p:nvPr/>
        </p:nvSpPr>
        <p:spPr>
          <a:xfrm>
            <a:off x="597522" y="1734578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活动二：欣赏歌曲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八月桂花遍地开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8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3E362E-F604-48D7-AC35-9A86C8001430}"/>
              </a:ext>
            </a:extLst>
          </p:cNvPr>
          <p:cNvSpPr/>
          <p:nvPr/>
        </p:nvSpPr>
        <p:spPr>
          <a:xfrm>
            <a:off x="597523" y="1785722"/>
            <a:ext cx="306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21F7BE-17FB-4D63-AAEE-1601864604C1}"/>
              </a:ext>
            </a:extLst>
          </p:cNvPr>
          <p:cNvSpPr txBox="1"/>
          <p:nvPr/>
        </p:nvSpPr>
        <p:spPr>
          <a:xfrm>
            <a:off x="1633960" y="2630661"/>
            <a:ext cx="892407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主要涉及领域：综合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活动目标：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．在观看录像、自己尝试做月饼的过程中，进一步了解制作月饼的材料、工具和方法。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．积极大胆地尝试运用材料、工具进行探索和制作，体验成功的快乐。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．轮流使用材料、工具，活动后能与同伴共同整理环境。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活动准备：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制作月饼的录像带、制作月饼的材料和工具、烤箱等。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351D0D-0291-48DE-B710-E46F84DD86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23" y="4305783"/>
            <a:ext cx="4564289" cy="23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3FFA2C-D953-4374-9B3C-307B5D1C3E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1397">
            <a:off x="-785738" y="1254387"/>
            <a:ext cx="7032639" cy="527447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18F2A4-2220-409F-8778-1573CD62CA64}"/>
              </a:ext>
            </a:extLst>
          </p:cNvPr>
          <p:cNvSpPr/>
          <p:nvPr/>
        </p:nvSpPr>
        <p:spPr>
          <a:xfrm>
            <a:off x="5900501" y="289885"/>
            <a:ext cx="56351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0CE171-5E2C-41F9-BB1E-0BEA2645B75D}"/>
              </a:ext>
            </a:extLst>
          </p:cNvPr>
          <p:cNvSpPr txBox="1"/>
          <p:nvPr/>
        </p:nvSpPr>
        <p:spPr>
          <a:xfrm>
            <a:off x="5756361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一、设计意图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5CA9EE-6BD7-4F2B-8DD2-6CB513C14AD2}"/>
              </a:ext>
            </a:extLst>
          </p:cNvPr>
          <p:cNvSpPr txBox="1"/>
          <p:nvPr/>
        </p:nvSpPr>
        <p:spPr>
          <a:xfrm>
            <a:off x="6994892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二、活动安排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C11B60-8EE5-4E61-A469-156E824C6738}"/>
              </a:ext>
            </a:extLst>
          </p:cNvPr>
          <p:cNvSpPr txBox="1"/>
          <p:nvPr/>
        </p:nvSpPr>
        <p:spPr>
          <a:xfrm>
            <a:off x="8233423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三、活动环境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32D706-970B-497F-95C3-8734CEA27F6C}"/>
              </a:ext>
            </a:extLst>
          </p:cNvPr>
          <p:cNvSpPr txBox="1"/>
          <p:nvPr/>
        </p:nvSpPr>
        <p:spPr>
          <a:xfrm>
            <a:off x="9471954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四、主题活动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6584E-E2CC-47A3-BF24-DB64D826D83F}"/>
              </a:ext>
            </a:extLst>
          </p:cNvPr>
          <p:cNvSpPr txBox="1"/>
          <p:nvPr/>
        </p:nvSpPr>
        <p:spPr>
          <a:xfrm>
            <a:off x="10710486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五、家园共育</a:t>
            </a:r>
          </a:p>
        </p:txBody>
      </p:sp>
    </p:spTree>
    <p:extLst>
      <p:ext uri="{BB962C8B-B14F-4D97-AF65-F5344CB8AC3E}">
        <p14:creationId xmlns:p14="http://schemas.microsoft.com/office/powerpoint/2010/main" val="42191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5C51AD-6EE2-41C3-8F15-87558568F7BA}"/>
              </a:ext>
            </a:extLst>
          </p:cNvPr>
          <p:cNvSpPr/>
          <p:nvPr/>
        </p:nvSpPr>
        <p:spPr>
          <a:xfrm>
            <a:off x="597523" y="1774147"/>
            <a:ext cx="306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BA9A4F-4A65-43F1-BE96-0EF8EABEB4E4}"/>
              </a:ext>
            </a:extLst>
          </p:cNvPr>
          <p:cNvSpPr txBox="1"/>
          <p:nvPr/>
        </p:nvSpPr>
        <p:spPr>
          <a:xfrm>
            <a:off x="5094791" y="2724312"/>
            <a:ext cx="645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活动过程：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．迁移已有经验进行回忆和讨论。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．欣赏录像，进一步熟悉制作月饼的方法和过程。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．观察活动的材料和工具。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．自由交流自己想要制作的月饼。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．尝试制作月饼。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教师在指导的过程中，提醒幼儿不要将馅儿放得太多，轮流使用工具和材料。</a:t>
            </a:r>
            <a:r>
              <a:rPr lang="en-US" altLang="zh-CN" dirty="0"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．烤制、品尝制作的月饼，体验成功的快乐。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2804F-EB6A-489D-B351-0393A5E5EE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03" y="2405290"/>
            <a:ext cx="5366795" cy="40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083C85-A9B7-45A8-AEF9-37C8DB8FF330}"/>
              </a:ext>
            </a:extLst>
          </p:cNvPr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第五章节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613529-6D84-4F2F-ADA1-0A637AC144B2}"/>
              </a:ext>
            </a:extLst>
          </p:cNvPr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家园共育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3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家园共育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BF1CEE-DEB8-4AC8-B9E1-782432D622A1}"/>
              </a:ext>
            </a:extLst>
          </p:cNvPr>
          <p:cNvGrpSpPr/>
          <p:nvPr/>
        </p:nvGrpSpPr>
        <p:grpSpPr>
          <a:xfrm>
            <a:off x="771645" y="1918504"/>
            <a:ext cx="10648709" cy="3900668"/>
            <a:chOff x="1099595" y="2199190"/>
            <a:chExt cx="10648709" cy="3900668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2730AD-392C-4F4A-831C-5D6AF329AE83}"/>
                </a:ext>
              </a:extLst>
            </p:cNvPr>
            <p:cNvSpPr txBox="1"/>
            <p:nvPr/>
          </p:nvSpPr>
          <p:spPr>
            <a:xfrm>
              <a:off x="1483208" y="2610801"/>
              <a:ext cx="988148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cs typeface="+mn-ea"/>
                  <a:sym typeface="+mn-lt"/>
                </a:rPr>
                <a:t>）指导幼儿观察月亮的大小变化。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）给幼儿讲一个关于月亮的故事或教给幼儿一首有关月亮、中秋节的古诗。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cs typeface="+mn-ea"/>
                  <a:sym typeface="+mn-lt"/>
                </a:rPr>
                <a:t>）中秋节前夜，家长带幼儿来幼儿园进行“庆中秋晚会”。可做月亮变化日记展、表演节目（尽量让幼儿自己准备），将从家中带来的食物与大家分享，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用望远镜观察中秋节的月亮等。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7369BA-56DE-4C50-AB20-646DA8B7AB92}"/>
                </a:ext>
              </a:extLst>
            </p:cNvPr>
            <p:cNvSpPr/>
            <p:nvPr/>
          </p:nvSpPr>
          <p:spPr>
            <a:xfrm>
              <a:off x="1099595" y="2199190"/>
              <a:ext cx="10648709" cy="390066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1FBE0-62B0-4603-BA12-314A5FB4F5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346" y="3916584"/>
            <a:ext cx="4128304" cy="30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374108-C24A-420A-8341-4545DBD5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026"/>
            <a:ext cx="12192000" cy="831496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D4A2C3-AA58-4B0C-B680-7667C4D9BBD0}"/>
              </a:ext>
            </a:extLst>
          </p:cNvPr>
          <p:cNvSpPr txBox="1"/>
          <p:nvPr/>
        </p:nvSpPr>
        <p:spPr>
          <a:xfrm>
            <a:off x="2330129" y="2895972"/>
            <a:ext cx="7531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活动自始至终都应让幼儿直接参与，使每位幼儿有机会表现自己并获得愉快、自信的内心体验，让幼儿亲自感受和体验中华民族文化的丰富和多样性。家长可通过赏月、家人团聚、欣赏精彩的传统节目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中秋之夜联欢晚会，给孤寡老人送月饼等形式对幼儿进行情感教育。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家园共育</a:t>
            </a:r>
          </a:p>
        </p:txBody>
      </p:sp>
    </p:spTree>
    <p:extLst>
      <p:ext uri="{BB962C8B-B14F-4D97-AF65-F5344CB8AC3E}">
        <p14:creationId xmlns:p14="http://schemas.microsoft.com/office/powerpoint/2010/main" val="8904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F695A-D961-42CC-AC3C-302899D51B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770" y="467655"/>
            <a:ext cx="4908553" cy="560446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189B70-4007-4D7D-891C-8E196BDD427E}"/>
              </a:ext>
            </a:extLst>
          </p:cNvPr>
          <p:cNvGrpSpPr/>
          <p:nvPr/>
        </p:nvGrpSpPr>
        <p:grpSpPr>
          <a:xfrm>
            <a:off x="2269769" y="3269887"/>
            <a:ext cx="729165" cy="3325984"/>
            <a:chOff x="2686149" y="3276601"/>
            <a:chExt cx="729165" cy="3325984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9410E3-F49F-4C77-8621-67FD8E7F2E47}"/>
                </a:ext>
              </a:extLst>
            </p:cNvPr>
            <p:cNvSpPr/>
            <p:nvPr/>
          </p:nvSpPr>
          <p:spPr>
            <a:xfrm>
              <a:off x="2686149" y="3276601"/>
              <a:ext cx="729165" cy="3325984"/>
            </a:xfrm>
            <a:prstGeom prst="roundRect">
              <a:avLst>
                <a:gd name="adj" fmla="val 20739"/>
              </a:avLst>
            </a:prstGeom>
            <a:solidFill>
              <a:srgbClr val="C1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F33264-8CF8-441B-BC05-72E92083051D}"/>
                </a:ext>
              </a:extLst>
            </p:cNvPr>
            <p:cNvSpPr txBox="1"/>
            <p:nvPr/>
          </p:nvSpPr>
          <p:spPr>
            <a:xfrm>
              <a:off x="2773732" y="3488840"/>
              <a:ext cx="553998" cy="29015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幼儿园中秋活动策划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5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083C85-A9B7-45A8-AEF9-37C8DB8FF330}"/>
              </a:ext>
            </a:extLst>
          </p:cNvPr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第一章节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613529-6D84-4F2F-ADA1-0A637AC144B2}"/>
              </a:ext>
            </a:extLst>
          </p:cNvPr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设计意图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4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设计意图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B192FA-451A-46A3-870E-7CBBBF8FAF0C}"/>
              </a:ext>
            </a:extLst>
          </p:cNvPr>
          <p:cNvGrpSpPr/>
          <p:nvPr/>
        </p:nvGrpSpPr>
        <p:grpSpPr>
          <a:xfrm>
            <a:off x="771645" y="1918504"/>
            <a:ext cx="10648709" cy="3900668"/>
            <a:chOff x="1099595" y="2199190"/>
            <a:chExt cx="10648709" cy="3900668"/>
          </a:xfrm>
        </p:grpSpPr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3E19AE-02E0-4303-8BCA-01EF1ECB4597}"/>
                </a:ext>
              </a:extLst>
            </p:cNvPr>
            <p:cNvSpPr txBox="1"/>
            <p:nvPr/>
          </p:nvSpPr>
          <p:spPr>
            <a:xfrm>
              <a:off x="1483208" y="2610801"/>
              <a:ext cx="988148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民族五千年的悠久历史，积淀着许多洋溢着浓厚东方文化色彩的传统节日。文化是民族的，而节日正是民族文化传承的载体。春节、元宵节、清明节、中秋节等传统民俗节日，无不弘扬着民族文化的优秀传统，传承民族精神。时值中秋节的来临，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让的孩子传统节日，学到科学小知识，并且在活动过程中把礼仪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渗透到各个细节处。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6FDB90-0397-43DE-896B-CA5029FE798B}"/>
                </a:ext>
              </a:extLst>
            </p:cNvPr>
            <p:cNvSpPr/>
            <p:nvPr/>
          </p:nvSpPr>
          <p:spPr>
            <a:xfrm>
              <a:off x="1099595" y="2199190"/>
              <a:ext cx="10648709" cy="390066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77FAFA-9498-4D61-AE8A-A41680611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3291840"/>
            <a:ext cx="4786816" cy="34344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53561" y="763480"/>
            <a:ext cx="12517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FFFFF"/>
                </a:solidFill>
              </a:rPr>
              <a:t>https://www.ypppt.com/</a:t>
            </a:r>
            <a:endParaRPr lang="zh-CN" alt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191A4F-E1F8-4621-AD83-0A0876922930}"/>
              </a:ext>
            </a:extLst>
          </p:cNvPr>
          <p:cNvSpPr/>
          <p:nvPr/>
        </p:nvSpPr>
        <p:spPr>
          <a:xfrm>
            <a:off x="3730906" y="2755433"/>
            <a:ext cx="751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、初步了解传统节日中秋节、重阳节、春节的来历及有关习俗，感受体验传统文化。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、知道教师节、国庆节、国际劳动节等重要节日的名称日期，进一步了解这些节日的社会意义。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、积极参与各种节日的筹备及庆祝活动。学会用恰当的方式与人交往、沟通、合作，共享集体活动的快乐。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、培养幼儿爱祖国、爱家乡、爱劳动、爱亲人的健康情感，鼓励幼儿用各种方式表达自己的情感。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BF0268-38B0-4B45-856D-9B4A155922D1}"/>
              </a:ext>
            </a:extLst>
          </p:cNvPr>
          <p:cNvSpPr/>
          <p:nvPr/>
        </p:nvSpPr>
        <p:spPr>
          <a:xfrm>
            <a:off x="618896" y="1790194"/>
            <a:ext cx="4161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幼儿发展目标与主要内容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078083-B7A9-4DEC-A960-8791352E30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966">
            <a:off x="362874" y="2386619"/>
            <a:ext cx="3078910" cy="41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083C85-A9B7-45A8-AEF9-37C8DB8FF330}"/>
              </a:ext>
            </a:extLst>
          </p:cNvPr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第二章节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613529-6D84-4F2F-ADA1-0A637AC144B2}"/>
              </a:ext>
            </a:extLst>
          </p:cNvPr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活动安排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7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活动安排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84958E-9A1B-4D90-B4AF-F520B17E1F5B}"/>
              </a:ext>
            </a:extLst>
          </p:cNvPr>
          <p:cNvGrpSpPr/>
          <p:nvPr/>
        </p:nvGrpSpPr>
        <p:grpSpPr>
          <a:xfrm>
            <a:off x="3138462" y="-715314"/>
            <a:ext cx="9905256" cy="8288628"/>
            <a:chOff x="2721773" y="-715315"/>
            <a:chExt cx="9905256" cy="8288628"/>
          </a:xfrm>
        </p:grpSpPr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A92658-72CE-4C51-B36D-A583E2A9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86187">
              <a:off x="2721773" y="-715315"/>
              <a:ext cx="9905256" cy="828862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DB3CC2-CD59-4679-AE7C-40BBEBC33753}"/>
                </a:ext>
              </a:extLst>
            </p:cNvPr>
            <p:cNvSpPr txBox="1"/>
            <p:nvPr/>
          </p:nvSpPr>
          <p:spPr>
            <a:xfrm rot="922818">
              <a:off x="4959753" y="3138062"/>
              <a:ext cx="521439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00" dirty="0">
                  <a:cs typeface="+mn-ea"/>
                  <a:sym typeface="+mn-lt"/>
                </a:rPr>
                <a:t>1</a:t>
              </a:r>
              <a:r>
                <a:rPr lang="zh-CN" altLang="en-US" sz="1800" dirty="0">
                  <a:cs typeface="+mn-ea"/>
                  <a:sym typeface="+mn-lt"/>
                </a:rPr>
                <a:t>、主题墙的设计，剪刀、彩纸，剪出月亮、月饼、小兔子等的图片粘贴在主题墙上。</a:t>
              </a:r>
              <a:endParaRPr lang="en-US" altLang="zh-CN" sz="18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 dirty="0">
                  <a:cs typeface="+mn-ea"/>
                  <a:sym typeface="+mn-lt"/>
                </a:rPr>
                <a:t>2</a:t>
              </a:r>
              <a:r>
                <a:rPr lang="zh-CN" altLang="en-US" sz="1800" dirty="0">
                  <a:cs typeface="+mn-ea"/>
                  <a:sym typeface="+mn-lt"/>
                </a:rPr>
                <a:t>、月饼盒、酒盒、化妆盒等废旧盒子与红色绳结制灯笼，悬挂在教室与室外。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37B813-5B34-42B4-9C4C-AFF1DE73F1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2755" flipH="1">
            <a:off x="-680576" y="1575461"/>
            <a:ext cx="7051608" cy="52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1B15E9-D2F0-40A6-A8FC-757AFC2FA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854B7-C30D-46A0-AD8D-B225943A4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FF35D-BC5F-4A43-98C4-28F96BA36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1460C-7D72-4030-AF43-63FBCBA69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F04042-C336-4E0F-83A2-402A8AF65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BC5EA-E761-4A2D-A3D4-3D6125D1F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083C85-A9B7-45A8-AEF9-37C8DB8FF330}"/>
              </a:ext>
            </a:extLst>
          </p:cNvPr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第三章节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613529-6D84-4F2F-ADA1-0A637AC144B2}"/>
              </a:ext>
            </a:extLst>
          </p:cNvPr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活动环境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3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9A6F1-BAD0-4059-BC79-79FDA8106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46F49-59DF-407F-8287-77EFB722983E}"/>
              </a:ext>
            </a:extLst>
          </p:cNvPr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4DA517-0699-48D2-A884-F0439D999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97788-C71C-4AEF-92D7-EF8D896E6902}"/>
              </a:ext>
            </a:extLst>
          </p:cNvPr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B788D6-DFF9-4371-B8F0-2EA7AB8A5465}"/>
              </a:ext>
            </a:extLst>
          </p:cNvPr>
          <p:cNvSpPr/>
          <p:nvPr/>
        </p:nvSpPr>
        <p:spPr>
          <a:xfrm>
            <a:off x="6687467" y="2715420"/>
            <a:ext cx="4908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道具：绘画工具；灯泡、皮球（大、小各）；手电筒、白墙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屏幕；月饼、水果、盘子、水果刀。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其它：凳子、大桌子、家长签到本、话筒、条幅等。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12F058-0794-43FA-9372-E4A03077F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0980" y="765905"/>
            <a:ext cx="6245507" cy="624550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733439-DCE2-4C48-9FCA-BA7EACC641A5}"/>
              </a:ext>
            </a:extLst>
          </p:cNvPr>
          <p:cNvSpPr txBox="1"/>
          <p:nvPr/>
        </p:nvSpPr>
        <p:spPr>
          <a:xfrm>
            <a:off x="555583" y="1585731"/>
            <a:ext cx="243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活动准备</a:t>
            </a:r>
          </a:p>
        </p:txBody>
      </p:sp>
    </p:spTree>
    <p:extLst>
      <p:ext uri="{BB962C8B-B14F-4D97-AF65-F5344CB8AC3E}">
        <p14:creationId xmlns:p14="http://schemas.microsoft.com/office/powerpoint/2010/main" val="14458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ybvlo11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1015</Words>
  <Application>Microsoft Office PowerPoint</Application>
  <PresentationFormat>宽屏</PresentationFormat>
  <Paragraphs>98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</cp:revision>
  <dcterms:created xsi:type="dcterms:W3CDTF">2021-08-29T17:42:06Z</dcterms:created>
  <dcterms:modified xsi:type="dcterms:W3CDTF">2023-06-15T11:37:04Z</dcterms:modified>
</cp:coreProperties>
</file>