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7"/>
  </p:notesMasterIdLst>
  <p:sldIdLst>
    <p:sldId id="256" r:id="rId4"/>
    <p:sldId id="285" r:id="rId5"/>
    <p:sldId id="279" r:id="rId6"/>
    <p:sldId id="260" r:id="rId7"/>
    <p:sldId id="261" r:id="rId8"/>
    <p:sldId id="262" r:id="rId9"/>
    <p:sldId id="274" r:id="rId10"/>
    <p:sldId id="272" r:id="rId11"/>
    <p:sldId id="270" r:id="rId12"/>
    <p:sldId id="286" r:id="rId13"/>
    <p:sldId id="259" r:id="rId14"/>
    <p:sldId id="267" r:id="rId15"/>
    <p:sldId id="264" r:id="rId16"/>
    <p:sldId id="263" r:id="rId17"/>
    <p:sldId id="287" r:id="rId18"/>
    <p:sldId id="269" r:id="rId19"/>
    <p:sldId id="266" r:id="rId20"/>
    <p:sldId id="271" r:id="rId21"/>
    <p:sldId id="288" r:id="rId22"/>
    <p:sldId id="265" r:id="rId23"/>
    <p:sldId id="268" r:id="rId24"/>
    <p:sldId id="289" r:id="rId25"/>
    <p:sldId id="29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E7C8C"/>
    <a:srgbClr val="9DBDC8"/>
    <a:srgbClr val="D00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F098B-F3FE-4336-985D-0B5812F9EDC8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08C0A-65D4-4C13-B513-A3B8D52A0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15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21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748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764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938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499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271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74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388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916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886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82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849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196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682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225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758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38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11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86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70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06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08C0A-65D4-4C13-B513-A3B8D52A025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30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7E61349-E86B-45A8-B8F8-411A69F12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8A73CBE-647E-4650-B28F-491744FDF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26AF1DB-23E4-4268-A8A4-AD77C52D9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984D781-8F57-461C-A84A-46616D56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E5EF9EE-2E48-4D2D-8C76-0BEAD674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5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DC97423-FA26-41B9-9D22-9066B518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801F507A-0D4D-4A39-B60D-B5D2032F9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1558D04-599E-4BD5-B1D8-4257AEAE1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DAF8CB6-0BAD-4A7D-B91D-4E1E72C0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E28FC71-BAB6-4980-878D-FF764F7E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C33A2B8-02DE-483F-A386-0332CC86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8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4CD02A6-9FB8-4751-9013-A0526B86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4F31562-3045-49A5-B39F-BC57D05B2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7EBD80E-2971-4C6E-9F84-11C5E179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71E70B0-6FA0-4590-B2E3-1E2314C7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678A21F-5102-4A55-BFA8-9AE00FBB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6F119D7-F6F2-45E8-A06E-AA3010DD9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1F1F07E-0C46-4056-B48E-AA46CAC7D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08F82C8-3448-4FCE-80EB-E9E9E84E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2625541-39DD-4D22-8B8D-87928609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B12AC27-4650-4CE8-BE4E-EB2BD0DC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0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1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9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049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1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90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81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5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5B03130-C799-4443-AAA1-FC74D6FB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FA542E5-C9F7-4C26-971C-CAF078158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E353326-FB93-410E-AC06-EB2E1946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3B571FD-9D52-44F8-800E-FF8D04EE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9313D9B-FE2E-4A0B-B511-EF31E9C0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5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6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08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93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598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68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82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3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1C1D8B2-16A3-4C5C-B1D5-74034518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34F83B7-5CB7-4B5D-B9D3-AEEF82FDB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5A6C8D2-E7F2-4BD0-A05F-5F6505C5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E16E6C6-64F3-4C5C-9C8F-9956B616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6FEB1D5-ECD1-4F2A-936C-60ADCF13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3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7E3E2F2-A3D6-421E-A1B0-717C15FE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6F84D8B-00BC-4C8E-AAAA-4A50497AA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56F4DE5-1DA4-4072-841A-357F1C4D8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17EAE93-48C8-496A-9854-4BDA560D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9B6BA14-F07F-402E-923A-BE9E8B42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39897DF-B838-479B-BAAA-04C02049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5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FCCF9D5-F40C-4E91-BDCD-7527BE1A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16E2492-D442-4A9B-A9AA-FB295FE27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C5979F3-202F-4EEA-82B7-EC3CF842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833CACA-1272-4661-96AA-8C8F86B82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820AD39-994C-47C1-8E71-781E290EF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6F3D30B7-DC71-48B8-B8E1-D9FCC8C1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E4EEADC-9BE2-4D9D-A72D-82E96ED1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C6644C9-1051-4CDB-B45E-514C12C5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9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FCCF9D5-F40C-4E91-BDCD-7527BE1A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16E2492-D442-4A9B-A9AA-FB295FE27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C5979F3-202F-4EEA-82B7-EC3CF842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833CACA-1272-4661-96AA-8C8F86B82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820AD39-994C-47C1-8E71-781E290EF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6F3D30B7-DC71-48B8-B8E1-D9FCC8C1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E4EEADC-9BE2-4D9D-A72D-82E96ED1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C6644C9-1051-4CDB-B45E-514C12C5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1647" y="6753686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485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71B87A7-74EC-4A38-BEF1-E290EFDFB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24963CB-67F3-464C-AADB-35104FB1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BA40C76-065A-4FAA-8670-FEBEFF99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85FF890-3BC8-404A-AF51-951D956E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48A5F95-AC3D-447D-A993-31A85AF6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1D44D1E-A701-4326-9AFD-95F51762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088BE5E-7E48-4141-9289-0579ADAD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B780CDE-EB2D-4E11-8AC1-93591B68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38F24A5-29D8-4090-AB47-93657898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F3E6586-5EB1-448A-9558-1A6630DC0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29523A8-82BC-4FB4-995D-13F2295A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F018-FB5E-4D78-B631-1CD34C7AE70F}" type="datetimeFigureOut">
              <a:rPr lang="zh-CN" altLang="en-US" smtClean="0"/>
              <a:t>2023/6/11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92A69AE-4506-4B31-BFA5-62FD6347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38A39FB-A376-4AFF-83AE-4F48C78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7E2D8-A22B-4534-BF30-B92D56E49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7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5B5E86-D12F-48BE-B70E-550C05C4D5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" y="0"/>
            <a:ext cx="2445251" cy="16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1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05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baike.baidu.com/item/%E7%AB%8B%E6%98%A5" TargetMode="External"/><Relationship Id="rId7" Type="http://schemas.openxmlformats.org/officeDocument/2006/relationships/hyperlink" Target="https://baike.baidu.com/item/%E7%A5%96%E7%81%B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aike.baidu.com/item/%E5%8D%9C%E5%B2%81" TargetMode="External"/><Relationship Id="rId5" Type="http://schemas.openxmlformats.org/officeDocument/2006/relationships/hyperlink" Target="https://baike.baidu.com/item/%E7%AB%8B%E7%A7%8B" TargetMode="External"/><Relationship Id="rId4" Type="http://schemas.openxmlformats.org/officeDocument/2006/relationships/hyperlink" Target="https://baike.baidu.com/item/%E7%AB%8B%E5%A4%8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7%A7%A6%E5%B2%AD/139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hyperlink" Target="https://baike.baidu.com/item/%E9%BB%84%E6%B7%AE/4825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B1%9F%E5%8D%97%E5%9C%B0%E5%8C%B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92DE54E-7EC2-48B2-800E-3B1EA6D695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046" y="903574"/>
            <a:ext cx="6942333" cy="459816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AC1F64F6-65E5-458C-BD6A-E7801F9844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9063" y="5008520"/>
            <a:ext cx="1474996" cy="221301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D37BF2AA-9822-453B-9134-486C7FB370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566" y="4612732"/>
            <a:ext cx="691824" cy="222496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EAFD1E11-8F48-430C-BE29-9B41EC2245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010" y="302439"/>
            <a:ext cx="1333496" cy="152533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AB325468-00D8-447A-A6A7-13B6CC8F5E3E}"/>
              </a:ext>
            </a:extLst>
          </p:cNvPr>
          <p:cNvGrpSpPr/>
          <p:nvPr/>
        </p:nvGrpSpPr>
        <p:grpSpPr>
          <a:xfrm>
            <a:off x="2193749" y="2529665"/>
            <a:ext cx="2380942" cy="2833071"/>
            <a:chOff x="2029520" y="7565571"/>
            <a:chExt cx="1761080" cy="2095500"/>
          </a:xfrm>
        </p:grpSpPr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02E583C1-9CAC-4C6A-BB63-1D6FAC570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9520" y="7565571"/>
              <a:ext cx="967589" cy="2095499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E2C7D06A-F7E6-4506-B05C-03E4174B9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403" b="-2423"/>
            <a:stretch/>
          </p:blipFill>
          <p:spPr>
            <a:xfrm>
              <a:off x="2997109" y="7565572"/>
              <a:ext cx="793491" cy="2095499"/>
            </a:xfrm>
            <a:prstGeom prst="rect">
              <a:avLst/>
            </a:prstGeom>
          </p:spPr>
        </p:pic>
      </p:grp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D768BAB4-1630-481D-B889-8EB047EE8C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305" y="188309"/>
            <a:ext cx="4425830" cy="2929463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9FABD3D2-8CE6-4044-9CEC-71381F0C0452}"/>
              </a:ext>
            </a:extLst>
          </p:cNvPr>
          <p:cNvSpPr txBox="1"/>
          <p:nvPr/>
        </p:nvSpPr>
        <p:spPr>
          <a:xfrm>
            <a:off x="2017131" y="6217007"/>
            <a:ext cx="8896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</p:spTree>
    <p:extLst>
      <p:ext uri="{BB962C8B-B14F-4D97-AF65-F5344CB8AC3E}">
        <p14:creationId xmlns:p14="http://schemas.microsoft.com/office/powerpoint/2010/main" val="60178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3F631BB6-0E7D-461B-A15D-CDF6E04689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147" y="1093735"/>
            <a:ext cx="6918434" cy="4582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9C01C47-D88F-4B3C-8FC2-C03DD3C34A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4798" y="5351003"/>
            <a:ext cx="1222936" cy="18348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E2B3BA92-8C0C-4809-BF25-6094022228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224" y="316092"/>
            <a:ext cx="1333496" cy="152533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00C4C371-67B8-49ED-9E9B-4833056EDCCD}"/>
              </a:ext>
            </a:extLst>
          </p:cNvPr>
          <p:cNvGrpSpPr/>
          <p:nvPr/>
        </p:nvGrpSpPr>
        <p:grpSpPr>
          <a:xfrm>
            <a:off x="1483188" y="2517932"/>
            <a:ext cx="2380942" cy="2833071"/>
            <a:chOff x="2029520" y="7565571"/>
            <a:chExt cx="1761080" cy="2095500"/>
          </a:xfrm>
        </p:grpSpPr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F05F9AA4-E407-498C-A6ED-BA2E63783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9520" y="7565571"/>
              <a:ext cx="967589" cy="2095499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7CD8B696-6D05-4E18-9681-B525214D9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403" b="-2423"/>
            <a:stretch/>
          </p:blipFill>
          <p:spPr>
            <a:xfrm>
              <a:off x="2997109" y="7565572"/>
              <a:ext cx="793491" cy="209549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32D4FBF-162E-4E77-BFE4-E3CA90E93244}"/>
              </a:ext>
            </a:extLst>
          </p:cNvPr>
          <p:cNvGrpSpPr/>
          <p:nvPr/>
        </p:nvGrpSpPr>
        <p:grpSpPr>
          <a:xfrm>
            <a:off x="3924724" y="1578028"/>
            <a:ext cx="923330" cy="3701944"/>
            <a:chOff x="3794299" y="1699213"/>
            <a:chExt cx="923330" cy="3701944"/>
          </a:xfrm>
        </p:grpSpPr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F8CDC715-EAE1-47E4-91E8-6D490E1CA793}"/>
                </a:ext>
              </a:extLst>
            </p:cNvPr>
            <p:cNvSpPr txBox="1"/>
            <p:nvPr/>
          </p:nvSpPr>
          <p:spPr>
            <a:xfrm>
              <a:off x="3794299" y="2568087"/>
              <a:ext cx="923330" cy="28330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立冬习俗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2163DE4E-2C9A-41E6-8CD7-5DFC241D80BB}"/>
                </a:ext>
              </a:extLst>
            </p:cNvPr>
            <p:cNvSpPr txBox="1"/>
            <p:nvPr/>
          </p:nvSpPr>
          <p:spPr>
            <a:xfrm>
              <a:off x="3885768" y="1699213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22720" y="666544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275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顶角 6">
            <a:extLst>
              <a:ext uri="{FF2B5EF4-FFF2-40B4-BE49-F238E27FC236}">
                <a16:creationId xmlns="" xmlns:a16="http://schemas.microsoft.com/office/drawing/2014/main" id="{328F9A0C-7C65-4EA1-BD23-19FC496E51F7}"/>
              </a:ext>
            </a:extLst>
          </p:cNvPr>
          <p:cNvSpPr/>
          <p:nvPr/>
        </p:nvSpPr>
        <p:spPr>
          <a:xfrm>
            <a:off x="0" y="1598251"/>
            <a:ext cx="6397051" cy="4339325"/>
          </a:xfrm>
          <a:prstGeom prst="round2Same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E140BE7E-456D-47BC-B6D1-430701A86A38}"/>
              </a:ext>
            </a:extLst>
          </p:cNvPr>
          <p:cNvSpPr txBox="1"/>
          <p:nvPr/>
        </p:nvSpPr>
        <p:spPr>
          <a:xfrm>
            <a:off x="318111" y="2104607"/>
            <a:ext cx="55245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立冬意味着进入寒冷的季节，人们倾向进食可以驱寒的食物。立冬，闽中俗称“交冬”，意为秋冬之交，立冬“补冬”。在广东的潮汕地区，立冬要吃甘蔗、炒香饭。在汕头，人们立冬吃用莲子、香菇、板栗、虾仁、红萝卜等做成的香饭，这些也都是温热的食物。在北方，立冬的规矩是吃饺子，因为水饺外形似耳朵，人们认为吃了它，冬天耳朵就不受冻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B75A5E4-FA95-42F9-9291-55FCFF14A08A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57FF8EC-0156-402A-B60B-5C1EA0E565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0549" y="1420761"/>
            <a:ext cx="4857976" cy="45168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6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剪去对角 6">
            <a:extLst>
              <a:ext uri="{FF2B5EF4-FFF2-40B4-BE49-F238E27FC236}">
                <a16:creationId xmlns="" xmlns:a16="http://schemas.microsoft.com/office/drawing/2014/main" id="{2F2DC094-E0A9-42C1-A4A1-827366FEB120}"/>
              </a:ext>
            </a:extLst>
          </p:cNvPr>
          <p:cNvSpPr/>
          <p:nvPr/>
        </p:nvSpPr>
        <p:spPr>
          <a:xfrm>
            <a:off x="5093718" y="1629617"/>
            <a:ext cx="7098282" cy="4339325"/>
          </a:xfrm>
          <a:prstGeom prst="snip2Diag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A53D117-7F92-417F-9820-9DDA94E88C98}"/>
              </a:ext>
            </a:extLst>
          </p:cNvPr>
          <p:cNvSpPr txBox="1"/>
          <p:nvPr/>
        </p:nvSpPr>
        <p:spPr>
          <a:xfrm>
            <a:off x="5241388" y="712788"/>
            <a:ext cx="6824976" cy="485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4E7C8C"/>
                </a:solidFill>
                <a:cs typeface="+mn-ea"/>
                <a:sym typeface="+mn-lt"/>
              </a:rPr>
              <a:t>贺冬</a:t>
            </a: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立冬与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立春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、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立夏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、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立秋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合称四立，“立”是建立、开始的意思。作为“四立”之一的重要节气，立冬是我国民间非常重视的季节节点之一。“秋收冬藏”，也是享受丰收、休养生息的季节，通过冬季的休养，期待来年的兴旺吉祥。立冬不仅是冬季的第一个季节，在我国的很多地方也被当做重要的节日来庆祝。立冬，在古代社会是“四时八节”之一，人们一般都要举行祭祀活动。立冬是十月的大节，在中国民间有祭祖、饮宴、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卜岁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等习俗，以时令佳品向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祖灵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祭祀，以尽为人子孙的义务和责任，祈求上天赐给来岁的丰年，农民自己亦获得饮酒与休息的酬劳。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86BD556-4E93-4D1E-BAA8-CCA519CB74D6}"/>
              </a:ext>
            </a:extLst>
          </p:cNvPr>
          <p:cNvSpPr txBox="1"/>
          <p:nvPr/>
        </p:nvSpPr>
        <p:spPr>
          <a:xfrm>
            <a:off x="1397248" y="365838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B0B84B7-F8C9-496F-A835-FA1A9ABF2D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7006"/>
            <a:ext cx="4711936" cy="47119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1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对角圆角 7">
            <a:extLst>
              <a:ext uri="{FF2B5EF4-FFF2-40B4-BE49-F238E27FC236}">
                <a16:creationId xmlns="" xmlns:a16="http://schemas.microsoft.com/office/drawing/2014/main" id="{10842E0C-297B-4BF8-8084-B0A5DB5E1AF6}"/>
              </a:ext>
            </a:extLst>
          </p:cNvPr>
          <p:cNvSpPr/>
          <p:nvPr/>
        </p:nvSpPr>
        <p:spPr>
          <a:xfrm>
            <a:off x="383831" y="1533214"/>
            <a:ext cx="6397051" cy="4339325"/>
          </a:xfrm>
          <a:prstGeom prst="round2Diag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E372910A-1BB0-4069-8C4C-DFF93A18D4D8}"/>
              </a:ext>
            </a:extLst>
          </p:cNvPr>
          <p:cNvSpPr txBox="1"/>
          <p:nvPr/>
        </p:nvSpPr>
        <p:spPr>
          <a:xfrm>
            <a:off x="668276" y="1943091"/>
            <a:ext cx="5828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如今一些地方保留的祭冬礼，可能是古代迎冬的遗存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立冬之后，秋收结束冬季到来，不管最终的收成如何，一年的辛劳总算是有了一个结果，这是值得纪念的事情。所谓迎冬之礼，其实也有这方面的意思在里面。同时，古时候不比今天，冬季的严寒是非常难熬的。借着立冬的机会，赈济孤寡，赏赐些厚实的衣服也是官方赈济制度的一部分功能。比如晋崔豹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古今注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记载：“汉文帝以立冬日赐宫侍承恩者及百官披袄子。”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9475FC6-FA4F-410D-9833-10024979AC43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DDE688C-EB62-4AD6-BCA5-681CE3E9A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950" y="1088134"/>
            <a:ext cx="5099050" cy="48312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9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剪去左右顶角 6">
            <a:extLst>
              <a:ext uri="{FF2B5EF4-FFF2-40B4-BE49-F238E27FC236}">
                <a16:creationId xmlns="" xmlns:a16="http://schemas.microsoft.com/office/drawing/2014/main" id="{257619C6-0D37-4DDF-9232-C6BB0085F398}"/>
              </a:ext>
            </a:extLst>
          </p:cNvPr>
          <p:cNvSpPr/>
          <p:nvPr/>
        </p:nvSpPr>
        <p:spPr>
          <a:xfrm>
            <a:off x="5177699" y="1585225"/>
            <a:ext cx="6397051" cy="4634600"/>
          </a:xfrm>
          <a:prstGeom prst="snip2Same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DB6D4A28-761A-4CCA-8B36-FC140E7A6EEA}"/>
              </a:ext>
            </a:extLst>
          </p:cNvPr>
          <p:cNvSpPr txBox="1"/>
          <p:nvPr/>
        </p:nvSpPr>
        <p:spPr>
          <a:xfrm>
            <a:off x="5626900" y="1798167"/>
            <a:ext cx="5498650" cy="4208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季节的变换是古人观念中重要的时间节点，传统上把立春、立夏、立秋、立冬称为“四立”，很受古人的重视。所以，在立冬这一天也逐渐形成了很多的习俗，比如迎冬。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在立冬这一天，古代的皇帝会有迎冬之礼，这一礼仪可以追溯到先秦时期。比如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吕氏春秋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中就有记载：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“是月也，以立冬。先立冬三日，太史谒之天子，曰：‘某日立冬，盛德在水。’天子乃斋。立冬之日，天子亲率三公九卿大夫以迎冬于北郊。还，乃赏死事，恤孤寡。”    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EC3337F-B09E-4255-B6B1-86C845C9558B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立冬习俗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A1F9360-6BB8-4D73-B826-7773A15FB9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49985"/>
            <a:ext cx="5023370" cy="33489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6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3F631BB6-0E7D-461B-A15D-CDF6E04689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3566" y="885632"/>
            <a:ext cx="6918434" cy="4582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9C01C47-D88F-4B3C-8FC2-C03DD3C34A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3803" y="5303390"/>
            <a:ext cx="1340386" cy="20110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E2B3BA92-8C0C-4809-BF25-6094022228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818" y="16531"/>
            <a:ext cx="1333496" cy="152533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00C4C371-67B8-49ED-9E9B-4833056EDCCD}"/>
              </a:ext>
            </a:extLst>
          </p:cNvPr>
          <p:cNvGrpSpPr/>
          <p:nvPr/>
        </p:nvGrpSpPr>
        <p:grpSpPr>
          <a:xfrm>
            <a:off x="1556678" y="2401846"/>
            <a:ext cx="2380942" cy="2833071"/>
            <a:chOff x="2029520" y="7565571"/>
            <a:chExt cx="1761080" cy="2095500"/>
          </a:xfrm>
        </p:grpSpPr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F05F9AA4-E407-498C-A6ED-BA2E63783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9520" y="7565571"/>
              <a:ext cx="967589" cy="2095499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7CD8B696-6D05-4E18-9681-B525214D9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403" b="-2423"/>
            <a:stretch/>
          </p:blipFill>
          <p:spPr>
            <a:xfrm>
              <a:off x="2997109" y="7565572"/>
              <a:ext cx="793491" cy="209549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32D4FBF-162E-4E77-BFE4-E3CA90E93244}"/>
              </a:ext>
            </a:extLst>
          </p:cNvPr>
          <p:cNvGrpSpPr/>
          <p:nvPr/>
        </p:nvGrpSpPr>
        <p:grpSpPr>
          <a:xfrm>
            <a:off x="4118047" y="1623084"/>
            <a:ext cx="923330" cy="3611832"/>
            <a:chOff x="10551054" y="1487485"/>
            <a:chExt cx="923330" cy="3611832"/>
          </a:xfrm>
        </p:grpSpPr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F8CDC715-EAE1-47E4-91E8-6D490E1CA793}"/>
                </a:ext>
              </a:extLst>
            </p:cNvPr>
            <p:cNvSpPr txBox="1"/>
            <p:nvPr/>
          </p:nvSpPr>
          <p:spPr>
            <a:xfrm>
              <a:off x="10551054" y="2266247"/>
              <a:ext cx="923330" cy="28330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立冬食物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2163DE4E-2C9A-41E6-8CD7-5DFC241D80BB}"/>
                </a:ext>
              </a:extLst>
            </p:cNvPr>
            <p:cNvSpPr txBox="1"/>
            <p:nvPr/>
          </p:nvSpPr>
          <p:spPr>
            <a:xfrm>
              <a:off x="10639919" y="1487485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5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缺角矩形 6">
            <a:extLst>
              <a:ext uri="{FF2B5EF4-FFF2-40B4-BE49-F238E27FC236}">
                <a16:creationId xmlns="" xmlns:a16="http://schemas.microsoft.com/office/drawing/2014/main" id="{AB06C2D6-F765-4BED-86FE-A77340B4B14C}"/>
              </a:ext>
            </a:extLst>
          </p:cNvPr>
          <p:cNvSpPr/>
          <p:nvPr/>
        </p:nvSpPr>
        <p:spPr>
          <a:xfrm>
            <a:off x="5541362" y="1674853"/>
            <a:ext cx="6397051" cy="4339325"/>
          </a:xfrm>
          <a:prstGeom prst="plaque">
            <a:avLst>
              <a:gd name="adj" fmla="val 6029"/>
            </a:avLst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829648D8-7FCC-441B-9B6A-36CD741E2E4A}"/>
              </a:ext>
            </a:extLst>
          </p:cNvPr>
          <p:cNvSpPr txBox="1"/>
          <p:nvPr/>
        </p:nvSpPr>
        <p:spPr>
          <a:xfrm>
            <a:off x="5877626" y="2013574"/>
            <a:ext cx="5724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17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多吃主食，适当吃羊肉、鹌鹑和海参：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蛋白质、脂肪和碳水化合物被称为产热营养素。所以，冬季我们要适当增加主食和油脂的摄入，保证优质蛋白质的供应。狗肉、羊肉、牛肉、鸡肉、鹿肉、虾、鸽、鹌鹑、海参等食物中富含蛋白质及脂肪，产热量多，御寒效果最好。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气温骤降，身体一些部位对寒冷特别敏感，应当特别注意保暖。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D8A381E-768A-49E2-824B-9CB27875EDFE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0EEAB5F-A37B-4D55-B8F2-8A01A24DA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9" y="2013574"/>
            <a:ext cx="5215146" cy="3381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25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剪去单角 6">
            <a:extLst>
              <a:ext uri="{FF2B5EF4-FFF2-40B4-BE49-F238E27FC236}">
                <a16:creationId xmlns="" xmlns:a16="http://schemas.microsoft.com/office/drawing/2014/main" id="{632856D7-0EB3-4641-9FE6-60C5F8126930}"/>
              </a:ext>
            </a:extLst>
          </p:cNvPr>
          <p:cNvSpPr/>
          <p:nvPr/>
        </p:nvSpPr>
        <p:spPr>
          <a:xfrm>
            <a:off x="0" y="1734986"/>
            <a:ext cx="6397051" cy="4339325"/>
          </a:xfrm>
          <a:prstGeom prst="snip1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D4DCC612-2350-4AB1-B581-B00A80E027D8}"/>
              </a:ext>
            </a:extLst>
          </p:cNvPr>
          <p:cNvSpPr txBox="1"/>
          <p:nvPr/>
        </p:nvSpPr>
        <p:spPr>
          <a:xfrm>
            <a:off x="577238" y="1977032"/>
            <a:ext cx="48274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姜母鸭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在北方的很多地方，立冬还有吃饺子的习俗。吃饺子是古代很多节日节气都有的习俗。一般认为，饺子是“交子”的谐音，所以季节交汇之时，新旧岁交汇之时，往往都有吃饺子的习俗。立冬是秋冻两季的交汇之时，这饺子是不能不吃的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645710A-6DDB-4AE4-B0A1-7119FEE3DD22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9FA1177-1FAA-427E-BAD2-94F5380A6F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576" y="1200838"/>
            <a:ext cx="4778308" cy="47783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92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剪去对角 6">
            <a:extLst>
              <a:ext uri="{FF2B5EF4-FFF2-40B4-BE49-F238E27FC236}">
                <a16:creationId xmlns="" xmlns:a16="http://schemas.microsoft.com/office/drawing/2014/main" id="{5E7A4B9F-316E-4278-8FE7-CE9D1ADD879C}"/>
              </a:ext>
            </a:extLst>
          </p:cNvPr>
          <p:cNvSpPr/>
          <p:nvPr/>
        </p:nvSpPr>
        <p:spPr>
          <a:xfrm>
            <a:off x="2912268" y="1209166"/>
            <a:ext cx="8758238" cy="4298108"/>
          </a:xfrm>
          <a:prstGeom prst="snip2Diag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AAC379DB-0CE5-44C3-BA45-CB6D8ED3EBA3}"/>
              </a:ext>
            </a:extLst>
          </p:cNvPr>
          <p:cNvSpPr txBox="1"/>
          <p:nvPr/>
        </p:nvSpPr>
        <p:spPr>
          <a:xfrm>
            <a:off x="3534642" y="1350726"/>
            <a:ext cx="79551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17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入冬深秋 易有霜雾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正常年份的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月，北起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秦岭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、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黄淮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西部和南部，南至江南北部都会陆续出现初霜。偏冷的年份，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月中旬，南岭以北也会出现初霜。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的北方，随着冷空气的前锋移出本地，锋后的冷空气团开始向暖的方面变性，如果没有后续的冷空气补充，几天之后，温度虽回升了，空气质量却逐渐变坏。特别是大城市，大气中积累的水汽和污染微粒结合凝结后，形成烟雾或是浓雾，影响着人们的健康和交通运行。在我国西南、江南，水汽条件比北方要好，如果早晨气温偏低，往往有成片大雾出现。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19DFFA4-B135-463B-A694-881BB7D09C87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立冬食物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A3682D9-6986-4038-ADB7-B74A30A192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780" y="3635565"/>
            <a:ext cx="2382140" cy="30681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9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3F631BB6-0E7D-461B-A15D-CDF6E04689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3566" y="1078060"/>
            <a:ext cx="6918434" cy="4582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9C01C47-D88F-4B3C-8FC2-C03DD3C34A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3481" y="5277312"/>
            <a:ext cx="1469553" cy="22048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E2B3BA92-8C0C-4809-BF25-6094022228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4" y="339307"/>
            <a:ext cx="1333496" cy="152533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00C4C371-67B8-49ED-9E9B-4833056EDCCD}"/>
              </a:ext>
            </a:extLst>
          </p:cNvPr>
          <p:cNvGrpSpPr/>
          <p:nvPr/>
        </p:nvGrpSpPr>
        <p:grpSpPr>
          <a:xfrm>
            <a:off x="1387226" y="2343365"/>
            <a:ext cx="2380942" cy="2833071"/>
            <a:chOff x="2029520" y="7565571"/>
            <a:chExt cx="1761080" cy="2095500"/>
          </a:xfrm>
        </p:grpSpPr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F05F9AA4-E407-498C-A6ED-BA2E63783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9520" y="7565571"/>
              <a:ext cx="967589" cy="2095499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7CD8B696-6D05-4E18-9681-B525214D9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403" b="-2423"/>
            <a:stretch/>
          </p:blipFill>
          <p:spPr>
            <a:xfrm>
              <a:off x="2997109" y="7565572"/>
              <a:ext cx="793491" cy="209549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32D4FBF-162E-4E77-BFE4-E3CA90E93244}"/>
              </a:ext>
            </a:extLst>
          </p:cNvPr>
          <p:cNvGrpSpPr/>
          <p:nvPr/>
        </p:nvGrpSpPr>
        <p:grpSpPr>
          <a:xfrm>
            <a:off x="4059202" y="1487485"/>
            <a:ext cx="923330" cy="3611832"/>
            <a:chOff x="10551054" y="1487485"/>
            <a:chExt cx="923330" cy="3611832"/>
          </a:xfrm>
        </p:grpSpPr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F8CDC715-EAE1-47E4-91E8-6D490E1CA793}"/>
                </a:ext>
              </a:extLst>
            </p:cNvPr>
            <p:cNvSpPr txBox="1"/>
            <p:nvPr/>
          </p:nvSpPr>
          <p:spPr>
            <a:xfrm>
              <a:off x="10551054" y="2266247"/>
              <a:ext cx="923330" cy="28330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立冬养生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2163DE4E-2C9A-41E6-8CD7-5DFC241D80BB}"/>
                </a:ext>
              </a:extLst>
            </p:cNvPr>
            <p:cNvSpPr txBox="1"/>
            <p:nvPr/>
          </p:nvSpPr>
          <p:spPr>
            <a:xfrm>
              <a:off x="10639919" y="1487485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2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2B944D5-12DB-4F7E-BEC9-DBDEDC566A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285435"/>
            <a:ext cx="5865706" cy="388507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5FBAE8B-C134-4F2C-B0D9-B20D51D94B76}"/>
              </a:ext>
            </a:extLst>
          </p:cNvPr>
          <p:cNvGrpSpPr/>
          <p:nvPr/>
        </p:nvGrpSpPr>
        <p:grpSpPr>
          <a:xfrm>
            <a:off x="6326296" y="1371555"/>
            <a:ext cx="3208454" cy="709455"/>
            <a:chOff x="1936132" y="4611669"/>
            <a:chExt cx="3208454" cy="709455"/>
          </a:xfrm>
        </p:grpSpPr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861A8BE8-5529-4E0F-A6EB-8A052138C8B2}"/>
                </a:ext>
              </a:extLst>
            </p:cNvPr>
            <p:cNvSpPr txBox="1"/>
            <p:nvPr/>
          </p:nvSpPr>
          <p:spPr>
            <a:xfrm>
              <a:off x="2860057" y="4611669"/>
              <a:ext cx="2284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立冬简介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89113A87-2283-4922-B016-40F8C7AC6642}"/>
                </a:ext>
              </a:extLst>
            </p:cNvPr>
            <p:cNvSpPr txBox="1"/>
            <p:nvPr/>
          </p:nvSpPr>
          <p:spPr>
            <a:xfrm>
              <a:off x="1936132" y="4613238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A344754A-283A-46A1-A8B0-34DF5C0F479D}"/>
              </a:ext>
            </a:extLst>
          </p:cNvPr>
          <p:cNvGrpSpPr/>
          <p:nvPr/>
        </p:nvGrpSpPr>
        <p:grpSpPr>
          <a:xfrm>
            <a:off x="6327668" y="2520088"/>
            <a:ext cx="3208454" cy="709455"/>
            <a:chOff x="1936132" y="4611669"/>
            <a:chExt cx="3208454" cy="709455"/>
          </a:xfrm>
        </p:grpSpPr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552491EB-4E7D-48BB-8541-819576C4F21E}"/>
                </a:ext>
              </a:extLst>
            </p:cNvPr>
            <p:cNvSpPr txBox="1"/>
            <p:nvPr/>
          </p:nvSpPr>
          <p:spPr>
            <a:xfrm>
              <a:off x="2860057" y="4611669"/>
              <a:ext cx="2284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立冬习俗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8A6DD678-A6E7-4427-8C80-032A9F1966F8}"/>
                </a:ext>
              </a:extLst>
            </p:cNvPr>
            <p:cNvSpPr txBox="1"/>
            <p:nvPr/>
          </p:nvSpPr>
          <p:spPr>
            <a:xfrm>
              <a:off x="1936132" y="4613238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EAC88CD2-F26C-4AD2-B2A2-543380486C25}"/>
              </a:ext>
            </a:extLst>
          </p:cNvPr>
          <p:cNvGrpSpPr/>
          <p:nvPr/>
        </p:nvGrpSpPr>
        <p:grpSpPr>
          <a:xfrm>
            <a:off x="6326296" y="3668621"/>
            <a:ext cx="3208454" cy="709455"/>
            <a:chOff x="1936132" y="4611669"/>
            <a:chExt cx="3208454" cy="709455"/>
          </a:xfrm>
        </p:grpSpPr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4D77839D-C13F-41E6-8B89-3878AA63B3F8}"/>
                </a:ext>
              </a:extLst>
            </p:cNvPr>
            <p:cNvSpPr txBox="1"/>
            <p:nvPr/>
          </p:nvSpPr>
          <p:spPr>
            <a:xfrm>
              <a:off x="2860057" y="4611669"/>
              <a:ext cx="2284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立冬食物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3FA59E23-DB4B-46CD-9A40-1FF76ABF9787}"/>
                </a:ext>
              </a:extLst>
            </p:cNvPr>
            <p:cNvSpPr txBox="1"/>
            <p:nvPr/>
          </p:nvSpPr>
          <p:spPr>
            <a:xfrm>
              <a:off x="1936132" y="4613238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5D0CBA5B-F047-4041-89DD-A6ABEB1BC17F}"/>
              </a:ext>
            </a:extLst>
          </p:cNvPr>
          <p:cNvGrpSpPr/>
          <p:nvPr/>
        </p:nvGrpSpPr>
        <p:grpSpPr>
          <a:xfrm>
            <a:off x="6397557" y="4817154"/>
            <a:ext cx="3208454" cy="709455"/>
            <a:chOff x="1936132" y="4611669"/>
            <a:chExt cx="3208454" cy="709455"/>
          </a:xfrm>
        </p:grpSpPr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16B78727-A3C5-4F36-9D6C-8092AB8F0E37}"/>
                </a:ext>
              </a:extLst>
            </p:cNvPr>
            <p:cNvSpPr txBox="1"/>
            <p:nvPr/>
          </p:nvSpPr>
          <p:spPr>
            <a:xfrm>
              <a:off x="2860057" y="4611669"/>
              <a:ext cx="2284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立冬养生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FDE68F88-2B7B-4C31-87E7-B06FDD24429E}"/>
                </a:ext>
              </a:extLst>
            </p:cNvPr>
            <p:cNvSpPr txBox="1"/>
            <p:nvPr/>
          </p:nvSpPr>
          <p:spPr>
            <a:xfrm>
              <a:off x="1936132" y="4613238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88F1CD26-11FB-4F62-8F49-AF7AC46B1A7E}"/>
              </a:ext>
            </a:extLst>
          </p:cNvPr>
          <p:cNvSpPr txBox="1"/>
          <p:nvPr/>
        </p:nvSpPr>
        <p:spPr>
          <a:xfrm>
            <a:off x="3799188" y="2824410"/>
            <a:ext cx="139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cs typeface="+mn-ea"/>
                <a:sym typeface="+mn-lt"/>
              </a:rPr>
              <a:t>目录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51573" y="292963"/>
            <a:ext cx="14736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7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剪去单角 6">
            <a:extLst>
              <a:ext uri="{FF2B5EF4-FFF2-40B4-BE49-F238E27FC236}">
                <a16:creationId xmlns="" xmlns:a16="http://schemas.microsoft.com/office/drawing/2014/main" id="{6F8077AC-BBF3-4E72-B4C1-360E631AEE55}"/>
              </a:ext>
            </a:extLst>
          </p:cNvPr>
          <p:cNvSpPr/>
          <p:nvPr/>
        </p:nvSpPr>
        <p:spPr>
          <a:xfrm>
            <a:off x="623887" y="1289957"/>
            <a:ext cx="6667500" cy="4780338"/>
          </a:xfrm>
          <a:prstGeom prst="snip1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9A48104-B45F-4DD0-BD17-2B6BAFD38E36}"/>
              </a:ext>
            </a:extLst>
          </p:cNvPr>
          <p:cNvSpPr txBox="1"/>
          <p:nvPr/>
        </p:nvSpPr>
        <p:spPr>
          <a:xfrm>
            <a:off x="1028701" y="1622698"/>
            <a:ext cx="5581650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冬季寒冷多病，也是人身体抵抗力较弱的时候，自然需要补充营养。所以古人有“入冬日补冬”的习俗。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冬日的进补，与秋季不同，更侧重高热量的食物。比如在福建地区，在立冬这一天要用四物、八珍等药材炖肉，一般用狗肉、羊肉，也有用猪排的。浙江地区有的地方把立冬称为“养冬”，也就是补养身体的意思。比如在浙江的洞头，立冬这天就要杀鸡或鸭给家人炖了补身体，还有必须要在辰时（早七点到九点）吃的讲究；也有的地方在这天要专门炖猪蹄吃来进补，据说是可以防止冬季手脚冻伤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2552201-D35C-42E4-B5C5-A1623455447A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立冬养生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0427788-8B15-4AA1-8051-DFAEBC142E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201" y="3429000"/>
            <a:ext cx="3980087" cy="30739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3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一个圆顶角，剪去另一个顶角 6">
            <a:extLst>
              <a:ext uri="{FF2B5EF4-FFF2-40B4-BE49-F238E27FC236}">
                <a16:creationId xmlns="" xmlns:a16="http://schemas.microsoft.com/office/drawing/2014/main" id="{5E3E3937-1D12-47D2-AC16-0A45980DAFC8}"/>
              </a:ext>
            </a:extLst>
          </p:cNvPr>
          <p:cNvSpPr/>
          <p:nvPr/>
        </p:nvSpPr>
        <p:spPr>
          <a:xfrm>
            <a:off x="5548427" y="1692492"/>
            <a:ext cx="6397051" cy="4339325"/>
          </a:xfrm>
          <a:prstGeom prst="snipRound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B001630F-D31E-4654-BAE6-305453D24FF1}"/>
              </a:ext>
            </a:extLst>
          </p:cNvPr>
          <p:cNvSpPr txBox="1"/>
          <p:nvPr/>
        </p:nvSpPr>
        <p:spPr>
          <a:xfrm>
            <a:off x="5793630" y="1963557"/>
            <a:ext cx="5906644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17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中医古训：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饮食调养要遵循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:“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秋冬养阴”“无扰乎阳”“虚者补之，寒者温之”的古训，随四时气候的变化而调节饮食。元代忽思慧所著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饮膳正要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曰：“冬气寒，宜食黍以热性治其寒。”也就是说，少食生冷，但也不宜燥热，有的放矢地食用一些滋阴潜阳，热量较高的膳食为宜，同时也要多吃新鲜蔬菜以避免维生素的缺乏，如：牛羊肉、乌鸡、鲫鱼，多饮豆浆、牛奶，多吃萝卜、青菜、豆腐、木耳、银杏果等。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D274D72-A11A-4596-97A8-09972DC76C44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立冬养生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1D3D58F-741A-4708-AF38-EC30D7FBA5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93" y="2270533"/>
            <a:ext cx="4918785" cy="32819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3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92DE54E-7EC2-48B2-800E-3B1EA6D695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3566" y="1096920"/>
            <a:ext cx="6918434" cy="45823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AC1F64F6-65E5-458C-BD6A-E7801F9844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9070" y="5421602"/>
            <a:ext cx="1271007" cy="190695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D37BF2AA-9822-453B-9134-486C7FB370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0" y="4366717"/>
            <a:ext cx="759494" cy="244259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EAFD1E11-8F48-430C-BE29-9B41EC2245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168" y="401098"/>
            <a:ext cx="1333496" cy="152533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AB325468-00D8-447A-A6A7-13B6CC8F5E3E}"/>
              </a:ext>
            </a:extLst>
          </p:cNvPr>
          <p:cNvGrpSpPr/>
          <p:nvPr/>
        </p:nvGrpSpPr>
        <p:grpSpPr>
          <a:xfrm>
            <a:off x="2151118" y="2588531"/>
            <a:ext cx="2380942" cy="2833071"/>
            <a:chOff x="2029520" y="7565571"/>
            <a:chExt cx="1761080" cy="2095500"/>
          </a:xfrm>
        </p:grpSpPr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02E583C1-9CAC-4C6A-BB63-1D6FAC570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9520" y="7565571"/>
              <a:ext cx="967589" cy="2095499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E2C7D06A-F7E6-4506-B05C-03E4174B9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403" b="-2423"/>
            <a:stretch/>
          </p:blipFill>
          <p:spPr>
            <a:xfrm>
              <a:off x="2997109" y="7565572"/>
              <a:ext cx="793491" cy="2095499"/>
            </a:xfrm>
            <a:prstGeom prst="rect">
              <a:avLst/>
            </a:prstGeom>
          </p:spPr>
        </p:pic>
      </p:grp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D768BAB4-1630-481D-B889-8EB047EE8C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475" y="129684"/>
            <a:ext cx="4294017" cy="2925503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9FABD3D2-8CE6-4044-9CEC-71381F0C0452}"/>
              </a:ext>
            </a:extLst>
          </p:cNvPr>
          <p:cNvSpPr txBox="1"/>
          <p:nvPr/>
        </p:nvSpPr>
        <p:spPr>
          <a:xfrm>
            <a:off x="2017131" y="6217007"/>
            <a:ext cx="8896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</a:p>
        </p:txBody>
      </p:sp>
    </p:spTree>
    <p:extLst>
      <p:ext uri="{BB962C8B-B14F-4D97-AF65-F5344CB8AC3E}">
        <p14:creationId xmlns:p14="http://schemas.microsoft.com/office/powerpoint/2010/main" val="12173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9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3F631BB6-0E7D-461B-A15D-CDF6E04689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3566" y="953767"/>
            <a:ext cx="6918434" cy="45823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9C01C47-D88F-4B3C-8FC2-C03DD3C34A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5801" y="5425107"/>
            <a:ext cx="1143840" cy="171616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E2B3BA92-8C0C-4809-BF25-6094022228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3095" y="176124"/>
            <a:ext cx="1333496" cy="152533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00C4C371-67B8-49ED-9E9B-4833056EDCCD}"/>
              </a:ext>
            </a:extLst>
          </p:cNvPr>
          <p:cNvGrpSpPr/>
          <p:nvPr/>
        </p:nvGrpSpPr>
        <p:grpSpPr>
          <a:xfrm>
            <a:off x="1300326" y="2330969"/>
            <a:ext cx="2380942" cy="2833071"/>
            <a:chOff x="2029520" y="7565571"/>
            <a:chExt cx="1761080" cy="2095500"/>
          </a:xfrm>
        </p:grpSpPr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F05F9AA4-E407-498C-A6ED-BA2E63783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9520" y="7565571"/>
              <a:ext cx="967589" cy="2095499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7CD8B696-6D05-4E18-9681-B525214D9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403" b="-2423"/>
            <a:stretch/>
          </p:blipFill>
          <p:spPr>
            <a:xfrm>
              <a:off x="2997109" y="7565572"/>
              <a:ext cx="793491" cy="209549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32D4FBF-162E-4E77-BFE4-E3CA90E93244}"/>
              </a:ext>
            </a:extLst>
          </p:cNvPr>
          <p:cNvGrpSpPr/>
          <p:nvPr/>
        </p:nvGrpSpPr>
        <p:grpSpPr>
          <a:xfrm>
            <a:off x="3942981" y="1623083"/>
            <a:ext cx="923330" cy="3611832"/>
            <a:chOff x="10551054" y="1487485"/>
            <a:chExt cx="923330" cy="3611832"/>
          </a:xfrm>
        </p:grpSpPr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F8CDC715-EAE1-47E4-91E8-6D490E1CA793}"/>
                </a:ext>
              </a:extLst>
            </p:cNvPr>
            <p:cNvSpPr txBox="1"/>
            <p:nvPr/>
          </p:nvSpPr>
          <p:spPr>
            <a:xfrm>
              <a:off x="10551054" y="2266247"/>
              <a:ext cx="923330" cy="28330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立冬简介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2163DE4E-2C9A-41E6-8CD7-5DFC241D80BB}"/>
                </a:ext>
              </a:extLst>
            </p:cNvPr>
            <p:cNvSpPr txBox="1"/>
            <p:nvPr/>
          </p:nvSpPr>
          <p:spPr>
            <a:xfrm>
              <a:off x="10639919" y="1487485"/>
              <a:ext cx="740393" cy="707886"/>
            </a:xfrm>
            <a:prstGeom prst="rect">
              <a:avLst/>
            </a:prstGeom>
            <a:noFill/>
            <a:ln>
              <a:solidFill>
                <a:srgbClr val="D00113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00113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对话气泡: 矩形 18">
            <a:extLst>
              <a:ext uri="{FF2B5EF4-FFF2-40B4-BE49-F238E27FC236}">
                <a16:creationId xmlns="" xmlns:a16="http://schemas.microsoft.com/office/drawing/2014/main" id="{C530CD30-3975-4E00-9A21-8F9D84214FD3}"/>
              </a:ext>
            </a:extLst>
          </p:cNvPr>
          <p:cNvSpPr/>
          <p:nvPr/>
        </p:nvSpPr>
        <p:spPr>
          <a:xfrm>
            <a:off x="449567" y="1986826"/>
            <a:ext cx="5262563" cy="3114675"/>
          </a:xfrm>
          <a:prstGeom prst="wedgeRectCallou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4261C30-7DBF-43F6-8590-E909DFA8DD81}"/>
              </a:ext>
            </a:extLst>
          </p:cNvPr>
          <p:cNvSpPr txBox="1"/>
          <p:nvPr/>
        </p:nvSpPr>
        <p:spPr>
          <a:xfrm>
            <a:off x="759235" y="2476563"/>
            <a:ext cx="43506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古人将二十四节气中的每个节气都等分为三，每五日为一候，从而以三候来描述每个节气的气候变化特点。立冬的三候为：“一候水始冰；二候地始冻；三候雉入大水为蜃。”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0B8B388-0C1B-48E2-9F06-05025890AAED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8CEE62C-6CD2-4F3D-A192-921EA9BB2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0292" y="2202165"/>
            <a:ext cx="5122141" cy="39004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3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剪去单角 6">
            <a:extLst>
              <a:ext uri="{FF2B5EF4-FFF2-40B4-BE49-F238E27FC236}">
                <a16:creationId xmlns="" xmlns:a16="http://schemas.microsoft.com/office/drawing/2014/main" id="{90F7D73F-0C7E-48FA-B3AD-0B616B075550}"/>
              </a:ext>
            </a:extLst>
          </p:cNvPr>
          <p:cNvSpPr/>
          <p:nvPr/>
        </p:nvSpPr>
        <p:spPr>
          <a:xfrm>
            <a:off x="5326445" y="1506401"/>
            <a:ext cx="6397051" cy="4339325"/>
          </a:xfrm>
          <a:prstGeom prst="snip1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A7A7BF0E-4273-4B1F-99E5-EB889A0DDFE1}"/>
              </a:ext>
            </a:extLst>
          </p:cNvPr>
          <p:cNvSpPr txBox="1"/>
          <p:nvPr/>
        </p:nvSpPr>
        <p:spPr>
          <a:xfrm>
            <a:off x="5657691" y="1985217"/>
            <a:ext cx="5734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一候水始冰，二候地始冻，这两候直观地表现了立冬前后天气的变化情况。立冬是冬季的开始，这一时节北方的冷空气已经有了较强的实力，并逐渐向南方移动。水面开始结冰，土地也开始上冻，是这种气候变化最直观的表现。当然，二十四节气以及相应的物候，实际上主要是对我国古代北方地区气候状况的总结。对于长江以南地区，要到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月底才能有冬季的感觉。而珠三角地区，更接近亚热带气候，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月份依然比较温暖。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A9CAD59C-CE82-46F0-ABCE-ABFD5B1212EE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AE66995-D3CB-4965-887B-F412AA8B6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47" y="1597305"/>
            <a:ext cx="4569311" cy="42484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8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一个圆顶角，剪去另一个顶角 7">
            <a:extLst>
              <a:ext uri="{FF2B5EF4-FFF2-40B4-BE49-F238E27FC236}">
                <a16:creationId xmlns="" xmlns:a16="http://schemas.microsoft.com/office/drawing/2014/main" id="{177F8829-A8A1-4338-9FE3-24C121A3CD7C}"/>
              </a:ext>
            </a:extLst>
          </p:cNvPr>
          <p:cNvSpPr/>
          <p:nvPr/>
        </p:nvSpPr>
        <p:spPr>
          <a:xfrm>
            <a:off x="182636" y="1435142"/>
            <a:ext cx="7433506" cy="4097557"/>
          </a:xfrm>
          <a:prstGeom prst="snipRound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919D950-0BD4-4B03-A3B3-8F1497346475}"/>
              </a:ext>
            </a:extLst>
          </p:cNvPr>
          <p:cNvSpPr txBox="1"/>
          <p:nvPr/>
        </p:nvSpPr>
        <p:spPr>
          <a:xfrm>
            <a:off x="401587" y="2056839"/>
            <a:ext cx="72145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三候雉入大水为蜃，这一候就比较有意思了。雉是野鸡，也可以指大型的鸟类，而蜃则是大的蛤蜊。所谓秋收冬藏，立冬之后，古代的人们发现天上的大鸟都很少再见，同时海边的人们则发现海中开始出现大的蛤蜊。由于蛤蜊的花纹和雉的羽毛颜色有几分相似，于是古人就把这两者联系了起来，认为雉跑到水里变成了蜃。这其实也反映了古人对于天地之间生命循环往复，生生不息的一种认识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6C9769A-83A8-4C9D-851C-BE90D9BE1906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C6FF1AF-FC06-4AD0-A3BA-9E256212B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759" y="1729607"/>
            <a:ext cx="6525552" cy="51283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9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剪去对角 7">
            <a:extLst>
              <a:ext uri="{FF2B5EF4-FFF2-40B4-BE49-F238E27FC236}">
                <a16:creationId xmlns="" xmlns:a16="http://schemas.microsoft.com/office/drawing/2014/main" id="{EDC1BE64-194F-4777-A407-46523F4442B3}"/>
              </a:ext>
            </a:extLst>
          </p:cNvPr>
          <p:cNvSpPr/>
          <p:nvPr/>
        </p:nvSpPr>
        <p:spPr>
          <a:xfrm>
            <a:off x="5185669" y="1537336"/>
            <a:ext cx="6397051" cy="4339325"/>
          </a:xfrm>
          <a:prstGeom prst="snip2Diag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D8D9B1EE-243D-4FFC-8D95-5BFCE7789A30}"/>
              </a:ext>
            </a:extLst>
          </p:cNvPr>
          <p:cNvSpPr txBox="1"/>
          <p:nvPr/>
        </p:nvSpPr>
        <p:spPr>
          <a:xfrm>
            <a:off x="5786595" y="2016150"/>
            <a:ext cx="51951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17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天文学上把“立冬”作为冬季的开始。立冬，地球位于赤纬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-16°19'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。立冬时节，太阳已到达黄经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225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度，我们所处的北半球获得太阳的辐射量越来越少，但由于此时地表在下半年贮存的热量还有一定的能量，所以一般还不会太冷，但气温逐渐下降。在晴朗无风之时，常会出现风和日丽、温暖舒适的十月“小阳春”天气。按照气候学划分，我国部分地区要推迟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天左右才入冬。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983588F-9754-4A3F-9F0E-44065E8A01C4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EBC9A8E-70AB-49F9-9015-B93A05FD61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82527"/>
            <a:ext cx="4781320" cy="38489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5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单圆角 6">
            <a:extLst>
              <a:ext uri="{FF2B5EF4-FFF2-40B4-BE49-F238E27FC236}">
                <a16:creationId xmlns="" xmlns:a16="http://schemas.microsoft.com/office/drawing/2014/main" id="{28DAA083-693A-437F-B300-60D899519CC7}"/>
              </a:ext>
            </a:extLst>
          </p:cNvPr>
          <p:cNvSpPr/>
          <p:nvPr/>
        </p:nvSpPr>
        <p:spPr>
          <a:xfrm>
            <a:off x="366832" y="1908604"/>
            <a:ext cx="6887588" cy="4339325"/>
          </a:xfrm>
          <a:prstGeom prst="round1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8E35B79-91E9-4EE9-9435-E08DA5515B49}"/>
              </a:ext>
            </a:extLst>
          </p:cNvPr>
          <p:cNvSpPr txBox="1"/>
          <p:nvPr/>
        </p:nvSpPr>
        <p:spPr>
          <a:xfrm>
            <a:off x="491359" y="2103234"/>
            <a:ext cx="6396351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17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西南地区典型的华西连阴雨结束，但相对全国雨水基本都少的情况，它还是雨水偏多的地方。按照西南降水的时间分布，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月进入了一年中的干季。西南西北部干季的特点更加明显。四川盆地、贵州东部、云南西南部，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月还有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50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毫米以上的雨量。在云南，晴天温暖，雨天阴冷，流传有“四季如春，一雨便冬”的说法。如果遇到较强的冷空气入侵，有暖湿气流呼应，南方地区的过程雨量还会较大。此时，长江以北和华南地区的雨日和雨量均比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江南地区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要少、不大，对于一年三熟的华南，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月的干旱，对作物生长仍有负面影响。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AE4CCA4F-03BB-4C1F-8939-0238C2064192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E92635F-AC1D-4D94-A729-26F59A34BE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1049" y="1755733"/>
            <a:ext cx="4492196" cy="44921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3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单圆角 8">
            <a:extLst>
              <a:ext uri="{FF2B5EF4-FFF2-40B4-BE49-F238E27FC236}">
                <a16:creationId xmlns="" xmlns:a16="http://schemas.microsoft.com/office/drawing/2014/main" id="{AD3E36BA-8598-4B24-8F5B-40D174A025D3}"/>
              </a:ext>
            </a:extLst>
          </p:cNvPr>
          <p:cNvSpPr/>
          <p:nvPr/>
        </p:nvSpPr>
        <p:spPr>
          <a:xfrm>
            <a:off x="5794949" y="1658587"/>
            <a:ext cx="6397051" cy="4339325"/>
          </a:xfrm>
          <a:prstGeom prst="round1Rect">
            <a:avLst/>
          </a:prstGeom>
          <a:solidFill>
            <a:srgbClr val="4E7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03382F5-AEEF-4F45-B800-D79D3A0DF270}"/>
              </a:ext>
            </a:extLst>
          </p:cNvPr>
          <p:cNvSpPr txBox="1"/>
          <p:nvPr/>
        </p:nvSpPr>
        <p:spPr>
          <a:xfrm>
            <a:off x="6079545" y="1970053"/>
            <a:ext cx="5827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17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气温下降 变化明显</a:t>
            </a:r>
            <a:b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　　随着冷空气的加强，气温下降的趋势加快。北方的降温，人们习以为常。从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月下旬开始，先后供暖，人们好在还有一个避寒之地。而对于此时处在深秋“小阳春”的长江中下游地区的人们，平均气温一般为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12℃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至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15℃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。但毕竟大风过后，阳光照耀，冷气团很快变性，气温回升较快。气温的回升与热量的积聚，促使下一轮冷空气带来较强的降温。</a:t>
            </a:r>
            <a:endParaRPr lang="zh-CN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B1BC227-2DA9-4322-B96F-F37C89C9DDA4}"/>
              </a:ext>
            </a:extLst>
          </p:cNvPr>
          <p:cNvSpPr txBox="1"/>
          <p:nvPr/>
        </p:nvSpPr>
        <p:spPr>
          <a:xfrm>
            <a:off x="4900612" y="28575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立冬简介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CE63CFC-2268-4D25-80D0-1D90501DFC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1706" y="1118793"/>
            <a:ext cx="5418911" cy="54189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97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3izelq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1534</Words>
  <Application>Microsoft Office PowerPoint</Application>
  <PresentationFormat>宽屏</PresentationFormat>
  <Paragraphs>90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40</cp:revision>
  <dcterms:created xsi:type="dcterms:W3CDTF">2019-10-21T01:29:18Z</dcterms:created>
  <dcterms:modified xsi:type="dcterms:W3CDTF">2023-06-11T09:45:51Z</dcterms:modified>
</cp:coreProperties>
</file>