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5"/>
  </p:notesMasterIdLst>
  <p:sldIdLst>
    <p:sldId id="256" r:id="rId4"/>
    <p:sldId id="257" r:id="rId5"/>
    <p:sldId id="258" r:id="rId6"/>
    <p:sldId id="275" r:id="rId7"/>
    <p:sldId id="274" r:id="rId8"/>
    <p:sldId id="260" r:id="rId9"/>
    <p:sldId id="271" r:id="rId10"/>
    <p:sldId id="281" r:id="rId11"/>
    <p:sldId id="279" r:id="rId12"/>
    <p:sldId id="278" r:id="rId13"/>
    <p:sldId id="280" r:id="rId14"/>
    <p:sldId id="272" r:id="rId15"/>
    <p:sldId id="282" r:id="rId16"/>
    <p:sldId id="283" r:id="rId17"/>
    <p:sldId id="284" r:id="rId18"/>
    <p:sldId id="273" r:id="rId19"/>
    <p:sldId id="285" r:id="rId20"/>
    <p:sldId id="286" r:id="rId21"/>
    <p:sldId id="287" r:id="rId22"/>
    <p:sldId id="291" r:id="rId23"/>
    <p:sldId id="292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33"/>
    <a:srgbClr val="C9C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8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8DAB-E7BB-461E-A7AF-C2907E2FA46F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D34CD-12EC-43D5-87E2-8068B85E7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88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D34CD-12EC-43D5-87E2-8068B85E7FC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184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D34CD-12EC-43D5-87E2-8068B85E7FC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592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D34CD-12EC-43D5-87E2-8068B85E7FC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876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D34CD-12EC-43D5-87E2-8068B85E7FC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77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D34CD-12EC-43D5-87E2-8068B85E7FC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732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D34CD-12EC-43D5-87E2-8068B85E7FC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593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D34CD-12EC-43D5-87E2-8068B85E7FC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40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D34CD-12EC-43D5-87E2-8068B85E7FC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713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D34CD-12EC-43D5-87E2-8068B85E7FC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061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D34CD-12EC-43D5-87E2-8068B85E7FC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884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D34CD-12EC-43D5-87E2-8068B85E7FC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97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D34CD-12EC-43D5-87E2-8068B85E7FC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999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D34CD-12EC-43D5-87E2-8068B85E7FC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326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871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D34CD-12EC-43D5-87E2-8068B85E7FC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33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D34CD-12EC-43D5-87E2-8068B85E7FC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09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D34CD-12EC-43D5-87E2-8068B85E7FC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754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D34CD-12EC-43D5-87E2-8068B85E7FC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150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D34CD-12EC-43D5-87E2-8068B85E7FC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992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D34CD-12EC-43D5-87E2-8068B85E7FC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518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D34CD-12EC-43D5-87E2-8068B85E7FC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50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1330CC9D-09A0-4A32-A40D-363E10383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p14="http://schemas.microsoft.com/office/powerpoint/2010/main" xmlns:a16="http://schemas.microsoft.com/office/drawing/2014/main" id="{4D055C3E-6071-4FE6-BFAD-8F7068525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F5CA7F16-9626-44BF-8738-E8BFC82A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0B69-5411-4508-8B1B-17EDA238C850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00EAE76E-3CC7-4B08-847E-AE6C2FD9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627AAC25-B40E-4A65-901E-E8A9650C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2110-1893-4D0D-820D-55C232CFBC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696575"/>
      </p:ext>
    </p:extLst>
  </p:cSld>
  <p:clrMapOvr>
    <a:masterClrMapping/>
  </p:clrMapOvr>
  <p:transition spd="slow" advTm="3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F7EC2D94-8F10-4450-A72E-C4157946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5ED1D71A-C516-46CA-8B8A-CBD40A817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243E904E-46BF-48BB-B5FA-1124537A8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FF708F3A-8A21-427A-A574-2297CA18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0B69-5411-4508-8B1B-17EDA238C850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358AB2AD-D95F-42E2-8331-A24C41A7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90C6C3D4-0D69-4518-BCF4-B01299A4E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2110-1893-4D0D-820D-55C232CFBC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580240"/>
      </p:ext>
    </p:extLst>
  </p:cSld>
  <p:clrMapOvr>
    <a:masterClrMapping/>
  </p:clrMapOvr>
  <p:transition spd="slow" advTm="3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998B73CB-E3C8-4FEA-9E8F-C1D56C079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262DFB94-9F3A-4894-972D-DEA1DA374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ABD276BF-0FFA-418C-A8C3-FECD4A23B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0B69-5411-4508-8B1B-17EDA238C850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B18EEAD8-858F-4CDF-B75E-54C9CE49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8952092E-37F6-45CF-9893-5E20AE261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2110-1893-4D0D-820D-55C232CFBC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56946"/>
      </p:ext>
    </p:extLst>
  </p:cSld>
  <p:clrMapOvr>
    <a:masterClrMapping/>
  </p:clrMapOvr>
  <p:transition spd="slow" advTm="3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C3B118BA-1EFA-4221-97A7-1C71EE7EE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98DAB051-1190-4576-85B9-B3C9BDBDB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6013F7BB-EBD7-4349-980C-49F3DBEA7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0B69-5411-4508-8B1B-17EDA238C850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1A6F4914-4E35-421D-BCA2-66E4D4B3C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DD68CD0E-4137-4C56-894A-4EE351F6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2110-1893-4D0D-820D-55C232CFBC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951557"/>
      </p:ext>
    </p:extLst>
  </p:cSld>
  <p:clrMapOvr>
    <a:masterClrMapping/>
  </p:clrMapOvr>
  <p:transition spd="slow" advTm="3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81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33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82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97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72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0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8EF9DD10-56E5-4CF0-8BA6-C492E387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147B8350-07C8-48F3-8CBB-173829709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294FA730-AFF9-4B2D-9DCE-82180C9B7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0B69-5411-4508-8B1B-17EDA238C850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20E7CDC6-83B8-4AAD-ADA5-488CA602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7DA88CA6-9668-4B6B-94B9-F299F6105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2110-1893-4D0D-820D-55C232CFBC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326437"/>
      </p:ext>
    </p:extLst>
  </p:cSld>
  <p:clrMapOvr>
    <a:masterClrMapping/>
  </p:clrMapOvr>
  <p:transition spd="slow" advTm="300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05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5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97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16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32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50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3879DF5A-BAF9-441F-9281-DE133EE2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EB8B6FA7-AB6B-4003-8E52-FF7055054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82ADBDE5-EFBB-4EC5-A999-6FCB3C11E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0B69-5411-4508-8B1B-17EDA238C850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6E04221B-C877-4FAE-B6D3-2C48B9BD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0E465729-8DF6-487A-A85B-15268ABE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2110-1893-4D0D-820D-55C232CFBC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52841"/>
      </p:ext>
    </p:extLst>
  </p:cSld>
  <p:clrMapOvr>
    <a:masterClrMapping/>
  </p:clrMapOvr>
  <p:transition spd="slow" advTm="3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C1F002AB-CF0F-4A2B-9851-7F6094CC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53B0AE9D-2B7D-4A98-8355-025593858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F6FABA59-3705-4C8D-AA4D-9E0340896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F64A4A57-01F4-4F91-8E8E-EE71CF20D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0B69-5411-4508-8B1B-17EDA238C850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2D9FD729-A7AB-4E6B-A67E-E28F68CC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11E753A0-46EB-4FCE-B89C-6A49E70C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2110-1893-4D0D-820D-55C232CFBC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779910"/>
      </p:ext>
    </p:extLst>
  </p:cSld>
  <p:clrMapOvr>
    <a:masterClrMapping/>
  </p:clrMapOvr>
  <p:transition spd="slow" advTm="3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5A94027E-249C-41B4-B76A-6CD1D5C5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538A9621-58C6-4545-B191-C33734C02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7AA8B061-A8F0-4F8A-BAA6-D15CE8609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238CC45B-9C67-40B3-8C22-85007B870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AC19F263-80BC-410D-9128-987633D8A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E54CAE09-A54D-4015-BE11-BDEFA04E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0B69-5411-4508-8B1B-17EDA238C850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a16="http://schemas.microsoft.com/office/drawing/2014/main" id="{7B54B9C8-F2F6-4BDA-A4B1-228EAE13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a16="http://schemas.microsoft.com/office/drawing/2014/main" id="{7187E73E-12E2-4A8B-A919-4D28D705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2110-1893-4D0D-820D-55C232CFBC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267761"/>
      </p:ext>
    </p:extLst>
  </p:cSld>
  <p:clrMapOvr>
    <a:masterClrMapping/>
  </p:clrMapOvr>
  <p:transition spd="slow" advTm="3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5A94027E-249C-41B4-B76A-6CD1D5C5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538A9621-58C6-4545-B191-C33734C02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7AA8B061-A8F0-4F8A-BAA6-D15CE8609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238CC45B-9C67-40B3-8C22-85007B870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AC19F263-80BC-410D-9128-987633D8A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E54CAE09-A54D-4015-BE11-BDEFA04E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0B69-5411-4508-8B1B-17EDA238C850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a16="http://schemas.microsoft.com/office/drawing/2014/main" id="{7B54B9C8-F2F6-4BDA-A4B1-228EAE13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a16="http://schemas.microsoft.com/office/drawing/2014/main" id="{7187E73E-12E2-4A8B-A919-4D28D705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2110-1893-4D0D-820D-55C232CFBC6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3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7157675"/>
      </p:ext>
    </p:extLst>
  </p:cSld>
  <p:clrMapOvr>
    <a:masterClrMapping/>
  </p:clrMapOvr>
  <p:transition spd="slow" advTm="3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BB85FCFB-1294-4D53-AA03-19827A73D8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16452"/>
      </p:ext>
    </p:extLst>
  </p:cSld>
  <p:clrMapOvr>
    <a:masterClrMapping/>
  </p:clrMapOvr>
  <p:transition spd="slow" advTm="3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p14="http://schemas.microsoft.com/office/powerpoint/2010/main" xmlns:a16="http://schemas.microsoft.com/office/drawing/2014/main" id="{21BA79D1-C194-4957-AC3F-B4A96F796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0B69-5411-4508-8B1B-17EDA238C850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0BC8A591-81B2-418A-8F0E-FCE3CD0B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0F40B6C2-2B80-4824-82A9-20A68FD5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2110-1893-4D0D-820D-55C232CFBC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72334"/>
      </p:ext>
    </p:extLst>
  </p:cSld>
  <p:clrMapOvr>
    <a:masterClrMapping/>
  </p:clrMapOvr>
  <p:transition spd="slow" advTm="3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461DEE4E-CDF8-4DDA-8778-F9CCDB85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007AC33A-B4A9-47D9-A6B6-240FBF7F2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A6650D5A-A0D7-4ED3-83FC-E5FE450D6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CE5B099E-9242-49D7-80DA-ED300B9E3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0B69-5411-4508-8B1B-17EDA238C850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15BFE891-1BB0-4518-AF9C-1D3424510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AF0AB6EB-F20A-4FCF-8F07-9C43C347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2110-1893-4D0D-820D-55C232CFBC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896822"/>
      </p:ext>
    </p:extLst>
  </p:cSld>
  <p:clrMapOvr>
    <a:masterClrMapping/>
  </p:clrMapOvr>
  <p:transition spd="slow" advTm="3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p14="http://schemas.microsoft.com/office/powerpoint/2010/main" xmlns:a16="http://schemas.microsoft.com/office/drawing/2014/main" id="{4AAC4F13-3E0B-4C6A-BAB7-B6E9C386F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34A33FEC-18F2-4F20-8E78-E5DD0E29B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77BEFC5A-0834-4C85-9035-D04388A32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0B69-5411-4508-8B1B-17EDA238C850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846756AA-876E-4765-A865-9E07191BD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C227E5BA-4C53-46F7-A42D-1E52E2783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62110-1893-4D0D-820D-55C232CFBC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03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 advTm="3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93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0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B0C6348-369F-4ED0-B4F7-93063D1641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10400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53465" cy="4657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995" y="2481942"/>
            <a:ext cx="7410946" cy="52324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159632" y="4312125"/>
            <a:ext cx="6743194" cy="3120573"/>
            <a:chOff x="6159632" y="4312125"/>
            <a:chExt cx="6743194" cy="3120573"/>
          </a:xfrm>
        </p:grpSpPr>
        <p:sp>
          <p:nvSpPr>
            <p:cNvPr id="11" name="文本框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69574892-D4F1-4B62-A144-75DA1BC92FF4}"/>
                </a:ext>
              </a:extLst>
            </p:cNvPr>
            <p:cNvSpPr txBox="1"/>
            <p:nvPr/>
          </p:nvSpPr>
          <p:spPr>
            <a:xfrm>
              <a:off x="8700941" y="4312125"/>
              <a:ext cx="3139321" cy="253581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600" dirty="0">
                  <a:latin typeface="仿宋" panose="02010609060101010101" pitchFamily="49" charset="-122"/>
                  <a:ea typeface="仿宋" panose="02010609060101010101" pitchFamily="49" charset="-122"/>
                </a:rPr>
                <a:t>落水荷塘满眼枯，西风渐作北风呼。</a:t>
              </a:r>
              <a:br>
                <a:rPr lang="zh-CN" altLang="en-US" sz="1600" spc="600" dirty="0">
                  <a:latin typeface="仿宋" panose="02010609060101010101" pitchFamily="49" charset="-122"/>
                  <a:ea typeface="仿宋" panose="02010609060101010101" pitchFamily="49" charset="-122"/>
                </a:rPr>
              </a:br>
              <a:r>
                <a:rPr lang="zh-CN" altLang="en-US" sz="1600" spc="600" dirty="0">
                  <a:latin typeface="仿宋" panose="02010609060101010101" pitchFamily="49" charset="-122"/>
                  <a:ea typeface="仿宋" panose="02010609060101010101" pitchFamily="49" charset="-122"/>
                </a:rPr>
                <a:t>黄杨倔强尤一色，白桦优柔以半疏。</a:t>
              </a:r>
              <a:br>
                <a:rPr lang="zh-CN" altLang="en-US" sz="1600" spc="600" dirty="0">
                  <a:latin typeface="仿宋" panose="02010609060101010101" pitchFamily="49" charset="-122"/>
                  <a:ea typeface="仿宋" panose="02010609060101010101" pitchFamily="49" charset="-122"/>
                </a:rPr>
              </a:br>
              <a:r>
                <a:rPr lang="zh-CN" altLang="en-US" sz="1600" spc="600" dirty="0">
                  <a:latin typeface="仿宋" panose="02010609060101010101" pitchFamily="49" charset="-122"/>
                  <a:ea typeface="仿宋" panose="02010609060101010101" pitchFamily="49" charset="-122"/>
                </a:rPr>
                <a:t>门尽冷霜能醒骨，窗临残照好读书。</a:t>
              </a:r>
              <a:br>
                <a:rPr lang="zh-CN" altLang="en-US" sz="1600" spc="600" dirty="0">
                  <a:latin typeface="仿宋" panose="02010609060101010101" pitchFamily="49" charset="-122"/>
                  <a:ea typeface="仿宋" panose="02010609060101010101" pitchFamily="49" charset="-122"/>
                </a:rPr>
              </a:br>
              <a:r>
                <a:rPr lang="zh-CN" altLang="en-US" sz="1600" spc="600" dirty="0">
                  <a:latin typeface="仿宋" panose="02010609060101010101" pitchFamily="49" charset="-122"/>
                  <a:ea typeface="仿宋" panose="02010609060101010101" pitchFamily="49" charset="-122"/>
                </a:rPr>
                <a:t>拟约三九吟梅雪，还借自家小火炉。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9632" y="4312125"/>
              <a:ext cx="6743194" cy="31205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906393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B0C6348-369F-4ED0-B4F7-93063D164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8135" y="5119847"/>
            <a:ext cx="2158982" cy="1063239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5D013E9-735C-42F2-8D0A-4A0D2D945428}"/>
              </a:ext>
            </a:extLst>
          </p:cNvPr>
          <p:cNvSpPr/>
          <p:nvPr/>
        </p:nvSpPr>
        <p:spPr>
          <a:xfrm>
            <a:off x="435464" y="435765"/>
            <a:ext cx="612000" cy="61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贰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481215" y="1539986"/>
            <a:ext cx="6241143" cy="5318014"/>
            <a:chOff x="5481215" y="1539986"/>
            <a:chExt cx="6241143" cy="5318014"/>
          </a:xfrm>
        </p:grpSpPr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D4C53D1D-F43C-451C-A2F0-D00A63FD13C6}"/>
                </a:ext>
              </a:extLst>
            </p:cNvPr>
            <p:cNvSpPr txBox="1"/>
            <p:nvPr/>
          </p:nvSpPr>
          <p:spPr>
            <a:xfrm>
              <a:off x="6758472" y="1840190"/>
              <a:ext cx="3924151" cy="352091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>立冬与立春、立夏、立秋合称四立，“立”是建立、开始的意思。作为“四立”之一的重要节气，立冬是我国民间非常重视的季节节点之一。“秋收冬藏”，也是享受丰收、休养生息的季节，通过冬季的休养，期待来年的兴旺吉祥。立冬不仅是冬季的第一个季节，在我国的很多地方也被当做重要的节日来庆祝。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1215" y="1539986"/>
              <a:ext cx="6241143" cy="5318014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64" y="1034479"/>
            <a:ext cx="5421086" cy="54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2884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B0C6348-369F-4ED0-B4F7-93063D164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5D013E9-735C-42F2-8D0A-4A0D2D945428}"/>
              </a:ext>
            </a:extLst>
          </p:cNvPr>
          <p:cNvSpPr/>
          <p:nvPr/>
        </p:nvSpPr>
        <p:spPr>
          <a:xfrm>
            <a:off x="435464" y="435765"/>
            <a:ext cx="612000" cy="61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64" y="875402"/>
            <a:ext cx="4346866" cy="620598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8135" y="5278446"/>
            <a:ext cx="2158982" cy="106323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841561" y="1541645"/>
            <a:ext cx="7184571" cy="5187171"/>
            <a:chOff x="4841561" y="1541645"/>
            <a:chExt cx="7184571" cy="5187171"/>
          </a:xfrm>
        </p:grpSpPr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DE71EC2C-2B8F-49ED-9D0A-DC1C24607F1D}"/>
                </a:ext>
              </a:extLst>
            </p:cNvPr>
            <p:cNvSpPr txBox="1"/>
            <p:nvPr/>
          </p:nvSpPr>
          <p:spPr>
            <a:xfrm>
              <a:off x="6096000" y="1896751"/>
              <a:ext cx="4675695" cy="338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>立冬，闽中俗称“交冬”，意为秋冬之交。立冬“补冬”，家家户户要熬制草根汤，将山白芷根、盐肤木根、山苍子根、地稔根等剁成片，下锅熬煮出浓浓的草根汤后，捞去根块，再加入鸡、鸭、兔肉或猪蹄、猪肚等熬制。草根品种众多，配方也多种多样，但都躲不开补肾、健胃、强腰膝的功能。在福建的潮汕地区，立冬要吃甘蔗、炒香饭。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1561" y="1541645"/>
              <a:ext cx="7184571" cy="51871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1439886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B0C6348-369F-4ED0-B4F7-93063D164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15" name="泪滴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717B6C9E-72BB-48FC-8476-ED76EB36EB66}"/>
              </a:ext>
            </a:extLst>
          </p:cNvPr>
          <p:cNvSpPr/>
          <p:nvPr/>
        </p:nvSpPr>
        <p:spPr>
          <a:xfrm>
            <a:off x="10974631" y="379204"/>
            <a:ext cx="612000" cy="612000"/>
          </a:xfrm>
          <a:prstGeom prst="teardrop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叁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2500" cy="2199488"/>
          </a:xfrm>
          <a:prstGeom prst="rect">
            <a:avLst/>
          </a:prstGeom>
        </p:spPr>
      </p:pic>
      <p:pic>
        <p:nvPicPr>
          <p:cNvPr id="12" name="图片占位符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30177"/>
            <a:ext cx="12192000" cy="202782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6B69B241-E0FB-413A-9F7A-1CE432E036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686" y="1732370"/>
            <a:ext cx="2050921" cy="205092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DE614D46-A614-4759-AC3F-FC2D9590E65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26816" y="594562"/>
            <a:ext cx="1010364" cy="101036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0" y="3505200"/>
            <a:ext cx="2841300" cy="139926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9613" y="1158348"/>
            <a:ext cx="1912387" cy="139926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817564" y="506096"/>
            <a:ext cx="2074554" cy="3886796"/>
            <a:chOff x="6817564" y="506096"/>
            <a:chExt cx="2074554" cy="3886796"/>
          </a:xfrm>
        </p:grpSpPr>
        <p:grpSp>
          <p:nvGrpSpPr>
            <p:cNvPr id="3" name="组合 2"/>
            <p:cNvGrpSpPr/>
            <p:nvPr/>
          </p:nvGrpSpPr>
          <p:grpSpPr>
            <a:xfrm>
              <a:off x="6817564" y="685204"/>
              <a:ext cx="2074554" cy="3707687"/>
              <a:chOff x="6817564" y="685204"/>
              <a:chExt cx="2074554" cy="3707687"/>
            </a:xfrm>
          </p:grpSpPr>
          <p:sp>
            <p:nvSpPr>
              <p:cNvPr id="10" name="文本框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AEDA69EF-A4CB-43CC-A0F0-EA69F8B0EC73}"/>
                  </a:ext>
                </a:extLst>
              </p:cNvPr>
              <p:cNvSpPr txBox="1"/>
              <p:nvPr/>
            </p:nvSpPr>
            <p:spPr>
              <a:xfrm>
                <a:off x="7691789" y="685204"/>
                <a:ext cx="1200329" cy="37076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6600" spc="3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立冬养生</a:t>
                </a: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851F163F-9D34-4DD7-A21B-08BA30D19674}"/>
                  </a:ext>
                </a:extLst>
              </p:cNvPr>
              <p:cNvSpPr txBox="1"/>
              <p:nvPr/>
            </p:nvSpPr>
            <p:spPr>
              <a:xfrm>
                <a:off x="6817564" y="1451728"/>
                <a:ext cx="1015663" cy="294116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小春此去无多日，何处梅花一绽香。</a:t>
                </a:r>
                <a:endParaRPr lang="zh-CN" altLang="en-US" sz="1600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</p:grpSp>
        <p:sp>
          <p:nvSpPr>
            <p:cNvPr id="24" name="剪去对角的矩形 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7F4C8F6-AE6D-4E13-96B8-06C6E7E3452B}"/>
                </a:ext>
              </a:extLst>
            </p:cNvPr>
            <p:cNvSpPr/>
            <p:nvPr/>
          </p:nvSpPr>
          <p:spPr>
            <a:xfrm>
              <a:off x="6857607" y="506096"/>
              <a:ext cx="1923536" cy="3886796"/>
            </a:xfrm>
            <a:prstGeom prst="snip2DiagRect">
              <a:avLst/>
            </a:prstGeom>
            <a:noFill/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259572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7384" y="6486827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B0C6348-369F-4ED0-B4F7-93063D164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8135" y="5423588"/>
            <a:ext cx="2158982" cy="1063239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5D013E9-735C-42F2-8D0A-4A0D2D945428}"/>
              </a:ext>
            </a:extLst>
          </p:cNvPr>
          <p:cNvSpPr/>
          <p:nvPr/>
        </p:nvSpPr>
        <p:spPr>
          <a:xfrm>
            <a:off x="435464" y="435765"/>
            <a:ext cx="612000" cy="61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914" y="1047765"/>
            <a:ext cx="4514421" cy="4514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0" name="组合 9"/>
          <p:cNvGrpSpPr/>
          <p:nvPr/>
        </p:nvGrpSpPr>
        <p:grpSpPr>
          <a:xfrm>
            <a:off x="1047464" y="1277257"/>
            <a:ext cx="5977450" cy="5209570"/>
            <a:chOff x="1047464" y="1277257"/>
            <a:chExt cx="5977450" cy="5209570"/>
          </a:xfrm>
        </p:grpSpPr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53968DC0-4D66-46B6-9DBE-F39E4A8AFC8D}"/>
                </a:ext>
              </a:extLst>
            </p:cNvPr>
            <p:cNvSpPr txBox="1"/>
            <p:nvPr/>
          </p:nvSpPr>
          <p:spPr>
            <a:xfrm>
              <a:off x="2213802" y="1804447"/>
              <a:ext cx="3899555" cy="338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>为什么立冬吃饺子？因为饺子是来源于“交子之时”的说法。大年三十是旧年和新年之交，立冬是秋冬季节之交，故“交”子之时的饺子不能不吃。人们已经逐渐恢复了这一古老习俗，立冬之日，各式各样的饺子卖得很火。当然冬至那天比如在山东枣庄一带也有喝羊肉汤的习俗。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464" y="1277257"/>
              <a:ext cx="5977450" cy="5209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6327198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B0C6348-369F-4ED0-B4F7-93063D164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8135" y="5423588"/>
            <a:ext cx="2158982" cy="1063239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5D013E9-735C-42F2-8D0A-4A0D2D945428}"/>
              </a:ext>
            </a:extLst>
          </p:cNvPr>
          <p:cNvSpPr/>
          <p:nvPr/>
        </p:nvSpPr>
        <p:spPr>
          <a:xfrm>
            <a:off x="435464" y="435765"/>
            <a:ext cx="612000" cy="61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800" y="918169"/>
            <a:ext cx="4571999" cy="457396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89417" y="1252125"/>
            <a:ext cx="6167336" cy="5427285"/>
            <a:chOff x="789417" y="1252125"/>
            <a:chExt cx="6167336" cy="5427285"/>
          </a:xfrm>
        </p:grpSpPr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57575E07-0654-4091-982A-CB335F61C1F4}"/>
                </a:ext>
              </a:extLst>
            </p:cNvPr>
            <p:cNvSpPr txBox="1"/>
            <p:nvPr/>
          </p:nvSpPr>
          <p:spPr>
            <a:xfrm>
              <a:off x="1650170" y="1530403"/>
              <a:ext cx="4445830" cy="3797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>蛋白质、脂肪和碳水化合物被称为产热营养素。所以，冬季我们要适当增加主食和油脂的摄入，保证优质蛋白质的供应。狗肉、羊肉、牛肉、鸡肉、鹿肉、虾、鸽、鹌鹑、海参等食物中富含蛋白质及脂肪，产热量多，御寒效果最好。</a:t>
              </a:r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/>
              </a:r>
              <a:b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</a:br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>气温骤降，身体一些部位对寒冷特别敏感，应当特别注意保暖。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417" y="1252125"/>
              <a:ext cx="6167336" cy="5427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6851548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B0C6348-369F-4ED0-B4F7-93063D164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5D013E9-735C-42F2-8D0A-4A0D2D945428}"/>
              </a:ext>
            </a:extLst>
          </p:cNvPr>
          <p:cNvSpPr/>
          <p:nvPr/>
        </p:nvSpPr>
        <p:spPr>
          <a:xfrm>
            <a:off x="435464" y="435765"/>
            <a:ext cx="612000" cy="61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叁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DF59B6A5-C25B-4F50-B03F-E3B17EDB1AC3}"/>
              </a:ext>
            </a:extLst>
          </p:cNvPr>
          <p:cNvSpPr txBox="1"/>
          <p:nvPr/>
        </p:nvSpPr>
        <p:spPr>
          <a:xfrm>
            <a:off x="6096000" y="1535193"/>
            <a:ext cx="4755148" cy="37876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冬季在饮食养生方面，中医学认为应少食咸，多吃点苦味的食物，道理是冬季为肾经旺盛之时，而肾主咸，心主苦。从祖国医学五行理论来说，咸胜苦、肾水克心火。若咸味吃多了，就会使本来就偏亢的肾水更亢，从而使心阳的力量减弱，所以应多食些苦味的食物，以助心阳。这样就能抗御过亢的肾水。正如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四时调摄笺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里所说：“冬月肾水味咸，恐水克火，故宜养心。”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8135" y="5423588"/>
            <a:ext cx="2158982" cy="10632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65" y="275672"/>
            <a:ext cx="4556250" cy="60598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16397840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B0C6348-369F-4ED0-B4F7-93063D164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15" name="泪滴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717B6C9E-72BB-48FC-8476-ED76EB36EB66}"/>
              </a:ext>
            </a:extLst>
          </p:cNvPr>
          <p:cNvSpPr/>
          <p:nvPr/>
        </p:nvSpPr>
        <p:spPr>
          <a:xfrm>
            <a:off x="10974631" y="379204"/>
            <a:ext cx="612000" cy="612000"/>
          </a:xfrm>
          <a:prstGeom prst="teardrop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肆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2500" cy="2199488"/>
          </a:xfrm>
          <a:prstGeom prst="rect">
            <a:avLst/>
          </a:prstGeom>
        </p:spPr>
      </p:pic>
      <p:pic>
        <p:nvPicPr>
          <p:cNvPr id="18" name="图片占位符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30177"/>
            <a:ext cx="12192000" cy="202782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6B69B241-E0FB-413A-9F7A-1CE432E036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686" y="1732370"/>
            <a:ext cx="2050921" cy="205092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DE614D46-A614-4759-AC3F-FC2D9590E65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26816" y="594562"/>
            <a:ext cx="1010364" cy="101036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0" y="3505200"/>
            <a:ext cx="2841300" cy="139926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9613" y="1158348"/>
            <a:ext cx="1912387" cy="139926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817564" y="506096"/>
            <a:ext cx="2074554" cy="3886796"/>
            <a:chOff x="6817564" y="506096"/>
            <a:chExt cx="2074554" cy="3886796"/>
          </a:xfrm>
        </p:grpSpPr>
        <p:grpSp>
          <p:nvGrpSpPr>
            <p:cNvPr id="3" name="组合 2"/>
            <p:cNvGrpSpPr/>
            <p:nvPr/>
          </p:nvGrpSpPr>
          <p:grpSpPr>
            <a:xfrm>
              <a:off x="6817564" y="685204"/>
              <a:ext cx="2074554" cy="3707687"/>
              <a:chOff x="6817564" y="685204"/>
              <a:chExt cx="2074554" cy="3707687"/>
            </a:xfrm>
          </p:grpSpPr>
          <p:sp>
            <p:nvSpPr>
              <p:cNvPr id="10" name="文本框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AEDA69EF-A4CB-43CC-A0F0-EA69F8B0EC73}"/>
                  </a:ext>
                </a:extLst>
              </p:cNvPr>
              <p:cNvSpPr txBox="1"/>
              <p:nvPr/>
            </p:nvSpPr>
            <p:spPr>
              <a:xfrm>
                <a:off x="7691789" y="685204"/>
                <a:ext cx="1200329" cy="370768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6600" spc="3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文学艺术</a:t>
                </a: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851F163F-9D34-4DD7-A21B-08BA30D19674}"/>
                  </a:ext>
                </a:extLst>
              </p:cNvPr>
              <p:cNvSpPr txBox="1"/>
              <p:nvPr/>
            </p:nvSpPr>
            <p:spPr>
              <a:xfrm>
                <a:off x="6817564" y="1451728"/>
                <a:ext cx="1015663" cy="294116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小春此去无多日，何处梅花一绽香。</a:t>
                </a:r>
                <a:endParaRPr lang="zh-CN" altLang="en-US" sz="1600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</p:grpSp>
        <p:sp>
          <p:nvSpPr>
            <p:cNvPr id="23" name="剪去对角的矩形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7F4C8F6-AE6D-4E13-96B8-06C6E7E3452B}"/>
                </a:ext>
              </a:extLst>
            </p:cNvPr>
            <p:cNvSpPr/>
            <p:nvPr/>
          </p:nvSpPr>
          <p:spPr>
            <a:xfrm>
              <a:off x="6857607" y="506096"/>
              <a:ext cx="1923536" cy="3886796"/>
            </a:xfrm>
            <a:prstGeom prst="snip2DiagRect">
              <a:avLst/>
            </a:prstGeom>
            <a:noFill/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569023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B0C6348-369F-4ED0-B4F7-93063D164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0869" y="5554217"/>
            <a:ext cx="2158982" cy="1063239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5D013E9-735C-42F2-8D0A-4A0D2D945428}"/>
              </a:ext>
            </a:extLst>
          </p:cNvPr>
          <p:cNvSpPr/>
          <p:nvPr/>
        </p:nvSpPr>
        <p:spPr>
          <a:xfrm>
            <a:off x="435464" y="435765"/>
            <a:ext cx="612000" cy="61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肆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714" y="1360867"/>
            <a:ext cx="5026137" cy="443033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456665" y="1047765"/>
            <a:ext cx="4746172" cy="5680182"/>
            <a:chOff x="1456665" y="1047765"/>
            <a:chExt cx="4746172" cy="5680182"/>
          </a:xfrm>
        </p:grpSpPr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6C91660-3198-4FDF-9132-183F35049746}"/>
                </a:ext>
              </a:extLst>
            </p:cNvPr>
            <p:cNvSpPr txBox="1"/>
            <p:nvPr/>
          </p:nvSpPr>
          <p:spPr>
            <a:xfrm>
              <a:off x="2469822" y="1659285"/>
              <a:ext cx="3733015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左河水</a:t>
              </a:r>
              <a:r>
                <a:rPr lang="en-US" altLang="zh-CN" sz="32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《</a:t>
              </a:r>
              <a:r>
                <a:rPr lang="zh-CN" altLang="en-US" sz="32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立冬</a:t>
              </a:r>
              <a:r>
                <a:rPr lang="en-US" altLang="zh-CN" sz="32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》</a:t>
              </a:r>
            </a:p>
            <a:p>
              <a:r>
                <a:rPr lang="zh-CN" altLang="en-US" sz="2400" dirty="0">
                  <a:latin typeface="仿宋" panose="02010609060101010101" pitchFamily="49" charset="-122"/>
                  <a:ea typeface="仿宋" panose="02010609060101010101" pitchFamily="49" charset="-122"/>
                </a:rPr>
                <a:t/>
              </a:r>
              <a:br>
                <a:rPr lang="zh-CN" altLang="en-US" sz="2400" dirty="0">
                  <a:latin typeface="仿宋" panose="02010609060101010101" pitchFamily="49" charset="-122"/>
                  <a:ea typeface="仿宋" panose="02010609060101010101" pitchFamily="49" charset="-122"/>
                </a:rPr>
              </a:br>
              <a:r>
                <a:rPr lang="zh-CN" altLang="en-US" sz="2400" dirty="0">
                  <a:latin typeface="仿宋" panose="02010609060101010101" pitchFamily="49" charset="-122"/>
                  <a:ea typeface="仿宋" panose="02010609060101010101" pitchFamily="49" charset="-122"/>
                </a:rPr>
                <a:t>北风往复几寒凉，</a:t>
              </a:r>
              <a:endPara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endPara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r>
                <a:rPr lang="zh-CN" altLang="en-US" sz="2400" dirty="0">
                  <a:latin typeface="仿宋" panose="02010609060101010101" pitchFamily="49" charset="-122"/>
                  <a:ea typeface="仿宋" panose="02010609060101010101" pitchFamily="49" charset="-122"/>
                </a:rPr>
                <a:t>疏木摇空半绿黄。</a:t>
              </a:r>
              <a:endPara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r>
                <a:rPr lang="zh-CN" altLang="en-US" sz="2400" dirty="0">
                  <a:latin typeface="仿宋" panose="02010609060101010101" pitchFamily="49" charset="-122"/>
                  <a:ea typeface="仿宋" panose="02010609060101010101" pitchFamily="49" charset="-122"/>
                </a:rPr>
                <a:t/>
              </a:r>
              <a:br>
                <a:rPr lang="zh-CN" altLang="en-US" sz="2400" dirty="0">
                  <a:latin typeface="仿宋" panose="02010609060101010101" pitchFamily="49" charset="-122"/>
                  <a:ea typeface="仿宋" panose="02010609060101010101" pitchFamily="49" charset="-122"/>
                </a:rPr>
              </a:br>
              <a:r>
                <a:rPr lang="zh-CN" altLang="en-US" sz="2400" dirty="0">
                  <a:latin typeface="仿宋" panose="02010609060101010101" pitchFamily="49" charset="-122"/>
                  <a:ea typeface="仿宋" panose="02010609060101010101" pitchFamily="49" charset="-122"/>
                </a:rPr>
                <a:t>四面修堤防旱涝，</a:t>
              </a:r>
              <a:endPara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endPara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r>
                <a:rPr lang="zh-CN" altLang="en-US" sz="2400" dirty="0">
                  <a:latin typeface="仿宋" panose="02010609060101010101" pitchFamily="49" charset="-122"/>
                  <a:ea typeface="仿宋" panose="02010609060101010101" pitchFamily="49" charset="-122"/>
                </a:rPr>
                <a:t>万家晒物作冬藏。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6665" y="1047765"/>
              <a:ext cx="4746172" cy="5680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7883598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B0C6348-369F-4ED0-B4F7-93063D164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5D013E9-735C-42F2-8D0A-4A0D2D945428}"/>
              </a:ext>
            </a:extLst>
          </p:cNvPr>
          <p:cNvSpPr/>
          <p:nvPr/>
        </p:nvSpPr>
        <p:spPr>
          <a:xfrm>
            <a:off x="435464" y="435765"/>
            <a:ext cx="612000" cy="61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肆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8E072A6A-58F7-4E42-BEEA-F42C4C5C9F7D}"/>
              </a:ext>
            </a:extLst>
          </p:cNvPr>
          <p:cNvSpPr/>
          <p:nvPr/>
        </p:nvSpPr>
        <p:spPr>
          <a:xfrm>
            <a:off x="5216164" y="820593"/>
            <a:ext cx="6096000" cy="5216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3200" i="0" u="none" strike="noStrike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立冬日野外行吟</a:t>
            </a:r>
            <a:r>
              <a:rPr lang="en-US" altLang="zh-CN" sz="320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/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sz="2400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吟行不惮遥，</a:t>
            </a:r>
            <a:endParaRPr lang="en-US" altLang="zh-CN" sz="2400" b="0" i="0" dirty="0"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风景尽堪抄。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/>
            </a:r>
            <a:b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sz="2400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天水清相入，</a:t>
            </a:r>
            <a:endParaRPr lang="en-US" altLang="zh-CN" sz="2400" b="0" i="0" dirty="0"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秋冬气始交。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/>
            </a:r>
            <a:b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sz="2400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饮虹消海曲，</a:t>
            </a:r>
            <a:endParaRPr lang="en-US" altLang="zh-CN" sz="2400" b="0" i="0" dirty="0"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宿雁下塘坳。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/>
            </a:r>
            <a:b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sz="2400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归去须乘月，</a:t>
            </a:r>
            <a:endParaRPr lang="en-US" altLang="zh-CN" sz="2400" b="0" i="0" dirty="0"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松门许夜敲。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0869" y="5554217"/>
            <a:ext cx="2158982" cy="106323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179" y="1185452"/>
            <a:ext cx="4368765" cy="436876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934609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B0C6348-369F-4ED0-B4F7-93063D164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5D013E9-735C-42F2-8D0A-4A0D2D945428}"/>
              </a:ext>
            </a:extLst>
          </p:cNvPr>
          <p:cNvSpPr/>
          <p:nvPr/>
        </p:nvSpPr>
        <p:spPr>
          <a:xfrm>
            <a:off x="435464" y="435765"/>
            <a:ext cx="612000" cy="61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肆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744B0B3-38AD-4D6D-A802-E68F0B1EC1E4}"/>
              </a:ext>
            </a:extLst>
          </p:cNvPr>
          <p:cNvSpPr/>
          <p:nvPr/>
        </p:nvSpPr>
        <p:spPr>
          <a:xfrm>
            <a:off x="741464" y="174946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3200" i="0" u="none" strike="noStrike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立冬即事二首</a:t>
            </a:r>
            <a:r>
              <a:rPr lang="en-US" altLang="zh-CN" sz="320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/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sz="2000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细雨生寒未有霜，</a:t>
            </a:r>
            <a:endParaRPr lang="en-US" altLang="zh-CN" sz="2000" b="0" i="0" dirty="0"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庭前木叶半青黄。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/>
            </a:r>
            <a:b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sz="2000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小春此去无多日，</a:t>
            </a:r>
            <a:endParaRPr lang="en-US" altLang="zh-CN" sz="2000" b="0" i="0" dirty="0"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0" i="0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何处梅花一绽香。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0869" y="5554217"/>
            <a:ext cx="2158982" cy="10632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40537" y="1524000"/>
            <a:ext cx="5438026" cy="3169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02129052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B0C6348-369F-4ED0-B4F7-93063D164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756"/>
          <a:stretch/>
        </p:blipFill>
        <p:spPr>
          <a:xfrm>
            <a:off x="0" y="-160654"/>
            <a:ext cx="12191999" cy="4352925"/>
          </a:xfrm>
        </p:spPr>
      </p:pic>
      <p:grpSp>
        <p:nvGrpSpPr>
          <p:cNvPr id="50" name="组合 4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8B719961-6815-4188-A2E4-BBCEC2D05B53}"/>
              </a:ext>
            </a:extLst>
          </p:cNvPr>
          <p:cNvGrpSpPr/>
          <p:nvPr/>
        </p:nvGrpSpPr>
        <p:grpSpPr>
          <a:xfrm>
            <a:off x="520688" y="1123564"/>
            <a:ext cx="1101923" cy="2531679"/>
            <a:chOff x="1085096" y="1527141"/>
            <a:chExt cx="1101923" cy="2196447"/>
          </a:xfrm>
        </p:grpSpPr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33328459-4DDE-4E19-B93D-5413743FB701}"/>
                </a:ext>
              </a:extLst>
            </p:cNvPr>
            <p:cNvSpPr txBox="1"/>
            <p:nvPr/>
          </p:nvSpPr>
          <p:spPr>
            <a:xfrm>
              <a:off x="1085096" y="1527141"/>
              <a:ext cx="1101923" cy="2196447"/>
            </a:xfrm>
            <a:prstGeom prst="snip2DiagRect">
              <a:avLst/>
            </a:prstGeom>
            <a:solidFill>
              <a:srgbClr val="C00000"/>
            </a:solidFill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4800" spc="300" dirty="0">
                  <a:latin typeface="仿宋" panose="02010609060101010101" pitchFamily="49" charset="-122"/>
                  <a:ea typeface="仿宋" panose="02010609060101010101" pitchFamily="49" charset="-122"/>
                </a:rPr>
                <a:t>总章回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3D3814DD-95FB-4911-AAE5-814BF96E3760}"/>
                </a:ext>
              </a:extLst>
            </p:cNvPr>
            <p:cNvSpPr/>
            <p:nvPr/>
          </p:nvSpPr>
          <p:spPr>
            <a:xfrm>
              <a:off x="1376313" y="1602556"/>
              <a:ext cx="707011" cy="2026763"/>
            </a:xfrm>
            <a:prstGeom prst="snip2Diag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458373" y="2861323"/>
            <a:ext cx="1412011" cy="3250154"/>
            <a:chOff x="2458373" y="2861323"/>
            <a:chExt cx="1412011" cy="3250154"/>
          </a:xfrm>
        </p:grpSpPr>
        <p:grpSp>
          <p:nvGrpSpPr>
            <p:cNvPr id="18" name="组合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3FFFEEB5-43C2-4451-8334-EB4DF9B2259B}"/>
                </a:ext>
              </a:extLst>
            </p:cNvPr>
            <p:cNvGrpSpPr/>
            <p:nvPr/>
          </p:nvGrpSpPr>
          <p:grpSpPr>
            <a:xfrm>
              <a:off x="2501828" y="2861323"/>
              <a:ext cx="612843" cy="628548"/>
              <a:chOff x="1789888" y="2635080"/>
              <a:chExt cx="612843" cy="628548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95175251-8E7B-4BF9-B26A-885A65750792}"/>
                  </a:ext>
                </a:extLst>
              </p:cNvPr>
              <p:cNvGrpSpPr/>
              <p:nvPr/>
            </p:nvGrpSpPr>
            <p:grpSpPr>
              <a:xfrm>
                <a:off x="1789888" y="2655649"/>
                <a:ext cx="612843" cy="607979"/>
                <a:chOff x="1789888" y="2655649"/>
                <a:chExt cx="612843" cy="607979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a16="http://schemas.microsoft.com/office/drawing/2014/main" id="{F5FDFB67-2FEC-4F6C-8500-AE7B3531D606}"/>
                    </a:ext>
                  </a:extLst>
                </p:cNvPr>
                <p:cNvSpPr/>
                <p:nvPr/>
              </p:nvSpPr>
              <p:spPr>
                <a:xfrm>
                  <a:off x="1789888" y="2655649"/>
                  <a:ext cx="612843" cy="607979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endParaRPr>
                </a:p>
              </p:txBody>
            </p:sp>
            <p:sp>
              <p:nvSpPr>
                <p:cNvPr id="22" name="椭圆 21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a16="http://schemas.microsoft.com/office/drawing/2014/main" id="{A1033F38-75C9-412D-9EAA-A4B4F4049003}"/>
                    </a:ext>
                  </a:extLst>
                </p:cNvPr>
                <p:cNvSpPr/>
                <p:nvPr/>
              </p:nvSpPr>
              <p:spPr>
                <a:xfrm>
                  <a:off x="1828798" y="2699420"/>
                  <a:ext cx="535022" cy="520435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endParaRPr>
                </a:p>
              </p:txBody>
            </p:sp>
            <p:pic>
              <p:nvPicPr>
                <p:cNvPr id="23" name="图片 22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a16="http://schemas.microsoft.com/office/drawing/2014/main" id="{B84B4CD8-ACE2-4734-BCEE-5A7298B431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848254" y="2699420"/>
                  <a:ext cx="535022" cy="520435"/>
                </a:xfrm>
                <a:custGeom>
                  <a:avLst/>
                  <a:gdLst>
                    <a:gd name="connsiteX0" fmla="*/ 267511 w 535022"/>
                    <a:gd name="connsiteY0" fmla="*/ 0 h 520435"/>
                    <a:gd name="connsiteX1" fmla="*/ 535022 w 535022"/>
                    <a:gd name="connsiteY1" fmla="*/ 260218 h 520435"/>
                    <a:gd name="connsiteX2" fmla="*/ 321424 w 535022"/>
                    <a:gd name="connsiteY2" fmla="*/ 515149 h 520435"/>
                    <a:gd name="connsiteX3" fmla="*/ 267521 w 535022"/>
                    <a:gd name="connsiteY3" fmla="*/ 520435 h 520435"/>
                    <a:gd name="connsiteX4" fmla="*/ 267501 w 535022"/>
                    <a:gd name="connsiteY4" fmla="*/ 520435 h 520435"/>
                    <a:gd name="connsiteX5" fmla="*/ 213598 w 535022"/>
                    <a:gd name="connsiteY5" fmla="*/ 515149 h 520435"/>
                    <a:gd name="connsiteX6" fmla="*/ 0 w 535022"/>
                    <a:gd name="connsiteY6" fmla="*/ 260218 h 520435"/>
                    <a:gd name="connsiteX7" fmla="*/ 267511 w 535022"/>
                    <a:gd name="connsiteY7" fmla="*/ 0 h 520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5022" h="520435">
                      <a:moveTo>
                        <a:pt x="267511" y="0"/>
                      </a:moveTo>
                      <a:cubicBezTo>
                        <a:pt x="415253" y="0"/>
                        <a:pt x="535022" y="116504"/>
                        <a:pt x="535022" y="260218"/>
                      </a:cubicBezTo>
                      <a:cubicBezTo>
                        <a:pt x="535022" y="385968"/>
                        <a:pt x="443324" y="490885"/>
                        <a:pt x="321424" y="515149"/>
                      </a:cubicBezTo>
                      <a:lnTo>
                        <a:pt x="267521" y="520435"/>
                      </a:lnTo>
                      <a:lnTo>
                        <a:pt x="267501" y="520435"/>
                      </a:lnTo>
                      <a:lnTo>
                        <a:pt x="213598" y="515149"/>
                      </a:lnTo>
                      <a:cubicBezTo>
                        <a:pt x="91698" y="490885"/>
                        <a:pt x="0" y="385968"/>
                        <a:pt x="0" y="260218"/>
                      </a:cubicBezTo>
                      <a:cubicBezTo>
                        <a:pt x="0" y="116504"/>
                        <a:pt x="119769" y="0"/>
                        <a:pt x="267511" y="0"/>
                      </a:cubicBezTo>
                      <a:close/>
                    </a:path>
                  </a:pathLst>
                </a:custGeom>
              </p:spPr>
            </p:pic>
          </p:grpSp>
          <p:sp>
            <p:nvSpPr>
              <p:cNvPr id="20" name="文本框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8931C96D-1C52-4483-8808-5F27D0645E28}"/>
                  </a:ext>
                </a:extLst>
              </p:cNvPr>
              <p:cNvSpPr txBox="1"/>
              <p:nvPr/>
            </p:nvSpPr>
            <p:spPr>
              <a:xfrm>
                <a:off x="1921211" y="2635080"/>
                <a:ext cx="3501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壹</a:t>
                </a:r>
              </a:p>
            </p:txBody>
          </p:sp>
        </p:grpSp>
        <p:sp>
          <p:nvSpPr>
            <p:cNvPr id="42" name="文本框 4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6C213422-B0D0-45B6-80D1-CAEB4A658898}"/>
                </a:ext>
              </a:extLst>
            </p:cNvPr>
            <p:cNvSpPr txBox="1"/>
            <p:nvPr/>
          </p:nvSpPr>
          <p:spPr>
            <a:xfrm>
              <a:off x="2458373" y="3655243"/>
              <a:ext cx="738664" cy="225681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600" spc="300" dirty="0">
                  <a:latin typeface="仿宋" panose="02010609060101010101" pitchFamily="49" charset="-122"/>
                  <a:ea typeface="仿宋" panose="02010609060101010101" pitchFamily="49" charset="-122"/>
                </a:rPr>
                <a:t>节气简介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6151D924-A506-4602-B19C-E4A08835FF37}"/>
                </a:ext>
              </a:extLst>
            </p:cNvPr>
            <p:cNvSpPr txBox="1"/>
            <p:nvPr/>
          </p:nvSpPr>
          <p:spPr>
            <a:xfrm>
              <a:off x="3470274" y="2920794"/>
              <a:ext cx="400110" cy="319068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>
                  <a:latin typeface="仿宋" panose="02010609060101010101" pitchFamily="49" charset="-122"/>
                  <a:ea typeface="仿宋" panose="02010609060101010101" pitchFamily="49" charset="-122"/>
                </a:rPr>
                <a:t>小春此去无多日，何处梅花一绽香。</a:t>
              </a:r>
              <a:endPara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882180" y="2861323"/>
            <a:ext cx="1429819" cy="3259515"/>
            <a:chOff x="4882180" y="2861323"/>
            <a:chExt cx="1429819" cy="3259515"/>
          </a:xfrm>
        </p:grpSpPr>
        <p:grpSp>
          <p:nvGrpSpPr>
            <p:cNvPr id="24" name="组合 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3C60A0FE-2FDE-4951-91F5-4C251507C6B2}"/>
                </a:ext>
              </a:extLst>
            </p:cNvPr>
            <p:cNvGrpSpPr/>
            <p:nvPr/>
          </p:nvGrpSpPr>
          <p:grpSpPr>
            <a:xfrm>
              <a:off x="4945091" y="2861323"/>
              <a:ext cx="612843" cy="628548"/>
              <a:chOff x="1789888" y="2635080"/>
              <a:chExt cx="612843" cy="628548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D2FEC8B2-DD27-4C75-AB18-FA630D957BF4}"/>
                  </a:ext>
                </a:extLst>
              </p:cNvPr>
              <p:cNvGrpSpPr/>
              <p:nvPr/>
            </p:nvGrpSpPr>
            <p:grpSpPr>
              <a:xfrm>
                <a:off x="1789888" y="2655649"/>
                <a:ext cx="612843" cy="607979"/>
                <a:chOff x="1789888" y="2655649"/>
                <a:chExt cx="612843" cy="607979"/>
              </a:xfrm>
            </p:grpSpPr>
            <p:sp>
              <p:nvSpPr>
                <p:cNvPr id="27" name="椭圆 26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a16="http://schemas.microsoft.com/office/drawing/2014/main" id="{ADFEC54F-6758-4823-BBCE-34DE1E11AAEF}"/>
                    </a:ext>
                  </a:extLst>
                </p:cNvPr>
                <p:cNvSpPr/>
                <p:nvPr/>
              </p:nvSpPr>
              <p:spPr>
                <a:xfrm>
                  <a:off x="1789888" y="2655649"/>
                  <a:ext cx="612843" cy="607979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endParaRPr>
                </a:p>
              </p:txBody>
            </p:sp>
            <p:sp>
              <p:nvSpPr>
                <p:cNvPr id="28" name="椭圆 27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a16="http://schemas.microsoft.com/office/drawing/2014/main" id="{3C136926-9A6C-4CF8-AA92-72094BD7E0E0}"/>
                    </a:ext>
                  </a:extLst>
                </p:cNvPr>
                <p:cNvSpPr/>
                <p:nvPr/>
              </p:nvSpPr>
              <p:spPr>
                <a:xfrm>
                  <a:off x="1828798" y="2699420"/>
                  <a:ext cx="535022" cy="520435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endParaRPr>
                </a:p>
              </p:txBody>
            </p:sp>
            <p:pic>
              <p:nvPicPr>
                <p:cNvPr id="29" name="图片 28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a16="http://schemas.microsoft.com/office/drawing/2014/main" id="{1A677EA3-82F5-4E78-B36A-2B35EE84F7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848254" y="2699420"/>
                  <a:ext cx="535022" cy="520435"/>
                </a:xfrm>
                <a:custGeom>
                  <a:avLst/>
                  <a:gdLst>
                    <a:gd name="connsiteX0" fmla="*/ 267511 w 535022"/>
                    <a:gd name="connsiteY0" fmla="*/ 0 h 520435"/>
                    <a:gd name="connsiteX1" fmla="*/ 535022 w 535022"/>
                    <a:gd name="connsiteY1" fmla="*/ 260218 h 520435"/>
                    <a:gd name="connsiteX2" fmla="*/ 321424 w 535022"/>
                    <a:gd name="connsiteY2" fmla="*/ 515149 h 520435"/>
                    <a:gd name="connsiteX3" fmla="*/ 267521 w 535022"/>
                    <a:gd name="connsiteY3" fmla="*/ 520435 h 520435"/>
                    <a:gd name="connsiteX4" fmla="*/ 267501 w 535022"/>
                    <a:gd name="connsiteY4" fmla="*/ 520435 h 520435"/>
                    <a:gd name="connsiteX5" fmla="*/ 213598 w 535022"/>
                    <a:gd name="connsiteY5" fmla="*/ 515149 h 520435"/>
                    <a:gd name="connsiteX6" fmla="*/ 0 w 535022"/>
                    <a:gd name="connsiteY6" fmla="*/ 260218 h 520435"/>
                    <a:gd name="connsiteX7" fmla="*/ 267511 w 535022"/>
                    <a:gd name="connsiteY7" fmla="*/ 0 h 520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5022" h="520435">
                      <a:moveTo>
                        <a:pt x="267511" y="0"/>
                      </a:moveTo>
                      <a:cubicBezTo>
                        <a:pt x="415253" y="0"/>
                        <a:pt x="535022" y="116504"/>
                        <a:pt x="535022" y="260218"/>
                      </a:cubicBezTo>
                      <a:cubicBezTo>
                        <a:pt x="535022" y="385968"/>
                        <a:pt x="443324" y="490885"/>
                        <a:pt x="321424" y="515149"/>
                      </a:cubicBezTo>
                      <a:lnTo>
                        <a:pt x="267521" y="520435"/>
                      </a:lnTo>
                      <a:lnTo>
                        <a:pt x="267501" y="520435"/>
                      </a:lnTo>
                      <a:lnTo>
                        <a:pt x="213598" y="515149"/>
                      </a:lnTo>
                      <a:cubicBezTo>
                        <a:pt x="91698" y="490885"/>
                        <a:pt x="0" y="385968"/>
                        <a:pt x="0" y="260218"/>
                      </a:cubicBezTo>
                      <a:cubicBezTo>
                        <a:pt x="0" y="116504"/>
                        <a:pt x="119769" y="0"/>
                        <a:pt x="267511" y="0"/>
                      </a:cubicBezTo>
                      <a:close/>
                    </a:path>
                  </a:pathLst>
                </a:custGeom>
              </p:spPr>
            </p:pic>
          </p:grpSp>
          <p:sp>
            <p:nvSpPr>
              <p:cNvPr id="26" name="文本框 2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1DABCEBE-5976-463F-81BC-2CB75FFBECAC}"/>
                  </a:ext>
                </a:extLst>
              </p:cNvPr>
              <p:cNvSpPr txBox="1"/>
              <p:nvPr/>
            </p:nvSpPr>
            <p:spPr>
              <a:xfrm>
                <a:off x="1921211" y="2635080"/>
                <a:ext cx="3501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贰</a:t>
                </a:r>
              </a:p>
            </p:txBody>
          </p:sp>
        </p:grpSp>
        <p:sp>
          <p:nvSpPr>
            <p:cNvPr id="43" name="文本框 4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ACBEAC27-3245-43C0-928E-83F8FA9C9230}"/>
                </a:ext>
              </a:extLst>
            </p:cNvPr>
            <p:cNvSpPr txBox="1"/>
            <p:nvPr/>
          </p:nvSpPr>
          <p:spPr>
            <a:xfrm>
              <a:off x="4882180" y="3655242"/>
              <a:ext cx="738664" cy="225681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600" spc="300" dirty="0">
                  <a:latin typeface="仿宋" panose="02010609060101010101" pitchFamily="49" charset="-122"/>
                  <a:ea typeface="仿宋" panose="02010609060101010101" pitchFamily="49" charset="-122"/>
                </a:rPr>
                <a:t>民间习俗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778BF14F-4F99-4660-A31A-22614E2009F8}"/>
                </a:ext>
              </a:extLst>
            </p:cNvPr>
            <p:cNvSpPr txBox="1"/>
            <p:nvPr/>
          </p:nvSpPr>
          <p:spPr>
            <a:xfrm>
              <a:off x="5911889" y="2930155"/>
              <a:ext cx="400110" cy="319068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>
                  <a:latin typeface="仿宋" panose="02010609060101010101" pitchFamily="49" charset="-122"/>
                  <a:ea typeface="仿宋" panose="02010609060101010101" pitchFamily="49" charset="-122"/>
                </a:rPr>
                <a:t>小春此去无多日，何处梅花一绽香。</a:t>
              </a:r>
              <a:endPara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344898" y="2861323"/>
            <a:ext cx="1543649" cy="3259515"/>
            <a:chOff x="7344898" y="2861323"/>
            <a:chExt cx="1543649" cy="3259515"/>
          </a:xfrm>
        </p:grpSpPr>
        <p:grpSp>
          <p:nvGrpSpPr>
            <p:cNvPr id="30" name="组合 2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6F72D016-159A-42C7-AE94-403D53233B3E}"/>
                </a:ext>
              </a:extLst>
            </p:cNvPr>
            <p:cNvGrpSpPr/>
            <p:nvPr/>
          </p:nvGrpSpPr>
          <p:grpSpPr>
            <a:xfrm>
              <a:off x="7388353" y="2861323"/>
              <a:ext cx="612843" cy="628548"/>
              <a:chOff x="1789888" y="2635080"/>
              <a:chExt cx="612843" cy="628548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676FA4CE-59F6-4143-BEB3-604A73DE8800}"/>
                  </a:ext>
                </a:extLst>
              </p:cNvPr>
              <p:cNvGrpSpPr/>
              <p:nvPr/>
            </p:nvGrpSpPr>
            <p:grpSpPr>
              <a:xfrm>
                <a:off x="1789888" y="2655649"/>
                <a:ext cx="612843" cy="607979"/>
                <a:chOff x="1789888" y="2655649"/>
                <a:chExt cx="612843" cy="607979"/>
              </a:xfrm>
            </p:grpSpPr>
            <p:sp>
              <p:nvSpPr>
                <p:cNvPr id="33" name="椭圆 32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a16="http://schemas.microsoft.com/office/drawing/2014/main" id="{F12C78FE-90E2-46EF-9117-E0414624CC64}"/>
                    </a:ext>
                  </a:extLst>
                </p:cNvPr>
                <p:cNvSpPr/>
                <p:nvPr/>
              </p:nvSpPr>
              <p:spPr>
                <a:xfrm>
                  <a:off x="1789888" y="2655649"/>
                  <a:ext cx="612843" cy="607979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endParaRPr>
                </a:p>
              </p:txBody>
            </p:sp>
            <p:sp>
              <p:nvSpPr>
                <p:cNvPr id="34" name="椭圆 33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a16="http://schemas.microsoft.com/office/drawing/2014/main" id="{BD9B3F33-ACEF-42E1-93BB-1AB76E463416}"/>
                    </a:ext>
                  </a:extLst>
                </p:cNvPr>
                <p:cNvSpPr/>
                <p:nvPr/>
              </p:nvSpPr>
              <p:spPr>
                <a:xfrm>
                  <a:off x="1828798" y="2699420"/>
                  <a:ext cx="535022" cy="520435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endParaRPr>
                </a:p>
              </p:txBody>
            </p:sp>
            <p:pic>
              <p:nvPicPr>
                <p:cNvPr id="35" name="图片 34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a16="http://schemas.microsoft.com/office/drawing/2014/main" id="{BCE94818-F125-4AE2-B0BC-C63303FA20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848254" y="2699420"/>
                  <a:ext cx="535022" cy="520435"/>
                </a:xfrm>
                <a:custGeom>
                  <a:avLst/>
                  <a:gdLst>
                    <a:gd name="connsiteX0" fmla="*/ 267511 w 535022"/>
                    <a:gd name="connsiteY0" fmla="*/ 0 h 520435"/>
                    <a:gd name="connsiteX1" fmla="*/ 535022 w 535022"/>
                    <a:gd name="connsiteY1" fmla="*/ 260218 h 520435"/>
                    <a:gd name="connsiteX2" fmla="*/ 321424 w 535022"/>
                    <a:gd name="connsiteY2" fmla="*/ 515149 h 520435"/>
                    <a:gd name="connsiteX3" fmla="*/ 267521 w 535022"/>
                    <a:gd name="connsiteY3" fmla="*/ 520435 h 520435"/>
                    <a:gd name="connsiteX4" fmla="*/ 267501 w 535022"/>
                    <a:gd name="connsiteY4" fmla="*/ 520435 h 520435"/>
                    <a:gd name="connsiteX5" fmla="*/ 213598 w 535022"/>
                    <a:gd name="connsiteY5" fmla="*/ 515149 h 520435"/>
                    <a:gd name="connsiteX6" fmla="*/ 0 w 535022"/>
                    <a:gd name="connsiteY6" fmla="*/ 260218 h 520435"/>
                    <a:gd name="connsiteX7" fmla="*/ 267511 w 535022"/>
                    <a:gd name="connsiteY7" fmla="*/ 0 h 520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5022" h="520435">
                      <a:moveTo>
                        <a:pt x="267511" y="0"/>
                      </a:moveTo>
                      <a:cubicBezTo>
                        <a:pt x="415253" y="0"/>
                        <a:pt x="535022" y="116504"/>
                        <a:pt x="535022" y="260218"/>
                      </a:cubicBezTo>
                      <a:cubicBezTo>
                        <a:pt x="535022" y="385968"/>
                        <a:pt x="443324" y="490885"/>
                        <a:pt x="321424" y="515149"/>
                      </a:cubicBezTo>
                      <a:lnTo>
                        <a:pt x="267521" y="520435"/>
                      </a:lnTo>
                      <a:lnTo>
                        <a:pt x="267501" y="520435"/>
                      </a:lnTo>
                      <a:lnTo>
                        <a:pt x="213598" y="515149"/>
                      </a:lnTo>
                      <a:cubicBezTo>
                        <a:pt x="91698" y="490885"/>
                        <a:pt x="0" y="385968"/>
                        <a:pt x="0" y="260218"/>
                      </a:cubicBezTo>
                      <a:cubicBezTo>
                        <a:pt x="0" y="116504"/>
                        <a:pt x="119769" y="0"/>
                        <a:pt x="267511" y="0"/>
                      </a:cubicBezTo>
                      <a:close/>
                    </a:path>
                  </a:pathLst>
                </a:custGeom>
              </p:spPr>
            </p:pic>
          </p:grpSp>
          <p:sp>
            <p:nvSpPr>
              <p:cNvPr id="32" name="文本框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4887837F-62FD-4F40-84D9-220233CF8B89}"/>
                  </a:ext>
                </a:extLst>
              </p:cNvPr>
              <p:cNvSpPr txBox="1"/>
              <p:nvPr/>
            </p:nvSpPr>
            <p:spPr>
              <a:xfrm>
                <a:off x="1921211" y="2635080"/>
                <a:ext cx="3501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叁</a:t>
                </a:r>
              </a:p>
            </p:txBody>
          </p:sp>
        </p:grpSp>
        <p:sp>
          <p:nvSpPr>
            <p:cNvPr id="44" name="文本框 4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C168664D-C8FD-4DBE-BAEC-90882391C426}"/>
                </a:ext>
              </a:extLst>
            </p:cNvPr>
            <p:cNvSpPr txBox="1"/>
            <p:nvPr/>
          </p:nvSpPr>
          <p:spPr>
            <a:xfrm>
              <a:off x="7344898" y="3655242"/>
              <a:ext cx="738664" cy="225681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600" spc="300" dirty="0">
                  <a:latin typeface="仿宋" panose="02010609060101010101" pitchFamily="49" charset="-122"/>
                  <a:ea typeface="仿宋" panose="02010609060101010101" pitchFamily="49" charset="-122"/>
                </a:rPr>
                <a:t>立冬养生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EE7EAED3-9A07-4469-B7C6-B6108F948979}"/>
                </a:ext>
              </a:extLst>
            </p:cNvPr>
            <p:cNvSpPr txBox="1"/>
            <p:nvPr/>
          </p:nvSpPr>
          <p:spPr>
            <a:xfrm>
              <a:off x="8488437" y="2930155"/>
              <a:ext cx="400110" cy="319068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>
                  <a:latin typeface="仿宋" panose="02010609060101010101" pitchFamily="49" charset="-122"/>
                  <a:ea typeface="仿宋" panose="02010609060101010101" pitchFamily="49" charset="-122"/>
                </a:rPr>
                <a:t>小春此去无多日，何处梅花一绽香。</a:t>
              </a:r>
              <a:endPara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807616" y="2856454"/>
            <a:ext cx="1444950" cy="3264384"/>
            <a:chOff x="9807616" y="2856454"/>
            <a:chExt cx="1444950" cy="3264384"/>
          </a:xfrm>
        </p:grpSpPr>
        <p:grpSp>
          <p:nvGrpSpPr>
            <p:cNvPr id="36" name="组合 3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A842B9DE-30E0-44E4-A84F-31F3DF7A91F8}"/>
                </a:ext>
              </a:extLst>
            </p:cNvPr>
            <p:cNvGrpSpPr/>
            <p:nvPr/>
          </p:nvGrpSpPr>
          <p:grpSpPr>
            <a:xfrm>
              <a:off x="9831614" y="2856454"/>
              <a:ext cx="612843" cy="628548"/>
              <a:chOff x="1789888" y="2635080"/>
              <a:chExt cx="612843" cy="628548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5EA8E721-A707-4785-8C70-A94C2B9CF4FB}"/>
                  </a:ext>
                </a:extLst>
              </p:cNvPr>
              <p:cNvGrpSpPr/>
              <p:nvPr/>
            </p:nvGrpSpPr>
            <p:grpSpPr>
              <a:xfrm>
                <a:off x="1789888" y="2655649"/>
                <a:ext cx="612843" cy="607979"/>
                <a:chOff x="1789888" y="2655649"/>
                <a:chExt cx="612843" cy="607979"/>
              </a:xfrm>
            </p:grpSpPr>
            <p:sp>
              <p:nvSpPr>
                <p:cNvPr id="39" name="椭圆 38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a16="http://schemas.microsoft.com/office/drawing/2014/main" id="{C9514F0F-2ED2-4299-9EB0-35816F97F701}"/>
                    </a:ext>
                  </a:extLst>
                </p:cNvPr>
                <p:cNvSpPr/>
                <p:nvPr/>
              </p:nvSpPr>
              <p:spPr>
                <a:xfrm>
                  <a:off x="1789888" y="2655649"/>
                  <a:ext cx="612843" cy="607979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endParaRPr>
                </a:p>
              </p:txBody>
            </p:sp>
            <p:sp>
              <p:nvSpPr>
                <p:cNvPr id="40" name="椭圆 39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a16="http://schemas.microsoft.com/office/drawing/2014/main" id="{78447C71-9114-4590-911D-C883B7276DD7}"/>
                    </a:ext>
                  </a:extLst>
                </p:cNvPr>
                <p:cNvSpPr/>
                <p:nvPr/>
              </p:nvSpPr>
              <p:spPr>
                <a:xfrm>
                  <a:off x="1828798" y="2699420"/>
                  <a:ext cx="535022" cy="520435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endParaRPr>
                </a:p>
              </p:txBody>
            </p:sp>
            <p:pic>
              <p:nvPicPr>
                <p:cNvPr id="41" name="图片 40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a16="http://schemas.microsoft.com/office/drawing/2014/main" id="{077D71E5-E8F1-4446-B5BD-DD467C3C42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848254" y="2699420"/>
                  <a:ext cx="535022" cy="520435"/>
                </a:xfrm>
                <a:custGeom>
                  <a:avLst/>
                  <a:gdLst>
                    <a:gd name="connsiteX0" fmla="*/ 267511 w 535022"/>
                    <a:gd name="connsiteY0" fmla="*/ 0 h 520435"/>
                    <a:gd name="connsiteX1" fmla="*/ 535022 w 535022"/>
                    <a:gd name="connsiteY1" fmla="*/ 260218 h 520435"/>
                    <a:gd name="connsiteX2" fmla="*/ 321424 w 535022"/>
                    <a:gd name="connsiteY2" fmla="*/ 515149 h 520435"/>
                    <a:gd name="connsiteX3" fmla="*/ 267521 w 535022"/>
                    <a:gd name="connsiteY3" fmla="*/ 520435 h 520435"/>
                    <a:gd name="connsiteX4" fmla="*/ 267501 w 535022"/>
                    <a:gd name="connsiteY4" fmla="*/ 520435 h 520435"/>
                    <a:gd name="connsiteX5" fmla="*/ 213598 w 535022"/>
                    <a:gd name="connsiteY5" fmla="*/ 515149 h 520435"/>
                    <a:gd name="connsiteX6" fmla="*/ 0 w 535022"/>
                    <a:gd name="connsiteY6" fmla="*/ 260218 h 520435"/>
                    <a:gd name="connsiteX7" fmla="*/ 267511 w 535022"/>
                    <a:gd name="connsiteY7" fmla="*/ 0 h 520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5022" h="520435">
                      <a:moveTo>
                        <a:pt x="267511" y="0"/>
                      </a:moveTo>
                      <a:cubicBezTo>
                        <a:pt x="415253" y="0"/>
                        <a:pt x="535022" y="116504"/>
                        <a:pt x="535022" y="260218"/>
                      </a:cubicBezTo>
                      <a:cubicBezTo>
                        <a:pt x="535022" y="385968"/>
                        <a:pt x="443324" y="490885"/>
                        <a:pt x="321424" y="515149"/>
                      </a:cubicBezTo>
                      <a:lnTo>
                        <a:pt x="267521" y="520435"/>
                      </a:lnTo>
                      <a:lnTo>
                        <a:pt x="267501" y="520435"/>
                      </a:lnTo>
                      <a:lnTo>
                        <a:pt x="213598" y="515149"/>
                      </a:lnTo>
                      <a:cubicBezTo>
                        <a:pt x="91698" y="490885"/>
                        <a:pt x="0" y="385968"/>
                        <a:pt x="0" y="260218"/>
                      </a:cubicBezTo>
                      <a:cubicBezTo>
                        <a:pt x="0" y="116504"/>
                        <a:pt x="119769" y="0"/>
                        <a:pt x="267511" y="0"/>
                      </a:cubicBezTo>
                      <a:close/>
                    </a:path>
                  </a:pathLst>
                </a:custGeom>
              </p:spPr>
            </p:pic>
          </p:grpSp>
          <p:sp>
            <p:nvSpPr>
              <p:cNvPr id="38" name="文本框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8018D02D-93E4-4883-B24E-6CE83E16D291}"/>
                  </a:ext>
                </a:extLst>
              </p:cNvPr>
              <p:cNvSpPr txBox="1"/>
              <p:nvPr/>
            </p:nvSpPr>
            <p:spPr>
              <a:xfrm>
                <a:off x="1921211" y="2635080"/>
                <a:ext cx="3501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肆</a:t>
                </a:r>
              </a:p>
            </p:txBody>
          </p:sp>
        </p:grpSp>
        <p:sp>
          <p:nvSpPr>
            <p:cNvPr id="45" name="文本框 4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92475F3C-A355-4745-AD8F-2B892557B50E}"/>
                </a:ext>
              </a:extLst>
            </p:cNvPr>
            <p:cNvSpPr txBox="1"/>
            <p:nvPr/>
          </p:nvSpPr>
          <p:spPr>
            <a:xfrm>
              <a:off x="9807616" y="3655241"/>
              <a:ext cx="738664" cy="225681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600" spc="300" dirty="0">
                  <a:latin typeface="仿宋" panose="02010609060101010101" pitchFamily="49" charset="-122"/>
                  <a:ea typeface="仿宋" panose="02010609060101010101" pitchFamily="49" charset="-122"/>
                </a:rPr>
                <a:t>文学艺术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47B6F718-3678-4E21-A8E4-22C290C8692A}"/>
                </a:ext>
              </a:extLst>
            </p:cNvPr>
            <p:cNvSpPr txBox="1"/>
            <p:nvPr/>
          </p:nvSpPr>
          <p:spPr>
            <a:xfrm>
              <a:off x="10852456" y="2930155"/>
              <a:ext cx="400110" cy="319068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>
                  <a:latin typeface="仿宋" panose="02010609060101010101" pitchFamily="49" charset="-122"/>
                  <a:ea typeface="仿宋" panose="02010609060101010101" pitchFamily="49" charset="-122"/>
                </a:rPr>
                <a:t>小春此去无多日，何处梅花一绽香。</a:t>
              </a:r>
              <a:endPara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66" y="26177"/>
            <a:ext cx="2228322" cy="109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17088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B0C6348-369F-4ED0-B4F7-93063D164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046346" cy="46577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995" y="2481942"/>
            <a:ext cx="7410946" cy="52324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246719" y="4137952"/>
            <a:ext cx="6743194" cy="3120573"/>
            <a:chOff x="6246719" y="4137952"/>
            <a:chExt cx="6743194" cy="3120573"/>
          </a:xfrm>
        </p:grpSpPr>
        <p:sp>
          <p:nvSpPr>
            <p:cNvPr id="11" name="文本框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69574892-D4F1-4B62-A144-75DA1BC92FF4}"/>
                </a:ext>
              </a:extLst>
            </p:cNvPr>
            <p:cNvSpPr txBox="1"/>
            <p:nvPr/>
          </p:nvSpPr>
          <p:spPr>
            <a:xfrm>
              <a:off x="8700941" y="4312125"/>
              <a:ext cx="3139321" cy="253581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落水荷塘满眼枯，西风渐作北风呼。</a:t>
              </a:r>
              <a:br>
                <a:rPr lang="zh-CN" altLang="en-US" sz="16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</a:br>
              <a:r>
                <a:rPr lang="zh-CN" altLang="en-US" sz="16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黄杨倔强尤一色，白桦优柔以半疏。</a:t>
              </a:r>
              <a:br>
                <a:rPr lang="zh-CN" altLang="en-US" sz="16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</a:br>
              <a:r>
                <a:rPr lang="zh-CN" altLang="en-US" sz="16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门尽冷霜能醒骨，窗临残照好读书。</a:t>
              </a:r>
              <a:br>
                <a:rPr lang="zh-CN" altLang="en-US" sz="16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</a:br>
              <a:r>
                <a:rPr lang="zh-CN" altLang="en-US" sz="16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拟约三九吟梅雪，还借自家小火炉。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6719" y="4137952"/>
              <a:ext cx="6743194" cy="31205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167988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9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B0C6348-369F-4ED0-B4F7-93063D164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6817564" y="506095"/>
            <a:ext cx="2074554" cy="3886796"/>
            <a:chOff x="6817564" y="506095"/>
            <a:chExt cx="2074554" cy="3886796"/>
          </a:xfrm>
        </p:grpSpPr>
        <p:sp>
          <p:nvSpPr>
            <p:cNvPr id="17" name="剪去对角的矩形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7F4C8F6-AE6D-4E13-96B8-06C6E7E3452B}"/>
                </a:ext>
              </a:extLst>
            </p:cNvPr>
            <p:cNvSpPr/>
            <p:nvPr/>
          </p:nvSpPr>
          <p:spPr>
            <a:xfrm>
              <a:off x="6817565" y="506095"/>
              <a:ext cx="2049082" cy="3886795"/>
            </a:xfrm>
            <a:prstGeom prst="snip2DiagRect">
              <a:avLst/>
            </a:prstGeom>
            <a:noFill/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AEDA69EF-A4CB-43CC-A0F0-EA69F8B0EC73}"/>
                </a:ext>
              </a:extLst>
            </p:cNvPr>
            <p:cNvSpPr txBox="1"/>
            <p:nvPr/>
          </p:nvSpPr>
          <p:spPr>
            <a:xfrm>
              <a:off x="7691789" y="685204"/>
              <a:ext cx="1200329" cy="370768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6600" spc="300" dirty="0">
                  <a:latin typeface="仿宋" panose="02010609060101010101" pitchFamily="49" charset="-122"/>
                  <a:ea typeface="仿宋" panose="02010609060101010101" pitchFamily="49" charset="-122"/>
                </a:rPr>
                <a:t>节气简介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851F163F-9D34-4DD7-A21B-08BA30D19674}"/>
                </a:ext>
              </a:extLst>
            </p:cNvPr>
            <p:cNvSpPr txBox="1"/>
            <p:nvPr/>
          </p:nvSpPr>
          <p:spPr>
            <a:xfrm>
              <a:off x="6817564" y="1451728"/>
              <a:ext cx="1015663" cy="29411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>小春此去无多日，何处梅花一绽香。</a:t>
              </a:r>
              <a:endPara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sp>
        <p:nvSpPr>
          <p:cNvPr id="15" name="泪滴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717B6C9E-72BB-48FC-8476-ED76EB36EB66}"/>
              </a:ext>
            </a:extLst>
          </p:cNvPr>
          <p:cNvSpPr/>
          <p:nvPr/>
        </p:nvSpPr>
        <p:spPr>
          <a:xfrm>
            <a:off x="10974631" y="379204"/>
            <a:ext cx="612000" cy="612000"/>
          </a:xfrm>
          <a:prstGeom prst="teardrop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壹</a:t>
            </a: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30177"/>
            <a:ext cx="12192000" cy="2027823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2500" cy="21994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0" y="3505200"/>
            <a:ext cx="2841300" cy="139926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9613" y="1158348"/>
            <a:ext cx="1912387" cy="139926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DE614D46-A614-4759-AC3F-FC2D9590E65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05348" y="1857979"/>
            <a:ext cx="1787152" cy="253491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DE614D46-A614-4759-AC3F-FC2D9590E65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95527" y="236261"/>
            <a:ext cx="892050" cy="126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6884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B0C6348-369F-4ED0-B4F7-93063D164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5D013E9-735C-42F2-8D0A-4A0D2D945428}"/>
              </a:ext>
            </a:extLst>
          </p:cNvPr>
          <p:cNvSpPr/>
          <p:nvPr/>
        </p:nvSpPr>
        <p:spPr>
          <a:xfrm>
            <a:off x="435464" y="435765"/>
            <a:ext cx="612000" cy="61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601" y="741765"/>
            <a:ext cx="5434142" cy="543414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09720" y="1560287"/>
            <a:ext cx="6836229" cy="4978400"/>
            <a:chOff x="509720" y="1560287"/>
            <a:chExt cx="6836229" cy="4978400"/>
          </a:xfrm>
        </p:grpSpPr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9F5BD8E6-A815-45F7-8E2C-964861014C1F}"/>
                </a:ext>
              </a:extLst>
            </p:cNvPr>
            <p:cNvSpPr txBox="1"/>
            <p:nvPr/>
          </p:nvSpPr>
          <p:spPr>
            <a:xfrm>
              <a:off x="1759671" y="1819373"/>
              <a:ext cx="4336329" cy="338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>立冬节气，高空西风急流在亚洲南部地区已完全建立。此时高空西风南支波动的强弱和东移，对江淮地区降水天气影响很大。当亚洲区域成纬向环流，西风南支波动偏强时，会出现大范围阴雨天气。此外，纬向环流结束和经向环流也会建立，并有寒潮和大幅度降温。立冬前后，中国大部分地区降水显著减少。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720" y="1560287"/>
              <a:ext cx="6836229" cy="497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7533816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B0C6348-369F-4ED0-B4F7-93063D164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4E8B519-01AD-45D1-8919-B37E326335DC}"/>
              </a:ext>
            </a:extLst>
          </p:cNvPr>
          <p:cNvSpPr/>
          <p:nvPr/>
        </p:nvSpPr>
        <p:spPr>
          <a:xfrm>
            <a:off x="435464" y="435765"/>
            <a:ext cx="612000" cy="61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壹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64" y="1047765"/>
            <a:ext cx="4526022" cy="4526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8135" y="5119847"/>
            <a:ext cx="2158982" cy="106323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746171" y="884277"/>
            <a:ext cx="7445829" cy="5512692"/>
            <a:chOff x="4723502" y="1184283"/>
            <a:chExt cx="7445829" cy="5512692"/>
          </a:xfrm>
        </p:grpSpPr>
        <p:sp>
          <p:nvSpPr>
            <p:cNvPr id="3" name="文本框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95338E48-8F85-4C67-8490-B44EA86E510A}"/>
                </a:ext>
              </a:extLst>
            </p:cNvPr>
            <p:cNvSpPr txBox="1"/>
            <p:nvPr/>
          </p:nvSpPr>
          <p:spPr>
            <a:xfrm>
              <a:off x="5891753" y="1738152"/>
              <a:ext cx="5109328" cy="338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>立冬意味着进入寒冷的季节，人们倾向进食可以驱寒的食物。立冬，闽中俗称“交冬”，意为秋冬之交，立冬“补冬”。在广东的潮汕地区，立冬要吃甘蔗、炒香饭。在汕头，人们立冬吃用莲子、香菇、板栗、虾仁、红萝卜等做成的香饭，这些也都是温热的食物。在北方，立冬的规矩是吃饺子，因为水饺外形似耳朵，人们认为吃了它，冬天耳朵就不受冻。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3502" y="1184283"/>
              <a:ext cx="7445829" cy="5512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232035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B0C6348-369F-4ED0-B4F7-93063D164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33589EAC-0EEF-4BC9-8893-BDA9FE232E0B}"/>
              </a:ext>
            </a:extLst>
          </p:cNvPr>
          <p:cNvSpPr/>
          <p:nvPr/>
        </p:nvSpPr>
        <p:spPr>
          <a:xfrm>
            <a:off x="435464" y="435765"/>
            <a:ext cx="612000" cy="61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75832" y="-453572"/>
            <a:ext cx="8165032" cy="791754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0" y="1182022"/>
            <a:ext cx="6662057" cy="6281949"/>
            <a:chOff x="0" y="1182022"/>
            <a:chExt cx="6662057" cy="6281949"/>
          </a:xfrm>
        </p:grpSpPr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D8823F80-C33A-4F3E-A6E9-72A5317CC2E6}"/>
                </a:ext>
              </a:extLst>
            </p:cNvPr>
            <p:cNvSpPr txBox="1"/>
            <p:nvPr/>
          </p:nvSpPr>
          <p:spPr>
            <a:xfrm>
              <a:off x="1336182" y="1713322"/>
              <a:ext cx="4339650" cy="41831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>立冬，二十四节气之一，斗指西北为立冬，太阳黄经为</a:t>
              </a:r>
              <a:r>
                <a:rPr lang="en-US" altLang="zh-CN" dirty="0">
                  <a:latin typeface="仿宋" panose="02010609060101010101" pitchFamily="49" charset="-122"/>
                  <a:ea typeface="仿宋" panose="02010609060101010101" pitchFamily="49" charset="-122"/>
                </a:rPr>
                <a:t>225°</a:t>
              </a:r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>，于公历</a:t>
              </a:r>
              <a:r>
                <a:rPr lang="en-US" altLang="zh-CN" dirty="0">
                  <a:latin typeface="仿宋" panose="02010609060101010101" pitchFamily="49" charset="-122"/>
                  <a:ea typeface="仿宋" panose="02010609060101010101" pitchFamily="49" charset="-122"/>
                </a:rPr>
                <a:t>11</a:t>
              </a:r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>月</a:t>
              </a:r>
              <a:r>
                <a:rPr lang="en-US" altLang="zh-CN" dirty="0">
                  <a:latin typeface="仿宋" panose="02010609060101010101" pitchFamily="49" charset="-122"/>
                  <a:ea typeface="仿宋" panose="02010609060101010101" pitchFamily="49" charset="-122"/>
                </a:rPr>
                <a:t>7-8</a:t>
              </a:r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>日之间交节。立冬是季节类节气，立冬表示冬季自此开始。立冬过后，日照时间将继续缩短，正午太阳高度继续降低。立冬，在古代社会是民间“四时八节”之一，人们一般都要举行祭祀活动。立冬不仅是冬季的第一个季节，古时在我国的很多地方也被当做重要的节日来庆祝。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182022"/>
              <a:ext cx="6662057" cy="62819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6084712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B0C6348-369F-4ED0-B4F7-93063D164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17" name="剪去对角的矩形 16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7F4C8F6-AE6D-4E13-96B8-06C6E7E3452B}"/>
              </a:ext>
            </a:extLst>
          </p:cNvPr>
          <p:cNvSpPr/>
          <p:nvPr/>
        </p:nvSpPr>
        <p:spPr>
          <a:xfrm>
            <a:off x="6857607" y="506095"/>
            <a:ext cx="2009039" cy="3886795"/>
          </a:xfrm>
          <a:prstGeom prst="snip2DiagRect">
            <a:avLst/>
          </a:prstGeom>
          <a:noFill/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5" name="泪滴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717B6C9E-72BB-48FC-8476-ED76EB36EB66}"/>
              </a:ext>
            </a:extLst>
          </p:cNvPr>
          <p:cNvSpPr/>
          <p:nvPr/>
        </p:nvSpPr>
        <p:spPr>
          <a:xfrm>
            <a:off x="10974631" y="379204"/>
            <a:ext cx="612000" cy="612000"/>
          </a:xfrm>
          <a:prstGeom prst="teardrop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贰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2500" cy="2199488"/>
          </a:xfrm>
          <a:prstGeom prst="rect">
            <a:avLst/>
          </a:prstGeom>
        </p:spPr>
      </p:pic>
      <p:pic>
        <p:nvPicPr>
          <p:cNvPr id="18" name="图片占位符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30177"/>
            <a:ext cx="12192000" cy="2027823"/>
          </a:xfrm>
        </p:spPr>
      </p:pic>
      <p:grpSp>
        <p:nvGrpSpPr>
          <p:cNvPr id="3" name="组合 2"/>
          <p:cNvGrpSpPr/>
          <p:nvPr/>
        </p:nvGrpSpPr>
        <p:grpSpPr>
          <a:xfrm>
            <a:off x="409900" y="594562"/>
            <a:ext cx="11782100" cy="4309900"/>
            <a:chOff x="409900" y="594562"/>
            <a:chExt cx="11782100" cy="4309900"/>
          </a:xfrm>
        </p:grpSpPr>
        <p:pic>
          <p:nvPicPr>
            <p:cNvPr id="13" name="图片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6B69B241-E0FB-413A-9F7A-1CE432E03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6686" y="1732370"/>
              <a:ext cx="2050921" cy="205092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DE614D46-A614-4759-AC3F-FC2D9590E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126816" y="594562"/>
              <a:ext cx="1010364" cy="101036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9900" y="3505200"/>
              <a:ext cx="2841300" cy="139926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79613" y="1158348"/>
              <a:ext cx="1912387" cy="1399262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6676127" y="582418"/>
            <a:ext cx="2231942" cy="3913258"/>
            <a:chOff x="6676127" y="582418"/>
            <a:chExt cx="2231942" cy="3913258"/>
          </a:xfrm>
        </p:grpSpPr>
        <p:sp>
          <p:nvSpPr>
            <p:cNvPr id="10" name="文本框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AEDA69EF-A4CB-43CC-A0F0-EA69F8B0EC73}"/>
                </a:ext>
              </a:extLst>
            </p:cNvPr>
            <p:cNvSpPr txBox="1"/>
            <p:nvPr/>
          </p:nvSpPr>
          <p:spPr>
            <a:xfrm>
              <a:off x="6676127" y="685204"/>
              <a:ext cx="2215991" cy="370768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6600" spc="300" dirty="0">
                  <a:latin typeface="仿宋" panose="02010609060101010101" pitchFamily="49" charset="-122"/>
                  <a:ea typeface="仿宋" panose="02010609060101010101" pitchFamily="49" charset="-122"/>
                </a:rPr>
                <a:t>民间习俗</a:t>
              </a:r>
            </a:p>
            <a:p>
              <a:endParaRPr lang="zh-CN" altLang="en-US" sz="6600" spc="3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817564" y="582418"/>
              <a:ext cx="2090505" cy="3913258"/>
              <a:chOff x="6817564" y="582418"/>
              <a:chExt cx="2090505" cy="3913258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851F163F-9D34-4DD7-A21B-08BA30D19674}"/>
                  </a:ext>
                </a:extLst>
              </p:cNvPr>
              <p:cNvSpPr txBox="1"/>
              <p:nvPr/>
            </p:nvSpPr>
            <p:spPr>
              <a:xfrm>
                <a:off x="6817564" y="1451728"/>
                <a:ext cx="1015663" cy="294116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小春此去无多日，何处梅花一绽香。</a:t>
                </a:r>
                <a:endParaRPr lang="zh-CN" altLang="en-US" sz="1600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6833516" y="582418"/>
                <a:ext cx="2074553" cy="3913258"/>
                <a:chOff x="6817565" y="506095"/>
                <a:chExt cx="2074553" cy="3886796"/>
              </a:xfrm>
            </p:grpSpPr>
            <p:sp>
              <p:nvSpPr>
                <p:cNvPr id="26" name="剪去对角的矩形 25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a16="http://schemas.microsoft.com/office/drawing/2014/main" id="{B7F4C8F6-AE6D-4E13-96B8-06C6E7E3452B}"/>
                    </a:ext>
                  </a:extLst>
                </p:cNvPr>
                <p:cNvSpPr/>
                <p:nvPr/>
              </p:nvSpPr>
              <p:spPr>
                <a:xfrm>
                  <a:off x="6817565" y="506095"/>
                  <a:ext cx="2049082" cy="3886795"/>
                </a:xfrm>
                <a:prstGeom prst="snip2DiagRect">
                  <a:avLst/>
                </a:prstGeom>
                <a:noFill/>
                <a:ln w="38100">
                  <a:solidFill>
                    <a:srgbClr val="C00000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仿宋" panose="02010609060101010101" pitchFamily="49" charset="-122"/>
                    <a:ea typeface="仿宋" panose="02010609060101010101" pitchFamily="49" charset="-122"/>
                  </a:endParaRPr>
                </a:p>
              </p:txBody>
            </p:sp>
            <p:sp>
              <p:nvSpPr>
                <p:cNvPr id="27" name="文本框 9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a16="http://schemas.microsoft.com/office/drawing/2014/main" id="{AEDA69EF-A4CB-43CC-A0F0-EA69F8B0EC73}"/>
                    </a:ext>
                  </a:extLst>
                </p:cNvPr>
                <p:cNvSpPr txBox="1"/>
                <p:nvPr/>
              </p:nvSpPr>
              <p:spPr>
                <a:xfrm>
                  <a:off x="7691789" y="685204"/>
                  <a:ext cx="1200329" cy="3707687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endParaRPr lang="zh-CN" altLang="en-US" sz="6600" spc="300" dirty="0">
                    <a:latin typeface="仿宋" panose="02010609060101010101" pitchFamily="49" charset="-122"/>
                    <a:ea typeface="仿宋" panose="02010609060101010101" pitchFamily="49" charset="-122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52025446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B0C6348-369F-4ED0-B4F7-93063D164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5D013E9-735C-42F2-8D0A-4A0D2D945428}"/>
              </a:ext>
            </a:extLst>
          </p:cNvPr>
          <p:cNvSpPr/>
          <p:nvPr/>
        </p:nvSpPr>
        <p:spPr>
          <a:xfrm>
            <a:off x="435464" y="435765"/>
            <a:ext cx="612000" cy="61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贰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8135" y="5119847"/>
            <a:ext cx="2158982" cy="10632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801" y="911781"/>
            <a:ext cx="4575629" cy="4575629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0" y="1198744"/>
            <a:ext cx="8098972" cy="6176757"/>
            <a:chOff x="0" y="1198744"/>
            <a:chExt cx="8098972" cy="6176757"/>
          </a:xfrm>
        </p:grpSpPr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3B98C74E-5FE6-48A5-9509-975F928408F8}"/>
                </a:ext>
              </a:extLst>
            </p:cNvPr>
            <p:cNvSpPr txBox="1"/>
            <p:nvPr/>
          </p:nvSpPr>
          <p:spPr>
            <a:xfrm>
              <a:off x="1670191" y="1726116"/>
              <a:ext cx="2677656" cy="37612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>立冬在北方则有吃水饺的风俗。在北方，立冬的规矩是吃饺子，因为水饺外形似耳朵，人们认为吃了它，冬天耳朵就不受冻。立冬时，包饺子，味道既同大白菜有异，还要蘸醋加烂蒜吃，才算别有一番滋味。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470FEA7C-07CB-4485-BE1D-E4311C759C17}"/>
                </a:ext>
              </a:extLst>
            </p:cNvPr>
            <p:cNvSpPr txBox="1"/>
            <p:nvPr/>
          </p:nvSpPr>
          <p:spPr>
            <a:xfrm>
              <a:off x="4347847" y="1726115"/>
              <a:ext cx="2262158" cy="37612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>立冬为什么吃饺子？因我国以农立国，很重视二十四节气，“节”者，草木新的生长点也。秋收冬藏，这一天，改善一下生活，就选择了“好吃不过饺子”。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198744"/>
              <a:ext cx="8098972" cy="61767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882201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B0C6348-369F-4ED0-B4F7-93063D164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8135" y="5119847"/>
            <a:ext cx="2158982" cy="1063239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5D013E9-735C-42F2-8D0A-4A0D2D945428}"/>
              </a:ext>
            </a:extLst>
          </p:cNvPr>
          <p:cNvSpPr/>
          <p:nvPr/>
        </p:nvSpPr>
        <p:spPr>
          <a:xfrm>
            <a:off x="377442" y="435765"/>
            <a:ext cx="612000" cy="73989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943" y="1047765"/>
            <a:ext cx="4299857" cy="429985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51871" y="1262743"/>
            <a:ext cx="6778171" cy="5791200"/>
            <a:chOff x="651871" y="1262743"/>
            <a:chExt cx="6778171" cy="5791200"/>
          </a:xfrm>
        </p:grpSpPr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8E277E1A-F5A4-42AC-9C2F-CAF15E79BB2C}"/>
                </a:ext>
              </a:extLst>
            </p:cNvPr>
            <p:cNvSpPr txBox="1"/>
            <p:nvPr/>
          </p:nvSpPr>
          <p:spPr>
            <a:xfrm>
              <a:off x="1985914" y="1687398"/>
              <a:ext cx="4110086" cy="4205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>冬后，就意味着今年的冬季正式来临。草木凋零，蛰虫休眠，万物活动趋向休止。人类虽没有冬眠之说，但民间却有立冬补冬的习俗。谚语“立冬补冬，补嘴空”就是最好的比喻。立冬意味着进入寒冷的季节，人们倾向进食可以驱寒的食物。在南方，人们会吃些滋阴补阳，热量较高的食物，如鸡鸭鱼肉等，有的还会和中药一起煮来增加药补的功效。</a:t>
              </a:r>
            </a:p>
            <a:p>
              <a:pPr>
                <a:lnSpc>
                  <a:spcPct val="150000"/>
                </a:lnSpc>
              </a:pPr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871" y="1262743"/>
              <a:ext cx="6778171" cy="579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346052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立冬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1228</Words>
  <Application>Microsoft Office PowerPoint</Application>
  <PresentationFormat>宽屏</PresentationFormat>
  <Paragraphs>98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Meiryo</vt:lpstr>
      <vt:lpstr>等线</vt:lpstr>
      <vt:lpstr>等线 Light</vt:lpstr>
      <vt:lpstr>仿宋</vt:lpstr>
      <vt:lpstr>宋体</vt:lpstr>
      <vt:lpstr>微软雅黑</vt:lpstr>
      <vt:lpstr>字魂36号-正文宋楷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30</cp:revision>
  <dcterms:created xsi:type="dcterms:W3CDTF">2019-09-26T13:57:39Z</dcterms:created>
  <dcterms:modified xsi:type="dcterms:W3CDTF">2023-06-11T04:27:12Z</dcterms:modified>
</cp:coreProperties>
</file>