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7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5" r:id="rId3"/>
  </p:sldMasterIdLst>
  <p:notesMasterIdLst>
    <p:notesMasterId r:id="rId32"/>
  </p:notesMasterIdLst>
  <p:handoutMasterIdLst>
    <p:handoutMasterId r:id="rId33"/>
  </p:handoutMasterIdLst>
  <p:sldIdLst>
    <p:sldId id="256" r:id="rId4"/>
    <p:sldId id="257" r:id="rId5"/>
    <p:sldId id="258" r:id="rId6"/>
    <p:sldId id="259" r:id="rId7"/>
    <p:sldId id="279" r:id="rId8"/>
    <p:sldId id="280" r:id="rId9"/>
    <p:sldId id="281" r:id="rId10"/>
    <p:sldId id="260" r:id="rId11"/>
    <p:sldId id="282" r:id="rId12"/>
    <p:sldId id="283" r:id="rId13"/>
    <p:sldId id="284" r:id="rId14"/>
    <p:sldId id="285" r:id="rId15"/>
    <p:sldId id="261" r:id="rId16"/>
    <p:sldId id="286" r:id="rId17"/>
    <p:sldId id="287" r:id="rId18"/>
    <p:sldId id="262" r:id="rId19"/>
    <p:sldId id="288" r:id="rId20"/>
    <p:sldId id="289" r:id="rId21"/>
    <p:sldId id="263" r:id="rId22"/>
    <p:sldId id="264" r:id="rId23"/>
    <p:sldId id="309" r:id="rId24"/>
    <p:sldId id="310" r:id="rId25"/>
    <p:sldId id="311" r:id="rId26"/>
    <p:sldId id="312" r:id="rId27"/>
    <p:sldId id="313" r:id="rId28"/>
    <p:sldId id="314" r:id="rId29"/>
    <p:sldId id="265" r:id="rId30"/>
    <p:sldId id="315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5670" autoAdjust="0"/>
  </p:normalViewPr>
  <p:slideViewPr>
    <p:cSldViewPr snapToGrid="0">
      <p:cViewPr varScale="1">
        <p:scale>
          <a:sx n="81" d="100"/>
          <a:sy n="81" d="100"/>
        </p:scale>
        <p:origin x="126" y="324"/>
      </p:cViewPr>
      <p:guideLst>
        <p:guide orient="horz" pos="214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2023/6/6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83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20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425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87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952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879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078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242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505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16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550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637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68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98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114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468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482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818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568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981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933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698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47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25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04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209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31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622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462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A277-5503-4F74-A143-8F6C1772587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6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hyperlink" Target="http://www.1ppt.com/jieri/" TargetMode="Externa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4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45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81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49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31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15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18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31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13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76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68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4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4" y="66362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43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2023/6/6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98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3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7a37200a7b29fbeccb0202598bd6f7c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785" y="381000"/>
            <a:ext cx="6096000" cy="6096000"/>
          </a:xfrm>
          <a:prstGeom prst="rect">
            <a:avLst/>
          </a:prstGeom>
        </p:spPr>
      </p:pic>
      <p:pic>
        <p:nvPicPr>
          <p:cNvPr id="7" name="图片 6" descr="51miz-E424429-B0363B6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89975" y="162560"/>
            <a:ext cx="3509645" cy="21926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30335" y="4675505"/>
            <a:ext cx="2829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汇报人</a:t>
            </a:r>
            <a:r>
              <a:rPr lang="zh-CN" altLang="en-US" dirty="0" smtClean="0"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>优品</a:t>
            </a:r>
            <a:r>
              <a:rPr lang="en-US" altLang="zh-CN" dirty="0" smtClean="0">
                <a:cs typeface="+mn-ea"/>
                <a:sym typeface="+mn-lt"/>
              </a:rPr>
              <a:t>PPT</a:t>
            </a:r>
            <a:endParaRPr lang="zh-CN" altLang="en-US" dirty="0">
              <a:cs typeface="+mn-ea"/>
              <a:sym typeface="+mn-lt"/>
            </a:endParaRPr>
          </a:p>
          <a:p>
            <a:r>
              <a:rPr lang="zh-CN" altLang="en-US" dirty="0" smtClean="0">
                <a:cs typeface="+mn-ea"/>
                <a:sym typeface="+mn-lt"/>
              </a:rPr>
              <a:t>时    间</a:t>
            </a:r>
            <a:r>
              <a:rPr lang="zh-CN" altLang="en-US" dirty="0">
                <a:cs typeface="+mn-ea"/>
                <a:sym typeface="+mn-lt"/>
              </a:rPr>
              <a:t>：</a:t>
            </a:r>
            <a:r>
              <a:rPr lang="en-US" altLang="zh-CN" dirty="0" smtClean="0">
                <a:cs typeface="+mn-ea"/>
                <a:sym typeface="+mn-lt"/>
              </a:rPr>
              <a:t>20XX</a:t>
            </a:r>
            <a:r>
              <a:rPr lang="zh-CN" altLang="en-US" dirty="0" smtClean="0">
                <a:cs typeface="+mn-ea"/>
                <a:sym typeface="+mn-lt"/>
              </a:rPr>
              <a:t>年</a:t>
            </a:r>
            <a:r>
              <a:rPr lang="en-US" altLang="zh-CN" dirty="0" smtClean="0">
                <a:cs typeface="+mn-ea"/>
                <a:sym typeface="+mn-lt"/>
              </a:rPr>
              <a:t>1</a:t>
            </a:r>
            <a:r>
              <a:rPr lang="zh-CN" altLang="en-US" dirty="0" smtClean="0">
                <a:cs typeface="+mn-ea"/>
                <a:sym typeface="+mn-lt"/>
              </a:rPr>
              <a:t>月</a:t>
            </a:r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10425" y="1501140"/>
            <a:ext cx="4767580" cy="200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cs typeface="+mn-ea"/>
                <a:sym typeface="+mn-lt"/>
              </a:rPr>
              <a:t>小寒大寒，冷成一团” 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cs typeface="+mn-ea"/>
                <a:sym typeface="+mn-lt"/>
              </a:rPr>
              <a:t>说明</a:t>
            </a:r>
            <a:r>
              <a:rPr lang="en-US" altLang="zh-CN" sz="2400" dirty="0">
                <a:cs typeface="+mn-ea"/>
                <a:sym typeface="+mn-lt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cs typeface="+mn-ea"/>
                <a:sym typeface="+mn-lt"/>
              </a:rPr>
              <a:t>小</a:t>
            </a:r>
            <a:r>
              <a:rPr lang="zh-CN" altLang="en-US" sz="2400" dirty="0" smtClean="0">
                <a:cs typeface="+mn-ea"/>
                <a:sym typeface="+mn-lt"/>
              </a:rPr>
              <a:t>寒</a:t>
            </a:r>
            <a:r>
              <a:rPr lang="zh-CN" altLang="en-US" sz="2400" dirty="0">
                <a:cs typeface="+mn-ea"/>
                <a:sym typeface="+mn-lt"/>
              </a:rPr>
              <a:t>节气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cs typeface="+mn-ea"/>
                <a:sym typeface="+mn-lt"/>
              </a:rPr>
              <a:t>也是一年中的寒冷时期。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961" b="94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1201" y="3040404"/>
            <a:ext cx="957565" cy="933922"/>
          </a:xfrm>
          <a:prstGeom prst="rect">
            <a:avLst/>
          </a:prstGeom>
        </p:spPr>
      </p:pic>
      <p:pic>
        <p:nvPicPr>
          <p:cNvPr id="129" name="图片 128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817" b="9342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9880008" y="1174937"/>
            <a:ext cx="904531" cy="882198"/>
          </a:xfrm>
          <a:prstGeom prst="rect">
            <a:avLst/>
          </a:prstGeom>
        </p:spPr>
      </p:pic>
      <p:sp>
        <p:nvSpPr>
          <p:cNvPr id="130" name="矩形 129"/>
          <p:cNvSpPr/>
          <p:nvPr/>
        </p:nvSpPr>
        <p:spPr>
          <a:xfrm>
            <a:off x="10923905" y="168275"/>
            <a:ext cx="568960" cy="1006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101600" dir="2400000" sx="105000" sy="105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0921458" y="430288"/>
            <a:ext cx="615553" cy="4097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b="1" dirty="0">
                <a:blipFill dpi="0" rotWithShape="1">
                  <a:blip r:embed="rId5"/>
                  <a:srcRect/>
                  <a:tile tx="0" ty="0" sx="100000" sy="100000" flip="none" algn="tl"/>
                </a:blipFill>
                <a:cs typeface="+mn-ea"/>
                <a:sym typeface="+mn-lt"/>
              </a:rPr>
              <a:t>温</a:t>
            </a:r>
          </a:p>
        </p:txBody>
      </p:sp>
      <p:pic>
        <p:nvPicPr>
          <p:cNvPr id="5" name="图片 4" descr="00Y58PIC7Je4S9vEg558PICbb_PIC20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4450" y="3974465"/>
            <a:ext cx="3044190" cy="2755900"/>
          </a:xfrm>
          <a:prstGeom prst="rect">
            <a:avLst/>
          </a:prstGeom>
        </p:spPr>
      </p:pic>
      <p:pic>
        <p:nvPicPr>
          <p:cNvPr id="6" name="图片 5" descr="59efd805c31d4e3d956fc33fd716e1e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24860" y="2660650"/>
            <a:ext cx="3885565" cy="4190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0" grpId="0" bldLvl="0" animBg="1"/>
      <p:bldP spid="1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95540" y="1485265"/>
            <a:ext cx="4767580" cy="248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u="sng" dirty="0">
                <a:cs typeface="+mn-ea"/>
                <a:sym typeface="+mn-lt"/>
              </a:rPr>
              <a:t>大气环流稳定，</a:t>
            </a:r>
            <a:endParaRPr lang="en-US" altLang="zh-CN" sz="2400" u="sng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400" u="sng" dirty="0">
                <a:cs typeface="+mn-ea"/>
                <a:sym typeface="+mn-lt"/>
              </a:rPr>
              <a:t>环流周期约为</a:t>
            </a:r>
            <a:endParaRPr lang="en-US" altLang="zh-CN" sz="2400" u="sng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400" u="sng" dirty="0">
                <a:cs typeface="+mn-ea"/>
                <a:sym typeface="+mn-lt"/>
              </a:rPr>
              <a:t>二十天。</a:t>
            </a:r>
            <a:endParaRPr lang="en-US" altLang="zh-CN" sz="2400" u="sng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400" u="sng" dirty="0">
                <a:cs typeface="+mn-ea"/>
                <a:sym typeface="+mn-lt"/>
              </a:rPr>
              <a:t>常出现大范围雨雪天气</a:t>
            </a:r>
            <a:endParaRPr lang="en-US" altLang="zh-CN" sz="2400" u="sng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400" u="sng" dirty="0">
                <a:cs typeface="+mn-ea"/>
                <a:sym typeface="+mn-lt"/>
              </a:rPr>
              <a:t>和大风降温。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961" b="94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0576" y="3420769"/>
            <a:ext cx="957565" cy="933922"/>
          </a:xfrm>
          <a:prstGeom prst="rect">
            <a:avLst/>
          </a:prstGeom>
        </p:spPr>
      </p:pic>
      <p:pic>
        <p:nvPicPr>
          <p:cNvPr id="129" name="图片 128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817" b="9342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9427253" y="1174937"/>
            <a:ext cx="904531" cy="882198"/>
          </a:xfrm>
          <a:prstGeom prst="rect">
            <a:avLst/>
          </a:prstGeom>
        </p:spPr>
      </p:pic>
      <p:sp>
        <p:nvSpPr>
          <p:cNvPr id="130" name="矩形 129"/>
          <p:cNvSpPr/>
          <p:nvPr/>
        </p:nvSpPr>
        <p:spPr>
          <a:xfrm>
            <a:off x="10923905" y="168275"/>
            <a:ext cx="568960" cy="1006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101600" dir="2400000" sx="105000" sy="105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0921458" y="430288"/>
            <a:ext cx="615553" cy="4097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b="1" dirty="0">
                <a:blipFill dpi="0" rotWithShape="1">
                  <a:blip r:embed="rId5"/>
                  <a:srcRect/>
                  <a:tile tx="0" ty="0" sx="100000" sy="100000" flip="none" algn="tl"/>
                </a:blipFill>
                <a:cs typeface="+mn-ea"/>
                <a:sym typeface="+mn-lt"/>
              </a:rPr>
              <a:t>气</a:t>
            </a:r>
          </a:p>
        </p:txBody>
      </p:sp>
      <p:pic>
        <p:nvPicPr>
          <p:cNvPr id="5" name="图片 4" descr="00Y58PIC7Je4S9vEg558PICbb_PIC20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4450" y="3974465"/>
            <a:ext cx="3044190" cy="2755900"/>
          </a:xfrm>
          <a:prstGeom prst="rect">
            <a:avLst/>
          </a:prstGeom>
        </p:spPr>
      </p:pic>
      <p:pic>
        <p:nvPicPr>
          <p:cNvPr id="3" name="图片 2" descr="a89961a8370bb5ea05d65067e251017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325" y="1674495"/>
            <a:ext cx="4218940" cy="575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0" grpId="0" bldLvl="0" animBg="1"/>
      <p:bldP spid="1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7ccc13efc5ef851c37a9c3e69b07ea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330" y="1149985"/>
            <a:ext cx="7913370" cy="562229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033510" y="552450"/>
            <a:ext cx="2239645" cy="3331210"/>
            <a:chOff x="14226" y="870"/>
            <a:chExt cx="3527" cy="5246"/>
          </a:xfrm>
        </p:grpSpPr>
        <p:pic>
          <p:nvPicPr>
            <p:cNvPr id="4" name="图片 3" descr="51miz-E720865-DCE7656A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0" y="870"/>
              <a:ext cx="2943" cy="524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5647" y="1483"/>
              <a:ext cx="1270" cy="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典籍记载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4226" y="1023"/>
              <a:ext cx="1421" cy="14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487" y="1225"/>
              <a:ext cx="89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041515" y="906780"/>
            <a:ext cx="4734560" cy="1722120"/>
            <a:chOff x="11089" y="1428"/>
            <a:chExt cx="7456" cy="2712"/>
          </a:xfrm>
        </p:grpSpPr>
        <p:sp>
          <p:nvSpPr>
            <p:cNvPr id="5" name="矩形 4"/>
            <p:cNvSpPr/>
            <p:nvPr/>
          </p:nvSpPr>
          <p:spPr>
            <a:xfrm>
              <a:off x="11089" y="1428"/>
              <a:ext cx="7456" cy="2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cs typeface="+mn-ea"/>
                  <a:sym typeface="+mn-lt"/>
                </a:rPr>
                <a:t>小寒，十二月节。月初寒尚小，故云。月半则大矣</a:t>
              </a:r>
              <a:r>
                <a:rPr lang="zh-CN" altLang="en-US" sz="1600" dirty="0" smtClean="0">
                  <a:cs typeface="+mn-ea"/>
                  <a:sym typeface="+mn-lt"/>
                </a:rPr>
                <a:t>。</a:t>
              </a:r>
              <a:endParaRPr lang="zh-CN" altLang="en-US" sz="1600" dirty="0">
                <a:cs typeface="+mn-ea"/>
                <a:sym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cs typeface="+mn-ea"/>
                  <a:sym typeface="+mn-lt"/>
                </a:rPr>
                <a:t>小寒之日雁北乡，又五日鹊始巢，又五日雉始雊</a:t>
              </a:r>
              <a:r>
                <a:rPr lang="zh-CN" altLang="en-US" sz="1600" dirty="0" smtClean="0">
                  <a:cs typeface="+mn-ea"/>
                  <a:sym typeface="+mn-lt"/>
                </a:rPr>
                <a:t>。</a:t>
              </a:r>
              <a:endParaRPr lang="zh-CN" altLang="en-US" sz="1600" dirty="0">
                <a:cs typeface="+mn-ea"/>
                <a:sym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cs typeface="+mn-ea"/>
                  <a:sym typeface="+mn-lt"/>
                </a:rPr>
                <a:t>雁北乡（</a:t>
              </a:r>
              <a:r>
                <a:rPr lang="en-US" altLang="zh-CN" sz="1600" dirty="0" err="1">
                  <a:cs typeface="+mn-ea"/>
                  <a:sym typeface="+mn-lt"/>
                </a:rPr>
                <a:t>xiàng</a:t>
              </a:r>
              <a:r>
                <a:rPr lang="zh-CN" altLang="en-US" sz="1600" dirty="0">
                  <a:cs typeface="+mn-ea"/>
                  <a:sym typeface="+mn-lt"/>
                </a:rPr>
                <a:t>）。乡，向导之义。二阳之候，雁将避热而回，今则乡北飞之，至立春后皆归矣，禽鸟得气之先故也。</a:t>
              </a:r>
              <a:endParaRPr lang="zh-CN" altLang="en-US" sz="1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1089" y="1428"/>
              <a:ext cx="0" cy="271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图片 6" descr="d6abf16386ffd1d83fbe321f646e9b7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17145"/>
            <a:ext cx="12182475" cy="6868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6abf16386ffd1d83fbe321f646e9b7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" y="-5080"/>
            <a:ext cx="12182475" cy="68681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009765" y="716280"/>
            <a:ext cx="4734560" cy="1943735"/>
            <a:chOff x="11089" y="1428"/>
            <a:chExt cx="7456" cy="3061"/>
          </a:xfrm>
        </p:grpSpPr>
        <p:sp>
          <p:nvSpPr>
            <p:cNvPr id="5" name="矩形 4"/>
            <p:cNvSpPr/>
            <p:nvPr/>
          </p:nvSpPr>
          <p:spPr>
            <a:xfrm>
              <a:off x="11089" y="1428"/>
              <a:ext cx="7456" cy="3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cs typeface="+mn-ea"/>
                  <a:sym typeface="+mn-lt"/>
                </a:rPr>
                <a:t>谚语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cs typeface="+mn-ea"/>
                  <a:sym typeface="+mn-lt"/>
                </a:rPr>
                <a:t>小寒大寒不下雪，小暑大暑田开裂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cs typeface="+mn-ea"/>
                  <a:sym typeface="+mn-lt"/>
                </a:rPr>
                <a:t>小寒大寒，冷成冰团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cs typeface="+mn-ea"/>
                  <a:sym typeface="+mn-lt"/>
                </a:rPr>
                <a:t>小寒不寒，清明泥潭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cs typeface="+mn-ea"/>
                  <a:sym typeface="+mn-lt"/>
                </a:rPr>
                <a:t>小寒大寒寒得透，来年春天天暖和</a:t>
              </a:r>
              <a:endParaRPr lang="zh-CN" altLang="en-US" sz="1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1089" y="1428"/>
              <a:ext cx="6" cy="30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6abf16386ffd1d83fbe321f646e9b7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" y="-5080"/>
            <a:ext cx="12182475" cy="68681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009765" y="716280"/>
            <a:ext cx="4734560" cy="1943735"/>
            <a:chOff x="11089" y="1428"/>
            <a:chExt cx="7456" cy="3061"/>
          </a:xfrm>
        </p:grpSpPr>
        <p:sp>
          <p:nvSpPr>
            <p:cNvPr id="5" name="矩形 4"/>
            <p:cNvSpPr/>
            <p:nvPr/>
          </p:nvSpPr>
          <p:spPr>
            <a:xfrm>
              <a:off x="11089" y="1428"/>
              <a:ext cx="7456" cy="3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cs typeface="+mn-ea"/>
                  <a:sym typeface="+mn-lt"/>
                </a:rPr>
                <a:t>小寒农谚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cs typeface="+mn-ea"/>
                  <a:sym typeface="+mn-lt"/>
                </a:rPr>
                <a:t>寒时处二三九，天寒地冻北风吼。</a:t>
              </a:r>
              <a:br>
                <a:rPr lang="zh-CN" altLang="en-US" sz="1600" dirty="0">
                  <a:cs typeface="+mn-ea"/>
                  <a:sym typeface="+mn-lt"/>
                </a:rPr>
              </a:br>
              <a:r>
                <a:rPr lang="zh-CN" altLang="en-US" sz="1600" dirty="0">
                  <a:cs typeface="+mn-ea"/>
                  <a:sym typeface="+mn-lt"/>
                </a:rPr>
                <a:t>窖坑栏舍要防寒，瓜菜薯窖严封口。</a:t>
              </a:r>
              <a:br>
                <a:rPr lang="zh-CN" altLang="en-US" sz="1600" dirty="0">
                  <a:cs typeface="+mn-ea"/>
                  <a:sym typeface="+mn-lt"/>
                </a:rPr>
              </a:br>
              <a:r>
                <a:rPr lang="zh-CN" altLang="en-US" sz="1600" dirty="0">
                  <a:cs typeface="+mn-ea"/>
                  <a:sym typeface="+mn-lt"/>
                </a:rPr>
                <a:t>薯窖十到十五度（℃），十三正是好火候。</a:t>
              </a:r>
              <a:br>
                <a:rPr lang="zh-CN" altLang="en-US" sz="1600" dirty="0">
                  <a:cs typeface="+mn-ea"/>
                  <a:sym typeface="+mn-lt"/>
                </a:rPr>
              </a:br>
              <a:endParaRPr lang="zh-CN" altLang="en-US" sz="1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1089" y="1428"/>
              <a:ext cx="6" cy="30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64330" y="681355"/>
            <a:ext cx="31349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小寒</a:t>
            </a:r>
            <a:r>
              <a:rPr lang="en-US" altLang="zh-CN" dirty="0" smtClean="0">
                <a:cs typeface="+mn-ea"/>
                <a:sym typeface="+mn-lt"/>
              </a:rPr>
              <a:t>》 </a:t>
            </a:r>
            <a:r>
              <a:rPr lang="zh-CN" altLang="en-US" dirty="0" smtClean="0">
                <a:cs typeface="+mn-ea"/>
                <a:sym typeface="+mn-lt"/>
              </a:rPr>
              <a:t>（</a:t>
            </a:r>
            <a:r>
              <a:rPr lang="zh-CN" altLang="en-US" dirty="0">
                <a:cs typeface="+mn-ea"/>
                <a:sym typeface="+mn-lt"/>
              </a:rPr>
              <a:t>吴藕汀）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众卉欣荣非及时，漳州冷艳客来贻。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小寒惟有梅花饺，未见梢头春一枝。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16705" y="2964815"/>
            <a:ext cx="3230245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小寒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（元稹）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小寒连大吕，欢鹊垒新巢。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拾食寻河曲，衔紫绕树梢。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霜鹰近北首，雊雉隐丛茅。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莫怪严凝切，春冬正月交</a:t>
            </a:r>
          </a:p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2b57fdd58006a53c9003bfa35c783f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130" y="-14605"/>
            <a:ext cx="4558030" cy="683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37610" y="681355"/>
            <a:ext cx="376682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驻舆遣人寻访後山陈德方家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黄庭坚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江雨蒙蒙作小寒，雪飘五老发毛斑。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城中咫尺云横栈，独立前山望后山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04870" y="3439795"/>
            <a:ext cx="423926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窗前木芙蓉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范成大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辛苦孤花破小寒，花心应似客心酸。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更凭青女留连得，未作愁红怨绿看。</a:t>
            </a:r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2b57fdd58006a53c9003bfa35c783f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130" y="-14605"/>
            <a:ext cx="4558030" cy="683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7ccc13efc5ef851c37a9c3e69b07ea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330" y="1149985"/>
            <a:ext cx="7913370" cy="562229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033510" y="552450"/>
            <a:ext cx="2239645" cy="3331210"/>
            <a:chOff x="14226" y="870"/>
            <a:chExt cx="3527" cy="5246"/>
          </a:xfrm>
        </p:grpSpPr>
        <p:pic>
          <p:nvPicPr>
            <p:cNvPr id="4" name="图片 3" descr="51miz-E720865-DCE7656A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0" y="870"/>
              <a:ext cx="2943" cy="524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5647" y="1483"/>
              <a:ext cx="1270" cy="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各地习俗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4226" y="1023"/>
              <a:ext cx="1421" cy="14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487" y="1225"/>
              <a:ext cx="89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61665" y="3917315"/>
            <a:ext cx="3608070" cy="2305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到了小寒，老南京一般会煮菜饭吃，菜饭的内容并不相同，有用矮脚黄青菜与咸肉片、香肠片或是板鸭丁，再剁上一些生姜粒与糯米一起煮的，十分香鲜可口。其中矮脚黄、香肠、板鸭都是南京的著名特产，可谓是真正的“南京菜饭”，甚至可与腊八粥相媲美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85710" y="4850130"/>
            <a:ext cx="389191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广州传统，小寒早上吃糯米饭，为避免太糯，一般是</a:t>
            </a: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60%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糯米</a:t>
            </a: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40%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香米，把腊肉和腊肠切碎，炒熟，花生米炒熟，加一些碎葱白，拌在饭里面吃。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77129" y="2697526"/>
            <a:ext cx="461665" cy="15398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广东：吃糯米饭</a:t>
            </a:r>
          </a:p>
        </p:txBody>
      </p:sp>
      <p:cxnSp>
        <p:nvCxnSpPr>
          <p:cNvPr id="827" name="直接连接符 826"/>
          <p:cNvCxnSpPr/>
          <p:nvPr/>
        </p:nvCxnSpPr>
        <p:spPr>
          <a:xfrm>
            <a:off x="7084443" y="1393822"/>
            <a:ext cx="0" cy="4717427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63500" dir="11400000" sx="98000" sy="98000" algn="r" rotWithShape="0">
              <a:prstClr val="black">
                <a:alpha val="3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51miz-E999554-63E9F45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7595" y="2579370"/>
            <a:ext cx="3333750" cy="21024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47014" y="2155871"/>
            <a:ext cx="461665" cy="133305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南京：吃菜饭</a:t>
            </a:r>
          </a:p>
        </p:txBody>
      </p:sp>
      <p:pic>
        <p:nvPicPr>
          <p:cNvPr id="7" name="图片 6" descr="51miz-P1004425-M3D7WJC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460" y="2226945"/>
            <a:ext cx="2667635" cy="1500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1miz-E1032077-C8915AC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575" y="79375"/>
            <a:ext cx="3166110" cy="2110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5070" y="614680"/>
            <a:ext cx="2165985" cy="1040130"/>
          </a:xfrm>
        </p:spPr>
        <p:txBody>
          <a:bodyPr/>
          <a:lstStyle/>
          <a:p>
            <a:r>
              <a:rPr lang="zh-CN" altLang="en-US" sz="4800" dirty="0">
                <a:latin typeface="+mn-lt"/>
                <a:ea typeface="+mn-ea"/>
                <a:cs typeface="+mn-ea"/>
                <a:sym typeface="+mn-lt"/>
              </a:rPr>
              <a:t>目 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85685" y="2968625"/>
            <a:ext cx="576580" cy="3060065"/>
          </a:xfrm>
        </p:spPr>
        <p:txBody>
          <a:bodyPr vert="eaVert">
            <a:noAutofit/>
          </a:bodyPr>
          <a:lstStyle/>
          <a:p>
            <a:r>
              <a:rPr lang="zh-CN" altLang="en-US" sz="2400" spc="100" dirty="0">
                <a:cs typeface="+mn-ea"/>
                <a:sym typeface="+mn-lt"/>
              </a:rPr>
              <a:t>典籍记载</a:t>
            </a:r>
          </a:p>
        </p:txBody>
      </p:sp>
      <p:sp>
        <p:nvSpPr>
          <p:cNvPr id="7" name="矩形 6"/>
          <p:cNvSpPr/>
          <p:nvPr/>
        </p:nvSpPr>
        <p:spPr>
          <a:xfrm>
            <a:off x="5014964" y="2968335"/>
            <a:ext cx="664797" cy="125290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spc="100" dirty="0">
                <a:cs typeface="+mn-ea"/>
                <a:sym typeface="+mn-lt"/>
              </a:rPr>
              <a:t>节气摘要</a:t>
            </a:r>
          </a:p>
        </p:txBody>
      </p:sp>
      <p:sp>
        <p:nvSpPr>
          <p:cNvPr id="8" name="矩形 7"/>
          <p:cNvSpPr/>
          <p:nvPr/>
        </p:nvSpPr>
        <p:spPr>
          <a:xfrm>
            <a:off x="6084527" y="2961811"/>
            <a:ext cx="664797" cy="125290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spc="100" dirty="0">
                <a:cs typeface="+mn-ea"/>
                <a:sym typeface="+mn-lt"/>
              </a:rPr>
              <a:t>节气特征</a:t>
            </a:r>
            <a:endParaRPr lang="en-US" altLang="zh-CN" sz="2400" spc="100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845285" y="2915807"/>
            <a:ext cx="0" cy="2336537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957822" y="2885092"/>
            <a:ext cx="0" cy="2336537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058665" y="2903022"/>
            <a:ext cx="0" cy="2336537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4950527" y="2266150"/>
            <a:ext cx="662473" cy="6624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reflection stA="45000" endPos="0" dist="50800" dir="5400000" sy="-100000" algn="bl" rotWithShape="0"/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79782" y="221204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一</a:t>
            </a:r>
          </a:p>
        </p:txBody>
      </p:sp>
      <p:sp>
        <p:nvSpPr>
          <p:cNvPr id="15" name="椭圆 14"/>
          <p:cNvSpPr/>
          <p:nvPr/>
        </p:nvSpPr>
        <p:spPr>
          <a:xfrm>
            <a:off x="6023467" y="2235634"/>
            <a:ext cx="662473" cy="6624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reflection stA="45000" endPos="0" dist="50800" dir="5400000" sy="-100000" algn="bl" rotWithShape="0"/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48787" y="218676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二</a:t>
            </a:r>
          </a:p>
        </p:txBody>
      </p:sp>
      <p:sp>
        <p:nvSpPr>
          <p:cNvPr id="17" name="椭圆 16"/>
          <p:cNvSpPr/>
          <p:nvPr/>
        </p:nvSpPr>
        <p:spPr>
          <a:xfrm>
            <a:off x="7171879" y="2235633"/>
            <a:ext cx="662473" cy="6624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reflection stA="45000" endPos="0" dist="50800" dir="5400000" sy="-100000" algn="bl" rotWithShape="0"/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20670" y="218676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三</a:t>
            </a:r>
          </a:p>
        </p:txBody>
      </p:sp>
      <p:sp>
        <p:nvSpPr>
          <p:cNvPr id="24" name="矩形 23"/>
          <p:cNvSpPr/>
          <p:nvPr/>
        </p:nvSpPr>
        <p:spPr>
          <a:xfrm>
            <a:off x="8259839" y="2965451"/>
            <a:ext cx="664797" cy="125290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spc="100" dirty="0">
                <a:cs typeface="+mn-ea"/>
                <a:sym typeface="+mn-lt"/>
              </a:rPr>
              <a:t>各地习俗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9080190" y="2893074"/>
            <a:ext cx="0" cy="2336537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8236854" y="2190235"/>
            <a:ext cx="662473" cy="6624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reflection stA="45000" endPos="0" dist="50800" dir="5400000" sy="-100000" algn="bl" rotWithShape="0"/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85621" y="215986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四</a:t>
            </a:r>
          </a:p>
        </p:txBody>
      </p:sp>
      <p:sp>
        <p:nvSpPr>
          <p:cNvPr id="28" name="矩形 27"/>
          <p:cNvSpPr/>
          <p:nvPr/>
        </p:nvSpPr>
        <p:spPr>
          <a:xfrm>
            <a:off x="9245909" y="2965451"/>
            <a:ext cx="664797" cy="125290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spc="100" dirty="0">
                <a:cs typeface="+mn-ea"/>
                <a:sym typeface="+mn-lt"/>
              </a:rPr>
              <a:t>节气养生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9954076" y="2867905"/>
            <a:ext cx="0" cy="2336537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9189896" y="2235633"/>
            <a:ext cx="662473" cy="6624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reflection stA="45000" endPos="0" dist="50800" dir="5400000" sy="-100000" algn="bl" rotWithShape="0"/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219644" y="21760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3" grpId="0" bldLvl="0" animBg="1"/>
      <p:bldP spid="14" grpId="0"/>
      <p:bldP spid="15" grpId="0" bldLvl="0" animBg="1"/>
      <p:bldP spid="16" grpId="0"/>
      <p:bldP spid="17" grpId="0" bldLvl="0" animBg="1"/>
      <p:bldP spid="18" grpId="0"/>
      <p:bldP spid="24" grpId="0"/>
      <p:bldP spid="26" grpId="0" bldLvl="0" animBg="1"/>
      <p:bldP spid="27" grpId="0"/>
      <p:bldP spid="28" grpId="0"/>
      <p:bldP spid="30" grpId="0" bldLvl="0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17391" y="4141668"/>
            <a:ext cx="5034175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习俗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土地公做“牙”</a:t>
            </a:r>
            <a:endParaRPr lang="zh-CN" altLang="en-US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effectLst/>
                <a:cs typeface="+mn-ea"/>
                <a:sym typeface="+mn-lt"/>
              </a:rPr>
              <a:t>尾牙源自于拜土地公做“牙”的习俗。所谓二月二为头牙，以后每逢初二和十六都要做“牙”到了农历十二月十六日正好是尾牙。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0923697" y="168500"/>
            <a:ext cx="569166" cy="2335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101600" dir="2400000" sx="105000" sy="105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0921458" y="430288"/>
            <a:ext cx="615553" cy="125931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b="1" dirty="0">
                <a:blipFill dpi="0" rotWithShape="1">
                  <a:blip r:embed="rId3"/>
                  <a:srcRect/>
                  <a:tile tx="0" ty="0" sx="100000" sy="100000" flip="none" algn="tl"/>
                </a:blipFill>
                <a:cs typeface="+mn-ea"/>
                <a:sym typeface="+mn-lt"/>
              </a:rPr>
              <a:t>尾 牙 祭</a:t>
            </a:r>
          </a:p>
        </p:txBody>
      </p:sp>
      <p:pic>
        <p:nvPicPr>
          <p:cNvPr id="9" name="图片 8" descr="51miz-E228122-633A1D6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985" y="541020"/>
            <a:ext cx="3298825" cy="3339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0" grpId="0" bldLvl="0" animBg="1"/>
      <p:bldP spid="1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32630" y="4141470"/>
            <a:ext cx="6518910" cy="212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“小寒”是腊月的节气，由于古人会在十二月份举行合祀众神的腊祭，因此把腊祭所在的十二月叫腊月。腊的木义是“接”，取新旧交接之意。腊祭为我国古代祭祀习俗之一，远在先秦时期就已形成。汉应劫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风俗通。义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云：　　“腊者，猎也，言田猎取兽以祀其祖先也。或曰腊者，接也，新故交接，故大祭以报功也。”　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0923697" y="168500"/>
            <a:ext cx="569166" cy="2335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101600" dir="2400000" sx="105000" sy="105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0921458" y="430288"/>
            <a:ext cx="615553" cy="83452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b="1" dirty="0">
                <a:blipFill dpi="0" rotWithShape="1">
                  <a:blip r:embed="rId3"/>
                  <a:srcRect/>
                  <a:tile tx="0" ty="0" sx="100000" sy="100000" flip="none" algn="tl"/>
                </a:blipFill>
                <a:cs typeface="+mn-ea"/>
                <a:sym typeface="+mn-lt"/>
              </a:rPr>
              <a:t>腊 祭</a:t>
            </a:r>
          </a:p>
        </p:txBody>
      </p:sp>
      <p:pic>
        <p:nvPicPr>
          <p:cNvPr id="9" name="图片 8" descr="51miz-E228122-633A1D6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985" y="541020"/>
            <a:ext cx="3298825" cy="3339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0" grpId="0" bldLvl="0" animBg="1"/>
      <p:bldP spid="1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26740" y="4141470"/>
            <a:ext cx="8524240" cy="2268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我国北方各省，人冬之后天寒地诉，冰期十分长久，动辄从十一月起，直到次年四月。春冬之间，河面结冰厚实，冰上行走皆用爬犁。爬犁或由马拉，或由狗牵，或由乘坐的人手持木杆如撑船般划动，推动前行。冰面特厚的地区，大多设有冰床，供行人玩耍，也有穿冰鞋在冰面竞走的，古代称为冰戏。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宋史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有</a:t>
            </a:r>
            <a:r>
              <a:rPr lang="en-US" altLang="zh-CN" sz="1600" dirty="0">
                <a:cs typeface="+mn-ea"/>
                <a:sym typeface="+mn-lt"/>
              </a:rPr>
              <a:t>:“</a:t>
            </a:r>
            <a:r>
              <a:rPr lang="zh-CN" altLang="en-US" sz="1600" dirty="0">
                <a:cs typeface="+mn-ea"/>
                <a:sym typeface="+mn-lt"/>
              </a:rPr>
              <a:t>故事斋宿，幸后苑，作冰戏。”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钦定日下旧闻考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中记载有</a:t>
            </a:r>
            <a:r>
              <a:rPr lang="en-US" altLang="zh-CN" sz="1600" dirty="0">
                <a:cs typeface="+mn-ea"/>
                <a:sym typeface="+mn-lt"/>
              </a:rPr>
              <a:t>:“</a:t>
            </a:r>
            <a:r>
              <a:rPr lang="zh-CN" altLang="en-US" sz="1600" dirty="0">
                <a:cs typeface="+mn-ea"/>
                <a:sym typeface="+mn-lt"/>
              </a:rPr>
              <a:t>西华门之西为西苑，榜曰西苑门，入门为太液池，冬月则陈冰嬉，习劳行赏。”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倚晴阁杂抄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中关于北平旧时风俗，写有</a:t>
            </a:r>
            <a:r>
              <a:rPr lang="en-US" altLang="zh-CN" sz="1600" dirty="0">
                <a:cs typeface="+mn-ea"/>
                <a:sym typeface="+mn-lt"/>
              </a:rPr>
              <a:t>:“</a:t>
            </a:r>
            <a:r>
              <a:rPr lang="zh-CN" altLang="en-US" sz="1600" dirty="0">
                <a:cs typeface="+mn-ea"/>
                <a:sym typeface="+mn-lt"/>
              </a:rPr>
              <a:t>明时，积水潭尝有好事者，联十余床，携都篮酒具，铺截锐其上，轰饮冰凌中，亦足乐也。”　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0923697" y="168500"/>
            <a:ext cx="569166" cy="2335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101600" dir="2400000" sx="105000" sy="105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0921458" y="430288"/>
            <a:ext cx="615553" cy="83452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b="1" dirty="0">
                <a:blipFill dpi="0" rotWithShape="1">
                  <a:blip r:embed="rId3"/>
                  <a:srcRect/>
                  <a:tile tx="0" ty="0" sx="100000" sy="100000" flip="none" algn="tl"/>
                </a:blipFill>
                <a:cs typeface="+mn-ea"/>
                <a:sym typeface="+mn-lt"/>
              </a:rPr>
              <a:t>冰 戏</a:t>
            </a:r>
          </a:p>
        </p:txBody>
      </p:sp>
      <p:pic>
        <p:nvPicPr>
          <p:cNvPr id="9" name="图片 8" descr="51miz-E228122-633A1D6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985" y="541020"/>
            <a:ext cx="3298825" cy="3339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0" grpId="0" bldLvl="0" animBg="1"/>
      <p:bldP spid="1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7ccc13efc5ef851c37a9c3e69b07ea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330" y="1149985"/>
            <a:ext cx="7913370" cy="562229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033510" y="552450"/>
            <a:ext cx="2239645" cy="3331210"/>
            <a:chOff x="14226" y="870"/>
            <a:chExt cx="3527" cy="5246"/>
          </a:xfrm>
        </p:grpSpPr>
        <p:pic>
          <p:nvPicPr>
            <p:cNvPr id="4" name="图片 3" descr="51miz-E720865-DCE7656A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0" y="870"/>
              <a:ext cx="2943" cy="524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5647" y="1483"/>
              <a:ext cx="1270" cy="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4226" y="1023"/>
              <a:ext cx="1421" cy="14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487" y="1225"/>
              <a:ext cx="89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10923697" y="168500"/>
            <a:ext cx="569166" cy="2335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101600" dir="2400000" sx="105000" sy="105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0921458" y="430288"/>
            <a:ext cx="615553" cy="16841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b="1" dirty="0">
                <a:blipFill dpi="0" rotWithShape="1">
                  <a:blip r:embed="rId3"/>
                  <a:srcRect/>
                  <a:tile tx="0" ty="0" sx="100000" sy="100000" flip="none" algn="tl"/>
                </a:blipFill>
                <a:cs typeface="+mn-ea"/>
                <a:sym typeface="+mn-lt"/>
              </a:rPr>
              <a:t>常 用 膳 食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26367" y="1725414"/>
            <a:ext cx="1570698" cy="3643265"/>
            <a:chOff x="2134676" y="2002413"/>
            <a:chExt cx="1570698" cy="3643265"/>
          </a:xfrm>
        </p:grpSpPr>
        <p:sp>
          <p:nvSpPr>
            <p:cNvPr id="10" name="矩形 9"/>
            <p:cNvSpPr/>
            <p:nvPr/>
          </p:nvSpPr>
          <p:spPr>
            <a:xfrm>
              <a:off x="2260946" y="3983410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i="0" dirty="0">
                  <a:effectLst/>
                  <a:cs typeface="+mn-ea"/>
                  <a:sym typeface="+mn-lt"/>
                </a:rPr>
                <a:t>八宝饭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448014" y="4519408"/>
              <a:ext cx="738664" cy="11262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健脾益气、</a:t>
              </a:r>
              <a:endParaRPr lang="en-US" altLang="zh-CN" b="0" i="0" dirty="0">
                <a:solidFill>
                  <a:srgbClr val="333333"/>
                </a:solidFill>
                <a:effectLst/>
                <a:cs typeface="+mn-ea"/>
                <a:sym typeface="+mn-lt"/>
              </a:endParaRPr>
            </a:p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养血安神</a:t>
              </a:r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6" name="图片 15" descr="https://timgsa.baidu.com/timg?image&amp;quality=80&amp;size=b9999_10000&amp;sec=1514968745427&amp;di=2afe17deb7d2195caa22c36b13a61ac3&amp;imgtype=0&amp;src=http%3A%2F%2Fimgsrc.baidu.com%2Fimgad%2Fpic%2Fitem%2F7acb0a46f21fbe09ea2d4f2d60600c338744ad9c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676" y="2002413"/>
              <a:ext cx="1570698" cy="1570698"/>
            </a:xfrm>
            <a:custGeom>
              <a:avLst/>
              <a:gdLst>
                <a:gd name="connsiteX0" fmla="*/ 785349 w 1570698"/>
                <a:gd name="connsiteY0" fmla="*/ 0 h 1570698"/>
                <a:gd name="connsiteX1" fmla="*/ 1570698 w 1570698"/>
                <a:gd name="connsiteY1" fmla="*/ 785349 h 1570698"/>
                <a:gd name="connsiteX2" fmla="*/ 785349 w 1570698"/>
                <a:gd name="connsiteY2" fmla="*/ 1570698 h 1570698"/>
                <a:gd name="connsiteX3" fmla="*/ 0 w 1570698"/>
                <a:gd name="connsiteY3" fmla="*/ 785349 h 1570698"/>
                <a:gd name="connsiteX4" fmla="*/ 785349 w 1570698"/>
                <a:gd name="connsiteY4" fmla="*/ 0 h 15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98" h="1570698">
                  <a:moveTo>
                    <a:pt x="785349" y="0"/>
                  </a:moveTo>
                  <a:cubicBezTo>
                    <a:pt x="1219085" y="0"/>
                    <a:pt x="1570698" y="351613"/>
                    <a:pt x="1570698" y="785349"/>
                  </a:cubicBezTo>
                  <a:cubicBezTo>
                    <a:pt x="1570698" y="1219085"/>
                    <a:pt x="1219085" y="1570698"/>
                    <a:pt x="785349" y="1570698"/>
                  </a:cubicBezTo>
                  <a:cubicBezTo>
                    <a:pt x="351613" y="1570698"/>
                    <a:pt x="0" y="1219085"/>
                    <a:pt x="0" y="785349"/>
                  </a:cubicBezTo>
                  <a:cubicBezTo>
                    <a:pt x="0" y="351613"/>
                    <a:pt x="351613" y="0"/>
                    <a:pt x="785349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6123276" y="1725414"/>
            <a:ext cx="1731564" cy="4247152"/>
            <a:chOff x="5230219" y="2018888"/>
            <a:chExt cx="1731564" cy="4247152"/>
          </a:xfrm>
        </p:grpSpPr>
        <p:sp>
          <p:nvSpPr>
            <p:cNvPr id="11" name="矩形 10"/>
            <p:cNvSpPr/>
            <p:nvPr/>
          </p:nvSpPr>
          <p:spPr>
            <a:xfrm>
              <a:off x="5230219" y="3995856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i="0" dirty="0">
                  <a:effectLst/>
                  <a:cs typeface="+mn-ea"/>
                  <a:sym typeface="+mn-lt"/>
                </a:rPr>
                <a:t>芪杞炖子鸡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613754" y="4519408"/>
              <a:ext cx="1015663" cy="174663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补中益气、</a:t>
              </a:r>
              <a:endParaRPr lang="en-US" altLang="zh-CN" b="0" i="0" dirty="0">
                <a:solidFill>
                  <a:srgbClr val="333333"/>
                </a:solidFill>
                <a:effectLst/>
                <a:cs typeface="+mn-ea"/>
                <a:sym typeface="+mn-lt"/>
              </a:endParaRPr>
            </a:p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滋阴助阳、</a:t>
              </a:r>
              <a:endParaRPr lang="en-US" altLang="zh-CN" b="0" i="0" dirty="0">
                <a:solidFill>
                  <a:srgbClr val="333333"/>
                </a:solidFill>
                <a:effectLst/>
                <a:cs typeface="+mn-ea"/>
                <a:sym typeface="+mn-lt"/>
              </a:endParaRPr>
            </a:p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增强机体抗病能力</a:t>
              </a:r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0" name="图片 19" descr="图片包含 美食, 餐桌, 杯子, 盘子&#10;&#10;已生成极高可信度的说明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32683" y="2018888"/>
              <a:ext cx="1570698" cy="1570698"/>
            </a:xfrm>
            <a:custGeom>
              <a:avLst/>
              <a:gdLst>
                <a:gd name="connsiteX0" fmla="*/ 785349 w 1570698"/>
                <a:gd name="connsiteY0" fmla="*/ 0 h 1570698"/>
                <a:gd name="connsiteX1" fmla="*/ 1570698 w 1570698"/>
                <a:gd name="connsiteY1" fmla="*/ 785349 h 1570698"/>
                <a:gd name="connsiteX2" fmla="*/ 785349 w 1570698"/>
                <a:gd name="connsiteY2" fmla="*/ 1570698 h 1570698"/>
                <a:gd name="connsiteX3" fmla="*/ 0 w 1570698"/>
                <a:gd name="connsiteY3" fmla="*/ 785349 h 1570698"/>
                <a:gd name="connsiteX4" fmla="*/ 785349 w 1570698"/>
                <a:gd name="connsiteY4" fmla="*/ 0 h 15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98" h="1570698">
                  <a:moveTo>
                    <a:pt x="785349" y="0"/>
                  </a:moveTo>
                  <a:cubicBezTo>
                    <a:pt x="1219085" y="0"/>
                    <a:pt x="1570698" y="351613"/>
                    <a:pt x="1570698" y="785349"/>
                  </a:cubicBezTo>
                  <a:cubicBezTo>
                    <a:pt x="1570698" y="1219085"/>
                    <a:pt x="1219085" y="1570698"/>
                    <a:pt x="785349" y="1570698"/>
                  </a:cubicBezTo>
                  <a:cubicBezTo>
                    <a:pt x="351613" y="1570698"/>
                    <a:pt x="0" y="1219085"/>
                    <a:pt x="0" y="785349"/>
                  </a:cubicBezTo>
                  <a:cubicBezTo>
                    <a:pt x="0" y="351613"/>
                    <a:pt x="351613" y="0"/>
                    <a:pt x="785349" y="0"/>
                  </a:cubicBezTo>
                  <a:close/>
                </a:path>
              </a:pathLst>
            </a:custGeom>
          </p:spPr>
        </p:pic>
      </p:grpSp>
      <p:grpSp>
        <p:nvGrpSpPr>
          <p:cNvPr id="26" name="组合 25"/>
          <p:cNvGrpSpPr/>
          <p:nvPr/>
        </p:nvGrpSpPr>
        <p:grpSpPr>
          <a:xfrm>
            <a:off x="8754616" y="1725414"/>
            <a:ext cx="1731564" cy="3794140"/>
            <a:chOff x="8508871" y="1725414"/>
            <a:chExt cx="1731564" cy="3794140"/>
          </a:xfrm>
        </p:grpSpPr>
        <p:sp>
          <p:nvSpPr>
            <p:cNvPr id="12" name="矩形 11"/>
            <p:cNvSpPr/>
            <p:nvPr/>
          </p:nvSpPr>
          <p:spPr>
            <a:xfrm>
              <a:off x="8508871" y="3702381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i="0" dirty="0">
                  <a:effectLst/>
                  <a:cs typeface="+mn-ea"/>
                  <a:sym typeface="+mn-lt"/>
                </a:rPr>
                <a:t>发散风寒汤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9131446" y="4393284"/>
              <a:ext cx="738664" cy="11262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祛风散寒、</a:t>
              </a:r>
              <a:endParaRPr lang="en-US" altLang="zh-CN" b="0" i="0" dirty="0">
                <a:solidFill>
                  <a:srgbClr val="333333"/>
                </a:solidFill>
                <a:effectLst/>
                <a:cs typeface="+mn-ea"/>
                <a:sym typeface="+mn-lt"/>
              </a:endParaRPr>
            </a:p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发汗解表</a:t>
              </a:r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1" name="图片 20" descr="图片包含 餐桌, 美食, 杯子, 咖啡&#10;&#10;已生成极高可信度的说明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89304" y="1725414"/>
              <a:ext cx="1570698" cy="1570698"/>
            </a:xfrm>
            <a:custGeom>
              <a:avLst/>
              <a:gdLst>
                <a:gd name="connsiteX0" fmla="*/ 785349 w 1570698"/>
                <a:gd name="connsiteY0" fmla="*/ 0 h 1570698"/>
                <a:gd name="connsiteX1" fmla="*/ 1570698 w 1570698"/>
                <a:gd name="connsiteY1" fmla="*/ 785349 h 1570698"/>
                <a:gd name="connsiteX2" fmla="*/ 785349 w 1570698"/>
                <a:gd name="connsiteY2" fmla="*/ 1570698 h 1570698"/>
                <a:gd name="connsiteX3" fmla="*/ 0 w 1570698"/>
                <a:gd name="connsiteY3" fmla="*/ 785349 h 1570698"/>
                <a:gd name="connsiteX4" fmla="*/ 785349 w 1570698"/>
                <a:gd name="connsiteY4" fmla="*/ 0 h 15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98" h="1570698">
                  <a:moveTo>
                    <a:pt x="785349" y="0"/>
                  </a:moveTo>
                  <a:cubicBezTo>
                    <a:pt x="1219085" y="0"/>
                    <a:pt x="1570698" y="351613"/>
                    <a:pt x="1570698" y="785349"/>
                  </a:cubicBezTo>
                  <a:cubicBezTo>
                    <a:pt x="1570698" y="1219085"/>
                    <a:pt x="1219085" y="1570698"/>
                    <a:pt x="785349" y="1570698"/>
                  </a:cubicBezTo>
                  <a:cubicBezTo>
                    <a:pt x="351613" y="1570698"/>
                    <a:pt x="0" y="1219085"/>
                    <a:pt x="0" y="785349"/>
                  </a:cubicBezTo>
                  <a:cubicBezTo>
                    <a:pt x="0" y="351613"/>
                    <a:pt x="351613" y="0"/>
                    <a:pt x="785349" y="0"/>
                  </a:cubicBez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ldLvl="0" animBg="1"/>
      <p:bldP spid="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10923697" y="168500"/>
            <a:ext cx="569166" cy="2335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101600" dir="2400000" sx="105000" sy="105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0921458" y="430288"/>
            <a:ext cx="615553" cy="16841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b="1" dirty="0">
                <a:blipFill dpi="0" rotWithShape="1">
                  <a:blip r:embed="rId3"/>
                  <a:srcRect/>
                  <a:tile tx="0" ty="0" sx="100000" sy="100000" flip="none" algn="tl"/>
                </a:blipFill>
                <a:cs typeface="+mn-ea"/>
                <a:sym typeface="+mn-lt"/>
              </a:rPr>
              <a:t>常 用 药 膳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455199" y="2018887"/>
            <a:ext cx="1570698" cy="3833578"/>
            <a:chOff x="891829" y="2018887"/>
            <a:chExt cx="1570698" cy="3833578"/>
          </a:xfrm>
        </p:grpSpPr>
        <p:sp>
          <p:nvSpPr>
            <p:cNvPr id="23" name="矩形 22"/>
            <p:cNvSpPr/>
            <p:nvPr/>
          </p:nvSpPr>
          <p:spPr>
            <a:xfrm>
              <a:off x="966087" y="3983410"/>
              <a:ext cx="14221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i="0" dirty="0">
                  <a:effectLst/>
                  <a:cs typeface="+mn-ea"/>
                  <a:sym typeface="+mn-lt"/>
                </a:rPr>
                <a:t>姜羊肉汤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307845" y="4519408"/>
              <a:ext cx="738664" cy="133305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温中，补血，</a:t>
              </a:r>
              <a:endParaRPr lang="en-US" altLang="zh-CN" b="0" i="0" dirty="0">
                <a:solidFill>
                  <a:srgbClr val="333333"/>
                </a:solidFill>
                <a:effectLst/>
                <a:cs typeface="+mn-ea"/>
                <a:sym typeface="+mn-lt"/>
              </a:endParaRPr>
            </a:p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散寒。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3" name="图片 32" descr="图片包含 美食, 盘子, 碗, 菜肴&#10;&#10;已生成极高可信度的说明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91829" y="2018887"/>
              <a:ext cx="1570698" cy="1570698"/>
            </a:xfrm>
            <a:custGeom>
              <a:avLst/>
              <a:gdLst>
                <a:gd name="connsiteX0" fmla="*/ 785349 w 1570698"/>
                <a:gd name="connsiteY0" fmla="*/ 0 h 1570698"/>
                <a:gd name="connsiteX1" fmla="*/ 1570698 w 1570698"/>
                <a:gd name="connsiteY1" fmla="*/ 785349 h 1570698"/>
                <a:gd name="connsiteX2" fmla="*/ 785349 w 1570698"/>
                <a:gd name="connsiteY2" fmla="*/ 1570698 h 1570698"/>
                <a:gd name="connsiteX3" fmla="*/ 0 w 1570698"/>
                <a:gd name="connsiteY3" fmla="*/ 785349 h 1570698"/>
                <a:gd name="connsiteX4" fmla="*/ 785349 w 1570698"/>
                <a:gd name="connsiteY4" fmla="*/ 0 h 15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98" h="1570698">
                  <a:moveTo>
                    <a:pt x="785349" y="0"/>
                  </a:moveTo>
                  <a:cubicBezTo>
                    <a:pt x="1219085" y="0"/>
                    <a:pt x="1570698" y="351613"/>
                    <a:pt x="1570698" y="785349"/>
                  </a:cubicBezTo>
                  <a:cubicBezTo>
                    <a:pt x="1570698" y="1219085"/>
                    <a:pt x="1219085" y="1570698"/>
                    <a:pt x="785349" y="1570698"/>
                  </a:cubicBezTo>
                  <a:cubicBezTo>
                    <a:pt x="351613" y="1570698"/>
                    <a:pt x="0" y="1219085"/>
                    <a:pt x="0" y="785349"/>
                  </a:cubicBezTo>
                  <a:cubicBezTo>
                    <a:pt x="0" y="351613"/>
                    <a:pt x="351613" y="0"/>
                    <a:pt x="785349" y="0"/>
                  </a:cubicBezTo>
                  <a:close/>
                </a:path>
              </a:pathLst>
            </a:custGeom>
          </p:spPr>
        </p:pic>
      </p:grpSp>
      <p:grpSp>
        <p:nvGrpSpPr>
          <p:cNvPr id="34" name="组合 33"/>
          <p:cNvGrpSpPr/>
          <p:nvPr/>
        </p:nvGrpSpPr>
        <p:grpSpPr>
          <a:xfrm>
            <a:off x="4527126" y="2018887"/>
            <a:ext cx="1731564" cy="3626791"/>
            <a:chOff x="3740996" y="2018887"/>
            <a:chExt cx="1731564" cy="3626791"/>
          </a:xfrm>
        </p:grpSpPr>
        <p:sp>
          <p:nvSpPr>
            <p:cNvPr id="35" name="矩形 34"/>
            <p:cNvSpPr/>
            <p:nvPr/>
          </p:nvSpPr>
          <p:spPr>
            <a:xfrm>
              <a:off x="3740996" y="3983410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i="0" dirty="0">
                  <a:effectLst/>
                  <a:cs typeface="+mn-ea"/>
                  <a:sym typeface="+mn-lt"/>
                </a:rPr>
                <a:t>红杞田七鸡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237444" y="4519408"/>
              <a:ext cx="738664" cy="11262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其性温和，</a:t>
              </a:r>
              <a:endParaRPr lang="en-US" altLang="zh-CN" b="0" i="0" dirty="0">
                <a:solidFill>
                  <a:srgbClr val="333333"/>
                </a:solidFill>
                <a:effectLst/>
                <a:cs typeface="+mn-ea"/>
                <a:sym typeface="+mn-lt"/>
              </a:endParaRPr>
            </a:p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补虚益血。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7" name="图片 36" descr="图片包含 美食, 餐桌, 盘子, 杯子&#10;&#10;已生成极高可信度的说明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21428" y="2018887"/>
              <a:ext cx="1570698" cy="1570698"/>
            </a:xfrm>
            <a:custGeom>
              <a:avLst/>
              <a:gdLst>
                <a:gd name="connsiteX0" fmla="*/ 785349 w 1570698"/>
                <a:gd name="connsiteY0" fmla="*/ 0 h 1570698"/>
                <a:gd name="connsiteX1" fmla="*/ 1570698 w 1570698"/>
                <a:gd name="connsiteY1" fmla="*/ 785349 h 1570698"/>
                <a:gd name="connsiteX2" fmla="*/ 785349 w 1570698"/>
                <a:gd name="connsiteY2" fmla="*/ 1570698 h 1570698"/>
                <a:gd name="connsiteX3" fmla="*/ 0 w 1570698"/>
                <a:gd name="connsiteY3" fmla="*/ 785349 h 1570698"/>
                <a:gd name="connsiteX4" fmla="*/ 785349 w 1570698"/>
                <a:gd name="connsiteY4" fmla="*/ 0 h 15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98" h="1570698">
                  <a:moveTo>
                    <a:pt x="785349" y="0"/>
                  </a:moveTo>
                  <a:cubicBezTo>
                    <a:pt x="1219085" y="0"/>
                    <a:pt x="1570698" y="351613"/>
                    <a:pt x="1570698" y="785349"/>
                  </a:cubicBezTo>
                  <a:cubicBezTo>
                    <a:pt x="1570698" y="1219085"/>
                    <a:pt x="1219085" y="1570698"/>
                    <a:pt x="785349" y="1570698"/>
                  </a:cubicBezTo>
                  <a:cubicBezTo>
                    <a:pt x="351613" y="1570698"/>
                    <a:pt x="0" y="1219085"/>
                    <a:pt x="0" y="785349"/>
                  </a:cubicBezTo>
                  <a:cubicBezTo>
                    <a:pt x="0" y="351613"/>
                    <a:pt x="351613" y="0"/>
                    <a:pt x="785349" y="0"/>
                  </a:cubicBezTo>
                  <a:close/>
                </a:path>
              </a:pathLst>
            </a:custGeom>
          </p:spPr>
        </p:pic>
      </p:grpSp>
      <p:grpSp>
        <p:nvGrpSpPr>
          <p:cNvPr id="38" name="组合 37"/>
          <p:cNvGrpSpPr/>
          <p:nvPr/>
        </p:nvGrpSpPr>
        <p:grpSpPr>
          <a:xfrm>
            <a:off x="6515905" y="2018887"/>
            <a:ext cx="2040944" cy="4247153"/>
            <a:chOff x="6515905" y="2018887"/>
            <a:chExt cx="2040944" cy="4247153"/>
          </a:xfrm>
        </p:grpSpPr>
        <p:sp>
          <p:nvSpPr>
            <p:cNvPr id="39" name="矩形 38"/>
            <p:cNvSpPr/>
            <p:nvPr/>
          </p:nvSpPr>
          <p:spPr>
            <a:xfrm>
              <a:off x="6515905" y="3983410"/>
              <a:ext cx="20409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i="0" dirty="0">
                  <a:effectLst/>
                  <a:cs typeface="+mn-ea"/>
                  <a:sym typeface="+mn-lt"/>
                </a:rPr>
                <a:t>糖醋胡萝卜丝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7028546" y="4519408"/>
              <a:ext cx="1015663" cy="174663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下气补中，</a:t>
              </a:r>
              <a:endParaRPr lang="en-US" altLang="zh-CN" b="0" i="0" dirty="0">
                <a:solidFill>
                  <a:srgbClr val="333333"/>
                </a:solidFill>
                <a:effectLst/>
                <a:cs typeface="+mn-ea"/>
                <a:sym typeface="+mn-lt"/>
              </a:endParaRPr>
            </a:p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利胸膈，</a:t>
              </a:r>
              <a:endParaRPr lang="en-US" altLang="zh-CN" b="0" i="0" dirty="0">
                <a:solidFill>
                  <a:srgbClr val="333333"/>
                </a:solidFill>
                <a:effectLst/>
                <a:cs typeface="+mn-ea"/>
                <a:sym typeface="+mn-lt"/>
              </a:endParaRPr>
            </a:p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调肠胃，安五脏。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41" name="图片 40" descr="图片包含 美食, 餐桌, 盘子, 蔬菜&#10;&#10;已生成极高可信度的说明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51028" y="2018887"/>
              <a:ext cx="1570698" cy="1570698"/>
            </a:xfrm>
            <a:custGeom>
              <a:avLst/>
              <a:gdLst>
                <a:gd name="connsiteX0" fmla="*/ 785349 w 1570698"/>
                <a:gd name="connsiteY0" fmla="*/ 0 h 1570698"/>
                <a:gd name="connsiteX1" fmla="*/ 1570698 w 1570698"/>
                <a:gd name="connsiteY1" fmla="*/ 785349 h 1570698"/>
                <a:gd name="connsiteX2" fmla="*/ 785349 w 1570698"/>
                <a:gd name="connsiteY2" fmla="*/ 1570698 h 1570698"/>
                <a:gd name="connsiteX3" fmla="*/ 0 w 1570698"/>
                <a:gd name="connsiteY3" fmla="*/ 785349 h 1570698"/>
                <a:gd name="connsiteX4" fmla="*/ 785349 w 1570698"/>
                <a:gd name="connsiteY4" fmla="*/ 0 h 15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98" h="1570698">
                  <a:moveTo>
                    <a:pt x="785349" y="0"/>
                  </a:moveTo>
                  <a:cubicBezTo>
                    <a:pt x="1219085" y="0"/>
                    <a:pt x="1570698" y="351613"/>
                    <a:pt x="1570698" y="785349"/>
                  </a:cubicBezTo>
                  <a:cubicBezTo>
                    <a:pt x="1570698" y="1219085"/>
                    <a:pt x="1219085" y="1570698"/>
                    <a:pt x="785349" y="1570698"/>
                  </a:cubicBezTo>
                  <a:cubicBezTo>
                    <a:pt x="351613" y="1570698"/>
                    <a:pt x="0" y="1219085"/>
                    <a:pt x="0" y="785349"/>
                  </a:cubicBezTo>
                  <a:cubicBezTo>
                    <a:pt x="0" y="351613"/>
                    <a:pt x="351613" y="0"/>
                    <a:pt x="785349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</p:pic>
      </p:grpSp>
      <p:grpSp>
        <p:nvGrpSpPr>
          <p:cNvPr id="42" name="组合 41"/>
          <p:cNvGrpSpPr/>
          <p:nvPr/>
        </p:nvGrpSpPr>
        <p:grpSpPr>
          <a:xfrm>
            <a:off x="8894497" y="2018887"/>
            <a:ext cx="1570698" cy="3626791"/>
            <a:chOff x="9680627" y="2018887"/>
            <a:chExt cx="1570698" cy="3626791"/>
          </a:xfrm>
        </p:grpSpPr>
        <p:sp>
          <p:nvSpPr>
            <p:cNvPr id="43" name="矩形 42"/>
            <p:cNvSpPr/>
            <p:nvPr/>
          </p:nvSpPr>
          <p:spPr>
            <a:xfrm>
              <a:off x="9909575" y="3983410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i="0" dirty="0">
                  <a:effectLst/>
                  <a:cs typeface="+mn-ea"/>
                  <a:sym typeface="+mn-lt"/>
                </a:rPr>
                <a:t>牛奶粥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0096643" y="4519408"/>
              <a:ext cx="738664" cy="11262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润肺通肠，</a:t>
              </a:r>
              <a:endParaRPr lang="en-US" altLang="zh-CN" b="0" i="0" dirty="0">
                <a:solidFill>
                  <a:srgbClr val="333333"/>
                </a:solidFill>
                <a:effectLst/>
                <a:cs typeface="+mn-ea"/>
                <a:sym typeface="+mn-lt"/>
              </a:endParaRPr>
            </a:p>
            <a:p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补虚养血。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45" name="图片 44" descr="图片包含 杯子, 咖啡, 餐桌, 美食&#10;&#10;已生成极高可信度的说明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80627" y="2018887"/>
              <a:ext cx="1570698" cy="1570698"/>
            </a:xfrm>
            <a:custGeom>
              <a:avLst/>
              <a:gdLst>
                <a:gd name="connsiteX0" fmla="*/ 785349 w 1570698"/>
                <a:gd name="connsiteY0" fmla="*/ 0 h 1570698"/>
                <a:gd name="connsiteX1" fmla="*/ 1570698 w 1570698"/>
                <a:gd name="connsiteY1" fmla="*/ 785349 h 1570698"/>
                <a:gd name="connsiteX2" fmla="*/ 785349 w 1570698"/>
                <a:gd name="connsiteY2" fmla="*/ 1570698 h 1570698"/>
                <a:gd name="connsiteX3" fmla="*/ 0 w 1570698"/>
                <a:gd name="connsiteY3" fmla="*/ 785349 h 1570698"/>
                <a:gd name="connsiteX4" fmla="*/ 785349 w 1570698"/>
                <a:gd name="connsiteY4" fmla="*/ 0 h 15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98" h="1570698">
                  <a:moveTo>
                    <a:pt x="785349" y="0"/>
                  </a:moveTo>
                  <a:cubicBezTo>
                    <a:pt x="1219085" y="0"/>
                    <a:pt x="1570698" y="351613"/>
                    <a:pt x="1570698" y="785349"/>
                  </a:cubicBezTo>
                  <a:cubicBezTo>
                    <a:pt x="1570698" y="1219085"/>
                    <a:pt x="1219085" y="1570698"/>
                    <a:pt x="785349" y="1570698"/>
                  </a:cubicBezTo>
                  <a:cubicBezTo>
                    <a:pt x="351613" y="1570698"/>
                    <a:pt x="0" y="1219085"/>
                    <a:pt x="0" y="785349"/>
                  </a:cubicBezTo>
                  <a:cubicBezTo>
                    <a:pt x="0" y="351613"/>
                    <a:pt x="351613" y="0"/>
                    <a:pt x="785349" y="0"/>
                  </a:cubicBez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ldLvl="0" animBg="1"/>
      <p:bldP spid="1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10923697" y="168500"/>
            <a:ext cx="569166" cy="2335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101600" dir="2400000" sx="105000" sy="105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0921458" y="430288"/>
            <a:ext cx="615553" cy="16841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b="1" dirty="0">
                <a:blipFill dpi="0" rotWithShape="1">
                  <a:blip r:embed="rId3"/>
                  <a:srcRect/>
                  <a:tile tx="0" ty="0" sx="100000" sy="100000" flip="none" algn="tl"/>
                </a:blipFill>
                <a:cs typeface="+mn-ea"/>
                <a:sym typeface="+mn-lt"/>
              </a:rPr>
              <a:t>锻 炼 禁 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83025" y="3536315"/>
            <a:ext cx="7609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民谚</a:t>
            </a:r>
            <a:r>
              <a:rPr lang="zh-CN" altLang="en-US" dirty="0">
                <a:cs typeface="+mn-ea"/>
                <a:sym typeface="+mn-lt"/>
              </a:rPr>
              <a:t>曰：“冬天动一动，少闹一场病；冬到懒一懒，多喝药一碗。”这说明了冬季锻炼的重要性。在这干冷的日子里，宜多进行户外的运动，如晨早的慢跑、跳绳、踢毽等。还要在精神上宜静神少虑、畅达乐观，不为琐事劳神，心态平和，增添乐趣。在此节气里，患心脏病和高血压病的人往往会病情加重，患“中风”者增多。中医认为，人体内的血液，得温则易于流动，得寒就容易停滞，所谓“血遇寒则凝”，说的就是这个道理。所以保暖工作一定要做好，尤其是老年人。</a:t>
            </a:r>
          </a:p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51miz-E890079-28D6715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0895" y="40640"/>
            <a:ext cx="5130800" cy="3824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ldLvl="0" animBg="1"/>
      <p:bldP spid="131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1miz-E973567-C21FEC9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7115" y="182880"/>
            <a:ext cx="1608455" cy="28619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37840" y="2071370"/>
            <a:ext cx="65576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+mn-ea"/>
                <a:sym typeface="+mn-lt"/>
              </a:rPr>
              <a:t>谢谢您的聆听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58335" y="4134485"/>
            <a:ext cx="2829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汇报人</a:t>
            </a:r>
            <a:r>
              <a:rPr lang="zh-CN" altLang="en-US" dirty="0" smtClean="0"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>优品</a:t>
            </a:r>
            <a:r>
              <a:rPr lang="en-US" altLang="zh-CN" dirty="0" smtClean="0">
                <a:cs typeface="+mn-ea"/>
                <a:sym typeface="+mn-lt"/>
              </a:rPr>
              <a:t>PPT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时    间：</a:t>
            </a:r>
            <a:r>
              <a:rPr lang="en-US" altLang="zh-CN" dirty="0">
                <a:cs typeface="+mn-ea"/>
                <a:sym typeface="+mn-lt"/>
              </a:rPr>
              <a:t>20XX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88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7ccc13efc5ef851c37a9c3e69b07ea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330" y="1149985"/>
            <a:ext cx="7913370" cy="562229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033510" y="552450"/>
            <a:ext cx="2239010" cy="3331210"/>
            <a:chOff x="14226" y="870"/>
            <a:chExt cx="3526" cy="5246"/>
          </a:xfrm>
        </p:grpSpPr>
        <p:pic>
          <p:nvPicPr>
            <p:cNvPr id="4" name="图片 3" descr="51miz-E720865-DCE7656A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0" y="870"/>
              <a:ext cx="2943" cy="524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5647" y="1483"/>
              <a:ext cx="1270" cy="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节气摘要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4226" y="1023"/>
              <a:ext cx="1421" cy="14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487" y="1225"/>
              <a:ext cx="89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5530" y="2451052"/>
            <a:ext cx="4221959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小寒一到，一年也就快要接近尾声，这一年无论怎样，都希望能够继续前行。走好当下的路，不后悔过往，不畏惧将来，收拾行装，归故乡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961" b="94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8501" y="4196104"/>
            <a:ext cx="957565" cy="933922"/>
          </a:xfrm>
          <a:prstGeom prst="rect">
            <a:avLst/>
          </a:prstGeom>
        </p:spPr>
      </p:pic>
      <p:pic>
        <p:nvPicPr>
          <p:cNvPr id="129" name="图片 128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817" b="9342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744628" y="1752787"/>
            <a:ext cx="904531" cy="882198"/>
          </a:xfrm>
          <a:prstGeom prst="rect">
            <a:avLst/>
          </a:prstGeom>
        </p:spPr>
      </p:pic>
      <p:sp>
        <p:nvSpPr>
          <p:cNvPr id="130" name="矩形 129"/>
          <p:cNvSpPr/>
          <p:nvPr/>
        </p:nvSpPr>
        <p:spPr>
          <a:xfrm>
            <a:off x="10923697" y="168500"/>
            <a:ext cx="569166" cy="2335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101600" dir="2400000" sx="105000" sy="105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0921458" y="430288"/>
            <a:ext cx="615553" cy="16841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b="1" dirty="0">
                <a:blipFill dpi="0" rotWithShape="1">
                  <a:blip r:embed="rId5"/>
                  <a:srcRect/>
                  <a:tile tx="0" ty="0" sx="100000" sy="100000" flip="none" algn="tl"/>
                </a:blipFill>
                <a:cs typeface="+mn-ea"/>
                <a:sym typeface="+mn-lt"/>
              </a:rPr>
              <a:t>节 气 摘 要</a:t>
            </a:r>
          </a:p>
        </p:txBody>
      </p:sp>
      <p:pic>
        <p:nvPicPr>
          <p:cNvPr id="5" name="图片 4" descr="00Y58PIC7Je4S9vEg558PICbb_PIC20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4450" y="3974465"/>
            <a:ext cx="3044190" cy="275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0" grpId="0" bldLvl="0" animBg="1"/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5530" y="2451052"/>
            <a:ext cx="42219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小寒，是二十四节气中的第</a:t>
            </a:r>
            <a:r>
              <a:rPr lang="en-US" altLang="zh-CN" sz="2000" dirty="0">
                <a:cs typeface="+mn-ea"/>
                <a:sym typeface="+mn-lt"/>
              </a:rPr>
              <a:t>23</a:t>
            </a:r>
            <a:r>
              <a:rPr lang="zh-CN" altLang="en-US" sz="2000" dirty="0">
                <a:cs typeface="+mn-ea"/>
                <a:sym typeface="+mn-lt"/>
              </a:rPr>
              <a:t>个节气，也是冬季的第</a:t>
            </a:r>
            <a:r>
              <a:rPr lang="en-US" altLang="zh-CN" sz="2000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个节气。斗指子；太阳黄经为</a:t>
            </a:r>
            <a:r>
              <a:rPr lang="en-US" altLang="zh-CN" sz="2000" dirty="0">
                <a:cs typeface="+mn-ea"/>
                <a:sym typeface="+mn-lt"/>
              </a:rPr>
              <a:t>285°</a:t>
            </a:r>
            <a:r>
              <a:rPr lang="zh-CN" altLang="en-US" sz="2000" dirty="0">
                <a:cs typeface="+mn-ea"/>
                <a:sym typeface="+mn-lt"/>
              </a:rPr>
              <a:t>；公历</a:t>
            </a:r>
            <a:r>
              <a:rPr lang="en-US" altLang="zh-CN" sz="2000" dirty="0">
                <a:cs typeface="+mn-ea"/>
                <a:sym typeface="+mn-lt"/>
              </a:rPr>
              <a:t>1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－</a:t>
            </a:r>
            <a:r>
              <a:rPr lang="en-US" altLang="zh-CN" sz="2000" dirty="0">
                <a:cs typeface="+mn-ea"/>
                <a:sym typeface="+mn-lt"/>
              </a:rPr>
              <a:t>7</a:t>
            </a:r>
            <a:r>
              <a:rPr lang="zh-CN" altLang="en-US" sz="2000" dirty="0">
                <a:cs typeface="+mn-ea"/>
                <a:sym typeface="+mn-lt"/>
              </a:rPr>
              <a:t>日交节。小寒，标志着季冬时节的正式开始。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961" b="94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8501" y="4196104"/>
            <a:ext cx="957565" cy="933922"/>
          </a:xfrm>
          <a:prstGeom prst="rect">
            <a:avLst/>
          </a:prstGeom>
        </p:spPr>
      </p:pic>
      <p:pic>
        <p:nvPicPr>
          <p:cNvPr id="129" name="图片 128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817" b="9342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744628" y="1752787"/>
            <a:ext cx="904531" cy="882198"/>
          </a:xfrm>
          <a:prstGeom prst="rect">
            <a:avLst/>
          </a:prstGeom>
        </p:spPr>
      </p:pic>
      <p:sp>
        <p:nvSpPr>
          <p:cNvPr id="130" name="矩形 129"/>
          <p:cNvSpPr/>
          <p:nvPr/>
        </p:nvSpPr>
        <p:spPr>
          <a:xfrm>
            <a:off x="10923697" y="168500"/>
            <a:ext cx="569166" cy="2335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101600" dir="2400000" sx="105000" sy="105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0921458" y="430288"/>
            <a:ext cx="615553" cy="16841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b="1" dirty="0">
                <a:blipFill dpi="0" rotWithShape="1">
                  <a:blip r:embed="rId5"/>
                  <a:srcRect/>
                  <a:tile tx="0" ty="0" sx="100000" sy="100000" flip="none" algn="tl"/>
                </a:blipFill>
                <a:cs typeface="+mn-ea"/>
                <a:sym typeface="+mn-lt"/>
              </a:rPr>
              <a:t>节 气 摘 要</a:t>
            </a:r>
          </a:p>
        </p:txBody>
      </p:sp>
      <p:pic>
        <p:nvPicPr>
          <p:cNvPr id="5" name="图片 4" descr="00Y58PIC7Je4S9vEg558PICbb_PIC20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4450" y="3974465"/>
            <a:ext cx="3044190" cy="275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0" grpId="0" bldLvl="0" animBg="1"/>
      <p:bldP spid="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37269" y="430361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雁北乡</a:t>
            </a:r>
          </a:p>
        </p:txBody>
      </p:sp>
      <p:sp>
        <p:nvSpPr>
          <p:cNvPr id="7" name="矩形 6"/>
          <p:cNvSpPr/>
          <p:nvPr/>
        </p:nvSpPr>
        <p:spPr>
          <a:xfrm>
            <a:off x="3270250" y="4104005"/>
            <a:ext cx="802259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小寒节气开始，北京的平均气温一般在</a:t>
            </a:r>
            <a:r>
              <a:rPr lang="en-US" altLang="zh-CN" sz="1600" dirty="0">
                <a:cs typeface="+mn-ea"/>
                <a:sym typeface="+mn-lt"/>
              </a:rPr>
              <a:t>-5℃</a:t>
            </a:r>
            <a:r>
              <a:rPr lang="zh-CN" altLang="en-US" sz="1600" dirty="0">
                <a:cs typeface="+mn-ea"/>
                <a:sym typeface="+mn-lt"/>
              </a:rPr>
              <a:t>上下，极端最低温度在</a:t>
            </a:r>
            <a:r>
              <a:rPr lang="en-US" altLang="zh-CN" sz="1600" dirty="0">
                <a:cs typeface="+mn-ea"/>
                <a:sym typeface="+mn-lt"/>
              </a:rPr>
              <a:t>-15℃</a:t>
            </a:r>
            <a:r>
              <a:rPr lang="zh-CN" altLang="en-US" sz="1600" dirty="0">
                <a:cs typeface="+mn-ea"/>
                <a:sym typeface="+mn-lt"/>
              </a:rPr>
              <a:t>以下；中国东北北部地区，真是一个冰雕玉琢的世界。都是一派严冬的景象。小寒时节，除南方地区要注意给小麦油菜等作物追施冬肥，海南和华南大部分地区则主要是做好防寒防冻、积肥造肥和兴修水利等工作。</a:t>
            </a:r>
            <a:br>
              <a:rPr lang="zh-CN" altLang="en-US" sz="1600" dirty="0">
                <a:cs typeface="+mn-ea"/>
                <a:sym typeface="+mn-lt"/>
              </a:rPr>
            </a:b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99585" y="1427311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鹊始巢</a:t>
            </a:r>
          </a:p>
        </p:txBody>
      </p:sp>
      <p:sp>
        <p:nvSpPr>
          <p:cNvPr id="11" name="矩形 10"/>
          <p:cNvSpPr/>
          <p:nvPr/>
        </p:nvSpPr>
        <p:spPr>
          <a:xfrm>
            <a:off x="8337267" y="1949281"/>
            <a:ext cx="12666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cs typeface="+mn-ea"/>
                <a:sym typeface="+mn-lt"/>
              </a:rPr>
              <a:t>雉始鸲</a:t>
            </a:r>
            <a:br>
              <a:rPr lang="zh-CN" altLang="en-US" sz="2800" b="1" dirty="0">
                <a:cs typeface="+mn-ea"/>
                <a:sym typeface="+mn-lt"/>
              </a:rPr>
            </a:br>
            <a:endParaRPr lang="zh-CN" altLang="en-US" sz="2800" b="1" dirty="0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983498" y="1142811"/>
            <a:ext cx="0" cy="154529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827473" y="1653325"/>
            <a:ext cx="0" cy="154529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矩形 129"/>
          <p:cNvSpPr/>
          <p:nvPr/>
        </p:nvSpPr>
        <p:spPr>
          <a:xfrm>
            <a:off x="10923697" y="168500"/>
            <a:ext cx="569166" cy="2335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101600" dir="2400000" sx="105000" sy="105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0921458" y="430288"/>
            <a:ext cx="615553" cy="16841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b="1" dirty="0">
                <a:blipFill dpi="0" rotWithShape="1">
                  <a:blip r:embed="rId3"/>
                  <a:srcRect/>
                  <a:tile tx="0" ty="0" sx="100000" sy="100000" flip="none" algn="tl"/>
                </a:blipFill>
                <a:cs typeface="+mn-ea"/>
                <a:sym typeface="+mn-lt"/>
              </a:rPr>
              <a:t>小 寒 三 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30" grpId="0" bldLvl="0" animBg="1"/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7ccc13efc5ef851c37a9c3e69b07ea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330" y="1149985"/>
            <a:ext cx="7913370" cy="562229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033510" y="552450"/>
            <a:ext cx="2239645" cy="3331210"/>
            <a:chOff x="14226" y="870"/>
            <a:chExt cx="3527" cy="5246"/>
          </a:xfrm>
        </p:grpSpPr>
        <p:pic>
          <p:nvPicPr>
            <p:cNvPr id="4" name="图片 3" descr="51miz-E720865-DCE7656A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0" y="870"/>
              <a:ext cx="2943" cy="524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5647" y="1483"/>
              <a:ext cx="1270" cy="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节气特征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4226" y="1023"/>
              <a:ext cx="1421" cy="14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487" y="1225"/>
              <a:ext cx="89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4004" y="665213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90161" y="1803599"/>
            <a:ext cx="6244986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小寒的天气特点是：天渐寒，尚未大冷。俗话有讲：“冷在三九”，由于隆冬“三九”也基本上处于该节气之内，因此有“小寒胜大寒”之讲法。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小寒时节，我国大部分地区已进入严寒时期，土壤冻结，河流封冻，加之北方冷空气不断南下，天气寒冷，人们叫做“数九寒天”。在我国南方虽然没有北方峻冷凛冽，但是气温亦明显下降。在南方最寒冷的时候是小寒及雨水和惊蛰之间这两个时段。小寒时是干冷，而雨水后是</a:t>
            </a:r>
            <a:r>
              <a:rPr lang="zh-CN" altLang="en-US" dirty="0" smtClean="0">
                <a:cs typeface="+mn-ea"/>
                <a:sym typeface="+mn-lt"/>
              </a:rPr>
              <a:t>湿冷。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5290185" y="1803400"/>
            <a:ext cx="6245225" cy="3575050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4" y="1775024"/>
            <a:ext cx="4529137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375" y="1501140"/>
            <a:ext cx="2842895" cy="152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u="sng" dirty="0">
                <a:cs typeface="+mn-ea"/>
                <a:sym typeface="+mn-lt"/>
              </a:rPr>
              <a:t>小寒</a:t>
            </a:r>
            <a:r>
              <a:rPr lang="zh-CN" altLang="en-US" sz="2400" u="sng" dirty="0" smtClean="0">
                <a:cs typeface="+mn-ea"/>
                <a:sym typeface="+mn-lt"/>
              </a:rPr>
              <a:t>是</a:t>
            </a:r>
            <a:endParaRPr lang="en-US" altLang="zh-CN" sz="2400" u="sng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400" u="sng" dirty="0">
                <a:cs typeface="+mn-ea"/>
                <a:sym typeface="+mn-lt"/>
              </a:rPr>
              <a:t>一年中雨水</a:t>
            </a:r>
            <a:endParaRPr lang="en-US" altLang="zh-CN" sz="2400" u="sng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400" u="sng" dirty="0">
                <a:cs typeface="+mn-ea"/>
                <a:sym typeface="+mn-lt"/>
              </a:rPr>
              <a:t>最少的时段。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961" b="94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1291" y="2469539"/>
            <a:ext cx="957565" cy="933922"/>
          </a:xfrm>
          <a:prstGeom prst="rect">
            <a:avLst/>
          </a:prstGeom>
        </p:spPr>
      </p:pic>
      <p:pic>
        <p:nvPicPr>
          <p:cNvPr id="129" name="图片 128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817" b="9342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9151663" y="1174937"/>
            <a:ext cx="904531" cy="882198"/>
          </a:xfrm>
          <a:prstGeom prst="rect">
            <a:avLst/>
          </a:prstGeom>
        </p:spPr>
      </p:pic>
      <p:sp>
        <p:nvSpPr>
          <p:cNvPr id="130" name="矩形 129"/>
          <p:cNvSpPr/>
          <p:nvPr/>
        </p:nvSpPr>
        <p:spPr>
          <a:xfrm>
            <a:off x="10923905" y="168275"/>
            <a:ext cx="568960" cy="1006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101600" dir="2400000" sx="105000" sy="105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0921458" y="430288"/>
            <a:ext cx="615553" cy="4097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b="1" dirty="0">
                <a:blipFill dpi="0" rotWithShape="1">
                  <a:blip r:embed="rId5"/>
                  <a:srcRect/>
                  <a:tile tx="0" ty="0" sx="100000" sy="100000" flip="none" algn="tl"/>
                </a:blipFill>
                <a:cs typeface="+mn-ea"/>
                <a:sym typeface="+mn-lt"/>
              </a:rPr>
              <a:t>雨</a:t>
            </a:r>
          </a:p>
        </p:txBody>
      </p:sp>
      <p:pic>
        <p:nvPicPr>
          <p:cNvPr id="5" name="图片 4" descr="00Y58PIC7Je4S9vEg558PICbb_PIC20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4450" y="3974465"/>
            <a:ext cx="3044190" cy="2755900"/>
          </a:xfrm>
          <a:prstGeom prst="rect">
            <a:avLst/>
          </a:prstGeom>
        </p:spPr>
      </p:pic>
      <p:pic>
        <p:nvPicPr>
          <p:cNvPr id="3" name="图片 2" descr="9f050296552cc0c69d1f94d2d5b1170c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754630" y="2469515"/>
            <a:ext cx="3994150" cy="4279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 xmlns:a14="http://schemas.microsoft.com/office/drawing/2010/main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0" grpId="0" bldLvl="0" animBg="1"/>
      <p:bldP spid="1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yvqkx4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1388</Words>
  <Application>Microsoft Office PowerPoint</Application>
  <PresentationFormat>宽屏</PresentationFormat>
  <Paragraphs>154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第一PPT，www.1ppt.com​</vt:lpstr>
      <vt:lpstr>自定义设计方案</vt:lpstr>
      <vt:lpstr>Office Theme</vt:lpstr>
      <vt:lpstr>PowerPoint 演示文稿</vt:lpstr>
      <vt:lpstr>目 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47</cp:revision>
  <dcterms:created xsi:type="dcterms:W3CDTF">2019-06-19T02:08:00Z</dcterms:created>
  <dcterms:modified xsi:type="dcterms:W3CDTF">2023-06-06T08:33:22Z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