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95" r:id="rId2"/>
    <p:sldMasterId id="2147483699" r:id="rId3"/>
  </p:sldMasterIdLst>
  <p:notesMasterIdLst>
    <p:notesMasterId r:id="rId30"/>
  </p:notesMasterIdLst>
  <p:sldIdLst>
    <p:sldId id="257" r:id="rId4"/>
    <p:sldId id="308" r:id="rId5"/>
    <p:sldId id="258" r:id="rId6"/>
    <p:sldId id="307" r:id="rId7"/>
    <p:sldId id="309" r:id="rId8"/>
    <p:sldId id="310" r:id="rId9"/>
    <p:sldId id="396" r:id="rId10"/>
    <p:sldId id="397" r:id="rId11"/>
    <p:sldId id="398" r:id="rId12"/>
    <p:sldId id="399" r:id="rId13"/>
    <p:sldId id="400" r:id="rId14"/>
    <p:sldId id="401" r:id="rId15"/>
    <p:sldId id="261" r:id="rId16"/>
    <p:sldId id="402" r:id="rId17"/>
    <p:sldId id="403" r:id="rId18"/>
    <p:sldId id="404" r:id="rId19"/>
    <p:sldId id="266" r:id="rId20"/>
    <p:sldId id="405" r:id="rId21"/>
    <p:sldId id="406" r:id="rId22"/>
    <p:sldId id="407" r:id="rId23"/>
    <p:sldId id="408" r:id="rId24"/>
    <p:sldId id="270" r:id="rId25"/>
    <p:sldId id="409" r:id="rId26"/>
    <p:sldId id="410" r:id="rId27"/>
    <p:sldId id="411" r:id="rId28"/>
    <p:sldId id="41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FE1"/>
    <a:srgbClr val="8C511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4BE6-C801-4356-9FC4-97F4A53010B9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14DE-CA5F-4023-AB67-7E027F9AC1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94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91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DD32-F988-428C-A791-A0D3BB2EDBC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7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DD32-F988-428C-A791-A0D3BB2EDB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7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DD32-F988-428C-A791-A0D3BB2EDB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58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30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694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12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512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77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3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11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4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257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32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919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16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554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73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7975-11F2-4F14-A215-80871E85E7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5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1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DD32-F988-428C-A791-A0D3BB2EDBC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8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DD32-F988-428C-A791-A0D3BB2EDB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34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9E758-1B00-46AB-8E7D-83E3EDC964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14DE-CA5F-4023-AB67-7E027F9AC1F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6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44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38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2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90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35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70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47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12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972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73299A0-23A9-467B-AC89-53E941F4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3" r="8083" b="12552"/>
          <a:stretch/>
        </p:blipFill>
        <p:spPr>
          <a:xfrm>
            <a:off x="-4487" y="5394895"/>
            <a:ext cx="12196487" cy="14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38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67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11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35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10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68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52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31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18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13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CD782C3-A50B-4D69-B402-A7512DD6ACA5}"/>
              </a:ext>
            </a:extLst>
          </p:cNvPr>
          <p:cNvSpPr/>
          <p:nvPr userDrawn="1"/>
        </p:nvSpPr>
        <p:spPr>
          <a:xfrm>
            <a:off x="252984" y="265176"/>
            <a:ext cx="11686032" cy="6327648"/>
          </a:xfrm>
          <a:prstGeom prst="rect">
            <a:avLst/>
          </a:prstGeom>
          <a:noFill/>
          <a:ln w="44450">
            <a:solidFill>
              <a:srgbClr val="8C5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6BADFA0-9588-4F4B-94E6-334175DC06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20220" flipH="1">
            <a:off x="11237683" y="5896928"/>
            <a:ext cx="812851" cy="9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17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84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50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80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046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88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35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1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70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1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9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78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76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01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27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64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9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98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65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95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69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image" Target="../media/image21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4906D55-12BD-4006-8037-E78402D6F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8" t="10517"/>
          <a:stretch/>
        </p:blipFill>
        <p:spPr>
          <a:xfrm>
            <a:off x="180974" y="409575"/>
            <a:ext cx="1175877" cy="34850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72D5667-A59D-4E87-A3CC-F73072841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81" y="1688690"/>
            <a:ext cx="737419" cy="348062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C5A23D9-6ECE-4A5C-B2ED-57D3A1F60B58}"/>
              </a:ext>
            </a:extLst>
          </p:cNvPr>
          <p:cNvGrpSpPr/>
          <p:nvPr/>
        </p:nvGrpSpPr>
        <p:grpSpPr>
          <a:xfrm>
            <a:off x="6268679" y="1700368"/>
            <a:ext cx="5160988" cy="3396444"/>
            <a:chOff x="6341806" y="1415847"/>
            <a:chExt cx="5160988" cy="339644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14A1D8DC-0D0B-4BAD-8504-A64369D5C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603502">
              <a:off x="8747640" y="2376621"/>
              <a:ext cx="1812385" cy="21161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51E0B33F-2604-4144-BB6B-7C1259DE3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3071BD0-8CAD-48F6-8B65-73CE0CAB8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1806" y="1415847"/>
              <a:ext cx="5160988" cy="3333136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E67E300-8426-46F5-93AD-9F1E1C1D7CA5}"/>
              </a:ext>
            </a:extLst>
          </p:cNvPr>
          <p:cNvSpPr txBox="1"/>
          <p:nvPr/>
        </p:nvSpPr>
        <p:spPr>
          <a:xfrm>
            <a:off x="3967957" y="203405"/>
            <a:ext cx="425608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中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国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传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统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四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气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21FF749-E3FF-43BE-A136-2F1EF41B94A2}"/>
              </a:ext>
            </a:extLst>
          </p:cNvPr>
          <p:cNvSpPr txBox="1"/>
          <p:nvPr/>
        </p:nvSpPr>
        <p:spPr>
          <a:xfrm>
            <a:off x="3165079" y="6435859"/>
            <a:ext cx="586184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di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每一粒走过夏天的种子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为了每一次丰收的开始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59BF842-32D4-400A-8C49-58810125BCF8}"/>
              </a:ext>
            </a:extLst>
          </p:cNvPr>
          <p:cNvSpPr txBox="1"/>
          <p:nvPr/>
        </p:nvSpPr>
        <p:spPr>
          <a:xfrm>
            <a:off x="2215066" y="2324627"/>
            <a:ext cx="34745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 dirty="0">
                <a:solidFill>
                  <a:srgbClr val="8C5118"/>
                </a:solidFill>
                <a:cs typeface="+mn-ea"/>
                <a:sym typeface="+mn-lt"/>
              </a:rPr>
              <a:t>芒种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0E4EAA8-5CA5-4B51-89A0-EFDCE484019B}"/>
              </a:ext>
            </a:extLst>
          </p:cNvPr>
          <p:cNvSpPr txBox="1"/>
          <p:nvPr/>
        </p:nvSpPr>
        <p:spPr>
          <a:xfrm>
            <a:off x="1856127" y="4318205"/>
            <a:ext cx="42560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“芒种”到来预示着农民开始忙碌的田间生活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五月节</a:t>
            </a:r>
            <a:r>
              <a:rPr lang="en-US" altLang="zh-CN" sz="1400" dirty="0">
                <a:solidFill>
                  <a:srgbClr val="8C5118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谓有芒之种谷可稼种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49" y="142101"/>
            <a:ext cx="78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202X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90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464BB6E-C65B-4CD4-99BD-E975F7E67CDC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878F20E9-3794-4269-89CE-85752A8979FB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芒种的特点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D2E1550-1355-4FC3-A97A-9E67B75E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B786FC5-8494-48DE-9A4E-510D82286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390" y="2526077"/>
            <a:ext cx="4280973" cy="267941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B8741A0-2DF5-4874-999E-7EEE944B74E3}"/>
              </a:ext>
            </a:extLst>
          </p:cNvPr>
          <p:cNvGrpSpPr/>
          <p:nvPr/>
        </p:nvGrpSpPr>
        <p:grpSpPr>
          <a:xfrm>
            <a:off x="686447" y="2198269"/>
            <a:ext cx="5701653" cy="3139321"/>
            <a:chOff x="614009" y="1130898"/>
            <a:chExt cx="5701653" cy="313932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FAE5986-F848-412E-8EA5-188804AD11A5}"/>
                </a:ext>
              </a:extLst>
            </p:cNvPr>
            <p:cNvSpPr txBox="1"/>
            <p:nvPr/>
          </p:nvSpPr>
          <p:spPr>
            <a:xfrm>
              <a:off x="1330806" y="1130898"/>
              <a:ext cx="4984856" cy="31393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芒种是很忙的节气。</a:t>
              </a:r>
              <a:endParaRPr lang="en-US" altLang="zh-CN" sz="2000" dirty="0">
                <a:solidFill>
                  <a:srgbClr val="8C5118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陕西，甘肃、宁夏是“芒种忙忙种，夏至谷怀胎”。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广东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是“芒种下种、大暑莳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(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莳指移栽植物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)”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江西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芒种前三日秧不得，芒种后三日秧不出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贵州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芒种不种，再种无用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福建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芒种边，好种籼，芒种过，好种糯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江苏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芒种插得是个宝，夏至插得是根草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山西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芒种芒种，样样都种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芒种糜子急种谷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A5C9F3A-E86B-43F1-91FA-CCA625A02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6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464BB6E-C65B-4CD4-99BD-E975F7E67CDC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878F20E9-3794-4269-89CE-85752A8979FB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芒种的特点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D2E1550-1355-4FC3-A97A-9E67B75E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B786FC5-8494-48DE-9A4E-510D82286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376" y="1920240"/>
            <a:ext cx="3712464" cy="371246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B8741A0-2DF5-4874-999E-7EEE944B74E3}"/>
              </a:ext>
            </a:extLst>
          </p:cNvPr>
          <p:cNvGrpSpPr/>
          <p:nvPr/>
        </p:nvGrpSpPr>
        <p:grpSpPr>
          <a:xfrm>
            <a:off x="979055" y="1960525"/>
            <a:ext cx="3117457" cy="1292662"/>
            <a:chOff x="614009" y="1130898"/>
            <a:chExt cx="3117457" cy="129266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FAE5986-F848-412E-8EA5-188804AD11A5}"/>
                </a:ext>
              </a:extLst>
            </p:cNvPr>
            <p:cNvSpPr txBox="1"/>
            <p:nvPr/>
          </p:nvSpPr>
          <p:spPr>
            <a:xfrm>
              <a:off x="1330806" y="1130898"/>
              <a:ext cx="2400660" cy="12926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广东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“芒种下种、大暑莳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(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莳指移栽植物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)”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A5C9F3A-E86B-43F1-91FA-CCA625A02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64C2FE2-8A56-4210-A434-CCCBA692B491}"/>
              </a:ext>
            </a:extLst>
          </p:cNvPr>
          <p:cNvGrpSpPr/>
          <p:nvPr/>
        </p:nvGrpSpPr>
        <p:grpSpPr>
          <a:xfrm>
            <a:off x="985151" y="4216045"/>
            <a:ext cx="3129649" cy="1292662"/>
            <a:chOff x="614009" y="1130898"/>
            <a:chExt cx="3129649" cy="129266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584CBB44-87AF-4BBF-BABC-C7C2F9C71DCA}"/>
                </a:ext>
              </a:extLst>
            </p:cNvPr>
            <p:cNvSpPr txBox="1"/>
            <p:nvPr/>
          </p:nvSpPr>
          <p:spPr>
            <a:xfrm>
              <a:off x="1330806" y="1130898"/>
              <a:ext cx="2412852" cy="12926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江西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芒种前三日秧不得，芒种后三日秧不出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58BA25B-4122-464C-968E-AE8908670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8402A59-128E-4262-94D2-077BB227CEC9}"/>
              </a:ext>
            </a:extLst>
          </p:cNvPr>
          <p:cNvGrpSpPr/>
          <p:nvPr/>
        </p:nvGrpSpPr>
        <p:grpSpPr>
          <a:xfrm>
            <a:off x="8172335" y="1948816"/>
            <a:ext cx="3056497" cy="1292662"/>
            <a:chOff x="614009" y="1130898"/>
            <a:chExt cx="3056497" cy="129266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5C1EB23-EAB2-4C1F-A4F6-85A43912136E}"/>
                </a:ext>
              </a:extLst>
            </p:cNvPr>
            <p:cNvSpPr txBox="1"/>
            <p:nvPr/>
          </p:nvSpPr>
          <p:spPr>
            <a:xfrm>
              <a:off x="1330806" y="1130898"/>
              <a:ext cx="2339700" cy="12926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福建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芒种边，好种籼，芒种过，好种糯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A12FE0C3-4558-4C54-9A4B-AEC3B0138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B438DF2D-18DE-48DB-8C16-903CA2B17D49}"/>
              </a:ext>
            </a:extLst>
          </p:cNvPr>
          <p:cNvGrpSpPr/>
          <p:nvPr/>
        </p:nvGrpSpPr>
        <p:grpSpPr>
          <a:xfrm>
            <a:off x="8141855" y="4216045"/>
            <a:ext cx="3032113" cy="1292662"/>
            <a:chOff x="614009" y="1130898"/>
            <a:chExt cx="3032113" cy="12926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91C02E85-B7A4-4F86-9FF4-1709B994A2A0}"/>
                </a:ext>
              </a:extLst>
            </p:cNvPr>
            <p:cNvSpPr txBox="1"/>
            <p:nvPr/>
          </p:nvSpPr>
          <p:spPr>
            <a:xfrm>
              <a:off x="1330806" y="1130898"/>
              <a:ext cx="2315316" cy="129266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江苏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芒种插得是个宝，夏至插得是根草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C12B9770-DEAB-4D7F-B181-692803E4C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1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464BB6E-C65B-4CD4-99BD-E975F7E67CDC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878F20E9-3794-4269-89CE-85752A8979FB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芒种的特点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D2E1550-1355-4FC3-A97A-9E67B75E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B786FC5-8494-48DE-9A4E-510D82286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675" y="2002782"/>
            <a:ext cx="4127466" cy="3410537"/>
          </a:xfrm>
          <a:prstGeom prst="rect">
            <a:avLst/>
          </a:prstGeom>
          <a:ln w="44450">
            <a:noFill/>
          </a:ln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B8741A0-2DF5-4874-999E-7EEE944B74E3}"/>
              </a:ext>
            </a:extLst>
          </p:cNvPr>
          <p:cNvGrpSpPr/>
          <p:nvPr/>
        </p:nvGrpSpPr>
        <p:grpSpPr>
          <a:xfrm>
            <a:off x="5378933" y="2014314"/>
            <a:ext cx="5701653" cy="1200329"/>
            <a:chOff x="614009" y="1130898"/>
            <a:chExt cx="5701653" cy="120032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FAE5986-F848-412E-8EA5-188804AD11A5}"/>
                </a:ext>
              </a:extLst>
            </p:cNvPr>
            <p:cNvSpPr txBox="1"/>
            <p:nvPr/>
          </p:nvSpPr>
          <p:spPr>
            <a:xfrm>
              <a:off x="1330806" y="1130898"/>
              <a:ext cx="498485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种即表明小麦等有芒夏熟作物成熟和耕种的最忙季节，是农历二十四节气的第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个节气。芒种后进入初夏梅雨季节，雨量充沛，气温显著升高。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A5C9F3A-E86B-43F1-91FA-CCA625A02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8A95A17-4E19-4020-800B-12B67B31EFCC}"/>
              </a:ext>
            </a:extLst>
          </p:cNvPr>
          <p:cNvGrpSpPr/>
          <p:nvPr/>
        </p:nvGrpSpPr>
        <p:grpSpPr>
          <a:xfrm>
            <a:off x="5378933" y="3898694"/>
            <a:ext cx="5701653" cy="1569660"/>
            <a:chOff x="614009" y="1130898"/>
            <a:chExt cx="5701653" cy="156966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AB6F716B-5E06-4B72-9D58-94CEEA697E91}"/>
                </a:ext>
              </a:extLst>
            </p:cNvPr>
            <p:cNvSpPr txBox="1"/>
            <p:nvPr/>
          </p:nvSpPr>
          <p:spPr>
            <a:xfrm>
              <a:off x="1330806" y="1130898"/>
              <a:ext cx="4984856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常见的天气灾害有龙卷风、冰雹、大风、暴雨、干旱等。正常年份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月中旬开始入梅。芒种至夏至这半个月是秋熟作物播种、移栽、苗期管理和全面进入夏收、夏种、夏培的“三夏”大忙高潮。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CD1D83E-97E8-437F-B8D0-F8A32A2AD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7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3D2494C-EF7A-4E85-89FB-AD505A6E9E14}"/>
              </a:ext>
            </a:extLst>
          </p:cNvPr>
          <p:cNvSpPr txBox="1"/>
          <p:nvPr/>
        </p:nvSpPr>
        <p:spPr>
          <a:xfrm>
            <a:off x="1598091" y="2012550"/>
            <a:ext cx="1661993" cy="3366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一是及时抢收小麦、蚕豆、豌豆等在田夏熟作物，做到丰产丰收颗粒归仓。二是上、中旬重施玉米摆果肥，做好壅根防倒和防治玉米螟工作。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06B99F3-DD71-43C1-8777-8B8F2A2D0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318" y="1124833"/>
            <a:ext cx="5091410" cy="508453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74935D1-2D41-4C8C-9428-5C02B06D0E18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3B2A2593-736E-4E3E-BD89-FF945EA0D961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芒种的特点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FC36648C-B8CB-40AC-B49A-C48E7D91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AAB4917-614C-4789-BB31-8277E6762598}"/>
              </a:ext>
            </a:extLst>
          </p:cNvPr>
          <p:cNvSpPr txBox="1"/>
          <p:nvPr/>
        </p:nvSpPr>
        <p:spPr>
          <a:xfrm>
            <a:off x="9831249" y="2084267"/>
            <a:ext cx="923330" cy="3366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二是上、中旬重施玉米摆果肥，做好壅根防倒和防治玉米螟工作。</a:t>
            </a:r>
          </a:p>
        </p:txBody>
      </p:sp>
    </p:spTree>
    <p:extLst>
      <p:ext uri="{BB962C8B-B14F-4D97-AF65-F5344CB8AC3E}">
        <p14:creationId xmlns:p14="http://schemas.microsoft.com/office/powerpoint/2010/main" val="15862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3D2494C-EF7A-4E85-89FB-AD505A6E9E14}"/>
              </a:ext>
            </a:extLst>
          </p:cNvPr>
          <p:cNvSpPr txBox="1"/>
          <p:nvPr/>
        </p:nvSpPr>
        <p:spPr>
          <a:xfrm>
            <a:off x="1167785" y="2173914"/>
            <a:ext cx="4992563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三是中稻秧田喷施起身药，中、下旬移栽；直播稻和抛秧稻防治稻象甲，早栽大田防治二化螟、叶瘟等病虫害。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06B99F3-DD71-43C1-8777-8B8F2A2D0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778" y="1479175"/>
            <a:ext cx="4622619" cy="46226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74935D1-2D41-4C8C-9428-5C02B06D0E18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3B2A2593-736E-4E3E-BD89-FF945EA0D961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芒种的特点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FC36648C-B8CB-40AC-B49A-C48E7D91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AAB4917-614C-4789-BB31-8277E6762598}"/>
              </a:ext>
            </a:extLst>
          </p:cNvPr>
          <p:cNvSpPr txBox="1"/>
          <p:nvPr/>
        </p:nvSpPr>
        <p:spPr>
          <a:xfrm>
            <a:off x="1112219" y="4128219"/>
            <a:ext cx="501964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四是棉花中耕松土除草搞好蕾期管理，防治盲蝽象、棉蚜虫、红蜘蛛等害虫，追施有机肥争取多结桃；整修棉田排水系统，防雨涝。</a:t>
            </a:r>
          </a:p>
        </p:txBody>
      </p:sp>
    </p:spTree>
    <p:extLst>
      <p:ext uri="{BB962C8B-B14F-4D97-AF65-F5344CB8AC3E}">
        <p14:creationId xmlns:p14="http://schemas.microsoft.com/office/powerpoint/2010/main" val="3163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3D2494C-EF7A-4E85-89FB-AD505A6E9E14}"/>
              </a:ext>
            </a:extLst>
          </p:cNvPr>
          <p:cNvSpPr txBox="1"/>
          <p:nvPr/>
        </p:nvSpPr>
        <p:spPr>
          <a:xfrm>
            <a:off x="1513108" y="2012550"/>
            <a:ext cx="1661993" cy="3339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五是上、中旬抢种夏大豆、花生、春大豆追施花荚肥。春山芋追肥，中耕除草，培土补苗；扦插夏山芋。施好薄荷刹车肥。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06B99F3-DD71-43C1-8777-8B8F2A2D0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626" y="1210234"/>
            <a:ext cx="4622619" cy="46226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74935D1-2D41-4C8C-9428-5C02B06D0E18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3B2A2593-736E-4E3E-BD89-FF945EA0D961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芒种的特点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FC36648C-B8CB-40AC-B49A-C48E7D91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AAB4917-614C-4789-BB31-8277E6762598}"/>
              </a:ext>
            </a:extLst>
          </p:cNvPr>
          <p:cNvSpPr txBox="1"/>
          <p:nvPr/>
        </p:nvSpPr>
        <p:spPr>
          <a:xfrm>
            <a:off x="9626350" y="1976689"/>
            <a:ext cx="1292662" cy="34290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六是播种豇豆、苋菜、小白菜等蔬菜；加强茄瓜豆类蔬菜地田间管理，防治病虫，采收上市和留种工作。</a:t>
            </a:r>
          </a:p>
        </p:txBody>
      </p:sp>
    </p:spTree>
    <p:extLst>
      <p:ext uri="{BB962C8B-B14F-4D97-AF65-F5344CB8AC3E}">
        <p14:creationId xmlns:p14="http://schemas.microsoft.com/office/powerpoint/2010/main" val="38490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8D0DFBB-565A-4EB9-8D7F-D16FF49FB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3" r="8083" b="12552"/>
          <a:stretch/>
        </p:blipFill>
        <p:spPr>
          <a:xfrm>
            <a:off x="-4487" y="5394895"/>
            <a:ext cx="12196487" cy="14631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F032820-CB9C-4C95-95B9-730236D487F6}"/>
              </a:ext>
            </a:extLst>
          </p:cNvPr>
          <p:cNvGrpSpPr/>
          <p:nvPr/>
        </p:nvGrpSpPr>
        <p:grpSpPr>
          <a:xfrm>
            <a:off x="378698" y="-695424"/>
            <a:ext cx="3210419" cy="2039778"/>
            <a:chOff x="7798828" y="2696169"/>
            <a:chExt cx="4192311" cy="23487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FFEBD45-D6E5-44AE-BF81-5AB1982E0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59E0E83-20AA-4C55-81BE-6AD69219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0035FF-27D1-4B64-905C-25DF932CC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81" y="1688690"/>
            <a:ext cx="737419" cy="34806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FB05E8-B7C3-4D15-BD11-A6EDF180F4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8690"/>
            <a:ext cx="737419" cy="34806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CC36F38-2F65-45B9-9923-05F5FBB8C3AE}"/>
              </a:ext>
            </a:extLst>
          </p:cNvPr>
          <p:cNvSpPr/>
          <p:nvPr/>
        </p:nvSpPr>
        <p:spPr>
          <a:xfrm>
            <a:off x="1843089" y="2594167"/>
            <a:ext cx="4823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芒种的</a:t>
            </a:r>
            <a:r>
              <a:rPr lang="zh-CN" altLang="en-US" sz="6600" b="1" kern="0" noProof="0" dirty="0">
                <a:solidFill>
                  <a:srgbClr val="8C5118"/>
                </a:solidFill>
                <a:cs typeface="+mn-ea"/>
                <a:sym typeface="+mn-lt"/>
              </a:rPr>
              <a:t>习俗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4C7465-544D-4A12-AD4B-B417DFE81A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520" y="2066520"/>
            <a:ext cx="4671191" cy="280271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6EA5674-B297-4497-BDE4-5D22B465B86D}"/>
              </a:ext>
            </a:extLst>
          </p:cNvPr>
          <p:cNvGrpSpPr/>
          <p:nvPr/>
        </p:nvGrpSpPr>
        <p:grpSpPr>
          <a:xfrm>
            <a:off x="8672208" y="-695424"/>
            <a:ext cx="3210419" cy="2039778"/>
            <a:chOff x="7798828" y="2696169"/>
            <a:chExt cx="4192311" cy="234872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35E67A6-7517-4797-B92A-6BEBF839E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03E85A4-836E-40E5-B661-D7280518E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DCFC104-A94D-4724-A67C-A356D67C2497}"/>
              </a:ext>
            </a:extLst>
          </p:cNvPr>
          <p:cNvGrpSpPr/>
          <p:nvPr/>
        </p:nvGrpSpPr>
        <p:grpSpPr>
          <a:xfrm>
            <a:off x="4525453" y="-695424"/>
            <a:ext cx="3210419" cy="2039778"/>
            <a:chOff x="7798828" y="2696169"/>
            <a:chExt cx="4192311" cy="234872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1E58A2E-9712-48EF-B08E-232081FF5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1740117-95AB-48BA-B261-DD38AB749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4F9E090-913D-40E9-A764-29AC722EE2FC}"/>
              </a:ext>
            </a:extLst>
          </p:cNvPr>
          <p:cNvSpPr txBox="1"/>
          <p:nvPr/>
        </p:nvSpPr>
        <p:spPr>
          <a:xfrm>
            <a:off x="1974114" y="3905250"/>
            <a:ext cx="42560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“芒种”到来预示着农民开始忙碌的田间生活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五月节</a:t>
            </a:r>
            <a:r>
              <a:rPr lang="en-US" altLang="zh-CN" sz="1400" dirty="0">
                <a:solidFill>
                  <a:srgbClr val="8C5118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谓有芒之种谷可稼种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xmlns="" id="{E4F3D340-824E-4094-BA5F-AB996ED2802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56960" y="2104735"/>
            <a:ext cx="489712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送花神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农历二月二花朝节上迎花神。芒种已近五月间，百花开始凋残、零落，民间多在芒种日举行祭祀花神仪式，饯送花神归位，同时表达对花神的感激之情，盼望来年再次相会。此俗今已不存，但著名小说家曹雪芹的《红楼梦》提及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9432B32-876F-493D-9071-F48BD65402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0" y="2336800"/>
            <a:ext cx="4010555" cy="3058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A4A127D-CC89-4466-A7F9-2CC51F3A292F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8CD7E55D-564D-45DD-B51D-EB1D2FA8336A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芒种的习俗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85791F2-6910-4138-AF1F-860849E4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xmlns="" id="{E4F3D340-824E-4094-BA5F-AB996ED2802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32292" y="1779615"/>
            <a:ext cx="49653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8C5118"/>
                </a:solidFill>
                <a:cs typeface="+mn-ea"/>
                <a:sym typeface="+mn-lt"/>
              </a:rPr>
              <a:t>安苗</a:t>
            </a:r>
            <a:endParaRPr lang="en-US" altLang="zh-CN" sz="3600" b="1" dirty="0">
              <a:solidFill>
                <a:srgbClr val="8C5118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打泥巴仗习俗安苗系皖南的农事习俗活动，始于明初。每到芒种时节种完水稻，为祈求秋天有个好收成，各地都要举行安苗祭祀活动。家家户户用新麦面蒸发包，把面捏成五谷六畜、瓜果蔬菜等形状，然后用蔬菜汁染上颜色，作为祭祀供品，祈求五谷丰登、村民平安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A4A127D-CC89-4466-A7F9-2CC51F3A292F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8CD7E55D-564D-45DD-B51D-EB1D2FA8336A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芒种的习俗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85791F2-6910-4138-AF1F-860849E4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7793FEE-DBD5-4739-B17D-18B39618CD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23" y="2011680"/>
            <a:ext cx="3359210" cy="33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xmlns="" id="{E4F3D340-824E-4094-BA5F-AB996ED2802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19520" y="2104735"/>
            <a:ext cx="47142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8C5118"/>
                </a:solidFill>
                <a:cs typeface="+mn-ea"/>
                <a:sym typeface="+mn-lt"/>
              </a:rPr>
              <a:t>打泥巴仗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贵州东南部一带的侗族青年男女，每年芒种前后都要举办打泥巴仗节。当天新婚夫妇由要好的男女青年陪同，集体插秧，边插秧边打闹，互扔泥巴。活动结束，检查战果，身上泥巴最多的，就是最受欢迎的人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9432B32-876F-493D-9071-F48BD65402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781" y="2296160"/>
            <a:ext cx="3484972" cy="3058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A4A127D-CC89-4466-A7F9-2CC51F3A292F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8CD7E55D-564D-45DD-B51D-EB1D2FA8336A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芒种的习俗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85791F2-6910-4138-AF1F-860849E4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0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9F6FB8E-55D6-42EE-AFEB-2387D7EAA3CB}"/>
              </a:ext>
            </a:extLst>
          </p:cNvPr>
          <p:cNvGrpSpPr/>
          <p:nvPr/>
        </p:nvGrpSpPr>
        <p:grpSpPr>
          <a:xfrm>
            <a:off x="223813" y="1554480"/>
            <a:ext cx="4073592" cy="4073592"/>
            <a:chOff x="6679452" y="1434551"/>
            <a:chExt cx="4073592" cy="407359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90919D5-5FBE-49CE-A299-441E6AB7D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B9BD661-055B-43F4-8CEE-6554F543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9452" y="1434551"/>
              <a:ext cx="4073592" cy="4073592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4EC869E-55B1-4BC2-86D3-A9F632902F9E}"/>
              </a:ext>
            </a:extLst>
          </p:cNvPr>
          <p:cNvSpPr txBox="1"/>
          <p:nvPr/>
        </p:nvSpPr>
        <p:spPr>
          <a:xfrm>
            <a:off x="4922991" y="1742407"/>
            <a:ext cx="63972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芒种是二十四节气之一，一般在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6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6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日前后，太阳到达黄经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75°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的时候。</a:t>
            </a:r>
            <a:endParaRPr lang="en-US" altLang="zh-CN" sz="2000" dirty="0">
              <a:solidFill>
                <a:srgbClr val="8C511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芒种字面的意思是“有芒的麦子快收，有芒的稻子可种”。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月令七十二侯集解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：“五月节，谓有芒之种谷可稼种矣。”此时中国长江中下游地区将进入多雨的黄梅时节。</a:t>
            </a:r>
            <a:endParaRPr lang="en-US" altLang="zh-CN" sz="2000" dirty="0">
              <a:solidFill>
                <a:srgbClr val="8C511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2016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8C5118"/>
                </a:solidFill>
                <a:cs typeface="+mn-ea"/>
                <a:sym typeface="+mn-lt"/>
              </a:rPr>
              <a:t>30</a:t>
            </a:r>
            <a:r>
              <a:rPr lang="zh-CN" altLang="en-US" sz="2000" dirty="0">
                <a:solidFill>
                  <a:srgbClr val="8C5118"/>
                </a:solidFill>
                <a:cs typeface="+mn-ea"/>
                <a:sym typeface="+mn-lt"/>
              </a:rPr>
              <a:t>日，中国“二十四节气”正式列入联合国非遗名录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82EC727-1AD3-4770-90AF-089704A93842}"/>
              </a:ext>
            </a:extLst>
          </p:cNvPr>
          <p:cNvSpPr txBox="1"/>
          <p:nvPr/>
        </p:nvSpPr>
        <p:spPr>
          <a:xfrm>
            <a:off x="920403" y="819473"/>
            <a:ext cx="3065455" cy="2169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200" dirty="0">
                <a:solidFill>
                  <a:srgbClr val="8C5118"/>
                </a:solidFill>
                <a:cs typeface="+mn-ea"/>
                <a:sym typeface="+mn-lt"/>
              </a:rPr>
              <a:t>前</a:t>
            </a:r>
            <a:r>
              <a:rPr lang="en-US" altLang="zh-CN" sz="7200" dirty="0">
                <a:solidFill>
                  <a:srgbClr val="8C5118"/>
                </a:solidFill>
                <a:cs typeface="+mn-ea"/>
                <a:sym typeface="+mn-lt"/>
              </a:rPr>
              <a:t>  </a:t>
            </a:r>
            <a:r>
              <a:rPr lang="zh-CN" altLang="en-US" sz="7200" dirty="0">
                <a:solidFill>
                  <a:srgbClr val="8C5118"/>
                </a:solidFill>
                <a:cs typeface="+mn-ea"/>
                <a:sym typeface="+mn-lt"/>
              </a:rPr>
              <a:t>言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71674" y="346229"/>
            <a:ext cx="12257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7EFE1"/>
                </a:solidFill>
              </a:rPr>
              <a:t>https://www.ypppt.com/</a:t>
            </a:r>
            <a:endParaRPr lang="zh-CN" altLang="en-US" sz="700" dirty="0">
              <a:solidFill>
                <a:srgbClr val="F7EF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>
            <a:extLst>
              <a:ext uri="{FF2B5EF4-FFF2-40B4-BE49-F238E27FC236}">
                <a16:creationId xmlns:a16="http://schemas.microsoft.com/office/drawing/2014/main" xmlns="" id="{E4F3D340-824E-4094-BA5F-AB996ED2802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1972" y="2084415"/>
            <a:ext cx="522946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8C5118"/>
                </a:solidFill>
                <a:cs typeface="+mn-ea"/>
                <a:sym typeface="+mn-lt"/>
              </a:rPr>
              <a:t>煮梅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南方，每年五、六月是梅子成熟的季节，三国时有“青梅煮酒论英雄”的典故青梅含有多种天然优质有机酸和丰富的矿物质，具有净血、整肠、降血脂、消除疲劳、美容、调节酸碱平衡，增强人体免疫力等独特营养保健功能。但是，新鲜梅子大多味道酸涩，难以直接入口，需加工后方可食用，这种加工过程便是煮梅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A4A127D-CC89-4466-A7F9-2CC51F3A292F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8CD7E55D-564D-45DD-B51D-EB1D2FA8336A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芒种的习俗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85791F2-6910-4138-AF1F-860849E4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7793FEE-DBD5-4739-B17D-18B39618CD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663" y="2072640"/>
            <a:ext cx="3846890" cy="38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8D0DFBB-565A-4EB9-8D7F-D16FF49FB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3" r="8083" b="12552"/>
          <a:stretch/>
        </p:blipFill>
        <p:spPr>
          <a:xfrm>
            <a:off x="-4487" y="5394895"/>
            <a:ext cx="12196487" cy="14631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F032820-CB9C-4C95-95B9-730236D487F6}"/>
              </a:ext>
            </a:extLst>
          </p:cNvPr>
          <p:cNvGrpSpPr/>
          <p:nvPr/>
        </p:nvGrpSpPr>
        <p:grpSpPr>
          <a:xfrm>
            <a:off x="378698" y="-695424"/>
            <a:ext cx="3210419" cy="2039778"/>
            <a:chOff x="7798828" y="2696169"/>
            <a:chExt cx="4192311" cy="23487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FFEBD45-D6E5-44AE-BF81-5AB1982E0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59E0E83-20AA-4C55-81BE-6AD69219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0035FF-27D1-4B64-905C-25DF932CC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81" y="1688690"/>
            <a:ext cx="737419" cy="34806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FB05E8-B7C3-4D15-BD11-A6EDF180F4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8690"/>
            <a:ext cx="737419" cy="34806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CC36F38-2F65-45B9-9923-05F5FBB8C3AE}"/>
              </a:ext>
            </a:extLst>
          </p:cNvPr>
          <p:cNvSpPr/>
          <p:nvPr/>
        </p:nvSpPr>
        <p:spPr>
          <a:xfrm>
            <a:off x="1843089" y="2594167"/>
            <a:ext cx="4823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芒种的诗歌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4C7465-544D-4A12-AD4B-B417DFE81A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520" y="2066520"/>
            <a:ext cx="4671191" cy="280271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6EA5674-B297-4497-BDE4-5D22B465B86D}"/>
              </a:ext>
            </a:extLst>
          </p:cNvPr>
          <p:cNvGrpSpPr/>
          <p:nvPr/>
        </p:nvGrpSpPr>
        <p:grpSpPr>
          <a:xfrm>
            <a:off x="8672208" y="-695424"/>
            <a:ext cx="3210419" cy="2039778"/>
            <a:chOff x="7798828" y="2696169"/>
            <a:chExt cx="4192311" cy="234872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35E67A6-7517-4797-B92A-6BEBF839E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03E85A4-836E-40E5-B661-D7280518E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DCFC104-A94D-4724-A67C-A356D67C2497}"/>
              </a:ext>
            </a:extLst>
          </p:cNvPr>
          <p:cNvGrpSpPr/>
          <p:nvPr/>
        </p:nvGrpSpPr>
        <p:grpSpPr>
          <a:xfrm>
            <a:off x="4525453" y="-695424"/>
            <a:ext cx="3210419" cy="2039778"/>
            <a:chOff x="7798828" y="2696169"/>
            <a:chExt cx="4192311" cy="234872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1E58A2E-9712-48EF-B08E-232081FF5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1740117-95AB-48BA-B261-DD38AB749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4F9E090-913D-40E9-A764-29AC722EE2FC}"/>
              </a:ext>
            </a:extLst>
          </p:cNvPr>
          <p:cNvSpPr txBox="1"/>
          <p:nvPr/>
        </p:nvSpPr>
        <p:spPr>
          <a:xfrm>
            <a:off x="1974114" y="3905250"/>
            <a:ext cx="42560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“芒种”到来预示着农民开始忙碌的田间生活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五月节</a:t>
            </a:r>
            <a:r>
              <a:rPr lang="en-US" altLang="zh-CN" sz="1400" dirty="0">
                <a:solidFill>
                  <a:srgbClr val="8C5118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谓有芒之种谷可稼种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8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FB8AE0-346F-4BFF-B0C3-497020DF560F}"/>
              </a:ext>
            </a:extLst>
          </p:cNvPr>
          <p:cNvSpPr/>
          <p:nvPr/>
        </p:nvSpPr>
        <p:spPr>
          <a:xfrm>
            <a:off x="2147048" y="2180151"/>
            <a:ext cx="25416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芒种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---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左河水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388E56-B18E-411D-9DC0-AB6302027794}"/>
              </a:ext>
            </a:extLst>
          </p:cNvPr>
          <p:cNvSpPr/>
          <p:nvPr/>
        </p:nvSpPr>
        <p:spPr>
          <a:xfrm>
            <a:off x="1329036" y="3642672"/>
            <a:ext cx="4177684" cy="123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艳阳辣辣卸衣装，梅雨潇潇涨柳塘。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南岭四邻禾壮日，大江两岸麦收忙。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754606B-3B63-489F-AB29-5435738A7453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48E7E020-EEAC-4486-9EF2-87B30010C6B7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芒种的诗歌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84735580-9181-4C4E-A12D-C96D267C5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61CEE29-07F6-4810-AE8C-1BCB9803AF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521" y="1292245"/>
            <a:ext cx="4498696" cy="44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FB8AE0-346F-4BFF-B0C3-497020DF560F}"/>
              </a:ext>
            </a:extLst>
          </p:cNvPr>
          <p:cNvSpPr/>
          <p:nvPr/>
        </p:nvSpPr>
        <p:spPr>
          <a:xfrm>
            <a:off x="7166088" y="2017591"/>
            <a:ext cx="292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芒种节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r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---</a:t>
            </a:r>
            <a:r>
              <a:rPr lang="zh-CN" altLang="en-US" sz="2000" b="1" dirty="0">
                <a:solidFill>
                  <a:srgbClr val="333333"/>
                </a:solidFill>
                <a:cs typeface="+mn-ea"/>
                <a:sym typeface="+mn-lt"/>
              </a:rPr>
              <a:t>佚名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388E56-B18E-411D-9DC0-AB6302027794}"/>
              </a:ext>
            </a:extLst>
          </p:cNvPr>
          <p:cNvSpPr/>
          <p:nvPr/>
        </p:nvSpPr>
        <p:spPr>
          <a:xfrm>
            <a:off x="7115024" y="2992432"/>
            <a:ext cx="3026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芒种忙忙割，农家乐启镰。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西风烘穗海，机械刈禾田。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税赋千年免，粮仓万户填。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麦收秧稻插，秋囤再攀巅。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8318CF-BA61-4425-8F6B-2435E8028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983" y="1569878"/>
            <a:ext cx="5009059" cy="436356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754606B-3B63-489F-AB29-5435738A7453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48E7E020-EEAC-4486-9EF2-87B30010C6B7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芒种的诗歌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84735580-9181-4C4E-A12D-C96D267C5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0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AFB8AE0-346F-4BFF-B0C3-497020DF560F}"/>
              </a:ext>
            </a:extLst>
          </p:cNvPr>
          <p:cNvSpPr/>
          <p:nvPr/>
        </p:nvSpPr>
        <p:spPr>
          <a:xfrm>
            <a:off x="2558396" y="2220791"/>
            <a:ext cx="292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333333"/>
                </a:solidFill>
                <a:cs typeface="+mn-ea"/>
                <a:sym typeface="+mn-lt"/>
              </a:rPr>
              <a:t>时雨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---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cs typeface="+mn-ea"/>
                <a:sym typeface="+mn-lt"/>
              </a:rPr>
              <a:t>陆游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388E56-B18E-411D-9DC0-AB6302027794}"/>
              </a:ext>
            </a:extLst>
          </p:cNvPr>
          <p:cNvSpPr/>
          <p:nvPr/>
        </p:nvSpPr>
        <p:spPr>
          <a:xfrm>
            <a:off x="1132800" y="3276912"/>
            <a:ext cx="6832640" cy="18844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时雨及芒种，四野皆插秧。家家麦饭美，处处菱歌长。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老我成惰农，永日付竹床。衰发短不栉，爱此一雨凉。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庭木集奇声，架藤发幽香。莺衣湿不去，劝我持一觞。</a:t>
            </a:r>
            <a:endParaRPr lang="en-US" altLang="zh-CN" dirty="0">
              <a:solidFill>
                <a:srgbClr val="333333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即今幸无事，际海皆农桑。野老固不穷，击壤歌虞唐。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754606B-3B63-489F-AB29-5435738A7453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48E7E020-EEAC-4486-9EF2-87B30010C6B7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芒种的诗歌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84735580-9181-4C4E-A12D-C96D267C5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09AB7A4-2913-49EA-A114-ED03DE4263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320" y="2156652"/>
            <a:ext cx="2913736" cy="30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72D5667-A59D-4E87-A3CC-F73072841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81" y="1688690"/>
            <a:ext cx="737419" cy="348062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C5A23D9-6ECE-4A5C-B2ED-57D3A1F60B58}"/>
              </a:ext>
            </a:extLst>
          </p:cNvPr>
          <p:cNvGrpSpPr/>
          <p:nvPr/>
        </p:nvGrpSpPr>
        <p:grpSpPr>
          <a:xfrm>
            <a:off x="6268679" y="1700368"/>
            <a:ext cx="5160988" cy="3396444"/>
            <a:chOff x="6341806" y="1415847"/>
            <a:chExt cx="5160988" cy="339644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14A1D8DC-0D0B-4BAD-8504-A64369D5C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603502">
              <a:off x="8747640" y="2376621"/>
              <a:ext cx="1812385" cy="21161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51E0B33F-2604-4144-BB6B-7C1259DE3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3071BD0-8CAD-48F6-8B65-73CE0CAB8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1806" y="1415847"/>
              <a:ext cx="5160988" cy="3333136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E67E300-8426-46F5-93AD-9F1E1C1D7CA5}"/>
              </a:ext>
            </a:extLst>
          </p:cNvPr>
          <p:cNvSpPr txBox="1"/>
          <p:nvPr/>
        </p:nvSpPr>
        <p:spPr>
          <a:xfrm>
            <a:off x="3967957" y="203405"/>
            <a:ext cx="425608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中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国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传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统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四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气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21FF749-E3FF-43BE-A136-2F1EF41B94A2}"/>
              </a:ext>
            </a:extLst>
          </p:cNvPr>
          <p:cNvSpPr txBox="1"/>
          <p:nvPr/>
        </p:nvSpPr>
        <p:spPr>
          <a:xfrm>
            <a:off x="3165079" y="6435859"/>
            <a:ext cx="5861843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di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每一粒走过夏天的种子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为了每一次丰收的开始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59BF842-32D4-400A-8C49-58810125BCF8}"/>
              </a:ext>
            </a:extLst>
          </p:cNvPr>
          <p:cNvSpPr txBox="1"/>
          <p:nvPr/>
        </p:nvSpPr>
        <p:spPr>
          <a:xfrm>
            <a:off x="1910266" y="2515127"/>
            <a:ext cx="4833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8C5118"/>
                </a:solidFill>
                <a:cs typeface="+mn-ea"/>
                <a:sym typeface="+mn-lt"/>
              </a:rPr>
              <a:t>谢谢观赏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0E4EAA8-5CA5-4B51-89A0-EFDCE484019B}"/>
              </a:ext>
            </a:extLst>
          </p:cNvPr>
          <p:cNvSpPr txBox="1"/>
          <p:nvPr/>
        </p:nvSpPr>
        <p:spPr>
          <a:xfrm>
            <a:off x="2199027" y="4318205"/>
            <a:ext cx="42560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“芒种”到来预示着农民开始忙碌的田间生活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五月节</a:t>
            </a:r>
            <a:r>
              <a:rPr lang="en-US" altLang="zh-CN" sz="1400" dirty="0">
                <a:solidFill>
                  <a:srgbClr val="8C5118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谓有芒之种谷可稼种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4906D55-12BD-4006-8037-E78402D6F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8" t="10517"/>
          <a:stretch/>
        </p:blipFill>
        <p:spPr>
          <a:xfrm>
            <a:off x="180974" y="409575"/>
            <a:ext cx="1175877" cy="3485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549" y="142101"/>
            <a:ext cx="78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202X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1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395A800-F630-4ABE-990F-BAA48D4BACE4}"/>
              </a:ext>
            </a:extLst>
          </p:cNvPr>
          <p:cNvSpPr txBox="1"/>
          <p:nvPr/>
        </p:nvSpPr>
        <p:spPr>
          <a:xfrm>
            <a:off x="1773822" y="353962"/>
            <a:ext cx="501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目录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0A24764-41AD-4550-A4D0-E7FE89C94ED0}"/>
              </a:ext>
            </a:extLst>
          </p:cNvPr>
          <p:cNvGrpSpPr/>
          <p:nvPr/>
        </p:nvGrpSpPr>
        <p:grpSpPr>
          <a:xfrm>
            <a:off x="2227611" y="2585416"/>
            <a:ext cx="1214745" cy="2439642"/>
            <a:chOff x="8206844" y="1604873"/>
            <a:chExt cx="1214745" cy="243964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51935CC3-8623-4A68-BB77-228B7844F0D2}"/>
                </a:ext>
              </a:extLst>
            </p:cNvPr>
            <p:cNvSpPr txBox="1"/>
            <p:nvPr/>
          </p:nvSpPr>
          <p:spPr>
            <a:xfrm>
              <a:off x="8735789" y="1604873"/>
              <a:ext cx="68580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第</a:t>
              </a:r>
              <a:endPara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壹章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064E8BA2-81EE-418B-A666-F53415C62CEF}"/>
                </a:ext>
              </a:extLst>
            </p:cNvPr>
            <p:cNvCxnSpPr/>
            <p:nvPr/>
          </p:nvCxnSpPr>
          <p:spPr>
            <a:xfrm>
              <a:off x="8719461" y="1698171"/>
              <a:ext cx="0" cy="218802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565A467-1349-4D66-B208-755F1AF108F7}"/>
                </a:ext>
              </a:extLst>
            </p:cNvPr>
            <p:cNvSpPr txBox="1"/>
            <p:nvPr/>
          </p:nvSpPr>
          <p:spPr>
            <a:xfrm>
              <a:off x="8206844" y="1604873"/>
              <a:ext cx="365848" cy="243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defTabSz="914400">
                <a:lnSpc>
                  <a:spcPct val="110000"/>
                </a:lnSpc>
                <a:defRPr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lvl="0" defTabSz="914377">
                <a:defRPr/>
              </a:pPr>
              <a:r>
                <a:rPr lang="zh-CN" altLang="en-US" sz="2800" b="1" dirty="0">
                  <a:solidFill>
                    <a:srgbClr val="8C5118"/>
                  </a:solidFill>
                  <a:latin typeface="+mn-lt"/>
                  <a:ea typeface="+mn-ea"/>
                  <a:cs typeface="+mn-ea"/>
                  <a:sym typeface="+mn-lt"/>
                </a:rPr>
                <a:t>芒种的由来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8430CD5-47F9-4C6B-9F77-9B7441283D19}"/>
              </a:ext>
            </a:extLst>
          </p:cNvPr>
          <p:cNvGrpSpPr/>
          <p:nvPr/>
        </p:nvGrpSpPr>
        <p:grpSpPr>
          <a:xfrm>
            <a:off x="4427764" y="2585416"/>
            <a:ext cx="1214745" cy="2439642"/>
            <a:chOff x="8206844" y="1604873"/>
            <a:chExt cx="1214745" cy="243964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34FB474C-3950-4841-82CC-FAF2C6E9609F}"/>
                </a:ext>
              </a:extLst>
            </p:cNvPr>
            <p:cNvSpPr txBox="1"/>
            <p:nvPr/>
          </p:nvSpPr>
          <p:spPr>
            <a:xfrm>
              <a:off x="8735789" y="1604873"/>
              <a:ext cx="68580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第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贰章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17DC86BC-BB1B-492C-9B2F-D7D679F1105E}"/>
                </a:ext>
              </a:extLst>
            </p:cNvPr>
            <p:cNvCxnSpPr/>
            <p:nvPr/>
          </p:nvCxnSpPr>
          <p:spPr>
            <a:xfrm>
              <a:off x="8719461" y="1698171"/>
              <a:ext cx="0" cy="218802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1FE1103-276B-4D40-B36F-6664C1834E59}"/>
                </a:ext>
              </a:extLst>
            </p:cNvPr>
            <p:cNvSpPr txBox="1"/>
            <p:nvPr/>
          </p:nvSpPr>
          <p:spPr>
            <a:xfrm>
              <a:off x="8206844" y="1604873"/>
              <a:ext cx="365848" cy="243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defTabSz="914400">
                <a:lnSpc>
                  <a:spcPct val="110000"/>
                </a:lnSpc>
                <a:defRPr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芒种的特点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C7464F0B-CE64-4080-B901-2D9486C34584}"/>
              </a:ext>
            </a:extLst>
          </p:cNvPr>
          <p:cNvGrpSpPr/>
          <p:nvPr/>
        </p:nvGrpSpPr>
        <p:grpSpPr>
          <a:xfrm>
            <a:off x="6627917" y="2585416"/>
            <a:ext cx="1214745" cy="2439642"/>
            <a:chOff x="8206844" y="1604873"/>
            <a:chExt cx="1214745" cy="243964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424716F-5FB9-46B6-A801-334D174411B2}"/>
                </a:ext>
              </a:extLst>
            </p:cNvPr>
            <p:cNvSpPr txBox="1"/>
            <p:nvPr/>
          </p:nvSpPr>
          <p:spPr>
            <a:xfrm>
              <a:off x="8735789" y="1604873"/>
              <a:ext cx="68580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第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叁章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C709C4AD-512E-47F5-AD79-9091BC085509}"/>
                </a:ext>
              </a:extLst>
            </p:cNvPr>
            <p:cNvCxnSpPr/>
            <p:nvPr/>
          </p:nvCxnSpPr>
          <p:spPr>
            <a:xfrm>
              <a:off x="8719461" y="1698171"/>
              <a:ext cx="0" cy="218802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9F2B54AC-A21A-4854-9C6C-902CB44E2330}"/>
                </a:ext>
              </a:extLst>
            </p:cNvPr>
            <p:cNvSpPr txBox="1"/>
            <p:nvPr/>
          </p:nvSpPr>
          <p:spPr>
            <a:xfrm>
              <a:off x="8206844" y="1604873"/>
              <a:ext cx="365848" cy="243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defTabSz="914400">
                <a:lnSpc>
                  <a:spcPct val="110000"/>
                </a:lnSpc>
                <a:defRPr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芒种的习俗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EAAF6AA-3AD7-4567-AD29-2BF8E086A6ED}"/>
              </a:ext>
            </a:extLst>
          </p:cNvPr>
          <p:cNvGrpSpPr/>
          <p:nvPr/>
        </p:nvGrpSpPr>
        <p:grpSpPr>
          <a:xfrm>
            <a:off x="8828071" y="2585416"/>
            <a:ext cx="1214745" cy="2439642"/>
            <a:chOff x="8206844" y="1604873"/>
            <a:chExt cx="1214745" cy="243964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C0F1E659-42A8-495E-AA51-501DF3A38C68}"/>
                </a:ext>
              </a:extLst>
            </p:cNvPr>
            <p:cNvSpPr txBox="1"/>
            <p:nvPr/>
          </p:nvSpPr>
          <p:spPr>
            <a:xfrm>
              <a:off x="8735789" y="1604873"/>
              <a:ext cx="68580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第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cs typeface="+mn-ea"/>
                  <a:sym typeface="+mn-lt"/>
                </a:rPr>
                <a:t>肆章</a:t>
              </a:r>
            </a:p>
          </p:txBody>
        </p:sp>
        <p:cxnSp>
          <p:nvCxnSpPr>
            <p:cNvPr id="23" name="稻壳优创意22">
              <a:extLst>
                <a:ext uri="{FF2B5EF4-FFF2-40B4-BE49-F238E27FC236}">
                  <a16:creationId xmlns:a16="http://schemas.microsoft.com/office/drawing/2014/main" xmlns="" id="{D4722C5F-C99A-4920-B0E0-9195085BF9DD}"/>
                </a:ext>
              </a:extLst>
            </p:cNvPr>
            <p:cNvCxnSpPr/>
            <p:nvPr/>
          </p:nvCxnSpPr>
          <p:spPr>
            <a:xfrm>
              <a:off x="8719461" y="1698171"/>
              <a:ext cx="0" cy="218802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4E835EC5-4A05-41BB-81A2-74C6068E1FE0}"/>
                </a:ext>
              </a:extLst>
            </p:cNvPr>
            <p:cNvSpPr txBox="1"/>
            <p:nvPr/>
          </p:nvSpPr>
          <p:spPr>
            <a:xfrm>
              <a:off x="8206844" y="1604873"/>
              <a:ext cx="365848" cy="243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defTabSz="914400">
                <a:lnSpc>
                  <a:spcPct val="110000"/>
                </a:lnSpc>
                <a:defRPr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C5118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芒种的诗歌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29F7FA6-7AF5-4FD2-A681-B56DCE917B4D}"/>
              </a:ext>
            </a:extLst>
          </p:cNvPr>
          <p:cNvGrpSpPr/>
          <p:nvPr/>
        </p:nvGrpSpPr>
        <p:grpSpPr>
          <a:xfrm>
            <a:off x="-269215" y="4925960"/>
            <a:ext cx="12746351" cy="2319531"/>
            <a:chOff x="-298712" y="4946901"/>
            <a:chExt cx="13856223" cy="285903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90D62A8-A494-45CC-995D-278E807A7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98712" y="4946901"/>
              <a:ext cx="7266447" cy="28529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45DE105-EECF-4E56-AAF9-4F10F2FF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91064" y="4952997"/>
              <a:ext cx="7266447" cy="2852934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76234CC-8E5C-4662-A576-0225E0229C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533" y="1847972"/>
            <a:ext cx="1061886" cy="6371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E35C7463-0058-4A39-BC4A-C1C90B96E9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385" y="1847972"/>
            <a:ext cx="1061886" cy="6371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3975629-4E73-49F5-94D1-029B76339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236" y="1847972"/>
            <a:ext cx="1061886" cy="63713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D9DB27F-0880-4A96-93AE-F016D45170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87" y="1847972"/>
            <a:ext cx="1061886" cy="63713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C8D670C-7FE2-464B-9BA9-23FD740966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246118" cy="2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8D0DFBB-565A-4EB9-8D7F-D16FF49FB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3" r="8083" b="12552"/>
          <a:stretch/>
        </p:blipFill>
        <p:spPr>
          <a:xfrm>
            <a:off x="-4487" y="5394895"/>
            <a:ext cx="12196487" cy="14631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F032820-CB9C-4C95-95B9-730236D487F6}"/>
              </a:ext>
            </a:extLst>
          </p:cNvPr>
          <p:cNvGrpSpPr/>
          <p:nvPr/>
        </p:nvGrpSpPr>
        <p:grpSpPr>
          <a:xfrm>
            <a:off x="378698" y="-695424"/>
            <a:ext cx="3210419" cy="2039778"/>
            <a:chOff x="7798828" y="2696169"/>
            <a:chExt cx="4192311" cy="23487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FFEBD45-D6E5-44AE-BF81-5AB1982E0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59E0E83-20AA-4C55-81BE-6AD69219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0035FF-27D1-4B64-905C-25DF932CC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81" y="1688690"/>
            <a:ext cx="737419" cy="34806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FB05E8-B7C3-4D15-BD11-A6EDF180F4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8690"/>
            <a:ext cx="737419" cy="34806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CC36F38-2F65-45B9-9923-05F5FBB8C3AE}"/>
              </a:ext>
            </a:extLst>
          </p:cNvPr>
          <p:cNvSpPr/>
          <p:nvPr/>
        </p:nvSpPr>
        <p:spPr>
          <a:xfrm>
            <a:off x="1843089" y="2594167"/>
            <a:ext cx="4823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芒种的由来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4C7465-544D-4A12-AD4B-B417DFE81A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520" y="2066520"/>
            <a:ext cx="4671191" cy="280271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6EA5674-B297-4497-BDE4-5D22B465B86D}"/>
              </a:ext>
            </a:extLst>
          </p:cNvPr>
          <p:cNvGrpSpPr/>
          <p:nvPr/>
        </p:nvGrpSpPr>
        <p:grpSpPr>
          <a:xfrm>
            <a:off x="8672208" y="-695424"/>
            <a:ext cx="3210419" cy="2039778"/>
            <a:chOff x="7798828" y="2696169"/>
            <a:chExt cx="4192311" cy="234872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35E67A6-7517-4797-B92A-6BEBF839E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03E85A4-836E-40E5-B661-D7280518E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DCFC104-A94D-4724-A67C-A356D67C2497}"/>
              </a:ext>
            </a:extLst>
          </p:cNvPr>
          <p:cNvGrpSpPr/>
          <p:nvPr/>
        </p:nvGrpSpPr>
        <p:grpSpPr>
          <a:xfrm>
            <a:off x="4525453" y="-695424"/>
            <a:ext cx="3210419" cy="2039778"/>
            <a:chOff x="7798828" y="2696169"/>
            <a:chExt cx="4192311" cy="234872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1E58A2E-9712-48EF-B08E-232081FF5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1740117-95AB-48BA-B261-DD38AB749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4F9E090-913D-40E9-A764-29AC722EE2FC}"/>
              </a:ext>
            </a:extLst>
          </p:cNvPr>
          <p:cNvSpPr txBox="1"/>
          <p:nvPr/>
        </p:nvSpPr>
        <p:spPr>
          <a:xfrm>
            <a:off x="1974114" y="3905250"/>
            <a:ext cx="42560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“芒种”到来预示着农民开始忙碌的田间生活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五月节</a:t>
            </a:r>
            <a:r>
              <a:rPr lang="en-US" altLang="zh-CN" sz="1400" dirty="0">
                <a:solidFill>
                  <a:srgbClr val="8C5118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谓有芒之种谷可稼种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66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464BB6E-C65B-4CD4-99BD-E975F7E67CDC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878F20E9-3794-4269-89CE-85752A8979FB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芒种的由来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D2E1550-1355-4FC3-A97A-9E67B75E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B786FC5-8494-48DE-9A4E-510D82286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693" y="1036423"/>
            <a:ext cx="4290495" cy="431144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B8741A0-2DF5-4874-999E-7EEE944B74E3}"/>
              </a:ext>
            </a:extLst>
          </p:cNvPr>
          <p:cNvGrpSpPr/>
          <p:nvPr/>
        </p:nvGrpSpPr>
        <p:grpSpPr>
          <a:xfrm>
            <a:off x="1036640" y="2195918"/>
            <a:ext cx="7518344" cy="466699"/>
            <a:chOff x="412841" y="1467742"/>
            <a:chExt cx="7518344" cy="46669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FAE5986-F848-412E-8EA5-188804AD11A5}"/>
                </a:ext>
              </a:extLst>
            </p:cNvPr>
            <p:cNvSpPr txBox="1"/>
            <p:nvPr/>
          </p:nvSpPr>
          <p:spPr>
            <a:xfrm>
              <a:off x="1169441" y="1480522"/>
              <a:ext cx="6761744" cy="4221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芒种，是农作物成熟的意思。芒种是二十四节气中的第九个节气。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A5C9F3A-E86B-43F1-91FA-CCA625A02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536484" y="1344099"/>
              <a:ext cx="466699" cy="713986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C2A0941-0950-470E-908E-981A99EC864E}"/>
              </a:ext>
            </a:extLst>
          </p:cNvPr>
          <p:cNvGrpSpPr/>
          <p:nvPr/>
        </p:nvGrpSpPr>
        <p:grpSpPr>
          <a:xfrm>
            <a:off x="1036640" y="4008258"/>
            <a:ext cx="5144704" cy="1200329"/>
            <a:chOff x="412841" y="1425658"/>
            <a:chExt cx="5144704" cy="120032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D994838A-9FDF-4025-8D9A-7F8FF5F5C664}"/>
                </a:ext>
              </a:extLst>
            </p:cNvPr>
            <p:cNvSpPr txBox="1"/>
            <p:nvPr/>
          </p:nvSpPr>
          <p:spPr>
            <a:xfrm>
              <a:off x="1114577" y="1425658"/>
              <a:ext cx="4442968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在每年的</a:t>
              </a:r>
              <a:r>
                <a:rPr lang="en-US" altLang="zh-CN" sz="1600" dirty="0">
                  <a:solidFill>
                    <a:srgbClr val="8C5118"/>
                  </a:solidFill>
                  <a:cs typeface="+mn-ea"/>
                  <a:sym typeface="+mn-lt"/>
                </a:rPr>
                <a:t>6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8C5118"/>
                  </a:solidFill>
                  <a:cs typeface="+mn-ea"/>
                  <a:sym typeface="+mn-lt"/>
                </a:rPr>
                <a:t>5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日左右，太阳到达黄经</a:t>
              </a:r>
              <a:r>
                <a:rPr lang="en-US" altLang="zh-CN" sz="1600" dirty="0">
                  <a:solidFill>
                    <a:srgbClr val="8C5118"/>
                  </a:solidFill>
                  <a:cs typeface="+mn-ea"/>
                  <a:sym typeface="+mn-lt"/>
                </a:rPr>
                <a:t>75°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时为芒种。</a:t>
              </a:r>
              <a:r>
                <a:rPr lang="en-US" altLang="zh-CN" sz="1600" dirty="0">
                  <a:solidFill>
                    <a:srgbClr val="8C5118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sz="1600" dirty="0">
                  <a:solidFill>
                    <a:srgbClr val="8C5118"/>
                  </a:solidFill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：“五月节，谓有芒之种谷可稼种矣”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5514915-2689-47D9-843B-4546A8E6E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536484" y="1344099"/>
              <a:ext cx="466699" cy="713986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15F04B1-90DE-473E-9739-A754B1732E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60902">
            <a:off x="8686787" y="611648"/>
            <a:ext cx="1758951" cy="15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E587A78-FD89-4D41-8569-ADBDA3ED09C8}"/>
              </a:ext>
            </a:extLst>
          </p:cNvPr>
          <p:cNvSpPr/>
          <p:nvPr/>
        </p:nvSpPr>
        <p:spPr>
          <a:xfrm rot="5400000">
            <a:off x="2751873" y="1319216"/>
            <a:ext cx="2374457" cy="4105263"/>
          </a:xfrm>
          <a:prstGeom prst="rect">
            <a:avLst/>
          </a:prstGeom>
          <a:noFill/>
          <a:ln w="19050">
            <a:solidFill>
              <a:srgbClr val="8C5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464BB6E-C65B-4CD4-99BD-E975F7E67CDC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878F20E9-3794-4269-89CE-85752A8979FB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芒种的由来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D2E1550-1355-4FC3-A97A-9E67B75E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B786FC5-8494-48DE-9A4E-510D82286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77" y="2458094"/>
            <a:ext cx="4290495" cy="267941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B8741A0-2DF5-4874-999E-7EEE944B74E3}"/>
              </a:ext>
            </a:extLst>
          </p:cNvPr>
          <p:cNvGrpSpPr/>
          <p:nvPr/>
        </p:nvGrpSpPr>
        <p:grpSpPr>
          <a:xfrm>
            <a:off x="6626312" y="2306722"/>
            <a:ext cx="4559488" cy="2723257"/>
            <a:chOff x="614009" y="1157922"/>
            <a:chExt cx="4559488" cy="272325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FAE5986-F848-412E-8EA5-188804AD11A5}"/>
                </a:ext>
              </a:extLst>
            </p:cNvPr>
            <p:cNvSpPr txBox="1"/>
            <p:nvPr/>
          </p:nvSpPr>
          <p:spPr>
            <a:xfrm>
              <a:off x="1169441" y="1480522"/>
              <a:ext cx="4004056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大麦、小麦</a:t>
              </a: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等有芒作物种子已经成熟，抢收十分急迫。晚谷、黍、稷等夏播作物也正是播种最忙的季节，故又称“芒种”。春争日，夏争时，“争时”即指这个时节的收种农忙。人们常说“三夏”大忙季节，即指忙于夏收、夏种和春播作物的夏管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A5C9F3A-E86B-43F1-91FA-CCA625A02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737652" y="1034279"/>
              <a:ext cx="466699" cy="71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1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xmlns="" id="{F8DCC4DF-77FA-46EB-8A80-94C6923EEBB0}"/>
              </a:ext>
            </a:extLst>
          </p:cNvPr>
          <p:cNvSpPr/>
          <p:nvPr/>
        </p:nvSpPr>
        <p:spPr>
          <a:xfrm>
            <a:off x="3092824" y="2866915"/>
            <a:ext cx="7987552" cy="2268000"/>
          </a:xfrm>
          <a:custGeom>
            <a:avLst/>
            <a:gdLst>
              <a:gd name="connsiteX0" fmla="*/ 1 w 5606615"/>
              <a:gd name="connsiteY0" fmla="*/ 0 h 2289629"/>
              <a:gd name="connsiteX1" fmla="*/ 5606615 w 5606615"/>
              <a:gd name="connsiteY1" fmla="*/ 0 h 2289629"/>
              <a:gd name="connsiteX2" fmla="*/ 5606615 w 5606615"/>
              <a:gd name="connsiteY2" fmla="*/ 2289629 h 2289629"/>
              <a:gd name="connsiteX3" fmla="*/ 0 w 5606615"/>
              <a:gd name="connsiteY3" fmla="*/ 2289629 h 2289629"/>
              <a:gd name="connsiteX4" fmla="*/ 71717 w 5606615"/>
              <a:gd name="connsiteY4" fmla="*/ 2246060 h 2289629"/>
              <a:gd name="connsiteX5" fmla="*/ 657244 w 5606615"/>
              <a:gd name="connsiteY5" fmla="*/ 1144814 h 2289629"/>
              <a:gd name="connsiteX6" fmla="*/ 71717 w 5606615"/>
              <a:gd name="connsiteY6" fmla="*/ 43568 h 22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6615" h="2289629">
                <a:moveTo>
                  <a:pt x="1" y="0"/>
                </a:moveTo>
                <a:lnTo>
                  <a:pt x="5606615" y="0"/>
                </a:lnTo>
                <a:lnTo>
                  <a:pt x="5606615" y="2289629"/>
                </a:lnTo>
                <a:lnTo>
                  <a:pt x="0" y="2289629"/>
                </a:lnTo>
                <a:lnTo>
                  <a:pt x="71717" y="2246060"/>
                </a:lnTo>
                <a:cubicBezTo>
                  <a:pt x="424982" y="2007399"/>
                  <a:pt x="657244" y="1603230"/>
                  <a:pt x="657244" y="1144814"/>
                </a:cubicBezTo>
                <a:cubicBezTo>
                  <a:pt x="657244" y="686398"/>
                  <a:pt x="424982" y="282230"/>
                  <a:pt x="71717" y="43568"/>
                </a:cubicBezTo>
                <a:close/>
              </a:path>
            </a:pathLst>
          </a:custGeom>
          <a:solidFill>
            <a:srgbClr val="8C5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15A98E5A-95D2-4B48-B94B-56A079085E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854" y="3063745"/>
            <a:ext cx="6857051" cy="12844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200" dirty="0">
                <a:solidFill>
                  <a:schemeClr val="bg1"/>
                </a:solidFill>
                <a:cs typeface="+mn-ea"/>
                <a:sym typeface="+mn-lt"/>
              </a:rPr>
              <a:t>大部地区中稻进入返青阶段，秧苗嫩绿，一派生机。“东风染尽三千顷，折鹭飞来无处停”的诗句，生动的描绘了这时田野的秀丽景色。到了芒种时节，盆地内尚未移栽的中稻，应该抓紧栽插；如果再推迟，因气温提高，水稻营养生长期缩短，而且生长阶段又容易遭受干旱和病虫害，产量必然不高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D2D6E824-5196-4DD5-851C-135F7CD9F9C8}"/>
              </a:ext>
            </a:extLst>
          </p:cNvPr>
          <p:cNvSpPr/>
          <p:nvPr/>
        </p:nvSpPr>
        <p:spPr>
          <a:xfrm>
            <a:off x="1129553" y="2823884"/>
            <a:ext cx="2339789" cy="2339787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05825C7-5CD9-4437-914F-C4F56E18C1AC}"/>
              </a:ext>
            </a:extLst>
          </p:cNvPr>
          <p:cNvGrpSpPr/>
          <p:nvPr/>
        </p:nvGrpSpPr>
        <p:grpSpPr>
          <a:xfrm>
            <a:off x="1413158" y="1953870"/>
            <a:ext cx="7518344" cy="466699"/>
            <a:chOff x="412841" y="1467742"/>
            <a:chExt cx="7518344" cy="46669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669640C9-0BEA-4066-8E16-54DCA655F941}"/>
                </a:ext>
              </a:extLst>
            </p:cNvPr>
            <p:cNvSpPr txBox="1"/>
            <p:nvPr/>
          </p:nvSpPr>
          <p:spPr>
            <a:xfrm>
              <a:off x="1169441" y="1480522"/>
              <a:ext cx="6761744" cy="4221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C5118"/>
                  </a:solidFill>
                  <a:cs typeface="+mn-ea"/>
                  <a:sym typeface="+mn-lt"/>
                </a:rPr>
                <a:t>芒种是表征麦类等有芒作物的成熟，是一个反映农业物候现象的节气。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6F624241-F3FA-4EFC-810C-8289C8452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150108">
              <a:off x="536484" y="1344099"/>
              <a:ext cx="466699" cy="713986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1FAAC7F-A0B2-47F0-B262-661B1473B260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EF1D152A-4BF4-49B0-BD81-683DB93D43BF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芒种的由来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0563C853-851B-4875-8252-3E9E4000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5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613AF1D-9C0F-40AF-B31C-0643EF756371}"/>
              </a:ext>
            </a:extLst>
          </p:cNvPr>
          <p:cNvGrpSpPr/>
          <p:nvPr/>
        </p:nvGrpSpPr>
        <p:grpSpPr>
          <a:xfrm>
            <a:off x="1115187" y="1590038"/>
            <a:ext cx="9954682" cy="1836589"/>
            <a:chOff x="1115187" y="1590038"/>
            <a:chExt cx="9954682" cy="1836589"/>
          </a:xfrm>
          <a:blipFill>
            <a:blip r:embed="rId7"/>
            <a:stretch>
              <a:fillRect/>
            </a:stretch>
          </a:blipFill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xmlns="" id="{456167D3-70A5-4127-9B32-9DF9AA360B9C}"/>
                </a:ext>
              </a:extLst>
            </p:cNvPr>
            <p:cNvSpPr/>
            <p:nvPr/>
          </p:nvSpPr>
          <p:spPr>
            <a:xfrm>
              <a:off x="1115187" y="1626614"/>
              <a:ext cx="1800013" cy="18000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19562952-23FD-4E00-B77C-E762551338AD}"/>
                </a:ext>
              </a:extLst>
            </p:cNvPr>
            <p:cNvSpPr/>
            <p:nvPr/>
          </p:nvSpPr>
          <p:spPr>
            <a:xfrm>
              <a:off x="3833410" y="1590038"/>
              <a:ext cx="1800013" cy="18000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A62E03C8-A8F3-4E91-B90A-8EB358C2A4C5}"/>
                </a:ext>
              </a:extLst>
            </p:cNvPr>
            <p:cNvSpPr/>
            <p:nvPr/>
          </p:nvSpPr>
          <p:spPr>
            <a:xfrm>
              <a:off x="6551633" y="1590038"/>
              <a:ext cx="1800013" cy="18000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11DAF101-B686-41D1-A605-C7D0DE47F815}"/>
                </a:ext>
              </a:extLst>
            </p:cNvPr>
            <p:cNvSpPr/>
            <p:nvPr/>
          </p:nvSpPr>
          <p:spPr>
            <a:xfrm>
              <a:off x="9269856" y="1590038"/>
              <a:ext cx="1800013" cy="18000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1063468" y="3639220"/>
            <a:ext cx="1890581" cy="1937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精神调养方面，应使自己保持轻松愉快的心情，忌恼怒忧郁，这样可使气机得以宣畅、通泄得以自如。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817264" y="3639220"/>
            <a:ext cx="1890000" cy="2183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起居方面，要顺应昼长夜短的季节特点，晚睡早起，适当地接受阳光照射但要避开太阳直射、注意防暑，振奋精神；中午最好能小睡一会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0A10FA6-02CD-4920-8F4D-AB23C4AC5DFD}"/>
              </a:ext>
            </a:extLst>
          </p:cNvPr>
          <p:cNvGrpSpPr/>
          <p:nvPr/>
        </p:nvGrpSpPr>
        <p:grpSpPr>
          <a:xfrm>
            <a:off x="344191" y="424053"/>
            <a:ext cx="3023493" cy="416273"/>
            <a:chOff x="381910" y="657225"/>
            <a:chExt cx="3023493" cy="41627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28320972-7279-4B33-83A7-6DFDA391CDE1}"/>
                </a:ext>
              </a:extLst>
            </p:cNvPr>
            <p:cNvSpPr txBox="1"/>
            <p:nvPr/>
          </p:nvSpPr>
          <p:spPr>
            <a:xfrm>
              <a:off x="1078000" y="673388"/>
              <a:ext cx="232740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C5118"/>
                  </a:solidFill>
                  <a:cs typeface="+mn-ea"/>
                  <a:sym typeface="+mn-lt"/>
                </a:rPr>
                <a:t>芒种的由来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2DE781C3-4C7B-4E4F-BADC-454FFA633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910" y="657225"/>
              <a:ext cx="634642" cy="380785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17ACEBE-5B95-4BA6-95B0-94A1340B3C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70479" y="3639220"/>
            <a:ext cx="1900800" cy="1937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天热易出汗，衣服要勤洗勤换，要“汗出不见湿”，因为若“汗出见湿，乃生痤疮”。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6501E27B-DFA2-44F3-B294-1BA9A66381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334493" y="3639220"/>
            <a:ext cx="1890000" cy="2183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要经常洗澡，但出汗时不能立刻用冷水冲澡。不要因贪图凉快而迎风或露天睡卧，也不要大汗而光膀吹风。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8D0DFBB-565A-4EB9-8D7F-D16FF49FB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3" r="8083" b="12552"/>
          <a:stretch/>
        </p:blipFill>
        <p:spPr>
          <a:xfrm>
            <a:off x="-4487" y="5394895"/>
            <a:ext cx="12196487" cy="14631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F032820-CB9C-4C95-95B9-730236D487F6}"/>
              </a:ext>
            </a:extLst>
          </p:cNvPr>
          <p:cNvGrpSpPr/>
          <p:nvPr/>
        </p:nvGrpSpPr>
        <p:grpSpPr>
          <a:xfrm>
            <a:off x="378698" y="-695424"/>
            <a:ext cx="3210419" cy="2039778"/>
            <a:chOff x="7798828" y="2696169"/>
            <a:chExt cx="4192311" cy="23487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FFEBD45-D6E5-44AE-BF81-5AB1982E0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C59E0E83-20AA-4C55-81BE-6AD69219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0035FF-27D1-4B64-905C-25DF932CC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4581" y="1688690"/>
            <a:ext cx="737419" cy="34806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FB05E8-B7C3-4D15-BD11-A6EDF180F4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8690"/>
            <a:ext cx="737419" cy="34806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CC36F38-2F65-45B9-9923-05F5FBB8C3AE}"/>
              </a:ext>
            </a:extLst>
          </p:cNvPr>
          <p:cNvSpPr/>
          <p:nvPr/>
        </p:nvSpPr>
        <p:spPr>
          <a:xfrm>
            <a:off x="1843089" y="2594167"/>
            <a:ext cx="4823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芒种的</a:t>
            </a:r>
            <a:r>
              <a:rPr lang="zh-CN" altLang="en-US" sz="6600" b="1" kern="0" dirty="0">
                <a:solidFill>
                  <a:srgbClr val="8C5118"/>
                </a:solidFill>
                <a:cs typeface="+mn-ea"/>
                <a:sym typeface="+mn-lt"/>
              </a:rPr>
              <a:t>特点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14C7465-544D-4A12-AD4B-B417DFE81A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520" y="2066520"/>
            <a:ext cx="4671191" cy="280271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6EA5674-B297-4497-BDE4-5D22B465B86D}"/>
              </a:ext>
            </a:extLst>
          </p:cNvPr>
          <p:cNvGrpSpPr/>
          <p:nvPr/>
        </p:nvGrpSpPr>
        <p:grpSpPr>
          <a:xfrm>
            <a:off x="8672208" y="-695424"/>
            <a:ext cx="3210419" cy="2039778"/>
            <a:chOff x="7798828" y="2696169"/>
            <a:chExt cx="4192311" cy="234872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35E67A6-7517-4797-B92A-6BEBF839E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03E85A4-836E-40E5-B661-D7280518E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DCFC104-A94D-4724-A67C-A356D67C2497}"/>
              </a:ext>
            </a:extLst>
          </p:cNvPr>
          <p:cNvGrpSpPr/>
          <p:nvPr/>
        </p:nvGrpSpPr>
        <p:grpSpPr>
          <a:xfrm>
            <a:off x="4525453" y="-695424"/>
            <a:ext cx="3210419" cy="2039778"/>
            <a:chOff x="7798828" y="2696169"/>
            <a:chExt cx="4192311" cy="234872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1E58A2E-9712-48EF-B08E-232081FF5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91492" flipH="1" flipV="1">
              <a:off x="9935759" y="3178954"/>
              <a:ext cx="2055380" cy="186594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1740117-95AB-48BA-B261-DD38AB749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38552">
              <a:off x="7798828" y="2696169"/>
              <a:ext cx="1812385" cy="2116122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4F9E090-913D-40E9-A764-29AC722EE2FC}"/>
              </a:ext>
            </a:extLst>
          </p:cNvPr>
          <p:cNvSpPr txBox="1"/>
          <p:nvPr/>
        </p:nvSpPr>
        <p:spPr>
          <a:xfrm>
            <a:off x="1974114" y="3905250"/>
            <a:ext cx="42560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5118"/>
                </a:solidFill>
                <a:effectLst/>
                <a:uLnTx/>
                <a:uFillTx/>
                <a:cs typeface="+mn-ea"/>
                <a:sym typeface="+mn-lt"/>
              </a:rPr>
              <a:t>“芒种”到来预示着农民开始忙碌的田间生活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五月节</a:t>
            </a:r>
            <a:r>
              <a:rPr lang="en-US" altLang="zh-CN" sz="1400" dirty="0">
                <a:solidFill>
                  <a:srgbClr val="8C5118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rgbClr val="8C5118"/>
                </a:solidFill>
                <a:cs typeface="+mn-ea"/>
                <a:sym typeface="+mn-lt"/>
              </a:rPr>
              <a:t>谓有芒之种谷可稼种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C511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4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a16="http://schemas.microsoft.com/office/drawing/2014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86"/>
  <p:tag name="KSO_WM_UNIT_TYPE" val="m_h_f"/>
  <p:tag name="KSO_WM_UNIT_INDEX" val="1_1_1"/>
  <p:tag name="KSO_WM_UNIT_ID" val="diagram786_6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59"/>
  <p:tag name="KSO_WM_DIAGRAM_GROUP_CODE" val="m1-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f3r2gpp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f3r2gpp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稻壳优创意</Template>
  <TotalTime>203</TotalTime>
  <Words>1770</Words>
  <Application>Microsoft Office PowerPoint</Application>
  <PresentationFormat>宽屏</PresentationFormat>
  <Paragraphs>155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仓耳青禾体-谷力 W05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</cp:revision>
  <dcterms:created xsi:type="dcterms:W3CDTF">2020-02-19T05:02:50Z</dcterms:created>
  <dcterms:modified xsi:type="dcterms:W3CDTF">2023-06-06T03:12:16Z</dcterms:modified>
</cp:coreProperties>
</file>