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0" r:id="rId2"/>
    <p:sldMasterId id="2147483694" r:id="rId3"/>
  </p:sldMasterIdLst>
  <p:notesMasterIdLst>
    <p:notesMasterId r:id="rId30"/>
  </p:notesMasterIdLst>
  <p:sldIdLst>
    <p:sldId id="257" r:id="rId4"/>
    <p:sldId id="258" r:id="rId5"/>
    <p:sldId id="285" r:id="rId6"/>
    <p:sldId id="281" r:id="rId7"/>
    <p:sldId id="263" r:id="rId8"/>
    <p:sldId id="279" r:id="rId9"/>
    <p:sldId id="280" r:id="rId10"/>
    <p:sldId id="286" r:id="rId11"/>
    <p:sldId id="264" r:id="rId12"/>
    <p:sldId id="265" r:id="rId13"/>
    <p:sldId id="266" r:id="rId14"/>
    <p:sldId id="267" r:id="rId15"/>
    <p:sldId id="287" r:id="rId16"/>
    <p:sldId id="269" r:id="rId17"/>
    <p:sldId id="268" r:id="rId18"/>
    <p:sldId id="270" r:id="rId19"/>
    <p:sldId id="283" r:id="rId20"/>
    <p:sldId id="271" r:id="rId21"/>
    <p:sldId id="288" r:id="rId22"/>
    <p:sldId id="272" r:id="rId23"/>
    <p:sldId id="273" r:id="rId24"/>
    <p:sldId id="274" r:id="rId25"/>
    <p:sldId id="275" r:id="rId26"/>
    <p:sldId id="284" r:id="rId27"/>
    <p:sldId id="290" r:id="rId28"/>
    <p:sldId id="29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0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0EE27418-94A6-4A99-BBF8-1E335917BEEB}" type="datetimeFigureOut">
              <a:rPr lang="zh-CN" altLang="en-US" smtClean="0"/>
              <a:pPr/>
              <a:t>2023/6/6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8A1AAFC4-7CC0-45FC-8E12-5FC849F3CD6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10202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itchFamily="34" charset="-122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250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382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0005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958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517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1732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1859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759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1000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456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661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495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16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9986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803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822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0545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2265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949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701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86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600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02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789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729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926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首尾页">
    <p:bg>
      <p:bgPr>
        <a:blipFill dpi="0" rotWithShape="1">
          <a:blip r:embed="rId2" cstate="screen">
            <a:alphaModFix amt="3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454919"/>
            <a:ext cx="12192001" cy="1566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983832"/>
            <a:ext cx="6168732" cy="3705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416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1565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3300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0723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42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774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9906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09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3850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3132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页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33"/>
          <p:cNvSpPr/>
          <p:nvPr userDrawn="1"/>
        </p:nvSpPr>
        <p:spPr>
          <a:xfrm>
            <a:off x="847571" y="5345616"/>
            <a:ext cx="3689621" cy="862691"/>
          </a:xfrm>
          <a:prstGeom prst="roundRect">
            <a:avLst/>
          </a:prstGeom>
          <a:gradFill>
            <a:gsLst>
              <a:gs pos="0">
                <a:srgbClr val="CC8444"/>
              </a:gs>
              <a:gs pos="100000">
                <a:srgbClr val="597035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文本框 39"/>
          <p:cNvSpPr txBox="1"/>
          <p:nvPr userDrawn="1"/>
        </p:nvSpPr>
        <p:spPr>
          <a:xfrm>
            <a:off x="1532706" y="5318890"/>
            <a:ext cx="2319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spc="600" dirty="0">
                <a:solidFill>
                  <a:srgbClr val="EEEAE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1263" y="631822"/>
            <a:ext cx="4908885" cy="45052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491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84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759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486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783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644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533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1536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564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4883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过渡页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525033"/>
            <a:ext cx="12192000" cy="33329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05740"/>
            <a:ext cx="3208422" cy="1566385"/>
          </a:xfrm>
          <a:prstGeom prst="rect">
            <a:avLst/>
          </a:prstGeom>
        </p:spPr>
      </p:pic>
      <p:sp>
        <p:nvSpPr>
          <p:cNvPr id="21" name="圆角矩形 8"/>
          <p:cNvSpPr/>
          <p:nvPr userDrawn="1"/>
        </p:nvSpPr>
        <p:spPr>
          <a:xfrm>
            <a:off x="3485855" y="5314443"/>
            <a:ext cx="5190625" cy="878541"/>
          </a:xfrm>
          <a:prstGeom prst="roundRect">
            <a:avLst/>
          </a:prstGeom>
          <a:gradFill>
            <a:gsLst>
              <a:gs pos="0">
                <a:srgbClr val="CC8444"/>
              </a:gs>
              <a:gs pos="100000">
                <a:srgbClr val="597035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9082" y="745523"/>
            <a:ext cx="6609348" cy="44459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76480" y="1105740"/>
            <a:ext cx="3515520" cy="1566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433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9926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9438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131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8910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912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7466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1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0975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516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页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434556" y="336430"/>
            <a:ext cx="11319294" cy="6277388"/>
          </a:xfrm>
          <a:prstGeom prst="rect">
            <a:avLst/>
          </a:prstGeom>
          <a:noFill/>
          <a:ln w="38100" cap="flat" cmpd="sng" algn="ctr">
            <a:gradFill>
              <a:gsLst>
                <a:gs pos="0">
                  <a:srgbClr val="CC8444"/>
                </a:gs>
                <a:gs pos="100000">
                  <a:srgbClr val="627519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WenYue GuDianMingChaoTi (Non-Commercial Use)" pitchFamily="5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476750"/>
            <a:ext cx="12192000" cy="238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7597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732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04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94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1159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12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591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571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648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7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7140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80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881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354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193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546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9861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744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0334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403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5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4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alphaModFix amt="5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35370" flipH="1">
            <a:off x="8483995" y="268212"/>
            <a:ext cx="1308271" cy="130827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823" y="288751"/>
            <a:ext cx="6258080" cy="6258080"/>
          </a:xfrm>
          <a:prstGeom prst="rect">
            <a:avLst/>
          </a:prstGeom>
          <a:effectLst/>
        </p:spPr>
      </p:pic>
      <p:sp>
        <p:nvSpPr>
          <p:cNvPr id="7" name="圆角矩形 9"/>
          <p:cNvSpPr/>
          <p:nvPr/>
        </p:nvSpPr>
        <p:spPr>
          <a:xfrm>
            <a:off x="6926638" y="5842035"/>
            <a:ext cx="4112450" cy="501596"/>
          </a:xfrm>
          <a:prstGeom prst="roundRect">
            <a:avLst/>
          </a:prstGeom>
          <a:gradFill>
            <a:gsLst>
              <a:gs pos="0">
                <a:srgbClr val="CC8444"/>
              </a:gs>
              <a:gs pos="100000">
                <a:srgbClr val="597035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97960" y="5881966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600" normalizeH="0" baseline="0" noProof="0" dirty="0">
                <a:ln>
                  <a:noFill/>
                </a:ln>
                <a:solidFill>
                  <a:srgbClr val="EEEAE9"/>
                </a:solidFill>
                <a:effectLst/>
                <a:uLnTx/>
                <a:uFillTx/>
                <a:cs typeface="+mn-ea"/>
                <a:sym typeface="+mn-lt"/>
              </a:rPr>
              <a:t>中国传统节气芒种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05133" y="2425221"/>
            <a:ext cx="4598289" cy="212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6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二十四节气起源于黄河流域。远在春秋时代，就定出仲春、仲夏、仲秋和仲冬等四个节气。以后不断地改进与完善，到秦汉年间，二十四节气已完全确立。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072480"/>
            <a:ext cx="4825934" cy="482593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77691" y="567914"/>
            <a:ext cx="2254885" cy="461665"/>
          </a:xfrm>
          <a:prstGeom prst="rect">
            <a:avLst/>
          </a:prstGeom>
          <a:solidFill>
            <a:srgbClr val="FFD97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0 2   </a:t>
            </a:r>
            <a:r>
              <a:rPr kumimoji="0" lang="zh-CN" altLang="en-US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芒 种 起 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221151" y="1927467"/>
            <a:ext cx="5505725" cy="300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公元前104年，由邓平等制定的《太初历》，正式把二十四节气订于历法，明确了二十四节气的天文位置。 太阳从黄经零度起，沿黄经每运行15度所经历的时日称为“一个节气”。每年运行360度，共经历24个节气，每月2个。其中，每月第一个节气为“节气”，每月的第二个节气为“中气”， “节气” 和“中气”交替出现，各历时15天，现在人们已经把“节气”和“中气”统称为“节气”。 </a:t>
            </a: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257" y="1657350"/>
            <a:ext cx="4351338" cy="43513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7691" y="567914"/>
            <a:ext cx="2254885" cy="461665"/>
          </a:xfrm>
          <a:prstGeom prst="rect">
            <a:avLst/>
          </a:prstGeom>
          <a:solidFill>
            <a:srgbClr val="FFD97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0 2   </a:t>
            </a:r>
            <a:r>
              <a:rPr kumimoji="0" lang="zh-CN" altLang="en-US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芒 种 起 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09987" y="2046913"/>
            <a:ext cx="4934059" cy="295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芒种是表征麦类等有芒作物的成熟，是一个反映农业物候现象的节气。时至芒种，南方地区麦收季节已经过去，中稻、红苕移栽接近尾声。大部地区中稻进入返青阶段，秧苗嫩绿，一派生机。“东风染尽三千顷，折鹭飞来无处停”的诗句，生动的描绘了这时田野的秀丽景色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4046" y="1289983"/>
            <a:ext cx="4278034" cy="4278034"/>
          </a:xfrm>
          <a:prstGeom prst="ellipse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7691" y="567914"/>
            <a:ext cx="2254885" cy="461665"/>
          </a:xfrm>
          <a:prstGeom prst="rect">
            <a:avLst/>
          </a:prstGeom>
          <a:solidFill>
            <a:srgbClr val="FFD97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0 2   </a:t>
            </a:r>
            <a:r>
              <a:rPr kumimoji="0" lang="zh-CN" altLang="en-US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芒 种 起 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962400" y="5368926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EAE9"/>
                </a:solidFill>
                <a:effectLst/>
                <a:uLnTx/>
                <a:uFillTx/>
                <a:cs typeface="+mn-ea"/>
                <a:sym typeface="+mn-lt"/>
              </a:rPr>
              <a:t>三、芒种习俗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86135" y="1805035"/>
            <a:ext cx="4987917" cy="3372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煮梅民俗</a:t>
            </a: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在南方，每年五、六月是梅子成熟的季节，三国时有“青梅煮酒论英雄”的典故。青梅含有多种天然优质有机酸和丰富的矿物质，具有净血、整肠、降血脂、消除疲劳、美容、调节酸碱平衡，增强人体免疫力等独特营养保健功能。但是，新鲜梅子大多味道酸涩，难以直接入口，需加工后方可食用，这种加工过程便是煮梅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021408" y="1453587"/>
            <a:ext cx="8943442" cy="3992829"/>
            <a:chOff x="2470397" y="1370466"/>
            <a:chExt cx="8943442" cy="399282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7675" y="1370466"/>
              <a:ext cx="1052196" cy="1052196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61643" y="1377560"/>
              <a:ext cx="1052196" cy="1052196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2470397" y="4826225"/>
              <a:ext cx="2210161" cy="53707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300" normalizeH="0" baseline="0" noProof="0" dirty="0">
                  <a:ln>
                    <a:noFill/>
                  </a:ln>
                  <a:solidFill>
                    <a:srgbClr val="4A363E"/>
                  </a:solidFill>
                  <a:effectLst/>
                  <a:uLnTx/>
                  <a:uFillTx/>
                  <a:cs typeface="+mn-ea"/>
                  <a:sym typeface="+mn-lt"/>
                </a:rPr>
                <a:t>煮梅民俗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5036" y="991479"/>
            <a:ext cx="4722906" cy="472289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文本框 11"/>
          <p:cNvSpPr txBox="1"/>
          <p:nvPr/>
        </p:nvSpPr>
        <p:spPr>
          <a:xfrm>
            <a:off x="582441" y="529814"/>
            <a:ext cx="2254885" cy="461665"/>
          </a:xfrm>
          <a:prstGeom prst="rect">
            <a:avLst/>
          </a:prstGeom>
          <a:solidFill>
            <a:srgbClr val="FFD97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0 3   </a:t>
            </a:r>
            <a:r>
              <a:rPr kumimoji="0" lang="zh-CN" altLang="en-US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芒 种 习俗</a:t>
            </a:r>
          </a:p>
        </p:txBody>
      </p:sp>
      <p:sp>
        <p:nvSpPr>
          <p:cNvPr id="13" name="矩形 12"/>
          <p:cNvSpPr/>
          <p:nvPr/>
        </p:nvSpPr>
        <p:spPr>
          <a:xfrm>
            <a:off x="0" y="6750278"/>
            <a:ext cx="295274" cy="107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114053860@qq.com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9843" y="1725817"/>
            <a:ext cx="4917230" cy="3342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送花神民俗</a:t>
            </a: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农历二月二花朝节上迎花神。芒种已近五月间，百花开始凋残、零落，民间多在芒种日举行祭祀花神仪式，饯送花神归位，同时表达对花神的感激之情，盼望来年再次相会。此俗今已不存，但著名小说家曹雪芹的《红楼梦》提及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160" y="1405030"/>
            <a:ext cx="4260990" cy="40479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文本框 5"/>
          <p:cNvSpPr txBox="1"/>
          <p:nvPr/>
        </p:nvSpPr>
        <p:spPr>
          <a:xfrm>
            <a:off x="582441" y="529814"/>
            <a:ext cx="2254885" cy="461665"/>
          </a:xfrm>
          <a:prstGeom prst="rect">
            <a:avLst/>
          </a:prstGeom>
          <a:solidFill>
            <a:srgbClr val="FFD97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0 3   </a:t>
            </a:r>
            <a:r>
              <a:rPr kumimoji="0" lang="zh-CN" altLang="en-US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芒 种 习俗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96000" y="1819521"/>
            <a:ext cx="4900296" cy="321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打泥巴仗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贵州东南部一带的侗族青年男女，每年芒种前后都要举办打泥巴仗节。当天，新婚夫妇由要好的男女青年陪同，集体插秧，边插秧边打闹，互扔泥巴。活动结束，检查战果，身上泥巴最多的，就是最受欢迎的人。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8746" y="1962150"/>
            <a:ext cx="3738732" cy="35517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582441" y="529814"/>
            <a:ext cx="2254885" cy="461665"/>
          </a:xfrm>
          <a:prstGeom prst="rect">
            <a:avLst/>
          </a:prstGeom>
          <a:solidFill>
            <a:srgbClr val="FFD97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0 3   </a:t>
            </a:r>
            <a:r>
              <a:rPr kumimoji="0" lang="zh-CN" altLang="en-US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芒 种 习俗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1310" y="1557911"/>
            <a:ext cx="5375405" cy="374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开犁节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浙江省云和县有“开犁节”，在农历二十四节气的芒种节那天举办。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在云和梅源一带流传着这样的传说：牛是天庭的司草官，因为同情人间饥荒，偷偷播下草籽，但结果导致野草疯长拯救了牲畜，而农田被野草淹没使农人无法耕种，上天为了惩罚牛，指令其下凡犁田，直至今日。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开犁是云和梅源一带山区农民启动春耕的时令体现，过去把“开犁节”叫做“牛大王节”。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8104" y="1358011"/>
            <a:ext cx="4672586" cy="467258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582441" y="529814"/>
            <a:ext cx="2254885" cy="461665"/>
          </a:xfrm>
          <a:prstGeom prst="rect">
            <a:avLst/>
          </a:prstGeom>
          <a:solidFill>
            <a:srgbClr val="FFD97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0 3   </a:t>
            </a:r>
            <a:r>
              <a:rPr kumimoji="0" lang="zh-CN" altLang="en-US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芒 种 习俗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37845" y="1927242"/>
            <a:ext cx="4790016" cy="300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安苗习俗</a:t>
            </a: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芒种打泥巴仗习俗安苗系皖南的农事习俗活动，始于明初。每到芒种时节，种完水稻，为祈求秋天有个好收成，各地都要举行安苗祭祀活动。家家户户用新麦面蒸发包，把面捏成五谷六畜、瓜果蔬菜等形状，然后用蔬菜汁染上颜色，作为祭祀供品，祈求五谷丰登、村民平安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64139" y="1688607"/>
            <a:ext cx="4327062" cy="4110706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文本框 6"/>
          <p:cNvSpPr txBox="1"/>
          <p:nvPr/>
        </p:nvSpPr>
        <p:spPr>
          <a:xfrm>
            <a:off x="582441" y="529814"/>
            <a:ext cx="2254885" cy="461665"/>
          </a:xfrm>
          <a:prstGeom prst="rect">
            <a:avLst/>
          </a:prstGeom>
          <a:solidFill>
            <a:srgbClr val="FFD97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0 3   </a:t>
            </a:r>
            <a:r>
              <a:rPr kumimoji="0" lang="zh-CN" altLang="en-US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芒 种 习俗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14800" y="5407026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EAE9"/>
                </a:solidFill>
                <a:effectLst/>
                <a:uLnTx/>
                <a:uFillTx/>
                <a:cs typeface="+mn-ea"/>
                <a:sym typeface="+mn-lt"/>
              </a:rPr>
              <a:t>四、芒种诗歌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35370" flipH="1">
            <a:off x="10671289" y="-257228"/>
            <a:ext cx="1716348" cy="17163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7569" y="629860"/>
            <a:ext cx="653264" cy="9547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8377" y="4919149"/>
            <a:ext cx="653264" cy="9547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3491" y="3439423"/>
            <a:ext cx="653264" cy="954769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6393418" y="1078689"/>
            <a:ext cx="818280" cy="818280"/>
          </a:xfrm>
          <a:prstGeom prst="ellipse">
            <a:avLst/>
          </a:prstGeom>
          <a:gradFill>
            <a:gsLst>
              <a:gs pos="0">
                <a:srgbClr val="CC8444"/>
              </a:gs>
              <a:gs pos="100000">
                <a:srgbClr val="789812"/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384040" y="5375176"/>
            <a:ext cx="818280" cy="818280"/>
          </a:xfrm>
          <a:prstGeom prst="ellipse">
            <a:avLst/>
          </a:prstGeom>
          <a:gradFill>
            <a:gsLst>
              <a:gs pos="0">
                <a:srgbClr val="CC8444"/>
              </a:gs>
              <a:gs pos="100000">
                <a:srgbClr val="789812"/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8377" y="2000904"/>
            <a:ext cx="653264" cy="954769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6399154" y="3895450"/>
            <a:ext cx="818280" cy="818280"/>
          </a:xfrm>
          <a:prstGeom prst="ellipse">
            <a:avLst/>
          </a:prstGeom>
          <a:gradFill>
            <a:gsLst>
              <a:gs pos="0">
                <a:srgbClr val="CC8444"/>
              </a:gs>
              <a:gs pos="100000">
                <a:srgbClr val="789812"/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393418" y="2467483"/>
            <a:ext cx="818280" cy="818280"/>
          </a:xfrm>
          <a:prstGeom prst="ellipse">
            <a:avLst/>
          </a:prstGeom>
          <a:gradFill>
            <a:gsLst>
              <a:gs pos="0">
                <a:srgbClr val="CC8444"/>
              </a:gs>
              <a:gs pos="100000">
                <a:srgbClr val="789812"/>
              </a:gs>
            </a:gsLst>
            <a:lin ang="1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689273" y="1164663"/>
            <a:ext cx="2994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C8444"/>
                    </a:gs>
                    <a:gs pos="100000">
                      <a:srgbClr val="789812"/>
                    </a:gs>
                  </a:gsLst>
                  <a:lin ang="1800000" scaled="0"/>
                </a:gradFill>
                <a:effectLst/>
                <a:uLnTx/>
                <a:uFillTx/>
                <a:cs typeface="+mn-ea"/>
                <a:sym typeface="+mn-lt"/>
              </a:rPr>
              <a:t>节气常识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689273" y="2547163"/>
            <a:ext cx="2994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C8444"/>
                    </a:gs>
                    <a:gs pos="100000">
                      <a:srgbClr val="789812"/>
                    </a:gs>
                  </a:gsLst>
                  <a:lin ang="1800000" scaled="0"/>
                </a:gradFill>
                <a:effectLst/>
                <a:uLnTx/>
                <a:uFillTx/>
                <a:cs typeface="+mn-ea"/>
                <a:sym typeface="+mn-lt"/>
              </a:rPr>
              <a:t>芒种起源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689273" y="4032249"/>
            <a:ext cx="2994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C8444"/>
                    </a:gs>
                    <a:gs pos="100000">
                      <a:srgbClr val="789812"/>
                    </a:gs>
                  </a:gsLst>
                  <a:lin ang="1800000" scaled="0"/>
                </a:gradFill>
                <a:effectLst/>
                <a:uLnTx/>
                <a:uFillTx/>
                <a:cs typeface="+mn-ea"/>
                <a:sym typeface="+mn-lt"/>
              </a:rPr>
              <a:t>芒种习俗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689273" y="5449255"/>
            <a:ext cx="2994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CC8444"/>
                    </a:gs>
                    <a:gs pos="100000">
                      <a:srgbClr val="789812"/>
                    </a:gs>
                  </a:gsLst>
                  <a:lin ang="1800000" scaled="0"/>
                </a:gradFill>
                <a:effectLst/>
                <a:uLnTx/>
                <a:uFillTx/>
                <a:cs typeface="+mn-ea"/>
                <a:sym typeface="+mn-lt"/>
              </a:rPr>
              <a:t>芒种诗歌</a:t>
            </a:r>
          </a:p>
        </p:txBody>
      </p:sp>
      <p:sp>
        <p:nvSpPr>
          <p:cNvPr id="31" name="文本框 30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6463504" y="1208816"/>
            <a:ext cx="733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6473518" y="2603316"/>
            <a:ext cx="733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6481031" y="3994278"/>
            <a:ext cx="733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6473518" y="5501093"/>
            <a:ext cx="733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</a:t>
            </a:r>
            <a:r>
              <a:rPr lang="en-US" altLang="zh-CN" sz="100" dirty="0" smtClean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www.ypppt.com/hangye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/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906175" y="532660"/>
            <a:ext cx="15535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ECECEC"/>
                </a:solidFill>
              </a:rPr>
              <a:t>https://www.ypppt.com/</a:t>
            </a:r>
            <a:endParaRPr lang="zh-CN" altLang="en-US" sz="900" dirty="0">
              <a:solidFill>
                <a:srgbClr val="ECECEC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715517" y="1745301"/>
            <a:ext cx="3508653" cy="3367397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芒种忙忙割，农家乐启镰。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西风烘穗海，机械刈禾田。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税赋千年免，粮仓万户填。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麦收秧稻插，秋囤再攀巅。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751766" y="2446713"/>
            <a:ext cx="615553" cy="31813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《芒种节》</a:t>
            </a:r>
          </a:p>
        </p:txBody>
      </p:sp>
      <p:pic>
        <p:nvPicPr>
          <p:cNvPr id="5" name="稻壳优创意  4"/>
          <p:cNvPicPr>
            <a:picLocks noGrp="1" noChangeAspect="1"/>
          </p:cNvPicPr>
          <p:nvPr>
            <p:ph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5863" y="1801814"/>
            <a:ext cx="3748088" cy="374808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6741" y="529814"/>
            <a:ext cx="2254885" cy="461665"/>
          </a:xfrm>
          <a:prstGeom prst="rect">
            <a:avLst/>
          </a:prstGeom>
          <a:solidFill>
            <a:srgbClr val="FFD97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0 4   </a:t>
            </a:r>
            <a:r>
              <a:rPr kumimoji="0" lang="zh-CN" altLang="en-US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芒 种 诗歌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17736" y="1479159"/>
            <a:ext cx="7956527" cy="4480842"/>
          </a:xfrm>
          <a:prstGeom prst="rect">
            <a:avLst/>
          </a:prstGeom>
          <a:noFill/>
        </p:spPr>
        <p:txBody>
          <a:bodyPr vert="horz"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《时雨》</a:t>
            </a: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  陆游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　　</a:t>
            </a: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时雨及芒种，四野皆插秧。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　　家家麦饭美，处处菱歌长。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　　老我成惰农，永日付竹床。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　　衰发短不栉，爱此一雨凉。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　</a:t>
            </a:r>
            <a:endParaRPr kumimoji="0" lang="en-US" altLang="zh-CN" sz="16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　庭木集奇声，架藤发幽香。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　　莺衣湿不去，劝我持一觞。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　　即今幸无事，际海皆农桑;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　　野老固不穷，击壤歌虞唐。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6741" y="529814"/>
            <a:ext cx="2254885" cy="461665"/>
          </a:xfrm>
          <a:prstGeom prst="rect">
            <a:avLst/>
          </a:prstGeom>
          <a:solidFill>
            <a:srgbClr val="FFD97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0 4   </a:t>
            </a:r>
            <a:r>
              <a:rPr kumimoji="0" lang="zh-CN" altLang="en-US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芒 种 诗歌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2267081"/>
            <a:ext cx="4466590" cy="324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24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《伊犁记事诗》</a:t>
            </a:r>
            <a:r>
              <a:rPr kumimoji="0" lang="zh-CN" alt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洪亮吉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　　芒种才过雪不霁，伊犁河外草初肥。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　　生驹步步行难稳，恐有蛇从鼻观飞</a:t>
            </a: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　</a:t>
            </a: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　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29300" y="2267081"/>
            <a:ext cx="4466590" cy="2172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　</a:t>
            </a: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　</a:t>
            </a: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《梅雨七绝》</a:t>
            </a: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范成大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　　乙酉甲申雷雨惊，乘除却贺芒种晴。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　　插秧先插蚤籼稻，少忍数旬蒸米成。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6750278"/>
            <a:ext cx="295274" cy="107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114053860@qq.com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6741" y="529814"/>
            <a:ext cx="2254885" cy="461665"/>
          </a:xfrm>
          <a:prstGeom prst="rect">
            <a:avLst/>
          </a:prstGeom>
          <a:solidFill>
            <a:srgbClr val="FFD97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0 4   </a:t>
            </a:r>
            <a:r>
              <a:rPr kumimoji="0" lang="zh-CN" altLang="en-US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芒 种 诗歌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4183" y="2085723"/>
            <a:ext cx="547497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《插秧歌》</a:t>
            </a:r>
            <a:r>
              <a:rPr kumimoji="0" lang="zh-CN" altLang="en-US" sz="18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杨万里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田夫抛秧田妇接，小儿拔秧大儿插。　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笠是兜鍪蓑是甲，雨从头上湿到胛。　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唤渠朝餐歇半霎，低头折腰只不答。　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秧根未牢莳未匝，照管鹅儿与雏鸭。</a:t>
            </a:r>
          </a:p>
        </p:txBody>
      </p:sp>
      <p:pic>
        <p:nvPicPr>
          <p:cNvPr id="5" name="稻壳优创意  4"/>
          <p:cNvPicPr>
            <a:picLocks noGrp="1" noChangeAspect="1"/>
          </p:cNvPicPr>
          <p:nvPr>
            <p:ph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201" y="2204005"/>
            <a:ext cx="4351337" cy="290164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6741" y="529814"/>
            <a:ext cx="2254885" cy="461665"/>
          </a:xfrm>
          <a:prstGeom prst="rect">
            <a:avLst/>
          </a:prstGeom>
          <a:solidFill>
            <a:srgbClr val="FFD97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0 4   </a:t>
            </a:r>
            <a:r>
              <a:rPr kumimoji="0" lang="zh-CN" altLang="en-US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芒 种 诗歌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43650" y="1331727"/>
            <a:ext cx="5474970" cy="419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农谚</a:t>
            </a:r>
            <a:endParaRPr kumimoji="0" lang="zh-CN" altLang="en-US" sz="1800" b="1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芒种忙，麦上场。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夏季农活繁，做好收、种、管。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大旱小旱，不过五月十三。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五月十三，不雨直干。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吃了端午粽，寒衣不可送。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芒种芒种，连收带种。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463375" y="1331727"/>
            <a:ext cx="4194546" cy="419454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6741" y="529814"/>
            <a:ext cx="2254885" cy="461665"/>
          </a:xfrm>
          <a:prstGeom prst="rect">
            <a:avLst/>
          </a:prstGeom>
          <a:solidFill>
            <a:srgbClr val="FFD97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0 4   </a:t>
            </a:r>
            <a:r>
              <a:rPr kumimoji="0" lang="zh-CN" altLang="en-US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芒 种 诗歌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35370" flipH="1">
            <a:off x="8483995" y="268212"/>
            <a:ext cx="1308271" cy="130827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499" y="208547"/>
            <a:ext cx="6258080" cy="6258080"/>
          </a:xfrm>
          <a:prstGeom prst="rect">
            <a:avLst/>
          </a:prstGeom>
          <a:effectLst/>
        </p:spPr>
      </p:pic>
      <p:sp>
        <p:nvSpPr>
          <p:cNvPr id="15" name="圆角矩形 9"/>
          <p:cNvSpPr/>
          <p:nvPr/>
        </p:nvSpPr>
        <p:spPr>
          <a:xfrm>
            <a:off x="6926638" y="5842035"/>
            <a:ext cx="4112450" cy="501596"/>
          </a:xfrm>
          <a:prstGeom prst="roundRect">
            <a:avLst/>
          </a:prstGeom>
          <a:gradFill>
            <a:gsLst>
              <a:gs pos="0">
                <a:srgbClr val="CC8444"/>
              </a:gs>
              <a:gs pos="100000">
                <a:srgbClr val="597035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97960" y="5881966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600" normalizeH="0" baseline="0" noProof="0" dirty="0">
                <a:ln>
                  <a:noFill/>
                </a:ln>
                <a:solidFill>
                  <a:srgbClr val="EEEAE9"/>
                </a:solidFill>
                <a:effectLst/>
                <a:uLnTx/>
                <a:uFillTx/>
                <a:cs typeface="+mn-ea"/>
                <a:sym typeface="+mn-lt"/>
              </a:rPr>
              <a:t>中国传统节气芒种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56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38600" y="5387976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EAE9"/>
                </a:solidFill>
                <a:effectLst/>
                <a:uLnTx/>
                <a:uFillTx/>
                <a:cs typeface="+mn-ea"/>
                <a:sym typeface="+mn-lt"/>
              </a:rPr>
              <a:t>一、节气常识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881333" y="2704488"/>
            <a:ext cx="4524315" cy="2309386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乙酉甲申雷雨惊，</a:t>
            </a:r>
          </a:p>
          <a:p>
            <a:pPr marL="0" marR="0" lvl="0" indent="0" defTabSz="914400" rtl="0" eaLnBrk="1" fontAlgn="auto" latinLnBrk="0" hangingPunct="1">
              <a:lnSpc>
                <a:spcPts val="8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乘除却贺芒种晴。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6140" y="1371600"/>
            <a:ext cx="4320556" cy="43205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3891" y="586964"/>
            <a:ext cx="2254885" cy="461665"/>
          </a:xfrm>
          <a:prstGeom prst="rect">
            <a:avLst/>
          </a:prstGeom>
          <a:solidFill>
            <a:srgbClr val="FFD97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0 1  </a:t>
            </a:r>
            <a:r>
              <a:rPr kumimoji="0" lang="zh-CN" altLang="en-US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节 气 常 识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307579" y="1942855"/>
            <a:ext cx="5947811" cy="29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芒种是二十四节气之一，一般在6月6日前后，太阳到达黄经75°的时候。芒种字面的意思是“有芒的麦子快收，有芒的稻子可种”。《月令七十二侯集解》：“五月节，谓有芒之种谷可稼种矣。”此时中国长江中下游地区将进入多雨的黄梅时节。2016年11月30日，中国“二十四节气”正式列入联合国非遗名录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12490" y="2483293"/>
            <a:ext cx="4179952" cy="250797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53891" y="586964"/>
            <a:ext cx="2254885" cy="461665"/>
          </a:xfrm>
          <a:prstGeom prst="rect">
            <a:avLst/>
          </a:prstGeom>
          <a:solidFill>
            <a:srgbClr val="FFD97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0 1  </a:t>
            </a:r>
            <a:r>
              <a:rPr kumimoji="0" lang="zh-CN" altLang="en-US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节 气 常 识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595991" y="2348984"/>
            <a:ext cx="5129159" cy="253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芒种，是农作物成熟的意思。芒种是二十四节气中的第九个节气。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srgbClr val="4A363E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在每年的6月5日左右，太阳到达黄经75°时为芒种。《月令七十二候集解》：“五月节，谓有芒之种谷可稼种矣”。</a:t>
            </a:r>
          </a:p>
        </p:txBody>
      </p:sp>
      <p:pic>
        <p:nvPicPr>
          <p:cNvPr id="12" name="内容占位符 11"/>
          <p:cNvPicPr>
            <a:picLocks noGrp="1" noChangeAspect="1"/>
          </p:cNvPicPr>
          <p:nvPr>
            <p:ph idx="429496729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4417" y="1619250"/>
            <a:ext cx="3995418" cy="3995418"/>
          </a:xfrm>
          <a:prstGeom prst="ellipse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3891" y="586964"/>
            <a:ext cx="2254885" cy="461665"/>
          </a:xfrm>
          <a:prstGeom prst="rect">
            <a:avLst/>
          </a:prstGeom>
          <a:solidFill>
            <a:srgbClr val="FFD97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0 1  </a:t>
            </a:r>
            <a:r>
              <a:rPr kumimoji="0" lang="zh-CN" altLang="en-US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节 气 常 识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248920"/>
            <a:ext cx="4360162" cy="43601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81333" y="2224503"/>
            <a:ext cx="3924495" cy="2408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“芒种”</a:t>
            </a: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也称为“忙种”“忙着种”，是农民朋友的散播播种。“芒种”到来预示着农民开始了忙碌的田间生活。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53891" y="586964"/>
            <a:ext cx="2254885" cy="461665"/>
          </a:xfrm>
          <a:prstGeom prst="rect">
            <a:avLst/>
          </a:prstGeom>
          <a:solidFill>
            <a:srgbClr val="FFD97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0 1  </a:t>
            </a:r>
            <a:r>
              <a:rPr kumimoji="0" lang="zh-CN" altLang="en-US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节 气 常 识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95750" y="5407026"/>
            <a:ext cx="400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EAE9"/>
                </a:solidFill>
                <a:effectLst/>
                <a:uLnTx/>
                <a:uFillTx/>
                <a:cs typeface="+mn-ea"/>
                <a:sym typeface="+mn-lt"/>
              </a:rPr>
              <a:t>二、芒种起源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19200" y="1696411"/>
            <a:ext cx="5105399" cy="3465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我国古代将芒种分为三候：“一候螳螂生；二候鹏始鸣；三候反舌无声。”在这一节气中，螳螂在上一年深秋产的卵因感受到阴气初生而破壳生出小螳螂；喜阴的伯劳鸟开始在枝头出现，并且感阴而鸣与此相反，能够学习其它鸟叫的反舌鸟，却因感应到了阴气的出现而停止了鸣叫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2326" y="1193765"/>
            <a:ext cx="4470474" cy="44704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77691" y="567914"/>
            <a:ext cx="2254885" cy="461665"/>
          </a:xfrm>
          <a:prstGeom prst="rect">
            <a:avLst/>
          </a:prstGeom>
          <a:solidFill>
            <a:srgbClr val="FFD97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0 2   </a:t>
            </a:r>
            <a:r>
              <a:rPr kumimoji="0" lang="zh-CN" altLang="en-US" sz="2400" b="0" i="0" u="none" strike="noStrike" kern="1200" cap="none" spc="-300" normalizeH="0" baseline="0" noProof="0" dirty="0">
                <a:ln>
                  <a:noFill/>
                </a:ln>
                <a:solidFill>
                  <a:srgbClr val="4A363E"/>
                </a:solidFill>
                <a:effectLst/>
                <a:uLnTx/>
                <a:uFillTx/>
                <a:cs typeface="+mn-ea"/>
                <a:sym typeface="+mn-lt"/>
              </a:rPr>
              <a:t>芒 种 起 源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750278"/>
            <a:ext cx="295274" cy="107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cs typeface="+mn-ea"/>
                <a:sym typeface="+mn-lt"/>
              </a:rPr>
              <a:t>114053860@qq.com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ndo1mys">
      <a:majorFont>
        <a:latin typeface="仓耳青禾体-谷力 W05"/>
        <a:ea typeface="仓耳青禾体-谷力 W05"/>
        <a:cs typeface=""/>
      </a:majorFont>
      <a:minorFont>
        <a:latin typeface="仓耳青禾体-谷力 W05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ndo1mys">
      <a:majorFont>
        <a:latin typeface="仓耳青禾体-谷力 W05"/>
        <a:ea typeface="仓耳青禾体-谷力 W05"/>
        <a:cs typeface=""/>
      </a:majorFont>
      <a:minorFont>
        <a:latin typeface="仓耳青禾体-谷力 W05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稻壳优创意</Template>
  <TotalTime>15</TotalTime>
  <Words>1232</Words>
  <Application>Microsoft Office PowerPoint</Application>
  <PresentationFormat>宽屏</PresentationFormat>
  <Paragraphs>135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Meiryo</vt:lpstr>
      <vt:lpstr>WenYue GuDianMingChaoTi (Non-Commercial Use)</vt:lpstr>
      <vt:lpstr>仓耳青禾体-谷力 W05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13</cp:revision>
  <dcterms:created xsi:type="dcterms:W3CDTF">2020-02-19T05:02:00Z</dcterms:created>
  <dcterms:modified xsi:type="dcterms:W3CDTF">2023-06-06T03:02:51Z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BF2A06E78CD04722BE4A80B332D3E633_12</vt:lpwstr>
  </property>
  <property fmtid="{D5CDD505-2E9C-101B-9397-08002B2CF9AE}" pid="3" name="KSOProductBuildVer">
    <vt:lpwstr>2052-11.1.0.14309</vt:lpwstr>
  </property>
</Properties>
</file>