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6" r:id="rId2"/>
    <p:sldMasterId id="2147483700" r:id="rId3"/>
  </p:sldMasterIdLst>
  <p:notesMasterIdLst>
    <p:notesMasterId r:id="rId27"/>
  </p:notesMasterIdLst>
  <p:sldIdLst>
    <p:sldId id="256" r:id="rId4"/>
    <p:sldId id="257" r:id="rId5"/>
    <p:sldId id="258" r:id="rId6"/>
    <p:sldId id="263" r:id="rId7"/>
    <p:sldId id="264" r:id="rId8"/>
    <p:sldId id="265" r:id="rId9"/>
    <p:sldId id="266" r:id="rId10"/>
    <p:sldId id="307" r:id="rId11"/>
    <p:sldId id="268" r:id="rId12"/>
    <p:sldId id="269" r:id="rId13"/>
    <p:sldId id="270" r:id="rId14"/>
    <p:sldId id="308" r:id="rId15"/>
    <p:sldId id="297" r:id="rId16"/>
    <p:sldId id="302" r:id="rId17"/>
    <p:sldId id="299" r:id="rId18"/>
    <p:sldId id="300" r:id="rId19"/>
    <p:sldId id="301" r:id="rId20"/>
    <p:sldId id="309" r:id="rId21"/>
    <p:sldId id="303" r:id="rId22"/>
    <p:sldId id="304" r:id="rId23"/>
    <p:sldId id="305" r:id="rId24"/>
    <p:sldId id="310" r:id="rId25"/>
    <p:sldId id="31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1E1"/>
    <a:srgbClr val="BC812A"/>
    <a:srgbClr val="DEAF5D"/>
    <a:srgbClr val="D69D4A"/>
    <a:srgbClr val="F3E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10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2263-0948-4908-9346-81E0DD5B5CBA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D24D0-EE05-475F-B838-CE13FF014D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858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D24D0-EE05-475F-B838-CE13FF014D4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15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607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3712512-B58F-4841-ACC3-3276F22BE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AB90928D-ECB0-4C45-AA3A-135B4C31D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558E03F-6EEE-4777-906B-54352944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FB4EB99-0FDA-4FF6-A9FD-EC2BD6A1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2150292-28B3-446C-AAE4-68ED2A3D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0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82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8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8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44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62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69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68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65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97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2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DB78784-DB7B-4DB6-8DCF-5642027D6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42251B76-492E-44A4-8614-BA637DBA108A}"/>
              </a:ext>
            </a:extLst>
          </p:cNvPr>
          <p:cNvSpPr/>
          <p:nvPr userDrawn="1"/>
        </p:nvSpPr>
        <p:spPr>
          <a:xfrm>
            <a:off x="247650" y="228601"/>
            <a:ext cx="1167765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60F041D-E994-417B-A365-2134EEEDE0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9" y="145143"/>
            <a:ext cx="11930742" cy="6567714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2E4F829B-0263-4E85-B0B2-875276BA6016}"/>
              </a:ext>
            </a:extLst>
          </p:cNvPr>
          <p:cNvGrpSpPr/>
          <p:nvPr userDrawn="1"/>
        </p:nvGrpSpPr>
        <p:grpSpPr>
          <a:xfrm>
            <a:off x="3990223" y="368695"/>
            <a:ext cx="4368133" cy="631883"/>
            <a:chOff x="3927741" y="222934"/>
            <a:chExt cx="4368133" cy="631883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F08CD09D-7250-477C-8E5F-F80769C753FC}"/>
                </a:ext>
              </a:extLst>
            </p:cNvPr>
            <p:cNvSpPr txBox="1"/>
            <p:nvPr/>
          </p:nvSpPr>
          <p:spPr>
            <a:xfrm>
              <a:off x="4486458" y="222934"/>
              <a:ext cx="3244484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华文新魏" pitchFamily="2" charset="-122"/>
                  <a:ea typeface="华文新魏" pitchFamily="2" charset="-122"/>
                </a:rPr>
                <a:t>第一章节</a:t>
              </a: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BFA5E586-D9C0-4F01-A2EB-8321947A23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7741" y="523744"/>
              <a:ext cx="1977268" cy="331073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E4850BA0-1551-4554-AB22-FFEBCEAF4C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318606" y="504875"/>
              <a:ext cx="1977268" cy="331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243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23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63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25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0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85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68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76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60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12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9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12F818A-FADA-44F7-8FD8-BDBE7F776A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643C4165-EF84-4440-A8CA-96C586373AEA}"/>
              </a:ext>
            </a:extLst>
          </p:cNvPr>
          <p:cNvSpPr/>
          <p:nvPr userDrawn="1"/>
        </p:nvSpPr>
        <p:spPr>
          <a:xfrm>
            <a:off x="247650" y="228601"/>
            <a:ext cx="1167765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4DD2ACA0-CBB8-4666-A0EC-D4C8B47F03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9" y="145143"/>
            <a:ext cx="11930742" cy="6567714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4D814E49-A8C6-4EE6-806A-A007A62240F7}"/>
              </a:ext>
            </a:extLst>
          </p:cNvPr>
          <p:cNvGrpSpPr/>
          <p:nvPr userDrawn="1"/>
        </p:nvGrpSpPr>
        <p:grpSpPr>
          <a:xfrm>
            <a:off x="3990223" y="368695"/>
            <a:ext cx="4368133" cy="631883"/>
            <a:chOff x="3927741" y="222934"/>
            <a:chExt cx="4368133" cy="631883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F542D88A-70A3-4720-AFD2-2DAD79BF4790}"/>
                </a:ext>
              </a:extLst>
            </p:cNvPr>
            <p:cNvSpPr txBox="1"/>
            <p:nvPr/>
          </p:nvSpPr>
          <p:spPr>
            <a:xfrm>
              <a:off x="4486458" y="222934"/>
              <a:ext cx="3244484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ctr">
                <a:defRPr sz="3200">
                  <a:latin typeface="华文新魏" pitchFamily="2" charset="-122"/>
                  <a:ea typeface="华文新魏" pitchFamily="2" charset="-122"/>
                </a:defRPr>
              </a:lvl1pPr>
            </a:lstStyle>
            <a:p>
              <a:pPr lvl="0"/>
              <a:r>
                <a:rPr lang="zh-CN" altLang="en-US" dirty="0"/>
                <a:t>第二章节</a:t>
              </a: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1E97E310-A83C-413A-BF60-615F6BFE64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7741" y="523744"/>
              <a:ext cx="1977268" cy="331073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70950386-2B43-4F87-81D9-B5CBCAAF84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318606" y="504875"/>
              <a:ext cx="1977268" cy="331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752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27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08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76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39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6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3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4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1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3277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9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43477D2-5270-459C-991F-C7A47186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6DDC9956-869A-4925-B72E-6017068059E9}"/>
              </a:ext>
            </a:extLst>
          </p:cNvPr>
          <p:cNvSpPr/>
          <p:nvPr userDrawn="1"/>
        </p:nvSpPr>
        <p:spPr>
          <a:xfrm>
            <a:off x="247650" y="228601"/>
            <a:ext cx="1167765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B34245B-3B03-49E2-BF90-4C1E768D3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9" y="145143"/>
            <a:ext cx="11930742" cy="6567714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D76C819B-26B1-46ED-824F-BCE30A69B257}"/>
              </a:ext>
            </a:extLst>
          </p:cNvPr>
          <p:cNvGrpSpPr/>
          <p:nvPr userDrawn="1"/>
        </p:nvGrpSpPr>
        <p:grpSpPr>
          <a:xfrm>
            <a:off x="3990223" y="368695"/>
            <a:ext cx="4368133" cy="631883"/>
            <a:chOff x="3927741" y="222934"/>
            <a:chExt cx="4368133" cy="631883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BEC627A6-7AC3-480A-97E8-9365C90C093A}"/>
                </a:ext>
              </a:extLst>
            </p:cNvPr>
            <p:cNvSpPr txBox="1"/>
            <p:nvPr/>
          </p:nvSpPr>
          <p:spPr>
            <a:xfrm>
              <a:off x="4486458" y="222934"/>
              <a:ext cx="3244484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ctr">
                <a:defRPr sz="3200">
                  <a:latin typeface="华文新魏" pitchFamily="2" charset="-122"/>
                  <a:ea typeface="华文新魏" pitchFamily="2" charset="-122"/>
                </a:defRPr>
              </a:lvl1pPr>
            </a:lstStyle>
            <a:p>
              <a:pPr lvl="0"/>
              <a:r>
                <a:rPr lang="zh-CN" altLang="en-US" dirty="0"/>
                <a:t>第三章节</a:t>
              </a: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DD900D8F-F056-4438-99AC-44EE80152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7741" y="523744"/>
              <a:ext cx="1977268" cy="331073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8A1D24DC-ADF7-420D-B09E-194D30D0D7C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318606" y="504875"/>
              <a:ext cx="1977268" cy="331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1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241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448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603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20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713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28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2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56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02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8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232B1F12-DF52-422D-BAA3-68531189D9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FF0990DC-A31D-4195-B393-588520D085EE}"/>
              </a:ext>
            </a:extLst>
          </p:cNvPr>
          <p:cNvSpPr/>
          <p:nvPr userDrawn="1"/>
        </p:nvSpPr>
        <p:spPr>
          <a:xfrm>
            <a:off x="247650" y="228601"/>
            <a:ext cx="1167765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6C1A011C-97D9-47C9-99B0-1919344800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9" y="145143"/>
            <a:ext cx="11930742" cy="6567714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D8D2F47D-BF21-49AA-A8BA-520D37A6A4BD}"/>
              </a:ext>
            </a:extLst>
          </p:cNvPr>
          <p:cNvGrpSpPr/>
          <p:nvPr userDrawn="1"/>
        </p:nvGrpSpPr>
        <p:grpSpPr>
          <a:xfrm>
            <a:off x="3990223" y="368695"/>
            <a:ext cx="4368133" cy="631883"/>
            <a:chOff x="3927741" y="222934"/>
            <a:chExt cx="4368133" cy="631883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08B241D5-87BC-4B81-83C5-448E3E3DEA7D}"/>
                </a:ext>
              </a:extLst>
            </p:cNvPr>
            <p:cNvSpPr txBox="1"/>
            <p:nvPr/>
          </p:nvSpPr>
          <p:spPr>
            <a:xfrm>
              <a:off x="4486458" y="222934"/>
              <a:ext cx="3244484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ctr">
                <a:defRPr sz="3200">
                  <a:latin typeface="华文新魏" pitchFamily="2" charset="-122"/>
                  <a:ea typeface="华文新魏" pitchFamily="2" charset="-122"/>
                </a:defRPr>
              </a:lvl1pPr>
            </a:lstStyle>
            <a:p>
              <a:pPr lvl="0"/>
              <a:r>
                <a:rPr lang="zh-CN" altLang="en-US" dirty="0"/>
                <a:t>第四章节</a:t>
              </a: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DCC54E0A-4BE9-49C3-8278-F99C11906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7741" y="523744"/>
              <a:ext cx="1977268" cy="331073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CD37C462-C491-4328-8DE3-3293BCCE25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318606" y="504875"/>
              <a:ext cx="1977268" cy="331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679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49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482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0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75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2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07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41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9813938C-F797-459E-B6A4-20806B5D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72C1EA7-86B4-4DC0-AFAF-344396F2C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2FC5E74-E2FB-4188-A1A7-18A5FC324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C61E4-182D-4CF8-8285-F17D696D9EA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037F6D8-6F4C-4925-90AF-74DCDFC2F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FB36EB7-CF81-49A2-AB63-B1F373E7B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37A79-B6B1-43D4-9EFC-64D7CCA4F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53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9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2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B37110A-6AC6-4D08-A9F4-46080C3538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8330B8F9-1F3C-4F38-90D1-1E5CEB8EDCE1}"/>
              </a:ext>
            </a:extLst>
          </p:cNvPr>
          <p:cNvSpPr txBox="1"/>
          <p:nvPr/>
        </p:nvSpPr>
        <p:spPr>
          <a:xfrm>
            <a:off x="7781003" y="2859314"/>
            <a:ext cx="1661993" cy="122452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Arial"/>
                <a:ea typeface="华文新魏"/>
                <a:sym typeface="Arial"/>
              </a:rPr>
              <a:t>芒种忙忙割，农家乐启镰。</a:t>
            </a:r>
            <a:endParaRPr lang="en-US" altLang="zh-CN" sz="16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Arial"/>
                <a:ea typeface="华文新魏"/>
                <a:sym typeface="Arial"/>
              </a:rPr>
              <a:t>西风烘穗海，机械刈禾田。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FF54FF80-77FD-4D1F-A432-D68A3C3AE7F6}"/>
              </a:ext>
            </a:extLst>
          </p:cNvPr>
          <p:cNvSpPr txBox="1"/>
          <p:nvPr/>
        </p:nvSpPr>
        <p:spPr>
          <a:xfrm>
            <a:off x="3586789" y="1973943"/>
            <a:ext cx="830997" cy="3827515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Arial"/>
                <a:ea typeface="华文新魏"/>
                <a:sym typeface="Arial"/>
              </a:rPr>
              <a:t>芒种是二十四节气之一，一般在6月6日前后，</a:t>
            </a:r>
            <a:endParaRPr lang="en-US" altLang="zh-CN" sz="1400" dirty="0">
              <a:latin typeface="Arial"/>
              <a:ea typeface="华文新魏"/>
              <a:sym typeface="Arial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Arial"/>
                <a:ea typeface="华文新魏"/>
                <a:sym typeface="Arial"/>
              </a:rPr>
              <a:t>太阳到达黄经75°的时候。</a:t>
            </a:r>
          </a:p>
        </p:txBody>
      </p:sp>
    </p:spTree>
    <p:extLst>
      <p:ext uri="{BB962C8B-B14F-4D97-AF65-F5344CB8AC3E}">
        <p14:creationId xmlns:p14="http://schemas.microsoft.com/office/powerpoint/2010/main" val="353772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C547D06-EE43-4D23-89E6-7168FA2D3C57}"/>
              </a:ext>
            </a:extLst>
          </p:cNvPr>
          <p:cNvGrpSpPr/>
          <p:nvPr/>
        </p:nvGrpSpPr>
        <p:grpSpPr>
          <a:xfrm>
            <a:off x="1089479" y="1556996"/>
            <a:ext cx="7325178" cy="1406988"/>
            <a:chOff x="795126" y="1686416"/>
            <a:chExt cx="7325178" cy="1406988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BE0FEDC5-5CFF-41D7-A1E0-2F2B216B2728}"/>
                </a:ext>
              </a:extLst>
            </p:cNvPr>
            <p:cNvSpPr txBox="1"/>
            <p:nvPr/>
          </p:nvSpPr>
          <p:spPr>
            <a:xfrm>
              <a:off x="795126" y="1686416"/>
              <a:ext cx="20694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华文新魏"/>
                  <a:sym typeface="Arial"/>
                </a:rPr>
                <a:t>芒种</a:t>
              </a:r>
              <a:r>
                <a:rPr lang="zh-CN" altLang="en-US" sz="3200" dirty="0">
                  <a:solidFill>
                    <a:srgbClr val="40402F"/>
                  </a:solidFill>
                  <a:latin typeface="Arial"/>
                  <a:ea typeface="华文新魏"/>
                  <a:sym typeface="Arial"/>
                </a:rPr>
                <a:t>文化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D0F65F58-03D9-49EC-9301-AD8F4D4EEF75}"/>
                </a:ext>
              </a:extLst>
            </p:cNvPr>
            <p:cNvSpPr txBox="1"/>
            <p:nvPr/>
          </p:nvSpPr>
          <p:spPr>
            <a:xfrm>
              <a:off x="795126" y="2209636"/>
              <a:ext cx="7325178" cy="88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Arial"/>
                  <a:ea typeface="华文新魏"/>
                  <a:sym typeface="Arial"/>
                </a:rPr>
                <a:t>鵙</a:t>
              </a:r>
              <a:r>
                <a:rPr lang="en-US" altLang="zh-CN" dirty="0">
                  <a:latin typeface="Arial"/>
                  <a:ea typeface="华文新魏"/>
                  <a:sym typeface="Arial"/>
                </a:rPr>
                <a:t>【</a:t>
              </a:r>
              <a:r>
                <a:rPr lang="zh-CN" altLang="en-US" dirty="0">
                  <a:latin typeface="Arial"/>
                  <a:ea typeface="华文新魏"/>
                  <a:sym typeface="Arial"/>
                </a:rPr>
                <a:t>音局</a:t>
              </a:r>
              <a:r>
                <a:rPr lang="en-US" altLang="zh-CN" dirty="0">
                  <a:latin typeface="Arial"/>
                  <a:ea typeface="华文新魏"/>
                  <a:sym typeface="Arial"/>
                </a:rPr>
                <a:t>】</a:t>
              </a:r>
              <a:r>
                <a:rPr lang="zh-CN" altLang="en-US" dirty="0">
                  <a:latin typeface="Arial"/>
                  <a:ea typeface="华文新魏"/>
                  <a:sym typeface="Arial"/>
                </a:rPr>
                <a:t>始鸣。鵙，百劳也，</a:t>
              </a:r>
              <a:r>
                <a:rPr lang="en-US" altLang="zh-CN" dirty="0">
                  <a:latin typeface="Arial"/>
                  <a:ea typeface="华文新魏"/>
                  <a:sym typeface="Arial"/>
                </a:rPr>
                <a:t>《</a:t>
              </a:r>
              <a:r>
                <a:rPr lang="zh-CN" altLang="en-US" dirty="0">
                  <a:latin typeface="Arial"/>
                  <a:ea typeface="华文新魏"/>
                  <a:sym typeface="Arial"/>
                </a:rPr>
                <a:t>本草</a:t>
              </a:r>
              <a:r>
                <a:rPr lang="en-US" altLang="zh-CN" dirty="0">
                  <a:latin typeface="Arial"/>
                  <a:ea typeface="华文新魏"/>
                  <a:sym typeface="Arial"/>
                </a:rPr>
                <a:t>》</a:t>
              </a:r>
              <a:r>
                <a:rPr lang="zh-CN" altLang="en-US" dirty="0">
                  <a:latin typeface="Arial"/>
                  <a:ea typeface="华文新魏"/>
                  <a:sym typeface="Arial"/>
                </a:rPr>
                <a:t>作博劳；朱子</a:t>
              </a:r>
              <a:r>
                <a:rPr lang="en-US" altLang="zh-CN" dirty="0">
                  <a:latin typeface="Arial"/>
                  <a:ea typeface="华文新魏"/>
                  <a:sym typeface="Arial"/>
                </a:rPr>
                <a:t>《</a:t>
              </a:r>
              <a:r>
                <a:rPr lang="zh-CN" altLang="en-US" dirty="0">
                  <a:latin typeface="Arial"/>
                  <a:ea typeface="华文新魏"/>
                  <a:sym typeface="Arial"/>
                </a:rPr>
                <a:t>孟</a:t>
              </a:r>
              <a:r>
                <a:rPr lang="en-US" altLang="zh-CN" dirty="0">
                  <a:latin typeface="Arial"/>
                  <a:ea typeface="华文新魏"/>
                  <a:sym typeface="Arial"/>
                </a:rPr>
                <a:t>》</a:t>
              </a:r>
              <a:r>
                <a:rPr lang="zh-CN" altLang="en-US" dirty="0">
                  <a:latin typeface="Arial"/>
                  <a:ea typeface="华文新魏"/>
                  <a:sym typeface="Arial"/>
                </a:rPr>
                <a:t>注曰：博劳，恶声之鸟，盖枭类也。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B5924C8-31FE-4AE4-9AB9-EA0A90977929}"/>
              </a:ext>
            </a:extLst>
          </p:cNvPr>
          <p:cNvSpPr txBox="1"/>
          <p:nvPr/>
        </p:nvSpPr>
        <p:spPr>
          <a:xfrm>
            <a:off x="1089479" y="3486150"/>
            <a:ext cx="5839279" cy="88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Arial"/>
                <a:ea typeface="华文新魏"/>
                <a:sym typeface="Arial"/>
              </a:rPr>
              <a:t>曹子建</a:t>
            </a:r>
            <a:r>
              <a:rPr lang="en-US" altLang="zh-CN" dirty="0">
                <a:latin typeface="Arial"/>
                <a:ea typeface="华文新魏"/>
                <a:sym typeface="Arial"/>
              </a:rPr>
              <a:t>《</a:t>
            </a:r>
            <a:r>
              <a:rPr lang="zh-CN" altLang="en-US" dirty="0">
                <a:latin typeface="Arial"/>
                <a:ea typeface="华文新魏"/>
                <a:sym typeface="Arial"/>
              </a:rPr>
              <a:t>恶鸟论</a:t>
            </a:r>
            <a:r>
              <a:rPr lang="en-US" altLang="zh-CN" dirty="0">
                <a:latin typeface="Arial"/>
                <a:ea typeface="华文新魏"/>
                <a:sym typeface="Arial"/>
              </a:rPr>
              <a:t>》</a:t>
            </a:r>
            <a:r>
              <a:rPr lang="zh-CN" altLang="en-US" dirty="0">
                <a:latin typeface="Arial"/>
                <a:ea typeface="华文新魏"/>
                <a:sym typeface="Arial"/>
              </a:rPr>
              <a:t>：百劳以五月鸣，其声鵙鵙然，故以之立名，似俗称浊温。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D8E47172-AE31-44AB-BA9A-6804BE788477}"/>
              </a:ext>
            </a:extLst>
          </p:cNvPr>
          <p:cNvSpPr txBox="1"/>
          <p:nvPr/>
        </p:nvSpPr>
        <p:spPr>
          <a:xfrm>
            <a:off x="1089479" y="4977075"/>
            <a:ext cx="5558971" cy="878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Arial"/>
                <a:ea typeface="华文新魏"/>
                <a:sym typeface="Arial"/>
              </a:rPr>
              <a:t>故</a:t>
            </a:r>
            <a:r>
              <a:rPr lang="en-US" altLang="zh-CN" dirty="0">
                <a:latin typeface="Arial"/>
                <a:ea typeface="华文新魏"/>
                <a:sym typeface="Arial"/>
              </a:rPr>
              <a:t>《</a:t>
            </a:r>
            <a:r>
              <a:rPr lang="zh-CN" altLang="en-US" dirty="0">
                <a:latin typeface="Arial"/>
                <a:ea typeface="华文新魏"/>
                <a:sym typeface="Arial"/>
              </a:rPr>
              <a:t>埤雅</a:t>
            </a:r>
            <a:r>
              <a:rPr lang="en-US" altLang="zh-CN" dirty="0">
                <a:latin typeface="Arial"/>
                <a:ea typeface="华文新魏"/>
                <a:sym typeface="Arial"/>
              </a:rPr>
              <a:t>》</a:t>
            </a:r>
            <a:r>
              <a:rPr lang="zh-CN" altLang="en-US" dirty="0">
                <a:latin typeface="Arial"/>
                <a:ea typeface="华文新魏"/>
                <a:sym typeface="Arial"/>
              </a:rPr>
              <a:t>禽经注云：伯劳不能翱翔，直飞而已。</a:t>
            </a:r>
            <a:r>
              <a:rPr lang="en-US" altLang="zh-CN" dirty="0">
                <a:latin typeface="Arial"/>
                <a:ea typeface="华文新魏"/>
                <a:sym typeface="Arial"/>
              </a:rPr>
              <a:t>《</a:t>
            </a:r>
            <a:r>
              <a:rPr lang="zh-CN" altLang="en-US" dirty="0">
                <a:latin typeface="Arial"/>
                <a:ea typeface="华文新魏"/>
                <a:sym typeface="Arial"/>
              </a:rPr>
              <a:t>毛诗</a:t>
            </a:r>
            <a:r>
              <a:rPr lang="en-US" altLang="zh-CN" dirty="0">
                <a:latin typeface="Arial"/>
                <a:ea typeface="华文新魏"/>
                <a:sym typeface="Arial"/>
              </a:rPr>
              <a:t>》</a:t>
            </a:r>
            <a:r>
              <a:rPr lang="zh-CN" altLang="en-US" dirty="0">
                <a:latin typeface="Arial"/>
                <a:ea typeface="华文新魏"/>
                <a:sym typeface="Arial"/>
              </a:rPr>
              <a:t>曰：七月鸣鵙。盖周七月夏五月也。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004A950-1ECE-48DE-A07A-A41C8902EB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050" y="2190750"/>
            <a:ext cx="43053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10099"/>
      </p:ext>
    </p:extLst>
  </p:cSld>
  <p:clrMapOvr>
    <a:masterClrMapping/>
  </p:clrMapOvr>
  <p:transition spd="slow" advTm="3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9C0DEFE7-B945-4BBC-BA26-59A1EB869D73}"/>
              </a:ext>
            </a:extLst>
          </p:cNvPr>
          <p:cNvGrpSpPr/>
          <p:nvPr/>
        </p:nvGrpSpPr>
        <p:grpSpPr>
          <a:xfrm>
            <a:off x="995212" y="1882895"/>
            <a:ext cx="5010074" cy="3776096"/>
            <a:chOff x="795126" y="1624861"/>
            <a:chExt cx="5010074" cy="377609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A45301E0-BA8F-4AC0-A2A7-01528BC8A63C}"/>
                </a:ext>
              </a:extLst>
            </p:cNvPr>
            <p:cNvSpPr txBox="1"/>
            <p:nvPr/>
          </p:nvSpPr>
          <p:spPr>
            <a:xfrm>
              <a:off x="795126" y="1624861"/>
              <a:ext cx="20636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华文新魏"/>
                  <a:sym typeface="Arial"/>
                </a:rPr>
                <a:t>芒种文化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7953112A-4991-42E3-98F2-EF8CFC96B4EF}"/>
                </a:ext>
              </a:extLst>
            </p:cNvPr>
            <p:cNvSpPr txBox="1"/>
            <p:nvPr/>
          </p:nvSpPr>
          <p:spPr>
            <a:xfrm>
              <a:off x="795126" y="2400136"/>
              <a:ext cx="5010074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Arial"/>
                  <a:ea typeface="华文新魏"/>
                  <a:sym typeface="Arial"/>
                </a:rPr>
                <a:t>反舌无声。诸书以为百舌鸟，以其能反复其舌故名，特注疏以为虾蟆，盖蛙属之舌尖向内，故名之。今辨其非者，以其此时正鸣，不知失者也，</a:t>
              </a:r>
              <a:r>
                <a:rPr lang="en-US" altLang="zh-CN" dirty="0">
                  <a:latin typeface="Arial"/>
                  <a:ea typeface="华文新魏"/>
                  <a:sym typeface="Arial"/>
                </a:rPr>
                <a:t>《</a:t>
              </a:r>
              <a:r>
                <a:rPr lang="zh-CN" altLang="en-US" dirty="0">
                  <a:latin typeface="Arial"/>
                  <a:ea typeface="华文新魏"/>
                  <a:sym typeface="Arial"/>
                </a:rPr>
                <a:t>易通卦验</a:t>
              </a:r>
              <a:r>
                <a:rPr lang="en-US" altLang="zh-CN" dirty="0">
                  <a:latin typeface="Arial"/>
                  <a:ea typeface="华文新魏"/>
                  <a:sym typeface="Arial"/>
                </a:rPr>
                <a:t>》</a:t>
              </a:r>
              <a:r>
                <a:rPr lang="zh-CN" altLang="en-US" dirty="0">
                  <a:latin typeface="Arial"/>
                  <a:ea typeface="华文新魏"/>
                  <a:sym typeface="Arial"/>
                </a:rPr>
                <a:t>亦名为虾蟆无声，若以五月正鸣，殊不知初旬见形后，形亦藏矣。陈氏曰：螳螂、鵙皆阴类，感微阴而或生或鸣，反舌感阳而发，遇微阴而无声也。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0A823AF-A7AA-40C3-BB47-E2B27D1B20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192" y="1104900"/>
            <a:ext cx="5512690" cy="55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49612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4ACCA0AC-23E0-4FA7-A41B-5DDF4DB670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2FD8B735-5EE7-4647-BD2E-69D45A4FCCBB}"/>
              </a:ext>
            </a:extLst>
          </p:cNvPr>
          <p:cNvGrpSpPr/>
          <p:nvPr/>
        </p:nvGrpSpPr>
        <p:grpSpPr>
          <a:xfrm>
            <a:off x="4157902" y="2267870"/>
            <a:ext cx="3876195" cy="1953724"/>
            <a:chOff x="6961532" y="1276335"/>
            <a:chExt cx="3876195" cy="1953724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A34E8D9D-8F09-4CD3-8A2B-680EAA83B526}"/>
                </a:ext>
              </a:extLst>
            </p:cNvPr>
            <p:cNvSpPr txBox="1"/>
            <p:nvPr/>
          </p:nvSpPr>
          <p:spPr>
            <a:xfrm>
              <a:off x="7277388" y="1276335"/>
              <a:ext cx="3244484" cy="10156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6000" dirty="0">
                  <a:latin typeface="Arial"/>
                  <a:ea typeface="华文新魏"/>
                  <a:sym typeface="Arial"/>
                </a:rPr>
                <a:t>芒种习俗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60A82D6A-631A-4E7D-9411-83F8687BBFDC}"/>
                </a:ext>
              </a:extLst>
            </p:cNvPr>
            <p:cNvSpPr txBox="1"/>
            <p:nvPr/>
          </p:nvSpPr>
          <p:spPr>
            <a:xfrm>
              <a:off x="6961532" y="2258383"/>
              <a:ext cx="3876195" cy="97167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latin typeface="Arial"/>
                  <a:ea typeface="华文新魏"/>
                  <a:sym typeface="Arial"/>
                </a:rPr>
                <a:t>斗指巳为芒种，此时可种有芒之谷，过此即失效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华文新魏"/>
                <a:sym typeface="Arial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1973B42D-0A6F-4E66-90CD-20848554D12F}"/>
              </a:ext>
            </a:extLst>
          </p:cNvPr>
          <p:cNvSpPr txBox="1"/>
          <p:nvPr/>
        </p:nvSpPr>
        <p:spPr>
          <a:xfrm>
            <a:off x="4473758" y="1560529"/>
            <a:ext cx="324448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BC812A"/>
                </a:solidFill>
                <a:latin typeface="Arial"/>
                <a:ea typeface="华文新魏"/>
                <a:sym typeface="Arial"/>
              </a:rPr>
              <a:t>第三章节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2064A02F-5043-4A8A-8D4A-5A64836D3DFC}"/>
              </a:ext>
            </a:extLst>
          </p:cNvPr>
          <p:cNvSpPr/>
          <p:nvPr/>
        </p:nvSpPr>
        <p:spPr>
          <a:xfrm>
            <a:off x="3921649" y="928914"/>
            <a:ext cx="4275616" cy="4275616"/>
          </a:xfrm>
          <a:prstGeom prst="ellipse">
            <a:avLst/>
          </a:prstGeom>
          <a:noFill/>
          <a:ln w="34925">
            <a:solidFill>
              <a:srgbClr val="DEA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E31EE234-FB12-4B77-A187-DF04807A5218}"/>
              </a:ext>
            </a:extLst>
          </p:cNvPr>
          <p:cNvSpPr/>
          <p:nvPr/>
        </p:nvSpPr>
        <p:spPr>
          <a:xfrm>
            <a:off x="4005428" y="1025704"/>
            <a:ext cx="4108058" cy="4108058"/>
          </a:xfrm>
          <a:prstGeom prst="ellipse">
            <a:avLst/>
          </a:prstGeom>
          <a:noFill/>
          <a:ln w="34925">
            <a:solidFill>
              <a:srgbClr val="DEA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66E0BE40-C339-462D-87B6-BAE667A53A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514" y="3439886"/>
            <a:ext cx="2039258" cy="203925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56AD980A-9201-40C6-8F9A-7DEDAE560A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370" y="1506493"/>
            <a:ext cx="2901944" cy="48589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585399A2-5383-4B99-9B8B-DC3AE58FAE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145051" y="4366385"/>
            <a:ext cx="2901944" cy="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7381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1FCFBC9E-14EE-4B94-83B5-3FF103C2FA48}"/>
              </a:ext>
            </a:extLst>
          </p:cNvPr>
          <p:cNvSpPr txBox="1"/>
          <p:nvPr/>
        </p:nvSpPr>
        <p:spPr>
          <a:xfrm>
            <a:off x="5167432" y="1994266"/>
            <a:ext cx="677108" cy="1709670"/>
          </a:xfrm>
          <a:prstGeom prst="rect">
            <a:avLst/>
          </a:prstGeom>
          <a:noFill/>
          <a:ln w="38100"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华文新魏"/>
                <a:sym typeface="Arial"/>
              </a:rPr>
              <a:t>送花神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D8747D2-43DE-4229-AAAD-571C9BFAEBEE}"/>
              </a:ext>
            </a:extLst>
          </p:cNvPr>
          <p:cNvSpPr txBox="1"/>
          <p:nvPr/>
        </p:nvSpPr>
        <p:spPr>
          <a:xfrm>
            <a:off x="1421488" y="1994266"/>
            <a:ext cx="3508653" cy="3758832"/>
          </a:xfrm>
          <a:prstGeom prst="rect">
            <a:avLst/>
          </a:prstGeom>
          <a:noFill/>
          <a:ln w="38100"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Arial"/>
                <a:ea typeface="华文新魏"/>
                <a:sym typeface="Arial"/>
              </a:rPr>
              <a:t>农历二月初二日花朝节上迎花神。芒种已近五月间，百花开始凋残、零落，民间多在芒种日举行祭祀花神仪式，饯送花神归位，同时表达对花神的感激之情，盼望来年再次相会。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F514E6A7-1A05-45DF-BBCC-CF7896FCA240}"/>
              </a:ext>
            </a:extLst>
          </p:cNvPr>
          <p:cNvCxnSpPr/>
          <p:nvPr/>
        </p:nvCxnSpPr>
        <p:spPr>
          <a:xfrm>
            <a:off x="4930141" y="2095500"/>
            <a:ext cx="0" cy="36575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19DD9CD-3260-494E-8DC8-01B5153C4F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778" y="1371601"/>
            <a:ext cx="4966432" cy="496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38528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47D1D2E7-F6DC-41FB-A1C1-CBBDC2B51566}"/>
              </a:ext>
            </a:extLst>
          </p:cNvPr>
          <p:cNvGrpSpPr/>
          <p:nvPr/>
        </p:nvGrpSpPr>
        <p:grpSpPr>
          <a:xfrm>
            <a:off x="5232400" y="1691188"/>
            <a:ext cx="5916152" cy="2039848"/>
            <a:chOff x="795127" y="1508616"/>
            <a:chExt cx="4864100" cy="2039848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E69B370D-BF93-4E22-BAEE-FB3321F0C5B8}"/>
                </a:ext>
              </a:extLst>
            </p:cNvPr>
            <p:cNvSpPr txBox="1"/>
            <p:nvPr/>
          </p:nvSpPr>
          <p:spPr>
            <a:xfrm>
              <a:off x="795127" y="1508616"/>
              <a:ext cx="2414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华文新魏"/>
                  <a:sym typeface="Arial"/>
                </a:rPr>
                <a:t>补钾防打盹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9A181418-427A-4E96-9ABD-CE2587BB491D}"/>
                </a:ext>
              </a:extLst>
            </p:cNvPr>
            <p:cNvSpPr txBox="1"/>
            <p:nvPr/>
          </p:nvSpPr>
          <p:spPr>
            <a:xfrm>
              <a:off x="795127" y="2209636"/>
              <a:ext cx="48641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Arial"/>
                  <a:ea typeface="华文新魏"/>
                  <a:sym typeface="Arial"/>
                </a:rPr>
                <a:t>“芒种夏至天，走路要人牵；牵的要人拉，拉的要人推。”夏季气温升高，空气中湿度增加，体内汗液无法通畅地发散出来，即“热蒸湿动”。</a:t>
              </a: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D37A11B-7E42-48EE-9BA7-39C1C607858B}"/>
              </a:ext>
            </a:extLst>
          </p:cNvPr>
          <p:cNvSpPr txBox="1"/>
          <p:nvPr/>
        </p:nvSpPr>
        <p:spPr>
          <a:xfrm>
            <a:off x="5232399" y="4332890"/>
            <a:ext cx="591615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Arial"/>
                <a:ea typeface="华文新魏"/>
                <a:sym typeface="Arial"/>
              </a:rPr>
              <a:t>闷热、潮湿的天气容易使孩子乏力，犯困，给孩子多吃些富含钾的食物，如荞麦、玉米、大豆、香蕉、甘蓝、莴苣、毛豆、苋菜等，可以起到缓解的作用。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FF385E3-F4D3-4482-ADF8-0958AC1D0A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" y="15621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11314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C9B6C6B-D19A-4DA3-B568-41887C5143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2762250"/>
            <a:ext cx="11925300" cy="47625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1F853BAD-7D7A-414A-A193-2A23DD991AF8}"/>
              </a:ext>
            </a:extLst>
          </p:cNvPr>
          <p:cNvGrpSpPr/>
          <p:nvPr/>
        </p:nvGrpSpPr>
        <p:grpSpPr>
          <a:xfrm>
            <a:off x="1333501" y="1499936"/>
            <a:ext cx="9867900" cy="2226250"/>
            <a:chOff x="-1126876" y="1190027"/>
            <a:chExt cx="8296646" cy="222625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915148A0-F134-4F84-8473-18366FC8B6D5}"/>
                </a:ext>
              </a:extLst>
            </p:cNvPr>
            <p:cNvSpPr txBox="1"/>
            <p:nvPr/>
          </p:nvSpPr>
          <p:spPr>
            <a:xfrm>
              <a:off x="-1126876" y="1190027"/>
              <a:ext cx="1207816" cy="927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华文新魏"/>
                  <a:sym typeface="Arial"/>
                </a:rPr>
                <a:t>安苗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F810321B-EC05-4542-BEE7-DC16F5287A94}"/>
                </a:ext>
              </a:extLst>
            </p:cNvPr>
            <p:cNvSpPr txBox="1"/>
            <p:nvPr/>
          </p:nvSpPr>
          <p:spPr>
            <a:xfrm>
              <a:off x="-1126876" y="2077449"/>
              <a:ext cx="8296646" cy="133882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Arial"/>
                  <a:ea typeface="华文新魏"/>
                  <a:sym typeface="Arial"/>
                </a:rPr>
                <a:t>芒种安苗习俗安苗系皖南的农事习俗活动，始于明初。每到芒种时节，种完水稻，为祈求秋天有个好收成，各地都要举行安苗祭祀活动。家家户户用新麦面蒸发包，把面捏成五谷六畜、瓜果蔬菜等形状，然后用蔬菜汁染上颜色，作为祭祀供品，祈求五谷丰登、村民平安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018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F465121-536F-4C9A-886B-26F16DBEBF61}"/>
              </a:ext>
            </a:extLst>
          </p:cNvPr>
          <p:cNvGrpSpPr/>
          <p:nvPr/>
        </p:nvGrpSpPr>
        <p:grpSpPr>
          <a:xfrm>
            <a:off x="5648213" y="2283077"/>
            <a:ext cx="5436899" cy="2951117"/>
            <a:chOff x="795126" y="1428344"/>
            <a:chExt cx="3914886" cy="2951117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2B71BF71-7F5E-44D4-871A-5E7632067D8C}"/>
                </a:ext>
              </a:extLst>
            </p:cNvPr>
            <p:cNvSpPr txBox="1"/>
            <p:nvPr/>
          </p:nvSpPr>
          <p:spPr>
            <a:xfrm>
              <a:off x="795126" y="1428344"/>
              <a:ext cx="843683" cy="76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华文新魏"/>
                  <a:sym typeface="Arial"/>
                </a:rPr>
                <a:t>煮梅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149C686-3A4E-4975-B2D2-3813F1A91527}"/>
                </a:ext>
              </a:extLst>
            </p:cNvPr>
            <p:cNvSpPr txBox="1"/>
            <p:nvPr/>
          </p:nvSpPr>
          <p:spPr>
            <a:xfrm>
              <a:off x="795127" y="2209636"/>
              <a:ext cx="3914885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Arial"/>
                  <a:ea typeface="华文新魏"/>
                  <a:sym typeface="Arial"/>
                </a:rPr>
                <a:t>在南方，每年五六月是梅子成熟的季节，三国时有“青梅煮酒论英雄”的典故。青梅含有多种天然优质有机酸和丰富的矿物质，具有净血、整肠、降血脂、消除疲劳、美容、调节酸碱平衡，增强人体免疫力等独特营养保健功能。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CC19F08-F04A-4933-846C-CA79314CE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337" y="1530350"/>
            <a:ext cx="4190153" cy="452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EAA7E9B-42EA-4033-927F-5BF8143EDC6E}"/>
              </a:ext>
            </a:extLst>
          </p:cNvPr>
          <p:cNvSpPr txBox="1"/>
          <p:nvPr/>
        </p:nvSpPr>
        <p:spPr>
          <a:xfrm>
            <a:off x="8539395" y="2342238"/>
            <a:ext cx="2262158" cy="27459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Arial"/>
                <a:ea typeface="华文新魏"/>
                <a:sym typeface="Arial"/>
              </a:rPr>
              <a:t>芒种忙，麦上场。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Arial"/>
                <a:ea typeface="华文新魏"/>
                <a:sym typeface="Arial"/>
              </a:rPr>
              <a:t>夏季农活繁，做好收、种、管。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Arial"/>
                <a:ea typeface="华文新魏"/>
                <a:sym typeface="Arial"/>
              </a:rPr>
              <a:t>大旱小旱，不过五月十三。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Arial"/>
                <a:ea typeface="华文新魏"/>
                <a:sym typeface="Arial"/>
              </a:rPr>
              <a:t>五月十三，不雨直干。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3CB4916-EA0C-44E8-AF39-8A64D693280E}"/>
              </a:ext>
            </a:extLst>
          </p:cNvPr>
          <p:cNvSpPr txBox="1"/>
          <p:nvPr/>
        </p:nvSpPr>
        <p:spPr>
          <a:xfrm>
            <a:off x="1390447" y="2342238"/>
            <a:ext cx="3093154" cy="3037482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Arial"/>
                <a:ea typeface="华文新魏"/>
                <a:sym typeface="Arial"/>
              </a:rPr>
              <a:t>吃了端午粽，寒衣不可送。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Arial"/>
                <a:ea typeface="华文新魏"/>
                <a:sym typeface="Arial"/>
              </a:rPr>
              <a:t>芒种芒种，连收带种。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Arial"/>
                <a:ea typeface="华文新魏"/>
                <a:sym typeface="Arial"/>
              </a:rPr>
              <a:t>机、畜、人，齐上阵，割运打轧快入囤。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Arial"/>
                <a:ea typeface="华文新魏"/>
                <a:sym typeface="Arial"/>
              </a:rPr>
              <a:t>推车不用教，全靠屁股摇。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Arial"/>
                <a:ea typeface="华文新魏"/>
                <a:sym typeface="Arial"/>
              </a:rPr>
              <a:t>两腿拉得宽，屁股摆得欢。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F265E7-26D0-4C21-AF5B-601301FAB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4480" y="1323157"/>
            <a:ext cx="4994720" cy="499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0CB2D17-E215-4068-9EF3-98A13AB999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D4C64F9E-17AC-4B11-9F8D-2E8E2DED48DE}"/>
              </a:ext>
            </a:extLst>
          </p:cNvPr>
          <p:cNvGrpSpPr/>
          <p:nvPr/>
        </p:nvGrpSpPr>
        <p:grpSpPr>
          <a:xfrm>
            <a:off x="4157902" y="2267870"/>
            <a:ext cx="3876195" cy="1953724"/>
            <a:chOff x="6961532" y="1276335"/>
            <a:chExt cx="3876195" cy="1953724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DDF17E11-E934-4FA0-89CA-FAD8C8E20568}"/>
                </a:ext>
              </a:extLst>
            </p:cNvPr>
            <p:cNvSpPr txBox="1"/>
            <p:nvPr/>
          </p:nvSpPr>
          <p:spPr>
            <a:xfrm>
              <a:off x="7277388" y="1276335"/>
              <a:ext cx="3244484" cy="10156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6000" dirty="0">
                  <a:latin typeface="Arial"/>
                  <a:ea typeface="华文新魏"/>
                  <a:sym typeface="Arial"/>
                </a:rPr>
                <a:t>芒种养生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E0A04979-7C30-4A3E-9B61-54BE9CC0814F}"/>
                </a:ext>
              </a:extLst>
            </p:cNvPr>
            <p:cNvSpPr txBox="1"/>
            <p:nvPr/>
          </p:nvSpPr>
          <p:spPr>
            <a:xfrm>
              <a:off x="6961532" y="2258383"/>
              <a:ext cx="3876195" cy="97167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latin typeface="Arial"/>
                  <a:ea typeface="华文新魏"/>
                  <a:sym typeface="Arial"/>
                </a:rPr>
                <a:t>斗指巳为芒种，此时可种有芒之谷，过此即失效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华文新魏"/>
                <a:sym typeface="Arial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4E3F76D3-6360-40FD-9AE3-CEC9F040343D}"/>
              </a:ext>
            </a:extLst>
          </p:cNvPr>
          <p:cNvSpPr txBox="1"/>
          <p:nvPr/>
        </p:nvSpPr>
        <p:spPr>
          <a:xfrm>
            <a:off x="4473758" y="1560529"/>
            <a:ext cx="324448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BC812A"/>
                </a:solidFill>
                <a:latin typeface="Arial"/>
                <a:ea typeface="华文新魏"/>
                <a:sym typeface="Arial"/>
              </a:rPr>
              <a:t>第四章节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F8814E06-5CC5-4ADC-803A-A165D4834378}"/>
              </a:ext>
            </a:extLst>
          </p:cNvPr>
          <p:cNvSpPr/>
          <p:nvPr/>
        </p:nvSpPr>
        <p:spPr>
          <a:xfrm>
            <a:off x="3921649" y="928914"/>
            <a:ext cx="4275616" cy="4275616"/>
          </a:xfrm>
          <a:prstGeom prst="ellipse">
            <a:avLst/>
          </a:prstGeom>
          <a:noFill/>
          <a:ln w="34925">
            <a:solidFill>
              <a:srgbClr val="DEA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274C1D8C-0D30-4DF9-8002-988A8A143543}"/>
              </a:ext>
            </a:extLst>
          </p:cNvPr>
          <p:cNvSpPr/>
          <p:nvPr/>
        </p:nvSpPr>
        <p:spPr>
          <a:xfrm>
            <a:off x="4005428" y="1025704"/>
            <a:ext cx="4108058" cy="4108058"/>
          </a:xfrm>
          <a:prstGeom prst="ellipse">
            <a:avLst/>
          </a:prstGeom>
          <a:noFill/>
          <a:ln w="34925">
            <a:solidFill>
              <a:srgbClr val="DEA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5CEAB6AE-CDD3-4CE2-A839-B3459AD5B6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514" y="3439886"/>
            <a:ext cx="2039258" cy="203925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0B6F3D8F-F11E-41BD-B703-C11CDC5D63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370" y="1506493"/>
            <a:ext cx="2901944" cy="48589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B32BFA39-0394-4A33-A53B-04EBAD1F37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145051" y="4366385"/>
            <a:ext cx="2901944" cy="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8393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901C79AA-AF87-42C5-AFE2-ABCAD31BE230}"/>
              </a:ext>
            </a:extLst>
          </p:cNvPr>
          <p:cNvGrpSpPr/>
          <p:nvPr/>
        </p:nvGrpSpPr>
        <p:grpSpPr>
          <a:xfrm>
            <a:off x="1437381" y="1706736"/>
            <a:ext cx="9524533" cy="1673688"/>
            <a:chOff x="795126" y="1419716"/>
            <a:chExt cx="9524533" cy="1673688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3F7ECCC1-E8F5-4C55-9DBE-006CBBD344A5}"/>
                </a:ext>
              </a:extLst>
            </p:cNvPr>
            <p:cNvSpPr txBox="1"/>
            <p:nvPr/>
          </p:nvSpPr>
          <p:spPr>
            <a:xfrm>
              <a:off x="795126" y="1419716"/>
              <a:ext cx="3528320" cy="584775"/>
            </a:xfrm>
            <a:prstGeom prst="rect">
              <a:avLst/>
            </a:prstGeom>
            <a:solidFill>
              <a:srgbClr val="BC812A"/>
            </a:solidFill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latin typeface="Arial"/>
                  <a:ea typeface="华文新魏"/>
                  <a:sym typeface="Arial"/>
                </a:rPr>
                <a:t>顾脾胃，少寒凉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7EBF8825-485D-4E47-8801-5BA7C44639EA}"/>
                </a:ext>
              </a:extLst>
            </p:cNvPr>
            <p:cNvSpPr txBox="1"/>
            <p:nvPr/>
          </p:nvSpPr>
          <p:spPr>
            <a:xfrm>
              <a:off x="795126" y="2209636"/>
              <a:ext cx="9524533" cy="88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Arial"/>
                  <a:ea typeface="华文新魏"/>
                  <a:sym typeface="Arial"/>
                </a:rPr>
                <a:t>夏季雨量增加，天气既热又潮湿，疲乏无力、睡眠不佳、胃口差、消化能力下降是许多孩子在芒种时节出现的不适表现，称为苦夏。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8436A3DD-07FC-4AAB-9087-45621BF76D65}"/>
              </a:ext>
            </a:extLst>
          </p:cNvPr>
          <p:cNvSpPr txBox="1"/>
          <p:nvPr/>
        </p:nvSpPr>
        <p:spPr>
          <a:xfrm>
            <a:off x="1437381" y="4006627"/>
            <a:ext cx="5660105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Arial"/>
                <a:ea typeface="华文新魏"/>
                <a:sym typeface="Arial"/>
              </a:rPr>
              <a:t>中医认为，湿属阴邪，而脾喜燥恶湿，由于芒种比较闷热，故易湿困脾胃，如果孩子又贪吃冷饮，此时脾胃很容易“受伤”。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95D8E7C-B2B8-4443-8B03-C03DF6A6FC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880" y="3156132"/>
            <a:ext cx="3126920" cy="297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4834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0A4A9DE-88BD-40D1-8921-441864A86D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43A7F3A7-0810-4275-A599-CD9296061472}"/>
              </a:ext>
            </a:extLst>
          </p:cNvPr>
          <p:cNvSpPr txBox="1"/>
          <p:nvPr/>
        </p:nvSpPr>
        <p:spPr>
          <a:xfrm>
            <a:off x="188714" y="2131178"/>
            <a:ext cx="12003286" cy="3343465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latin typeface="Arial"/>
                <a:ea typeface="华文新魏"/>
                <a:sym typeface="Arial"/>
              </a:rPr>
              <a:t>芒种忙忙割，农家乐启镰。</a:t>
            </a: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zh-CN" altLang="en-US" sz="1600" spc="300" dirty="0">
                <a:latin typeface="Arial"/>
                <a:ea typeface="华文新魏"/>
                <a:sym typeface="Arial"/>
              </a:rPr>
              <a:t>西风烘穗海，机械刈禾田。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2F14287C-1D8E-47B1-80BA-749DA8E79230}"/>
              </a:ext>
            </a:extLst>
          </p:cNvPr>
          <p:cNvGrpSpPr/>
          <p:nvPr/>
        </p:nvGrpSpPr>
        <p:grpSpPr>
          <a:xfrm>
            <a:off x="1944637" y="2309205"/>
            <a:ext cx="4546594" cy="996155"/>
            <a:chOff x="6606989" y="1276335"/>
            <a:chExt cx="4546594" cy="996155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CBC23D24-0400-4FA9-9DFD-A350E709D6E4}"/>
                </a:ext>
              </a:extLst>
            </p:cNvPr>
            <p:cNvSpPr txBox="1"/>
            <p:nvPr/>
          </p:nvSpPr>
          <p:spPr>
            <a:xfrm>
              <a:off x="6606989" y="1276335"/>
              <a:ext cx="3244484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BC812A"/>
                  </a:solidFill>
                  <a:latin typeface="Arial"/>
                  <a:ea typeface="华文新魏"/>
                  <a:sym typeface="Arial"/>
                </a:rPr>
                <a:t>壹</a:t>
              </a:r>
              <a:r>
                <a:rPr lang="zh-CN" altLang="en-US" sz="3600" b="1" dirty="0">
                  <a:latin typeface="Arial"/>
                  <a:ea typeface="华文新魏"/>
                  <a:sym typeface="Arial"/>
                </a:rPr>
                <a:t>  芒种简介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B4A4BCE6-3329-4970-A43C-A8824CCB4431}"/>
                </a:ext>
              </a:extLst>
            </p:cNvPr>
            <p:cNvSpPr txBox="1"/>
            <p:nvPr/>
          </p:nvSpPr>
          <p:spPr>
            <a:xfrm>
              <a:off x="6645677" y="1887769"/>
              <a:ext cx="4507906" cy="38472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latin typeface="Arial"/>
                  <a:ea typeface="华文新魏"/>
                  <a:sym typeface="Arial"/>
                </a:rPr>
                <a:t>斗指巳为芒种，此时可种有芒之谷，过此即失效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华文新魏"/>
                <a:sym typeface="Arial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9C4485CD-684C-45CD-BEF7-93FA0C87F26F}"/>
              </a:ext>
            </a:extLst>
          </p:cNvPr>
          <p:cNvGrpSpPr/>
          <p:nvPr/>
        </p:nvGrpSpPr>
        <p:grpSpPr>
          <a:xfrm>
            <a:off x="1944637" y="3453901"/>
            <a:ext cx="4546594" cy="994103"/>
            <a:chOff x="6606989" y="2507864"/>
            <a:chExt cx="4546594" cy="994103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A9EC64FD-3B22-4ED0-810B-24D10F2A4333}"/>
                </a:ext>
              </a:extLst>
            </p:cNvPr>
            <p:cNvSpPr txBox="1"/>
            <p:nvPr/>
          </p:nvSpPr>
          <p:spPr>
            <a:xfrm>
              <a:off x="6606989" y="2507864"/>
              <a:ext cx="3244484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BC812A"/>
                  </a:solidFill>
                  <a:latin typeface="Arial"/>
                  <a:ea typeface="华文新魏"/>
                  <a:sym typeface="Arial"/>
                </a:rPr>
                <a:t>贰</a:t>
              </a:r>
              <a:r>
                <a:rPr lang="zh-CN" altLang="en-US" sz="3600" b="1" dirty="0">
                  <a:latin typeface="Arial"/>
                  <a:ea typeface="华文新魏"/>
                  <a:sym typeface="Arial"/>
                </a:rPr>
                <a:t>  芒种文化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0E68E561-06AE-4C6F-99F0-22702700088E}"/>
                </a:ext>
              </a:extLst>
            </p:cNvPr>
            <p:cNvSpPr txBox="1"/>
            <p:nvPr/>
          </p:nvSpPr>
          <p:spPr>
            <a:xfrm>
              <a:off x="6645677" y="3119298"/>
              <a:ext cx="4507906" cy="38266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latin typeface="Arial"/>
                  <a:ea typeface="华文新魏"/>
                  <a:sym typeface="Arial"/>
                </a:rPr>
                <a:t>斗指巳为芒种，此时可种有芒之谷，过此即失效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华文新魏"/>
                <a:sym typeface="Arial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1C4070B2-51FA-4FEB-B370-10871A714305}"/>
              </a:ext>
            </a:extLst>
          </p:cNvPr>
          <p:cNvGrpSpPr/>
          <p:nvPr/>
        </p:nvGrpSpPr>
        <p:grpSpPr>
          <a:xfrm>
            <a:off x="6452543" y="2309205"/>
            <a:ext cx="4546594" cy="996155"/>
            <a:chOff x="6606989" y="3682967"/>
            <a:chExt cx="4546594" cy="996155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244F5650-2F00-4D6C-98F3-F7EE265D6A2B}"/>
                </a:ext>
              </a:extLst>
            </p:cNvPr>
            <p:cNvSpPr txBox="1"/>
            <p:nvPr/>
          </p:nvSpPr>
          <p:spPr>
            <a:xfrm>
              <a:off x="6606989" y="3682967"/>
              <a:ext cx="3244484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BC812A"/>
                  </a:solidFill>
                  <a:latin typeface="Arial"/>
                  <a:ea typeface="华文新魏"/>
                  <a:sym typeface="Arial"/>
                </a:rPr>
                <a:t>叁</a:t>
              </a:r>
              <a:r>
                <a:rPr lang="zh-CN" altLang="en-US" sz="3600" b="1" dirty="0">
                  <a:latin typeface="Arial"/>
                  <a:ea typeface="华文新魏"/>
                  <a:sym typeface="Arial"/>
                </a:rPr>
                <a:t>  芒种习俗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72C5C779-0B6F-46F3-8F06-E800E32F6426}"/>
                </a:ext>
              </a:extLst>
            </p:cNvPr>
            <p:cNvSpPr txBox="1"/>
            <p:nvPr/>
          </p:nvSpPr>
          <p:spPr>
            <a:xfrm>
              <a:off x="6645677" y="4294401"/>
              <a:ext cx="4507906" cy="38472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latin typeface="Arial"/>
                  <a:ea typeface="华文新魏"/>
                  <a:sym typeface="Arial"/>
                </a:rPr>
                <a:t>斗指巳为芒种，此时可种有芒之谷，过此即失效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华文新魏"/>
                <a:sym typeface="Arial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E220547B-B4F6-4E01-B18E-014F53FC96F1}"/>
              </a:ext>
            </a:extLst>
          </p:cNvPr>
          <p:cNvGrpSpPr/>
          <p:nvPr/>
        </p:nvGrpSpPr>
        <p:grpSpPr>
          <a:xfrm>
            <a:off x="6452543" y="3453901"/>
            <a:ext cx="4546594" cy="994103"/>
            <a:chOff x="6606989" y="4827663"/>
            <a:chExt cx="4546594" cy="994103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B0A41264-627B-4296-AA97-00E0CC223284}"/>
                </a:ext>
              </a:extLst>
            </p:cNvPr>
            <p:cNvSpPr txBox="1"/>
            <p:nvPr/>
          </p:nvSpPr>
          <p:spPr>
            <a:xfrm>
              <a:off x="6606989" y="4827663"/>
              <a:ext cx="3244484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BC812A"/>
                  </a:solidFill>
                  <a:latin typeface="Arial"/>
                  <a:ea typeface="华文新魏"/>
                  <a:sym typeface="Arial"/>
                </a:rPr>
                <a:t>肆</a:t>
              </a:r>
              <a:r>
                <a:rPr lang="zh-CN" altLang="en-US" sz="3600" b="1" dirty="0">
                  <a:latin typeface="Arial"/>
                  <a:ea typeface="华文新魏"/>
                  <a:sym typeface="Arial"/>
                </a:rPr>
                <a:t>  芒种养生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A2F60F63-284F-4CAD-8191-07A083005CC0}"/>
                </a:ext>
              </a:extLst>
            </p:cNvPr>
            <p:cNvSpPr txBox="1"/>
            <p:nvPr/>
          </p:nvSpPr>
          <p:spPr>
            <a:xfrm>
              <a:off x="6645677" y="5439097"/>
              <a:ext cx="4507906" cy="38266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latin typeface="Arial"/>
                  <a:ea typeface="华文新魏"/>
                  <a:sym typeface="Arial"/>
                </a:rPr>
                <a:t>斗指巳为芒种，此时可种有芒之谷，过此即失效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华文新魏"/>
                <a:sym typeface="Arial"/>
              </a:endParaRPr>
            </a:p>
          </p:txBody>
        </p:sp>
      </p:grpSp>
      <p:sp>
        <p:nvSpPr>
          <p:cNvPr id="16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69125" y="334978"/>
            <a:ext cx="13761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8F1E1"/>
                </a:solidFill>
              </a:rPr>
              <a:t>https://www.ypppt.com/</a:t>
            </a:r>
            <a:endParaRPr lang="zh-CN" altLang="en-US" sz="900" dirty="0">
              <a:solidFill>
                <a:srgbClr val="F8F1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2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20D6EDE-FBBB-45A0-971F-E85A7D186E39}"/>
              </a:ext>
            </a:extLst>
          </p:cNvPr>
          <p:cNvSpPr txBox="1"/>
          <p:nvPr/>
        </p:nvSpPr>
        <p:spPr>
          <a:xfrm>
            <a:off x="2648189" y="2206270"/>
            <a:ext cx="50425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Arial"/>
                <a:ea typeface="华文新魏"/>
                <a:sym typeface="Arial"/>
              </a:rPr>
              <a:t>唐代医药学家孙思邈告诫人们饮食“常宜轻淡甜之物，大、小麦曲，粳米为佳”，并说“善养生者常须少食肉，多食饭”。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BE460A3-5867-4DF8-A672-6C2EEB0DEADC}"/>
              </a:ext>
            </a:extLst>
          </p:cNvPr>
          <p:cNvSpPr/>
          <p:nvPr/>
        </p:nvSpPr>
        <p:spPr>
          <a:xfrm>
            <a:off x="2648189" y="4122194"/>
            <a:ext cx="50425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Arial"/>
                <a:ea typeface="华文新魏"/>
                <a:sym typeface="Arial"/>
              </a:rPr>
              <a:t>而孩子脾常不足，夏季由于天气闷热，消化能力有所下降，故芒种时节，饮食宜清淡、质软、好消化，不可过多摄入高热量食物，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F5D667FC-6C92-440B-A435-2A5D1B9AD162}"/>
              </a:ext>
            </a:extLst>
          </p:cNvPr>
          <p:cNvGrpSpPr/>
          <p:nvPr/>
        </p:nvGrpSpPr>
        <p:grpSpPr>
          <a:xfrm>
            <a:off x="849086" y="1926772"/>
            <a:ext cx="1793660" cy="3766457"/>
            <a:chOff x="4245429" y="1926772"/>
            <a:chExt cx="1793660" cy="376645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708A021A-A367-4390-816F-221AF4DCF2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45429" y="1926772"/>
              <a:ext cx="1793660" cy="3766457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FDDDE80E-08E9-4416-A843-528B54957EF0}"/>
                </a:ext>
              </a:extLst>
            </p:cNvPr>
            <p:cNvSpPr txBox="1"/>
            <p:nvPr/>
          </p:nvSpPr>
          <p:spPr>
            <a:xfrm>
              <a:off x="4546783" y="2391030"/>
              <a:ext cx="1169551" cy="27364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华文新魏"/>
                  <a:sym typeface="Arial"/>
                </a:rPr>
                <a:t>避免过多食肉，多吃谷菽菜果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B1F042C-18B0-4B03-A4AC-081C5DA39B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8776" y="1695451"/>
            <a:ext cx="4369908" cy="415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13602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3F577331-37AC-4F5D-AB12-1D2C0A481932}"/>
              </a:ext>
            </a:extLst>
          </p:cNvPr>
          <p:cNvGrpSpPr/>
          <p:nvPr/>
        </p:nvGrpSpPr>
        <p:grpSpPr>
          <a:xfrm>
            <a:off x="6322243" y="2479499"/>
            <a:ext cx="4622799" cy="2436420"/>
            <a:chOff x="1104458" y="1572116"/>
            <a:chExt cx="4622799" cy="243642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C3E9E753-B700-49E9-9153-3EC9A6E0AFCA}"/>
                </a:ext>
              </a:extLst>
            </p:cNvPr>
            <p:cNvSpPr txBox="1"/>
            <p:nvPr/>
          </p:nvSpPr>
          <p:spPr>
            <a:xfrm>
              <a:off x="1104458" y="1572116"/>
              <a:ext cx="1960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华文新魏"/>
                  <a:sym typeface="Arial"/>
                </a:rPr>
                <a:t>吃苦饮酸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E4DEC2C2-F5F8-4B90-8A11-65B983A6084B}"/>
                </a:ext>
              </a:extLst>
            </p:cNvPr>
            <p:cNvSpPr txBox="1"/>
            <p:nvPr/>
          </p:nvSpPr>
          <p:spPr>
            <a:xfrm>
              <a:off x="1104458" y="2254210"/>
              <a:ext cx="462279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Arial"/>
                  <a:ea typeface="华文新魏"/>
                  <a:sym typeface="Arial"/>
                </a:rPr>
                <a:t>一般苦味的食物具有清热解暑燥湿功效，所以芒种时节可以给孩子适当吃些苦味的食物，例如苦瓜、莲子、芥蓝、荞麦、生菜、苦菊等，正所谓“苦夏食苦夏不苦”。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7FC6A21-A9A9-4366-A776-7C6C06154A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616" y="1485900"/>
            <a:ext cx="4571998" cy="434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9021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C94FEDF-94FE-4C80-86F4-CFBFB4A2C7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500E6FD3-27D3-49BB-A6FF-E0BE2EBA10CB}"/>
              </a:ext>
            </a:extLst>
          </p:cNvPr>
          <p:cNvSpPr txBox="1"/>
          <p:nvPr/>
        </p:nvSpPr>
        <p:spPr>
          <a:xfrm>
            <a:off x="7781003" y="2859314"/>
            <a:ext cx="1661993" cy="122452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Arial"/>
                <a:ea typeface="华文新魏"/>
                <a:sym typeface="Arial"/>
              </a:rPr>
              <a:t>芒种忙忙割，农家乐启镰。</a:t>
            </a:r>
            <a:endParaRPr lang="en-US" altLang="zh-CN" sz="1600" dirty="0">
              <a:latin typeface="Arial"/>
              <a:ea typeface="华文新魏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Arial"/>
                <a:ea typeface="华文新魏"/>
                <a:sym typeface="Arial"/>
              </a:rPr>
              <a:t>西风烘穗海，机械刈禾田。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8AD7E739-ABCA-4A4F-8BAC-96D9A8C38314}"/>
              </a:ext>
            </a:extLst>
          </p:cNvPr>
          <p:cNvSpPr txBox="1"/>
          <p:nvPr/>
        </p:nvSpPr>
        <p:spPr>
          <a:xfrm>
            <a:off x="3586789" y="1973943"/>
            <a:ext cx="830997" cy="3827515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Arial"/>
                <a:ea typeface="华文新魏"/>
                <a:sym typeface="Arial"/>
              </a:rPr>
              <a:t>芒种是二十四节气之一，一般在6月6日前后，</a:t>
            </a:r>
            <a:endParaRPr lang="en-US" altLang="zh-CN" sz="1400" dirty="0">
              <a:latin typeface="Arial"/>
              <a:ea typeface="华文新魏"/>
              <a:sym typeface="Arial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Arial"/>
                <a:ea typeface="华文新魏"/>
                <a:sym typeface="Arial"/>
              </a:rPr>
              <a:t>太阳到达黄经75°的时候。</a:t>
            </a:r>
          </a:p>
        </p:txBody>
      </p:sp>
    </p:spTree>
    <p:extLst>
      <p:ext uri="{BB962C8B-B14F-4D97-AF65-F5344CB8AC3E}">
        <p14:creationId xmlns:p14="http://schemas.microsoft.com/office/powerpoint/2010/main" val="1847190853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3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F1CD1670-9396-4567-9F85-45C70FAD43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39EEEDE8-E01A-4343-AA68-BACF2EF56E9E}"/>
              </a:ext>
            </a:extLst>
          </p:cNvPr>
          <p:cNvGrpSpPr/>
          <p:nvPr/>
        </p:nvGrpSpPr>
        <p:grpSpPr>
          <a:xfrm>
            <a:off x="4157902" y="2267870"/>
            <a:ext cx="3876195" cy="1953724"/>
            <a:chOff x="6961532" y="1276335"/>
            <a:chExt cx="3876195" cy="1953724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3863E82E-BB17-4EF6-B9F4-B4D864AD8846}"/>
                </a:ext>
              </a:extLst>
            </p:cNvPr>
            <p:cNvSpPr txBox="1"/>
            <p:nvPr/>
          </p:nvSpPr>
          <p:spPr>
            <a:xfrm>
              <a:off x="7277388" y="1276335"/>
              <a:ext cx="3244484" cy="10156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6000" dirty="0">
                  <a:latin typeface="Arial"/>
                  <a:ea typeface="华文新魏"/>
                  <a:sym typeface="Arial"/>
                </a:rPr>
                <a:t>芒种简介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B94E1408-2035-406C-ACF2-B63B54CC4514}"/>
                </a:ext>
              </a:extLst>
            </p:cNvPr>
            <p:cNvSpPr txBox="1"/>
            <p:nvPr/>
          </p:nvSpPr>
          <p:spPr>
            <a:xfrm>
              <a:off x="6961532" y="2258383"/>
              <a:ext cx="3876195" cy="97167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latin typeface="Arial"/>
                  <a:ea typeface="华文新魏"/>
                  <a:sym typeface="Arial"/>
                </a:rPr>
                <a:t>斗指巳为芒种，此时可种有芒之谷，过此即失效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华文新魏"/>
                <a:sym typeface="Arial"/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FA637B47-74AD-488A-9D50-52434F18FC06}"/>
              </a:ext>
            </a:extLst>
          </p:cNvPr>
          <p:cNvSpPr txBox="1"/>
          <p:nvPr/>
        </p:nvSpPr>
        <p:spPr>
          <a:xfrm>
            <a:off x="4473758" y="1560529"/>
            <a:ext cx="324448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BC812A"/>
                </a:solidFill>
                <a:latin typeface="Arial"/>
                <a:ea typeface="华文新魏"/>
                <a:sym typeface="Arial"/>
              </a:rPr>
              <a:t>第一章节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FDE4846-5527-48CB-A75A-B73FAA89D185}"/>
              </a:ext>
            </a:extLst>
          </p:cNvPr>
          <p:cNvSpPr/>
          <p:nvPr/>
        </p:nvSpPr>
        <p:spPr>
          <a:xfrm>
            <a:off x="3921649" y="928914"/>
            <a:ext cx="4275616" cy="4275616"/>
          </a:xfrm>
          <a:prstGeom prst="ellipse">
            <a:avLst/>
          </a:prstGeom>
          <a:noFill/>
          <a:ln w="34925">
            <a:solidFill>
              <a:srgbClr val="DEA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44B5DC2B-200C-4912-91F1-3C462893C538}"/>
              </a:ext>
            </a:extLst>
          </p:cNvPr>
          <p:cNvSpPr/>
          <p:nvPr/>
        </p:nvSpPr>
        <p:spPr>
          <a:xfrm>
            <a:off x="4005428" y="1025704"/>
            <a:ext cx="4108058" cy="4108058"/>
          </a:xfrm>
          <a:prstGeom prst="ellipse">
            <a:avLst/>
          </a:prstGeom>
          <a:noFill/>
          <a:ln w="34925">
            <a:solidFill>
              <a:srgbClr val="DEA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CB819A7-3264-4ED7-B11B-670146C407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514" y="3439886"/>
            <a:ext cx="2039258" cy="203925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EC99ED94-5C81-44B6-9131-957575E1FD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370" y="1506493"/>
            <a:ext cx="2901944" cy="48589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F25A043A-B2DA-4EFA-A15D-25292856B3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145051" y="4366385"/>
            <a:ext cx="2901944" cy="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77649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9C3F4FC7-74EB-4393-83C1-4276494F34C1}"/>
              </a:ext>
            </a:extLst>
          </p:cNvPr>
          <p:cNvGrpSpPr/>
          <p:nvPr/>
        </p:nvGrpSpPr>
        <p:grpSpPr>
          <a:xfrm>
            <a:off x="6224119" y="2196037"/>
            <a:ext cx="5041907" cy="3170098"/>
            <a:chOff x="795126" y="1624861"/>
            <a:chExt cx="5041907" cy="3170098"/>
          </a:xfrm>
          <a:solidFill>
            <a:srgbClr val="40402F"/>
          </a:solidFill>
          <a:effectLst/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D7174229-F423-4D5B-987B-78EEBCDA8DA9}"/>
                </a:ext>
              </a:extLst>
            </p:cNvPr>
            <p:cNvSpPr txBox="1"/>
            <p:nvPr/>
          </p:nvSpPr>
          <p:spPr>
            <a:xfrm>
              <a:off x="795126" y="1624861"/>
              <a:ext cx="21070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华文新魏"/>
                  <a:sym typeface="Arial"/>
                </a:rPr>
                <a:t>芒种简介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873B3235-3818-40F0-847C-B9CD6F429A89}"/>
                </a:ext>
              </a:extLst>
            </p:cNvPr>
            <p:cNvSpPr txBox="1"/>
            <p:nvPr/>
          </p:nvSpPr>
          <p:spPr>
            <a:xfrm>
              <a:off x="795127" y="2209636"/>
              <a:ext cx="5041906" cy="258532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Arial"/>
                  <a:ea typeface="华文新魏"/>
                  <a:sym typeface="Arial"/>
                </a:rPr>
                <a:t>芒种，二十四节气中的第九个节气，夏季的第三个节气，是干支历午月的起始。芒种于每年公历</a:t>
              </a:r>
              <a:r>
                <a:rPr lang="en-US" altLang="zh-CN" dirty="0">
                  <a:latin typeface="Arial"/>
                  <a:ea typeface="华文新魏"/>
                  <a:sym typeface="Arial"/>
                </a:rPr>
                <a:t>6</a:t>
              </a:r>
              <a:r>
                <a:rPr lang="zh-CN" altLang="en-US" dirty="0">
                  <a:latin typeface="Arial"/>
                  <a:ea typeface="华文新魏"/>
                  <a:sym typeface="Arial"/>
                </a:rPr>
                <a:t>月</a:t>
              </a:r>
              <a:r>
                <a:rPr lang="en-US" altLang="zh-CN" dirty="0">
                  <a:latin typeface="Arial"/>
                  <a:ea typeface="华文新魏"/>
                  <a:sym typeface="Arial"/>
                </a:rPr>
                <a:t>5—7</a:t>
              </a:r>
              <a:r>
                <a:rPr lang="zh-CN" altLang="en-US" dirty="0">
                  <a:latin typeface="Arial"/>
                  <a:ea typeface="华文新魏"/>
                  <a:sym typeface="Arial"/>
                </a:rPr>
                <a:t>日交节，此时斗指巳（正南偏东），太阳黄经达</a:t>
              </a:r>
              <a:r>
                <a:rPr lang="en-US" altLang="zh-CN" dirty="0">
                  <a:latin typeface="Arial"/>
                  <a:ea typeface="华文新魏"/>
                  <a:sym typeface="Arial"/>
                </a:rPr>
                <a:t>75°</a:t>
              </a:r>
              <a:r>
                <a:rPr lang="zh-CN" altLang="en-US" dirty="0">
                  <a:latin typeface="Arial"/>
                  <a:ea typeface="华文新魏"/>
                  <a:sym typeface="Arial"/>
                </a:rPr>
                <a:t>。芒种时节气温显著升高，雨量充沛，是适宜晚稻等谷类作物耕播的节令，它是古代农耕文化对于节令的反映。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A847939-0814-4831-98BF-A8D2C06B92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5137" y="1797931"/>
            <a:ext cx="4011389" cy="381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23601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CB3B87A-62C8-4A7B-BF44-22B4F2AC117E}"/>
              </a:ext>
            </a:extLst>
          </p:cNvPr>
          <p:cNvGrpSpPr/>
          <p:nvPr/>
        </p:nvGrpSpPr>
        <p:grpSpPr>
          <a:xfrm>
            <a:off x="1100118" y="2104776"/>
            <a:ext cx="5967432" cy="3908762"/>
            <a:chOff x="-2147681" y="1494228"/>
            <a:chExt cx="4642398" cy="3084967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B7EC085F-5D78-4B99-AD32-91B48D3F56C5}"/>
                </a:ext>
              </a:extLst>
            </p:cNvPr>
            <p:cNvSpPr txBox="1"/>
            <p:nvPr/>
          </p:nvSpPr>
          <p:spPr>
            <a:xfrm>
              <a:off x="-2147681" y="1494228"/>
              <a:ext cx="1518656" cy="4615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华文新魏"/>
                  <a:sym typeface="Arial"/>
                </a:rPr>
                <a:t>芒种简介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25687E26-120A-4C5B-920C-F8CB668F4604}"/>
                </a:ext>
              </a:extLst>
            </p:cNvPr>
            <p:cNvSpPr txBox="1"/>
            <p:nvPr/>
          </p:nvSpPr>
          <p:spPr>
            <a:xfrm>
              <a:off x="-2147681" y="1955758"/>
              <a:ext cx="4642398" cy="262343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Arial"/>
                  <a:ea typeface="华文新魏"/>
                  <a:sym typeface="Arial"/>
                </a:rPr>
                <a:t>历书记载：斗指巳为芒种，此时可种有芒之谷，过此即失效，故名芒种也。意思是讲，芒种节气是最适合播种有芒的谷类作物，如晚稻、黍、稷等。芒种也是种植农作物时机的分界点，由于天气炎热，已经进入典型的夏季，农事种作都以这一时节为界，过了这一节气，农作物的成活率就越来越低。</a:t>
              </a:r>
            </a:p>
            <a:p>
              <a:pPr>
                <a:lnSpc>
                  <a:spcPct val="150000"/>
                </a:lnSpc>
              </a:pPr>
              <a:endParaRPr lang="zh-CN" altLang="en-US" sz="2000" dirty="0">
                <a:latin typeface="Arial"/>
                <a:ea typeface="华文新魏"/>
                <a:sym typeface="Arial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8B52B18-CE88-4F4C-A8F3-08F84B2AE0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8315" y="1380239"/>
            <a:ext cx="4930286" cy="49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60828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7D3CDDE-ACFA-4845-A926-9417918E49AE}"/>
              </a:ext>
            </a:extLst>
          </p:cNvPr>
          <p:cNvGrpSpPr/>
          <p:nvPr/>
        </p:nvGrpSpPr>
        <p:grpSpPr>
          <a:xfrm>
            <a:off x="1225442" y="1825828"/>
            <a:ext cx="5259722" cy="1986079"/>
            <a:chOff x="795126" y="1562385"/>
            <a:chExt cx="3881772" cy="198607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0112E5FF-900A-4FB9-B043-15EF7EDB9F40}"/>
                </a:ext>
              </a:extLst>
            </p:cNvPr>
            <p:cNvSpPr txBox="1"/>
            <p:nvPr/>
          </p:nvSpPr>
          <p:spPr>
            <a:xfrm>
              <a:off x="795127" y="1562385"/>
              <a:ext cx="15057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华文新魏"/>
                  <a:sym typeface="Arial"/>
                </a:rPr>
                <a:t>芒种简介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32D3E377-C2B4-4B2B-BB14-6A2C2493EBEB}"/>
                </a:ext>
              </a:extLst>
            </p:cNvPr>
            <p:cNvSpPr txBox="1"/>
            <p:nvPr/>
          </p:nvSpPr>
          <p:spPr>
            <a:xfrm>
              <a:off x="795126" y="2209636"/>
              <a:ext cx="3881772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Arial"/>
                  <a:ea typeface="华文新魏"/>
                  <a:sym typeface="Arial"/>
                </a:rPr>
                <a:t>芒种节气作为种植农作物时机的分界点，是一个播种忙碌的节气，民间也称其为“忙种”。因过了这一节气，农作物的成活率就越来越低了。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2000C3E9-6AC1-47DC-BC90-4DF97D479FE3}"/>
              </a:ext>
            </a:extLst>
          </p:cNvPr>
          <p:cNvGrpSpPr/>
          <p:nvPr/>
        </p:nvGrpSpPr>
        <p:grpSpPr>
          <a:xfrm>
            <a:off x="1225442" y="4055371"/>
            <a:ext cx="5787748" cy="1468543"/>
            <a:chOff x="795126" y="1624861"/>
            <a:chExt cx="5997642" cy="1468543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515D93FB-A66B-4EE0-B049-8DEE4F659550}"/>
                </a:ext>
              </a:extLst>
            </p:cNvPr>
            <p:cNvSpPr txBox="1"/>
            <p:nvPr/>
          </p:nvSpPr>
          <p:spPr>
            <a:xfrm>
              <a:off x="795126" y="1624861"/>
              <a:ext cx="19223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华文新魏"/>
                  <a:sym typeface="Arial"/>
                </a:rPr>
                <a:t>芒种简介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FD201B9D-9BE6-419B-BC6A-4A25C07A6A12}"/>
                </a:ext>
              </a:extLst>
            </p:cNvPr>
            <p:cNvSpPr txBox="1"/>
            <p:nvPr/>
          </p:nvSpPr>
          <p:spPr>
            <a:xfrm>
              <a:off x="795126" y="2209636"/>
              <a:ext cx="5997642" cy="88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Arial"/>
                  <a:ea typeface="华文新魏"/>
                  <a:sym typeface="Arial"/>
                </a:rPr>
                <a:t>这个时节，正是南方养稻与北方收麦之时；南方地区人们忙着插秧播种，北方地区人们则忙着收麦。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EF9FD49-4043-4D28-A973-93A2DCFC1A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8361" y="1524001"/>
            <a:ext cx="4722378" cy="448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6922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572D56CC-0460-40DB-A422-9A31563D5DBD}"/>
              </a:ext>
            </a:extLst>
          </p:cNvPr>
          <p:cNvGrpSpPr/>
          <p:nvPr/>
        </p:nvGrpSpPr>
        <p:grpSpPr>
          <a:xfrm>
            <a:off x="5975384" y="2112314"/>
            <a:ext cx="5125322" cy="3170098"/>
            <a:chOff x="795126" y="1624861"/>
            <a:chExt cx="4631225" cy="3170098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8FFF7022-8D22-498C-A304-5549570E1EEA}"/>
                </a:ext>
              </a:extLst>
            </p:cNvPr>
            <p:cNvSpPr txBox="1"/>
            <p:nvPr/>
          </p:nvSpPr>
          <p:spPr>
            <a:xfrm>
              <a:off x="795126" y="1624861"/>
              <a:ext cx="19808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华文新魏"/>
                  <a:sym typeface="Arial"/>
                </a:rPr>
                <a:t>芒种简介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DA4F8F76-8E35-4E1D-9D67-4B582E0C5DCC}"/>
                </a:ext>
              </a:extLst>
            </p:cNvPr>
            <p:cNvSpPr txBox="1"/>
            <p:nvPr/>
          </p:nvSpPr>
          <p:spPr>
            <a:xfrm>
              <a:off x="795126" y="2209636"/>
              <a:ext cx="463122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Arial"/>
                  <a:ea typeface="华文新魏"/>
                  <a:sym typeface="Arial"/>
                </a:rPr>
                <a:t>所属季节：夏季。气候特点：雨量充沛，气温显著升高。农事：水稻等农作物栽培。从芒种开始一直到大暑，都是一年中万物狂长的旺季。芒种时节气温显著升高，雨量充沛，是适宜晚稻等谷类作物耕播的节令，它是古代农耕文化对于节令的反映。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3896314-B33A-46BF-ACAE-95C40E61A6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8" y="1257301"/>
            <a:ext cx="6450404" cy="44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9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25D9D75-CC6E-40D7-98FE-E45A24EB0D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80AF21A4-5D03-4DC1-83E8-B22AA8A59BDA}"/>
              </a:ext>
            </a:extLst>
          </p:cNvPr>
          <p:cNvGrpSpPr/>
          <p:nvPr/>
        </p:nvGrpSpPr>
        <p:grpSpPr>
          <a:xfrm>
            <a:off x="4157902" y="2267870"/>
            <a:ext cx="3876195" cy="1953724"/>
            <a:chOff x="6961532" y="1276335"/>
            <a:chExt cx="3876195" cy="1953724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D76C2EAF-74F9-4DD2-A6E2-6D0AA45CD10D}"/>
                </a:ext>
              </a:extLst>
            </p:cNvPr>
            <p:cNvSpPr txBox="1"/>
            <p:nvPr/>
          </p:nvSpPr>
          <p:spPr>
            <a:xfrm>
              <a:off x="7277388" y="1276335"/>
              <a:ext cx="3244484" cy="10156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6000" dirty="0">
                  <a:latin typeface="Arial"/>
                  <a:ea typeface="华文新魏"/>
                  <a:sym typeface="Arial"/>
                </a:rPr>
                <a:t>芒种文化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FFED32C8-9C0B-4321-9FC5-9A80E0CC2014}"/>
                </a:ext>
              </a:extLst>
            </p:cNvPr>
            <p:cNvSpPr txBox="1"/>
            <p:nvPr/>
          </p:nvSpPr>
          <p:spPr>
            <a:xfrm>
              <a:off x="6961532" y="2258383"/>
              <a:ext cx="3876195" cy="97167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latin typeface="Arial"/>
                  <a:ea typeface="华文新魏"/>
                  <a:sym typeface="Arial"/>
                </a:rPr>
                <a:t>斗指巳为芒种，此时可种有芒之谷，过此即失效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华文新魏"/>
                <a:sym typeface="Arial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D965BF31-18CD-4E75-96D7-994CAEA68CFE}"/>
              </a:ext>
            </a:extLst>
          </p:cNvPr>
          <p:cNvSpPr txBox="1"/>
          <p:nvPr/>
        </p:nvSpPr>
        <p:spPr>
          <a:xfrm>
            <a:off x="4473758" y="1560529"/>
            <a:ext cx="324448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BC812A"/>
                </a:solidFill>
                <a:latin typeface="Arial"/>
                <a:ea typeface="华文新魏"/>
                <a:sym typeface="Arial"/>
              </a:rPr>
              <a:t>第二章节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2730D116-D48D-4F03-AC15-AB74F03F185E}"/>
              </a:ext>
            </a:extLst>
          </p:cNvPr>
          <p:cNvSpPr/>
          <p:nvPr/>
        </p:nvSpPr>
        <p:spPr>
          <a:xfrm>
            <a:off x="3921649" y="928914"/>
            <a:ext cx="4275616" cy="4275616"/>
          </a:xfrm>
          <a:prstGeom prst="ellipse">
            <a:avLst/>
          </a:prstGeom>
          <a:noFill/>
          <a:ln w="34925">
            <a:solidFill>
              <a:srgbClr val="DEA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AA053313-216E-4151-88E6-EA836C89E04B}"/>
              </a:ext>
            </a:extLst>
          </p:cNvPr>
          <p:cNvSpPr/>
          <p:nvPr/>
        </p:nvSpPr>
        <p:spPr>
          <a:xfrm>
            <a:off x="4005428" y="1025704"/>
            <a:ext cx="4108058" cy="4108058"/>
          </a:xfrm>
          <a:prstGeom prst="ellipse">
            <a:avLst/>
          </a:prstGeom>
          <a:noFill/>
          <a:ln w="34925">
            <a:solidFill>
              <a:srgbClr val="DEA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FC4DE59E-E20D-4A62-A977-E1BB0125A4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514" y="3439886"/>
            <a:ext cx="2039258" cy="203925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56E39821-F4FE-4946-97D0-5F6C741FB5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370" y="1506493"/>
            <a:ext cx="2901944" cy="48589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216F33C-8F36-4481-A2AE-0BE0FFD7C5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145051" y="4366385"/>
            <a:ext cx="2901944" cy="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6337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1F9BA8E3-142E-4020-A524-E414CF1E2AC8}"/>
              </a:ext>
            </a:extLst>
          </p:cNvPr>
          <p:cNvGrpSpPr/>
          <p:nvPr/>
        </p:nvGrpSpPr>
        <p:grpSpPr>
          <a:xfrm>
            <a:off x="1269675" y="1563105"/>
            <a:ext cx="9687598" cy="1923603"/>
            <a:chOff x="795126" y="1624861"/>
            <a:chExt cx="8592896" cy="1923603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E9C44CB6-7B11-4C9C-BE5C-3AE992E2F9E2}"/>
                </a:ext>
              </a:extLst>
            </p:cNvPr>
            <p:cNvSpPr txBox="1"/>
            <p:nvPr/>
          </p:nvSpPr>
          <p:spPr>
            <a:xfrm>
              <a:off x="795126" y="1624861"/>
              <a:ext cx="2070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华文新魏"/>
                  <a:sym typeface="Arial"/>
                </a:rPr>
                <a:t>芒种</a:t>
              </a:r>
              <a:r>
                <a:rPr lang="zh-CN" altLang="en-US" sz="3200" dirty="0">
                  <a:solidFill>
                    <a:srgbClr val="40402F"/>
                  </a:solidFill>
                  <a:latin typeface="Arial"/>
                  <a:ea typeface="华文新魏"/>
                  <a:sym typeface="Arial"/>
                </a:rPr>
                <a:t>文化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1B9301C4-A051-4FA5-BD8D-83DD7F535417}"/>
                </a:ext>
              </a:extLst>
            </p:cNvPr>
            <p:cNvSpPr txBox="1"/>
            <p:nvPr/>
          </p:nvSpPr>
          <p:spPr>
            <a:xfrm>
              <a:off x="795126" y="2209636"/>
              <a:ext cx="8592896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Arial"/>
                  <a:ea typeface="华文新魏"/>
                  <a:sym typeface="Arial"/>
                </a:rPr>
                <a:t>螳螂生。螳螂，草虫也，饮风食露，感一阴之气而生，能捕蝉而食，故又名杀虫；曰天马，言其飞捷如马也；曰斧虫，以前二足如斧也，尚名不一，各随其地而称之。深秋生子于林木闲，一壳百子，至此时则破壳而出，药中桑螵蛸是也。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CD123FF-40F4-40D8-B4A0-E2174047AD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2762250"/>
            <a:ext cx="119253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31831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1596</Words>
  <Application>Microsoft Office PowerPoint</Application>
  <PresentationFormat>宽屏</PresentationFormat>
  <Paragraphs>118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Meiryo</vt:lpstr>
      <vt:lpstr>等线</vt:lpstr>
      <vt:lpstr>等线 Light</vt:lpstr>
      <vt:lpstr>华文新魏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1</cp:revision>
  <dcterms:created xsi:type="dcterms:W3CDTF">2021-05-30T05:07:58Z</dcterms:created>
  <dcterms:modified xsi:type="dcterms:W3CDTF">2023-06-06T02:27:48Z</dcterms:modified>
</cp:coreProperties>
</file>