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7" r:id="rId20"/>
    <p:sldId id="272" r:id="rId21"/>
    <p:sldId id="273" r:id="rId22"/>
    <p:sldId id="279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FC6E7-B008-44D3-BD9B-991D34D2060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3BABF-AB14-4AA2-8B81-F7D2FAC394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7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3BABF-AB14-4AA2-8B81-F7D2FAC394A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43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012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6A91D5E-A317-4130-89D1-7E5D770B9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D5C55C6-5AD4-451E-9791-F9585832D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B1B0A4F-E32B-4F87-B8FB-C8EE9AAE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DEDB81C-81FA-47F7-AB66-33EB17C5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5C811C6-A12C-4756-8165-C0E4DF49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5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91B0332-0A72-49B6-BDD0-35CEC4AC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1965EDC-E63E-4CD6-8FFE-E5338AD5F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418A157-C84D-4058-AE74-EA02B37AE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298055E-C2A0-4B94-A49B-010FAC85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4AE09E5-5B8F-41D9-9428-1A725856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BA74EB0-9E3B-435E-AB26-6ACE23C3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7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E63F032-C8BC-4E73-B143-B4D4F13D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087D042-08F3-4961-B67C-F284CEA9B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5709CB6-4E3D-4C8D-ADAE-2352962C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A4845C5-60CA-4547-B9F3-67297857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CBBD8F6-9666-4C11-B002-BA8240C4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0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8BC47DC-A853-49DE-9566-FCFD8EF18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72B8891-1E19-408D-971C-A5A761D10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B32956E-97E1-4C14-A010-E755FB26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47E6AEA-904D-4E0F-9726-9D26C0CD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5DB35F4-A69C-47D3-99A1-6C7B7C9B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4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0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03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51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38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04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3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1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C07750B-741E-4C19-A2AF-FAAE62BE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5D669A9-061A-4EE9-BBF7-39558293A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96B9E3B-486B-476D-A962-851FFE35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339947D-035F-4FCA-84B7-1D714286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E5E8F1F-9277-44D9-B1A9-A799A0F8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99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60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7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47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21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826FD45-01A3-490B-85D6-2EDAE5C1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4739C24-B36B-4E87-BFDB-8F9F1CFA8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FAAAAA4-6AB1-4AFD-B41B-B554B250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758A361-E57F-43E1-B877-916347BC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FC5337B-1FDE-4AB9-86C0-6DFD8238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2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235581-A8EE-457C-BA5E-96A0B70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20CCA76-5F6E-413B-B942-36A4E3FDE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1E5F6B9-BB4B-4920-A72E-6A5009768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DBC2304-F220-47BD-B227-452D11D5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2275FFF-FB54-4167-B36E-4704813A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592A097-B4A1-4F2A-B192-8F44FE8F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5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235581-A8EE-457C-BA5E-96A0B70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20CCA76-5F6E-413B-B942-36A4E3FDE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1E5F6B9-BB4B-4920-A72E-6A5009768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DBC2304-F220-47BD-B227-452D11D5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2275FFF-FB54-4167-B36E-4704813A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592A097-B4A1-4F2A-B192-8F44FE8F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187624" y="672309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428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D77AE82-1B09-4C5D-A850-01E07F87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B013521-95F0-456E-BD8E-15CECE1EF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8D4D773-7CA1-4D81-907E-7944B0ADF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1BD7552-5262-423B-94D5-CC27DE0D0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B2E4E02-C7E5-4DF6-9344-D2F9B920A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8CFD06-7313-4788-B2E2-C811E142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99AC148-9A71-4CC2-A733-E8A6CF19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E478E13-B698-46A6-83D2-E6FA4B04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15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2B06DA4-56C2-4C9D-9595-06FB431A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ED46FB8-4834-455C-AC7A-853FE3E5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4BF0F63-CF43-4C45-8A4B-05724A88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17FCA6F-A970-46BA-BFFE-165B958E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2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CA3D4DA-DEF2-4CCC-A59E-0CD43060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AB8B7A7-A6D9-4B19-98A9-3E84B0A0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328ECFD-97BD-4A30-BF3C-47DF3EE9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0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58F78F0-F89D-48E6-A0F0-7D5C0206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C9629E8-9BDE-4783-BD28-336D62A3B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80C20AB-90DD-4621-8FAE-D851EFC19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46AAD7C-DE8A-4AAE-B736-0E5CCD17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A285B7F-C745-4DB3-9B5E-3A69AD00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E4C1EA7-F814-4F0A-A5B2-00949A93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0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018597-F762-4C76-8D68-A5FBDE92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B11DBF-032D-49E4-8273-EDD6173B6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F84A00-271D-46CB-9341-D655921C3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FF37-6A1A-4AF3-BB64-E7A12BE992F4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7935A-10C0-4BC0-8707-75DB686BD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BD3E48-53F1-4A60-9E60-8F30686AA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FB9C-0A60-4228-BE7A-71B7259D92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46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70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53C6D2B-4055-48E4-AC8F-C3A499D89124}"/>
              </a:ext>
            </a:extLst>
          </p:cNvPr>
          <p:cNvSpPr/>
          <p:nvPr/>
        </p:nvSpPr>
        <p:spPr>
          <a:xfrm>
            <a:off x="3443676" y="78998"/>
            <a:ext cx="5243124" cy="9787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冰封万里雪皑皑，径堵千重港口塞。昨日剪桃修几树，忽如一夜李花开。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FD10FFD-71C9-4C05-B7DF-284DDDFED04D}"/>
              </a:ext>
            </a:extLst>
          </p:cNvPr>
          <p:cNvSpPr txBox="1"/>
          <p:nvPr/>
        </p:nvSpPr>
        <p:spPr>
          <a:xfrm>
            <a:off x="2153920" y="1280145"/>
            <a:ext cx="78841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超世纪细隶书" panose="02000000000000000000" pitchFamily="2" charset="-120"/>
                <a:ea typeface="超世纪细隶书" panose="02000000000000000000" pitchFamily="2" charset="-120"/>
                <a:cs typeface="+mn-ea"/>
                <a:sym typeface="+mn-lt"/>
              </a:rPr>
              <a:t>小寒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596F1FC-40B5-4F7E-989D-6593120DF8FF}"/>
              </a:ext>
            </a:extLst>
          </p:cNvPr>
          <p:cNvSpPr txBox="1"/>
          <p:nvPr/>
        </p:nvSpPr>
        <p:spPr>
          <a:xfrm>
            <a:off x="4422775" y="5979298"/>
            <a:ext cx="334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汇报人</a:t>
            </a:r>
            <a:r>
              <a:rPr lang="zh-CN" altLang="en-US" sz="2400" dirty="0" smtClean="0">
                <a:cs typeface="+mn-ea"/>
                <a:sym typeface="+mn-lt"/>
              </a:rPr>
              <a:t>：</a:t>
            </a:r>
            <a:r>
              <a:rPr lang="zh-CN" altLang="en-US" sz="2400" dirty="0">
                <a:cs typeface="+mn-ea"/>
                <a:sym typeface="+mn-lt"/>
              </a:rPr>
              <a:t>优品</a:t>
            </a:r>
            <a:r>
              <a:rPr lang="en-US" altLang="zh-CN" sz="2400" dirty="0" smtClean="0">
                <a:cs typeface="+mn-ea"/>
                <a:sym typeface="+mn-lt"/>
              </a:rPr>
              <a:t>PPT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1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566D094-E2D3-4D95-9764-425912F0A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573" y="1849203"/>
            <a:ext cx="4519480" cy="451948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1321A8-AD2F-4DF7-BC5F-5FACD72DD0E0}"/>
              </a:ext>
            </a:extLst>
          </p:cNvPr>
          <p:cNvSpPr/>
          <p:nvPr/>
        </p:nvSpPr>
        <p:spPr>
          <a:xfrm>
            <a:off x="6913809" y="2125160"/>
            <a:ext cx="447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食宜苦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AEC057-6946-4491-852C-CF14691A321A}"/>
              </a:ext>
            </a:extLst>
          </p:cNvPr>
          <p:cNvSpPr txBox="1"/>
          <p:nvPr/>
        </p:nvSpPr>
        <p:spPr>
          <a:xfrm>
            <a:off x="5831887" y="968294"/>
            <a:ext cx="1015663" cy="4978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这时的饮食应减咸增苦，苦味食物可助心阳，减少过亢的肾水，起到养肾的功效。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FA1511-C3C1-4A86-8E3B-BF67195DDA2A}"/>
              </a:ext>
            </a:extLst>
          </p:cNvPr>
          <p:cNvSpPr/>
          <p:nvPr/>
        </p:nvSpPr>
        <p:spPr>
          <a:xfrm>
            <a:off x="10115390" y="2125160"/>
            <a:ext cx="447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食宜杂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5DBCB5-F657-46D4-9D38-DDD8DE5F8EBD}"/>
              </a:ext>
            </a:extLst>
          </p:cNvPr>
          <p:cNvSpPr txBox="1"/>
          <p:nvPr/>
        </p:nvSpPr>
        <p:spPr>
          <a:xfrm>
            <a:off x="8202472" y="968294"/>
            <a:ext cx="1846659" cy="4978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食物要多样化，精粗搭配，荤素兼吃。冬天人们有偏嗜高蛋白、高脂和高糖的食物，这不但容易使人患缺铁性贫血、维生素缺乏症、便秘、口角炎、牙龈出血等症。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10C960-D8A7-459B-A3BA-46EAD89652BD}"/>
              </a:ext>
            </a:extLst>
          </p:cNvPr>
          <p:cNvCxnSpPr/>
          <p:nvPr/>
        </p:nvCxnSpPr>
        <p:spPr>
          <a:xfrm>
            <a:off x="6748100" y="1723816"/>
            <a:ext cx="26505" cy="29287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ED33171-0FCE-486A-8BB5-25C0E2DE8A32}"/>
              </a:ext>
            </a:extLst>
          </p:cNvPr>
          <p:cNvCxnSpPr/>
          <p:nvPr/>
        </p:nvCxnSpPr>
        <p:spPr>
          <a:xfrm>
            <a:off x="9964962" y="1698392"/>
            <a:ext cx="26505" cy="29287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6B5913-94FA-4265-9BE6-D1F003944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02" y="1698392"/>
            <a:ext cx="303749" cy="3016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B39B89-7ABA-4635-A6B7-143817B6B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26" y="1711644"/>
            <a:ext cx="303749" cy="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B57D46-923D-41FC-97B8-124740DAEAD0}"/>
              </a:ext>
            </a:extLst>
          </p:cNvPr>
          <p:cNvGrpSpPr/>
          <p:nvPr/>
        </p:nvGrpSpPr>
        <p:grpSpPr>
          <a:xfrm>
            <a:off x="7300742" y="1470397"/>
            <a:ext cx="3094892" cy="4314093"/>
            <a:chOff x="7625862" y="1762569"/>
            <a:chExt cx="3094892" cy="4314093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3445E1-B6C2-44D3-B137-7C105F04C732}"/>
                </a:ext>
              </a:extLst>
            </p:cNvPr>
            <p:cNvSpPr/>
            <p:nvPr/>
          </p:nvSpPr>
          <p:spPr>
            <a:xfrm>
              <a:off x="7625862" y="1774292"/>
              <a:ext cx="3094892" cy="430237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FF247C-A49A-4951-A9BD-DF5E808DDE83}"/>
                </a:ext>
              </a:extLst>
            </p:cNvPr>
            <p:cNvCxnSpPr>
              <a:stCxn id="15" idx="0"/>
              <a:endCxn id="15" idx="2"/>
            </p:cNvCxnSpPr>
            <p:nvPr/>
          </p:nvCxnSpPr>
          <p:spPr>
            <a:xfrm>
              <a:off x="9173308" y="1774292"/>
              <a:ext cx="0" cy="43023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63B7A6-B18F-4282-898B-34C44CB8F871}"/>
                </a:ext>
              </a:extLst>
            </p:cNvPr>
            <p:cNvCxnSpPr/>
            <p:nvPr/>
          </p:nvCxnSpPr>
          <p:spPr>
            <a:xfrm>
              <a:off x="8387861" y="1762569"/>
              <a:ext cx="0" cy="43023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6E2D6D-8696-4C7C-BC5E-545242545600}"/>
                </a:ext>
              </a:extLst>
            </p:cNvPr>
            <p:cNvCxnSpPr/>
            <p:nvPr/>
          </p:nvCxnSpPr>
          <p:spPr>
            <a:xfrm>
              <a:off x="9947031" y="1774292"/>
              <a:ext cx="0" cy="43023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83D106-31DF-4A47-BD73-1F374DF84623}"/>
              </a:ext>
            </a:extLst>
          </p:cNvPr>
          <p:cNvSpPr txBox="1"/>
          <p:nvPr/>
        </p:nvSpPr>
        <p:spPr>
          <a:xfrm>
            <a:off x="7442069" y="1725026"/>
            <a:ext cx="3147015" cy="43023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芒果 香蕉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甘蔗 苹果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葡萄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山楂 橘子 猕猴桃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3B02C4-2E4D-4E5A-9EA7-0BC29F5A7731}"/>
              </a:ext>
            </a:extLst>
          </p:cNvPr>
          <p:cNvSpPr/>
          <p:nvPr/>
        </p:nvSpPr>
        <p:spPr>
          <a:xfrm>
            <a:off x="6553294" y="3106834"/>
            <a:ext cx="553998" cy="267765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小寒宜吃得水果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EE5930-4037-4C41-91DC-1F2927BBE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90" y="5482865"/>
            <a:ext cx="303749" cy="301625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696A5A-D5DD-485E-9492-9DF532BC0D0D}"/>
              </a:ext>
            </a:extLst>
          </p:cNvPr>
          <p:cNvGrpSpPr/>
          <p:nvPr/>
        </p:nvGrpSpPr>
        <p:grpSpPr>
          <a:xfrm>
            <a:off x="2455416" y="1458674"/>
            <a:ext cx="3094892" cy="4314093"/>
            <a:chOff x="2780536" y="1750846"/>
            <a:chExt cx="3094892" cy="431409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82C0D4-4425-4B9F-883E-ED3D03421006}"/>
                </a:ext>
              </a:extLst>
            </p:cNvPr>
            <p:cNvSpPr/>
            <p:nvPr/>
          </p:nvSpPr>
          <p:spPr>
            <a:xfrm>
              <a:off x="2780536" y="1762569"/>
              <a:ext cx="3094892" cy="430237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DD6A4A-7DE9-4FDE-A310-C20D00BCB62B}"/>
                </a:ext>
              </a:extLst>
            </p:cNvPr>
            <p:cNvCxnSpPr>
              <a:stCxn id="29" idx="0"/>
              <a:endCxn id="29" idx="2"/>
            </p:cNvCxnSpPr>
            <p:nvPr/>
          </p:nvCxnSpPr>
          <p:spPr>
            <a:xfrm>
              <a:off x="4327982" y="1762569"/>
              <a:ext cx="0" cy="43023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817BBF2-AF9D-4D5E-9136-F75FB3FC13F0}"/>
                </a:ext>
              </a:extLst>
            </p:cNvPr>
            <p:cNvCxnSpPr/>
            <p:nvPr/>
          </p:nvCxnSpPr>
          <p:spPr>
            <a:xfrm>
              <a:off x="3542535" y="1750846"/>
              <a:ext cx="0" cy="43023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B6152C-04E4-4856-8C0A-2B0FAF19B8E7}"/>
                </a:ext>
              </a:extLst>
            </p:cNvPr>
            <p:cNvCxnSpPr/>
            <p:nvPr/>
          </p:nvCxnSpPr>
          <p:spPr>
            <a:xfrm>
              <a:off x="5101705" y="1762569"/>
              <a:ext cx="0" cy="43023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23C3D2-69B4-4735-87CE-C1DAE3BFCF47}"/>
              </a:ext>
            </a:extLst>
          </p:cNvPr>
          <p:cNvSpPr txBox="1"/>
          <p:nvPr/>
        </p:nvSpPr>
        <p:spPr>
          <a:xfrm>
            <a:off x="2596743" y="1713303"/>
            <a:ext cx="3147015" cy="40711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莴笋 豆芽 黄豆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绿豆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胡萝卜 菜花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芹菜 小白菜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116D6A-D026-47F9-8FFF-79E4CEE688BA}"/>
              </a:ext>
            </a:extLst>
          </p:cNvPr>
          <p:cNvSpPr/>
          <p:nvPr/>
        </p:nvSpPr>
        <p:spPr>
          <a:xfrm>
            <a:off x="1707968" y="3095111"/>
            <a:ext cx="553998" cy="267765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小寒宜吃得蔬菜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B8F709-AA4D-450A-81A9-A555A75C5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4" y="5471142"/>
            <a:ext cx="303749" cy="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EB790B-F1CD-4BBE-AF0E-2CB2C1A612D4}"/>
              </a:ext>
            </a:extLst>
          </p:cNvPr>
          <p:cNvSpPr txBox="1"/>
          <p:nvPr/>
        </p:nvSpPr>
        <p:spPr>
          <a:xfrm>
            <a:off x="495911" y="2739507"/>
            <a:ext cx="2339103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运动宜在日出后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47F7EE-B34D-486D-8CF4-3D02F0E4AE65}"/>
              </a:ext>
            </a:extLst>
          </p:cNvPr>
          <p:cNvSpPr txBox="1"/>
          <p:nvPr/>
        </p:nvSpPr>
        <p:spPr>
          <a:xfrm>
            <a:off x="495911" y="3679031"/>
            <a:ext cx="6191694" cy="18461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俗话说“冬练三九”，但小寒时节的运动原则是，要在日出后才开始锻炼，应待身体暖和后再脱衣锻炼。运动要适度，莫要练到大汗淋漓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B3E083-D084-49A6-A646-DED75BA9D6FE}"/>
              </a:ext>
            </a:extLst>
          </p:cNvPr>
          <p:cNvSpPr txBox="1"/>
          <p:nvPr/>
        </p:nvSpPr>
        <p:spPr>
          <a:xfrm>
            <a:off x="11142091" y="3017312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起居保暖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BCAA45-0B51-4629-BC4D-B1EE82A69AD7}"/>
              </a:ext>
            </a:extLst>
          </p:cNvPr>
          <p:cNvSpPr txBox="1"/>
          <p:nvPr/>
        </p:nvSpPr>
        <p:spPr>
          <a:xfrm>
            <a:off x="9858960" y="940041"/>
            <a:ext cx="1415772" cy="5477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天气寒冷，则关节痛、颈椎病甚至是心脑血管疾病都容易发病。 保暖是第一要务。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EE34F9-D43E-4E8D-A88E-B99D1B3A625D}"/>
              </a:ext>
            </a:extLst>
          </p:cNvPr>
          <p:cNvSpPr txBox="1"/>
          <p:nvPr/>
        </p:nvSpPr>
        <p:spPr>
          <a:xfrm>
            <a:off x="749525" y="1034887"/>
            <a:ext cx="4247317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r">
              <a:defRPr sz="6600" spc="1000">
                <a:latin typeface="隶书" panose="02010509060101010101" pitchFamily="49" charset="-122"/>
                <a:ea typeface="隶书" panose="02010509060101010101" pitchFamily="49" charset="-122"/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防寒事项：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61578F-22DA-4CED-8BF4-A90D862EB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5" y="279400"/>
            <a:ext cx="8726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9E0F052-ABDC-45BA-9236-D13DD231BB46}"/>
              </a:ext>
            </a:extLst>
          </p:cNvPr>
          <p:cNvSpPr txBox="1"/>
          <p:nvPr/>
        </p:nvSpPr>
        <p:spPr>
          <a:xfrm>
            <a:off x="144586" y="1700416"/>
            <a:ext cx="1954381" cy="1862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叁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AE8584-744B-4A71-B8C1-390AB089D1FF}"/>
              </a:ext>
            </a:extLst>
          </p:cNvPr>
          <p:cNvSpPr txBox="1"/>
          <p:nvPr/>
        </p:nvSpPr>
        <p:spPr>
          <a:xfrm>
            <a:off x="2273093" y="721361"/>
            <a:ext cx="1107996" cy="38201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农事活动</a:t>
            </a:r>
            <a:endParaRPr lang="en-US" altLang="zh-CN" dirty="0"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C890B93-110C-4E2C-9DD5-20331659EC43}"/>
              </a:ext>
            </a:extLst>
          </p:cNvPr>
          <p:cNvSpPr/>
          <p:nvPr/>
        </p:nvSpPr>
        <p:spPr>
          <a:xfrm>
            <a:off x="3555214" y="764866"/>
            <a:ext cx="1569660" cy="37331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小寒一到，一年也就快要接近尾声，这一年无论怎样，都希望能够继续前行。</a:t>
            </a:r>
          </a:p>
        </p:txBody>
      </p:sp>
    </p:spTree>
    <p:extLst>
      <p:ext uri="{BB962C8B-B14F-4D97-AF65-F5344CB8AC3E}">
        <p14:creationId xmlns:p14="http://schemas.microsoft.com/office/powerpoint/2010/main" val="20610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20213" y="528905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60D08D-1A66-4FC1-8DE2-31DD7D1429BE}"/>
              </a:ext>
            </a:extLst>
          </p:cNvPr>
          <p:cNvSpPr/>
          <p:nvPr/>
        </p:nvSpPr>
        <p:spPr bwMode="auto">
          <a:xfrm>
            <a:off x="2285618" y="1400712"/>
            <a:ext cx="677108" cy="2012298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山羊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70F0DA-7C79-41E7-90A4-CD7A90D44087}"/>
              </a:ext>
            </a:extLst>
          </p:cNvPr>
          <p:cNvSpPr/>
          <p:nvPr/>
        </p:nvSpPr>
        <p:spPr>
          <a:xfrm>
            <a:off x="670845" y="1844244"/>
            <a:ext cx="1620957" cy="359220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由于野外牧草枯萎，牛羊要给予人工补饲。山羊特别是怀孕母羊更要补充精料的喂量，同时，增加维生素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和微量元素，防止母羊流产的发生。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706AC0-0B42-4319-9F0D-C86E739DCB20}"/>
              </a:ext>
            </a:extLst>
          </p:cNvPr>
          <p:cNvCxnSpPr>
            <a:cxnSpLocks/>
          </p:cNvCxnSpPr>
          <p:nvPr/>
        </p:nvCxnSpPr>
        <p:spPr>
          <a:xfrm>
            <a:off x="2197943" y="1844244"/>
            <a:ext cx="0" cy="1579165"/>
          </a:xfrm>
          <a:prstGeom prst="line">
            <a:avLst/>
          </a:prstGeom>
          <a:ln>
            <a:solidFill>
              <a:srgbClr val="5E8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8AED6D-CD83-4750-9628-B04CF6BE072A}"/>
              </a:ext>
            </a:extLst>
          </p:cNvPr>
          <p:cNvSpPr/>
          <p:nvPr/>
        </p:nvSpPr>
        <p:spPr bwMode="auto">
          <a:xfrm>
            <a:off x="4471003" y="1400712"/>
            <a:ext cx="677108" cy="2012298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家猪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1DA9F8-BC0D-4EB4-A2A0-BAA7953F9D7D}"/>
              </a:ext>
            </a:extLst>
          </p:cNvPr>
          <p:cNvSpPr/>
          <p:nvPr/>
        </p:nvSpPr>
        <p:spPr>
          <a:xfrm>
            <a:off x="3253775" y="1844244"/>
            <a:ext cx="1223412" cy="359220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冬季，偶蹄家畜猪、牛、羊等打好防疫针，防范外来疫源感染而引起急性、烈性传染病的发生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49010C-09D7-4C3C-895A-8FEEC162CE40}"/>
              </a:ext>
            </a:extLst>
          </p:cNvPr>
          <p:cNvCxnSpPr>
            <a:cxnSpLocks/>
          </p:cNvCxnSpPr>
          <p:nvPr/>
        </p:nvCxnSpPr>
        <p:spPr>
          <a:xfrm>
            <a:off x="4383328" y="1844244"/>
            <a:ext cx="0" cy="1579165"/>
          </a:xfrm>
          <a:prstGeom prst="line">
            <a:avLst/>
          </a:prstGeom>
          <a:ln>
            <a:solidFill>
              <a:srgbClr val="5E8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690B06-7C14-4DE4-9E58-4BFC9C4903C6}"/>
              </a:ext>
            </a:extLst>
          </p:cNvPr>
          <p:cNvSpPr/>
          <p:nvPr/>
        </p:nvSpPr>
        <p:spPr bwMode="auto">
          <a:xfrm>
            <a:off x="6591142" y="1388618"/>
            <a:ext cx="677108" cy="2012298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消毒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B929A6-1CA3-479D-AD30-C697D50C8EC3}"/>
              </a:ext>
            </a:extLst>
          </p:cNvPr>
          <p:cNvSpPr/>
          <p:nvPr/>
        </p:nvSpPr>
        <p:spPr>
          <a:xfrm>
            <a:off x="5373914" y="1832150"/>
            <a:ext cx="1223412" cy="359220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特别要对猪流行性腹泻病、传染性胃肠炎、传染性支气管炎、禽流感等疫病防治。做好通风消毒等工作。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B81C95-973F-410B-958D-2E440DD2D70E}"/>
              </a:ext>
            </a:extLst>
          </p:cNvPr>
          <p:cNvCxnSpPr>
            <a:cxnSpLocks/>
          </p:cNvCxnSpPr>
          <p:nvPr/>
        </p:nvCxnSpPr>
        <p:spPr>
          <a:xfrm>
            <a:off x="6503467" y="1832150"/>
            <a:ext cx="0" cy="1579165"/>
          </a:xfrm>
          <a:prstGeom prst="line">
            <a:avLst/>
          </a:prstGeom>
          <a:ln>
            <a:solidFill>
              <a:srgbClr val="5E8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39D8FD-67F2-4578-8BE0-83B68C96B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39" y="727571"/>
            <a:ext cx="5801360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88A65E-35FC-4339-BD18-3523FA4C0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9371" y="1183894"/>
            <a:ext cx="3855519" cy="385551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B3850-53B0-430B-8CFA-1CD6A0C9F1C9}"/>
              </a:ext>
            </a:extLst>
          </p:cNvPr>
          <p:cNvSpPr/>
          <p:nvPr/>
        </p:nvSpPr>
        <p:spPr bwMode="auto">
          <a:xfrm>
            <a:off x="770288" y="1273611"/>
            <a:ext cx="2868492" cy="52322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农事之蔬菜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C51C2F-87F1-4167-997E-EEFF49556B42}"/>
              </a:ext>
            </a:extLst>
          </p:cNvPr>
          <p:cNvSpPr/>
          <p:nvPr/>
        </p:nvSpPr>
        <p:spPr>
          <a:xfrm>
            <a:off x="770288" y="2250428"/>
            <a:ext cx="6060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适时播种、科学管理。中、小工棚的西瓜、西葫芦、黄瓜，应在小寒前后在冬暖棚或阳畦内的营养钵或方块育苗。对长势较弱的黄瓜，番茄、辣（甜）椒等越冬作物应结合浇水进行追肥。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D4F280C-44D8-4ED7-8E14-B0C80E5FB75E}"/>
              </a:ext>
            </a:extLst>
          </p:cNvPr>
          <p:cNvSpPr/>
          <p:nvPr/>
        </p:nvSpPr>
        <p:spPr>
          <a:xfrm>
            <a:off x="770288" y="4928994"/>
            <a:ext cx="10414602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病害防治。由于阴雨雾天气较多，棚内湿度大，易诱发作物的灰霉病、叶霉病、疫病、霜霉病、白粉病等，在防治上应施用烟雾剂或粉尘剂，要集中农药交替使用，有效提高防治效果。</a:t>
            </a:r>
          </a:p>
        </p:txBody>
      </p:sp>
    </p:spTree>
    <p:extLst>
      <p:ext uri="{BB962C8B-B14F-4D97-AF65-F5344CB8AC3E}">
        <p14:creationId xmlns:p14="http://schemas.microsoft.com/office/powerpoint/2010/main" val="7369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F6F800-FCEA-429E-B477-CFB7369F17DC}"/>
              </a:ext>
            </a:extLst>
          </p:cNvPr>
          <p:cNvSpPr/>
          <p:nvPr/>
        </p:nvSpPr>
        <p:spPr bwMode="auto">
          <a:xfrm>
            <a:off x="984245" y="801947"/>
            <a:ext cx="2868492" cy="52322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柑桔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9FED419-B409-4F0B-9D86-A3B54A339700}"/>
              </a:ext>
            </a:extLst>
          </p:cNvPr>
          <p:cNvSpPr/>
          <p:nvPr/>
        </p:nvSpPr>
        <p:spPr>
          <a:xfrm>
            <a:off x="984245" y="1273110"/>
            <a:ext cx="3606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⑴继续做好冬季清园，杀灭虫害。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⑵幼树可以整形，成年可以修剪。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⑶树干涂白等防冻措施，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⑷修整园地道路及灌排沟渠。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FCF084-0AA5-4574-B799-EB4AF7D109B5}"/>
              </a:ext>
            </a:extLst>
          </p:cNvPr>
          <p:cNvSpPr/>
          <p:nvPr/>
        </p:nvSpPr>
        <p:spPr bwMode="auto">
          <a:xfrm>
            <a:off x="7842351" y="797252"/>
            <a:ext cx="2868492" cy="52322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枇杷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E4690D-03A2-4226-80D3-810D42158019}"/>
              </a:ext>
            </a:extLst>
          </p:cNvPr>
          <p:cNvSpPr/>
          <p:nvPr/>
        </p:nvSpPr>
        <p:spPr>
          <a:xfrm>
            <a:off x="7842351" y="1268415"/>
            <a:ext cx="336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⑴修剪密生枝、枯枝。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⑵防治病虫减少病虫基数。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⑶铺草或地膜覆盖以防冻。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⑷对衰弱枝顺序进行短截。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B13C42-9ADC-42A5-BA4D-4A97CA84775E}"/>
              </a:ext>
            </a:extLst>
          </p:cNvPr>
          <p:cNvSpPr/>
          <p:nvPr/>
        </p:nvSpPr>
        <p:spPr bwMode="auto">
          <a:xfrm>
            <a:off x="984245" y="3914316"/>
            <a:ext cx="2868492" cy="52322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葡萄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EFBF92-ECAA-42AD-A492-FB8D101003B5}"/>
              </a:ext>
            </a:extLst>
          </p:cNvPr>
          <p:cNvSpPr/>
          <p:nvPr/>
        </p:nvSpPr>
        <p:spPr>
          <a:xfrm>
            <a:off x="984245" y="4385479"/>
            <a:ext cx="3606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⑴冬季修剪时期以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月底至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月初落叶后为佳。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⑵落叶后结合冬季修剪，剪除各种病虫枝。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B1BA16-9715-4CD5-A5C7-C9A3797B0567}"/>
              </a:ext>
            </a:extLst>
          </p:cNvPr>
          <p:cNvSpPr/>
          <p:nvPr/>
        </p:nvSpPr>
        <p:spPr bwMode="auto">
          <a:xfrm>
            <a:off x="7842351" y="3914316"/>
            <a:ext cx="2868492" cy="52322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梨子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A90264-1270-4F2A-BC19-CAE332C63F4A}"/>
              </a:ext>
            </a:extLst>
          </p:cNvPr>
          <p:cNvSpPr/>
          <p:nvPr/>
        </p:nvSpPr>
        <p:spPr>
          <a:xfrm>
            <a:off x="7842351" y="4385479"/>
            <a:ext cx="336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⑴冬季修剪幼树为成年枝达到均匀结果。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⑵做好清园，发现轮纹病及时刮除。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D02268-E1C8-4FD4-9D76-8DC583A42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44" y="1154744"/>
            <a:ext cx="4548513" cy="45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9E0F052-ABDC-45BA-9236-D13DD231BB46}"/>
              </a:ext>
            </a:extLst>
          </p:cNvPr>
          <p:cNvSpPr txBox="1"/>
          <p:nvPr/>
        </p:nvSpPr>
        <p:spPr>
          <a:xfrm>
            <a:off x="144586" y="1700416"/>
            <a:ext cx="1954381" cy="1862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肆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AE8584-744B-4A71-B8C1-390AB089D1FF}"/>
              </a:ext>
            </a:extLst>
          </p:cNvPr>
          <p:cNvSpPr txBox="1"/>
          <p:nvPr/>
        </p:nvSpPr>
        <p:spPr>
          <a:xfrm>
            <a:off x="2273093" y="721361"/>
            <a:ext cx="1107996" cy="38201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文学艺术</a:t>
            </a:r>
            <a:endParaRPr lang="en-US" altLang="zh-CN" dirty="0"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C890B93-110C-4E2C-9DD5-20331659EC43}"/>
              </a:ext>
            </a:extLst>
          </p:cNvPr>
          <p:cNvSpPr/>
          <p:nvPr/>
        </p:nvSpPr>
        <p:spPr>
          <a:xfrm>
            <a:off x="3555214" y="764866"/>
            <a:ext cx="1569660" cy="37331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小寒一到，一年也就快要接近尾声，这一年无论怎样，都希望能够继续前行。</a:t>
            </a:r>
          </a:p>
        </p:txBody>
      </p:sp>
    </p:spTree>
    <p:extLst>
      <p:ext uri="{BB962C8B-B14F-4D97-AF65-F5344CB8AC3E}">
        <p14:creationId xmlns:p14="http://schemas.microsoft.com/office/powerpoint/2010/main" val="10755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C72902-E633-456C-A68A-1A3069E79AB9}"/>
              </a:ext>
            </a:extLst>
          </p:cNvPr>
          <p:cNvGrpSpPr/>
          <p:nvPr/>
        </p:nvGrpSpPr>
        <p:grpSpPr>
          <a:xfrm>
            <a:off x="5543295" y="1163688"/>
            <a:ext cx="2569240" cy="4715141"/>
            <a:chOff x="3032907" y="5136723"/>
            <a:chExt cx="2569240" cy="220556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14987C-4F48-41C1-867E-80970B8AEEFE}"/>
                </a:ext>
              </a:extLst>
            </p:cNvPr>
            <p:cNvSpPr txBox="1"/>
            <p:nvPr/>
          </p:nvSpPr>
          <p:spPr>
            <a:xfrm>
              <a:off x="3032907" y="5136723"/>
              <a:ext cx="738664" cy="8566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夜雪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A175D0-0AE3-4BA9-9338-AE4958D6A9AC}"/>
                </a:ext>
              </a:extLst>
            </p:cNvPr>
            <p:cNvSpPr txBox="1"/>
            <p:nvPr/>
          </p:nvSpPr>
          <p:spPr>
            <a:xfrm>
              <a:off x="3227192" y="5686513"/>
              <a:ext cx="400110" cy="5232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唐·白居易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25DD79-5C78-480E-8DED-47ED5A32BAC8}"/>
                </a:ext>
              </a:extLst>
            </p:cNvPr>
            <p:cNvSpPr txBox="1"/>
            <p:nvPr/>
          </p:nvSpPr>
          <p:spPr>
            <a:xfrm>
              <a:off x="3800078" y="5436591"/>
              <a:ext cx="1465786" cy="19057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已讶衾枕冷，复见窗户明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夜深知雪重，时闻折竹声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3635A9-4112-4BC2-9130-8E62F98630B6}"/>
                </a:ext>
              </a:extLst>
            </p:cNvPr>
            <p:cNvSpPr txBox="1"/>
            <p:nvPr/>
          </p:nvSpPr>
          <p:spPr>
            <a:xfrm>
              <a:off x="5085082" y="5653641"/>
              <a:ext cx="517065" cy="9496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7282BC-9884-4F91-9B3D-2B9721BA4830}"/>
              </a:ext>
            </a:extLst>
          </p:cNvPr>
          <p:cNvGrpSpPr/>
          <p:nvPr/>
        </p:nvGrpSpPr>
        <p:grpSpPr>
          <a:xfrm>
            <a:off x="8177619" y="1163688"/>
            <a:ext cx="2569239" cy="4715141"/>
            <a:chOff x="3032908" y="5136723"/>
            <a:chExt cx="2569239" cy="220556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B88C0CC-074A-4797-BF20-FE5C78A3BA94}"/>
                </a:ext>
              </a:extLst>
            </p:cNvPr>
            <p:cNvSpPr txBox="1"/>
            <p:nvPr/>
          </p:nvSpPr>
          <p:spPr>
            <a:xfrm>
              <a:off x="3032908" y="5136723"/>
              <a:ext cx="738664" cy="8566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江雪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592437-0E31-472F-88D7-3ACAAA9E4BFF}"/>
                </a:ext>
              </a:extLst>
            </p:cNvPr>
            <p:cNvSpPr txBox="1"/>
            <p:nvPr/>
          </p:nvSpPr>
          <p:spPr>
            <a:xfrm>
              <a:off x="3227192" y="5686513"/>
              <a:ext cx="400110" cy="5232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唐·柳宗元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A5E1AC-DAC8-4641-8EAB-E06228EAF61F}"/>
                </a:ext>
              </a:extLst>
            </p:cNvPr>
            <p:cNvSpPr txBox="1"/>
            <p:nvPr/>
          </p:nvSpPr>
          <p:spPr>
            <a:xfrm>
              <a:off x="3800078" y="5436591"/>
              <a:ext cx="1465786" cy="19057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千山鸟飞绝，万径人踪灭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孤舟蓑笠翁，独钓寒江雪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59F2AB-29FE-4315-9DC7-096D8B724BE3}"/>
                </a:ext>
              </a:extLst>
            </p:cNvPr>
            <p:cNvSpPr txBox="1"/>
            <p:nvPr/>
          </p:nvSpPr>
          <p:spPr>
            <a:xfrm>
              <a:off x="5085082" y="5653641"/>
              <a:ext cx="517065" cy="9496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4A105A-DE53-48CD-B629-A404911FB6CE}"/>
              </a:ext>
            </a:extLst>
          </p:cNvPr>
          <p:cNvSpPr txBox="1"/>
          <p:nvPr/>
        </p:nvSpPr>
        <p:spPr>
          <a:xfrm>
            <a:off x="2002384" y="1022400"/>
            <a:ext cx="2215991" cy="21236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r">
              <a:defRPr sz="6600" spc="1000">
                <a:latin typeface="隶书" panose="02010509060101010101" pitchFamily="49" charset="-122"/>
                <a:ea typeface="隶书" panose="0201050906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文学诗词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573C89-86EF-4199-9E08-224D8FE04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2" y="2478236"/>
            <a:ext cx="6030422" cy="39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5DF7C40-D25A-40A4-99B8-600F6F7E6B95}"/>
              </a:ext>
            </a:extLst>
          </p:cNvPr>
          <p:cNvSpPr txBox="1"/>
          <p:nvPr/>
        </p:nvSpPr>
        <p:spPr>
          <a:xfrm>
            <a:off x="635632" y="996897"/>
            <a:ext cx="1200329" cy="4395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sz="6600" spc="10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文学谚语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80F37C-A0A9-4870-9561-13756CD10EBF}"/>
              </a:ext>
            </a:extLst>
          </p:cNvPr>
          <p:cNvSpPr txBox="1"/>
          <p:nvPr/>
        </p:nvSpPr>
        <p:spPr>
          <a:xfrm>
            <a:off x="2019473" y="1608119"/>
            <a:ext cx="8990356" cy="10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000" dirty="0">
                <a:cs typeface="+mn-ea"/>
                <a:sym typeface="+mn-lt"/>
              </a:rPr>
              <a:t>小寒大寒不下雪，小暑大暑田开裂</a:t>
            </a:r>
            <a:r>
              <a:rPr lang="en-US" altLang="zh-CN" sz="2000" dirty="0">
                <a:cs typeface="+mn-ea"/>
                <a:sym typeface="+mn-lt"/>
              </a:rPr>
              <a:t>;</a:t>
            </a:r>
            <a:r>
              <a:rPr lang="zh-CN" altLang="en-US" sz="2000" dirty="0">
                <a:cs typeface="+mn-ea"/>
                <a:sym typeface="+mn-lt"/>
              </a:rPr>
              <a:t> 小寒大寒，冷成冰团 </a:t>
            </a:r>
            <a:r>
              <a:rPr lang="en-US" altLang="zh-CN" sz="2000" dirty="0">
                <a:cs typeface="+mn-ea"/>
                <a:sym typeface="+mn-lt"/>
              </a:rPr>
              <a:t>;</a:t>
            </a:r>
            <a:r>
              <a:rPr lang="zh-CN" altLang="en-US" sz="2000" dirty="0">
                <a:cs typeface="+mn-ea"/>
                <a:sym typeface="+mn-lt"/>
              </a:rPr>
              <a:t>小寒不寒，清明泥潭</a:t>
            </a:r>
            <a:r>
              <a:rPr lang="en-US" altLang="zh-CN" sz="2000" dirty="0">
                <a:cs typeface="+mn-ea"/>
                <a:sym typeface="+mn-lt"/>
              </a:rPr>
              <a:t>;</a:t>
            </a:r>
            <a:r>
              <a:rPr lang="zh-CN" altLang="en-US" sz="2000" dirty="0">
                <a:cs typeface="+mn-ea"/>
                <a:sym typeface="+mn-lt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000" dirty="0">
                <a:cs typeface="+mn-ea"/>
                <a:sym typeface="+mn-lt"/>
              </a:rPr>
              <a:t>小寒大寒寒得透，来年春天天暖和</a:t>
            </a:r>
            <a:r>
              <a:rPr lang="en-US" altLang="zh-CN" sz="2000" dirty="0">
                <a:cs typeface="+mn-ea"/>
                <a:sym typeface="+mn-lt"/>
              </a:rPr>
              <a:t>;</a:t>
            </a:r>
            <a:r>
              <a:rPr lang="zh-CN" altLang="en-US" sz="2000" dirty="0">
                <a:cs typeface="+mn-ea"/>
                <a:sym typeface="+mn-lt"/>
              </a:rPr>
              <a:t> 小寒不寒寒大寒</a:t>
            </a:r>
            <a:r>
              <a:rPr lang="en-US" altLang="zh-CN" sz="2000" dirty="0">
                <a:cs typeface="+mn-ea"/>
                <a:sym typeface="+mn-lt"/>
              </a:rPr>
              <a:t>.</a:t>
            </a:r>
            <a:r>
              <a:rPr lang="zh-CN" altLang="en-US" sz="2000" dirty="0">
                <a:cs typeface="+mn-ea"/>
                <a:sym typeface="+mn-lt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1555C29-DDF5-4B02-8AF6-D15575F74B0A}"/>
              </a:ext>
            </a:extLst>
          </p:cNvPr>
          <p:cNvSpPr txBox="1"/>
          <p:nvPr/>
        </p:nvSpPr>
        <p:spPr>
          <a:xfrm>
            <a:off x="2019473" y="3263470"/>
            <a:ext cx="6067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000" dirty="0">
                <a:cs typeface="+mn-ea"/>
                <a:sym typeface="+mn-lt"/>
              </a:rPr>
              <a:t>百姓在多年的实践中，总结了小寒大寒与小暑大暑的天气对应关系。如湖南省的 “小寒大寒不下雪，小暑大暑田开裂”，山东省的“小寒无雨，小暑必旱”、“小寒若是云雾天，来春定是干旱年”等俗语。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9D08ED-965C-46B7-BE7A-57ED165DB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40" y="2077720"/>
            <a:ext cx="4780280" cy="47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D9CE40-ED08-4E35-AA09-80477FA3ABAD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7" name="MH_Others_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1DC6C4-E23C-4F9C-B1BD-C510E938189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23684" y="1123577"/>
            <a:ext cx="707685" cy="221599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72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8" name="MH_Others_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E65A845-2C18-4F85-AA7B-9C5DAD2CCCE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31422" y="2567455"/>
            <a:ext cx="553998" cy="2486712"/>
          </a:xfrm>
          <a:prstGeom prst="rect">
            <a:avLst/>
          </a:prstGeom>
          <a:noFill/>
        </p:spPr>
        <p:txBody>
          <a:bodyPr vert="eaVert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3600" dirty="0">
                <a:cs typeface="+mn-ea"/>
                <a:sym typeface="+mn-lt"/>
              </a:rPr>
              <a:t>ONTENTS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25BA6D-5F34-4ABD-938A-D7593731F0D3}"/>
              </a:ext>
            </a:extLst>
          </p:cNvPr>
          <p:cNvGrpSpPr/>
          <p:nvPr/>
        </p:nvGrpSpPr>
        <p:grpSpPr>
          <a:xfrm>
            <a:off x="4393146" y="1769907"/>
            <a:ext cx="830580" cy="923330"/>
            <a:chOff x="4662056" y="1364859"/>
            <a:chExt cx="830580" cy="92333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EE4929-E39E-4288-9DD6-76F2E9EC6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171" y="1456096"/>
              <a:ext cx="786465" cy="78646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B4CE59-0493-406B-92B8-2E3047D93927}"/>
                </a:ext>
              </a:extLst>
            </p:cNvPr>
            <p:cNvSpPr txBox="1"/>
            <p:nvPr/>
          </p:nvSpPr>
          <p:spPr>
            <a:xfrm>
              <a:off x="4662056" y="1364859"/>
              <a:ext cx="786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8FBF682-33BB-447D-A00D-A7774F91A4D3}"/>
              </a:ext>
            </a:extLst>
          </p:cNvPr>
          <p:cNvGrpSpPr/>
          <p:nvPr/>
        </p:nvGrpSpPr>
        <p:grpSpPr>
          <a:xfrm>
            <a:off x="5707938" y="1769907"/>
            <a:ext cx="830580" cy="923330"/>
            <a:chOff x="4662056" y="1364859"/>
            <a:chExt cx="830580" cy="92333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489199-C9F6-40A1-8AEE-D13386F4B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171" y="1456096"/>
              <a:ext cx="786465" cy="78646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4F08E8D-F1F4-4123-B187-D3F09D4A3AD9}"/>
                </a:ext>
              </a:extLst>
            </p:cNvPr>
            <p:cNvSpPr txBox="1"/>
            <p:nvPr/>
          </p:nvSpPr>
          <p:spPr>
            <a:xfrm>
              <a:off x="4662056" y="1364859"/>
              <a:ext cx="786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1F975B-2BBB-4920-B78A-301B436E0BD8}"/>
              </a:ext>
            </a:extLst>
          </p:cNvPr>
          <p:cNvGrpSpPr/>
          <p:nvPr/>
        </p:nvGrpSpPr>
        <p:grpSpPr>
          <a:xfrm>
            <a:off x="7022730" y="1769907"/>
            <a:ext cx="830580" cy="923330"/>
            <a:chOff x="4662056" y="1364859"/>
            <a:chExt cx="830580" cy="92333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19639F-8407-419E-9589-2DBC0BE7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171" y="1456096"/>
              <a:ext cx="786465" cy="786465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F11D94-F8DD-4CDA-AEF8-A962460FD589}"/>
                </a:ext>
              </a:extLst>
            </p:cNvPr>
            <p:cNvSpPr txBox="1"/>
            <p:nvPr/>
          </p:nvSpPr>
          <p:spPr>
            <a:xfrm>
              <a:off x="4662056" y="1364859"/>
              <a:ext cx="786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455E97-2669-4346-8A53-FF7ED2A18C98}"/>
              </a:ext>
            </a:extLst>
          </p:cNvPr>
          <p:cNvGrpSpPr/>
          <p:nvPr/>
        </p:nvGrpSpPr>
        <p:grpSpPr>
          <a:xfrm>
            <a:off x="8397002" y="1769907"/>
            <a:ext cx="830580" cy="923330"/>
            <a:chOff x="4662056" y="1364859"/>
            <a:chExt cx="830580" cy="92333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9860C5-7624-453B-A71B-E1AE38DE2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171" y="1456096"/>
              <a:ext cx="786465" cy="786465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6A13C9-56A8-47C8-B7AC-72DC9D43513C}"/>
                </a:ext>
              </a:extLst>
            </p:cNvPr>
            <p:cNvSpPr txBox="1"/>
            <p:nvPr/>
          </p:nvSpPr>
          <p:spPr>
            <a:xfrm>
              <a:off x="4662056" y="1364859"/>
              <a:ext cx="786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F8F22D-5670-4C9D-9FCD-9EE885E5DE6F}"/>
              </a:ext>
            </a:extLst>
          </p:cNvPr>
          <p:cNvSpPr txBox="1"/>
          <p:nvPr/>
        </p:nvSpPr>
        <p:spPr>
          <a:xfrm>
            <a:off x="4485473" y="2979866"/>
            <a:ext cx="738664" cy="2486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节气介绍</a:t>
            </a:r>
            <a:endParaRPr lang="en-US" altLang="zh-CN" sz="3600" dirty="0">
              <a:latin typeface="隶书" panose="02010509060101010101" pitchFamily="49" charset="-122"/>
              <a:ea typeface="隶书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4280DC-95D4-472F-A7D0-6DE2BA086E3F}"/>
              </a:ext>
            </a:extLst>
          </p:cNvPr>
          <p:cNvSpPr txBox="1"/>
          <p:nvPr/>
        </p:nvSpPr>
        <p:spPr>
          <a:xfrm>
            <a:off x="5824190" y="2979866"/>
            <a:ext cx="738664" cy="2486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饮食风俗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E1B211-50E2-41C4-9D73-D766E5723AA1}"/>
              </a:ext>
            </a:extLst>
          </p:cNvPr>
          <p:cNvSpPr txBox="1"/>
          <p:nvPr/>
        </p:nvSpPr>
        <p:spPr>
          <a:xfrm>
            <a:off x="7162907" y="2964876"/>
            <a:ext cx="738664" cy="2486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农事活动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7E1B81-F00E-4FCC-8F42-6A2676A6AD1D}"/>
              </a:ext>
            </a:extLst>
          </p:cNvPr>
          <p:cNvSpPr txBox="1"/>
          <p:nvPr/>
        </p:nvSpPr>
        <p:spPr>
          <a:xfrm>
            <a:off x="8501624" y="2979866"/>
            <a:ext cx="738664" cy="2486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文学艺术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31422" y="896645"/>
            <a:ext cx="14003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53C6D2B-4055-48E4-AC8F-C3A499D89124}"/>
              </a:ext>
            </a:extLst>
          </p:cNvPr>
          <p:cNvSpPr/>
          <p:nvPr/>
        </p:nvSpPr>
        <p:spPr>
          <a:xfrm>
            <a:off x="3443676" y="78998"/>
            <a:ext cx="5243124" cy="9787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冰封万里雪皑皑，径堵千重港口塞。昨日剪桃修几树，忽如一夜李花开。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FD10FFD-71C9-4C05-B7DF-284DDDFED04D}"/>
              </a:ext>
            </a:extLst>
          </p:cNvPr>
          <p:cNvSpPr txBox="1"/>
          <p:nvPr/>
        </p:nvSpPr>
        <p:spPr>
          <a:xfrm>
            <a:off x="2153920" y="1280145"/>
            <a:ext cx="78841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超世纪细隶书" panose="02000000000000000000" pitchFamily="2" charset="-120"/>
                <a:ea typeface="超世纪细隶书" panose="02000000000000000000" pitchFamily="2" charset="-120"/>
                <a:cs typeface="+mn-ea"/>
                <a:sym typeface="+mn-lt"/>
              </a:rPr>
              <a:t>小寒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596F1FC-40B5-4F7E-989D-6593120DF8FF}"/>
              </a:ext>
            </a:extLst>
          </p:cNvPr>
          <p:cNvSpPr txBox="1"/>
          <p:nvPr/>
        </p:nvSpPr>
        <p:spPr>
          <a:xfrm>
            <a:off x="4422775" y="5979298"/>
            <a:ext cx="334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汇报人</a:t>
            </a:r>
            <a:r>
              <a:rPr lang="zh-CN" altLang="en-US" sz="2400" dirty="0" smtClean="0">
                <a:solidFill>
                  <a:prstClr val="black"/>
                </a:solidFill>
                <a:cs typeface="+mn-ea"/>
                <a:sym typeface="+mn-lt"/>
              </a:rPr>
              <a:t>：</a:t>
            </a: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优品</a:t>
            </a:r>
            <a:r>
              <a:rPr lang="en-US" altLang="zh-CN" sz="2400" dirty="0" smtClean="0">
                <a:solidFill>
                  <a:prstClr val="black"/>
                </a:solidFill>
                <a:cs typeface="+mn-ea"/>
                <a:sym typeface="+mn-lt"/>
              </a:rPr>
              <a:t>PPT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04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9E0F052-ABDC-45BA-9236-D13DD231BB46}"/>
              </a:ext>
            </a:extLst>
          </p:cNvPr>
          <p:cNvSpPr txBox="1"/>
          <p:nvPr/>
        </p:nvSpPr>
        <p:spPr>
          <a:xfrm>
            <a:off x="144586" y="1700416"/>
            <a:ext cx="1954381" cy="1862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壹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AE8584-744B-4A71-B8C1-390AB089D1FF}"/>
              </a:ext>
            </a:extLst>
          </p:cNvPr>
          <p:cNvSpPr txBox="1"/>
          <p:nvPr/>
        </p:nvSpPr>
        <p:spPr>
          <a:xfrm>
            <a:off x="2273093" y="721361"/>
            <a:ext cx="1107996" cy="38201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节气介绍</a:t>
            </a:r>
            <a:endParaRPr lang="en-US" altLang="zh-CN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C890B93-110C-4E2C-9DD5-20331659EC43}"/>
              </a:ext>
            </a:extLst>
          </p:cNvPr>
          <p:cNvSpPr/>
          <p:nvPr/>
        </p:nvSpPr>
        <p:spPr>
          <a:xfrm>
            <a:off x="3555214" y="764866"/>
            <a:ext cx="1569660" cy="37331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小寒一到，一年也就快要接近尾声，这一年无论怎样，都希望能够继续前行。</a:t>
            </a:r>
          </a:p>
        </p:txBody>
      </p:sp>
    </p:spTree>
    <p:extLst>
      <p:ext uri="{BB962C8B-B14F-4D97-AF65-F5344CB8AC3E}">
        <p14:creationId xmlns:p14="http://schemas.microsoft.com/office/powerpoint/2010/main" val="31489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CA95B7-C434-484D-A670-A225ECE677D5}"/>
              </a:ext>
            </a:extLst>
          </p:cNvPr>
          <p:cNvSpPr/>
          <p:nvPr/>
        </p:nvSpPr>
        <p:spPr>
          <a:xfrm>
            <a:off x="807806" y="2317915"/>
            <a:ext cx="74624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小寒时北京的平均气温一般在一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上下，极端最低温度在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—15℃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以下；东北北部地区的平均气温在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—30℃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左右，极端最低气温可低达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—50℃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以下，午后最高气温平均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—20℃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720000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藏北高原地区的平均气温在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—20℃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40°N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附近的河套以西地区平均气温在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—10℃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上下。到秦岭、淮河一线平均气温则在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左右，此线以南已经没有季节性的冻土，冬作物也没有明显的越冬期。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349AC07-47CC-4ACA-A072-86A4D4B43EF9}"/>
              </a:ext>
            </a:extLst>
          </p:cNvPr>
          <p:cNvSpPr txBox="1"/>
          <p:nvPr/>
        </p:nvSpPr>
        <p:spPr>
          <a:xfrm>
            <a:off x="1194333" y="1277815"/>
            <a:ext cx="2520417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6600" spc="1000">
                <a:latin typeface="隶书" panose="02010509060101010101" pitchFamily="49" charset="-122"/>
                <a:ea typeface="隶书" panose="0201050906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气温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DE949E-905A-4BD2-BC6F-94C06BBD283F}"/>
              </a:ext>
            </a:extLst>
          </p:cNvPr>
          <p:cNvSpPr/>
          <p:nvPr/>
        </p:nvSpPr>
        <p:spPr>
          <a:xfrm>
            <a:off x="807806" y="1789794"/>
            <a:ext cx="149941" cy="149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C8E130-60C2-4DF4-99B7-2F5CE2431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810935"/>
            <a:ext cx="5267960" cy="57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9585810-128C-4BBD-A153-36F12D357686}"/>
              </a:ext>
            </a:extLst>
          </p:cNvPr>
          <p:cNvSpPr txBox="1"/>
          <p:nvPr/>
        </p:nvSpPr>
        <p:spPr>
          <a:xfrm>
            <a:off x="1263750" y="2849732"/>
            <a:ext cx="968001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二候鹊始巢</a:t>
            </a:r>
            <a:r>
              <a:rPr lang="en-US" altLang="zh-CN" sz="2400" dirty="0">
                <a:cs typeface="+mn-ea"/>
                <a:sym typeface="+mn-lt"/>
              </a:rPr>
              <a:t>:</a:t>
            </a:r>
            <a:r>
              <a:rPr lang="zh-CN" altLang="en-US" sz="2400" dirty="0">
                <a:cs typeface="+mn-ea"/>
                <a:sym typeface="+mn-lt"/>
              </a:rPr>
              <a:t>古人认为候鸟中大雁是顺阴阳而迁移，此时北方到处 可见到喜鹊，并且感觉到阳气而开始筑巢。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079B9F9-B5D4-4BAF-BED3-6FA3DCC1DADC}"/>
              </a:ext>
            </a:extLst>
          </p:cNvPr>
          <p:cNvSpPr txBox="1"/>
          <p:nvPr/>
        </p:nvSpPr>
        <p:spPr>
          <a:xfrm>
            <a:off x="1263751" y="4602730"/>
            <a:ext cx="9680016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cs typeface="+mn-ea"/>
                <a:sym typeface="+mn-lt"/>
              </a:rPr>
              <a:t>三候雉始雊</a:t>
            </a:r>
            <a:r>
              <a:rPr lang="en-US" altLang="zh-CN" sz="2000" b="1" dirty="0">
                <a:cs typeface="+mn-ea"/>
                <a:sym typeface="+mn-lt"/>
              </a:rPr>
              <a:t>:</a:t>
            </a:r>
            <a:r>
              <a:rPr lang="zh-CN" altLang="en-US" sz="2400" dirty="0">
                <a:cs typeface="+mn-ea"/>
                <a:sym typeface="+mn-lt"/>
              </a:rPr>
              <a:t>“雊”为鸣叫的意思，雉在接近四九时会感阳气的生长而鸣叫。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452CC2D-9F77-4F21-9F5C-4C3ACAEF4508}"/>
              </a:ext>
            </a:extLst>
          </p:cNvPr>
          <p:cNvSpPr txBox="1"/>
          <p:nvPr/>
        </p:nvSpPr>
        <p:spPr>
          <a:xfrm>
            <a:off x="1264358" y="1649403"/>
            <a:ext cx="816249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一候雁北飞</a:t>
            </a:r>
            <a:r>
              <a:rPr lang="en-US" altLang="zh-CN" sz="2400" dirty="0">
                <a:cs typeface="+mn-ea"/>
                <a:sym typeface="+mn-lt"/>
              </a:rPr>
              <a:t>:</a:t>
            </a:r>
            <a:r>
              <a:rPr lang="zh-CN" altLang="en-US" sz="2400" dirty="0">
                <a:cs typeface="+mn-ea"/>
                <a:sym typeface="+mn-lt"/>
              </a:rPr>
              <a:t>此时阳气已动，所以大雁开始向北迁移；</a:t>
            </a:r>
          </a:p>
        </p:txBody>
      </p:sp>
    </p:spTree>
    <p:extLst>
      <p:ext uri="{BB962C8B-B14F-4D97-AF65-F5344CB8AC3E}">
        <p14:creationId xmlns:p14="http://schemas.microsoft.com/office/powerpoint/2010/main" val="9990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9B6FDEE-7546-4BCF-BF4C-02521335B5C7}"/>
              </a:ext>
            </a:extLst>
          </p:cNvPr>
          <p:cNvGrpSpPr/>
          <p:nvPr/>
        </p:nvGrpSpPr>
        <p:grpSpPr>
          <a:xfrm>
            <a:off x="1019780" y="1364206"/>
            <a:ext cx="10152441" cy="4222434"/>
            <a:chOff x="1019780" y="1364206"/>
            <a:chExt cx="10152441" cy="422243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8F12B973-AD39-402C-8F31-FC3DD5B83EF0}"/>
                </a:ext>
              </a:extLst>
            </p:cNvPr>
            <p:cNvGrpSpPr/>
            <p:nvPr/>
          </p:nvGrpSpPr>
          <p:grpSpPr>
            <a:xfrm>
              <a:off x="1019780" y="1364206"/>
              <a:ext cx="10152441" cy="4222434"/>
              <a:chOff x="229057" y="1416694"/>
              <a:chExt cx="10152441" cy="4222434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2B435D34-0B0D-4952-B232-D46CBAB73A7A}"/>
                  </a:ext>
                </a:extLst>
              </p:cNvPr>
              <p:cNvSpPr txBox="1"/>
              <p:nvPr/>
            </p:nvSpPr>
            <p:spPr>
              <a:xfrm>
                <a:off x="229057" y="1853476"/>
                <a:ext cx="1015244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720000">
                  <a:lnSpc>
                    <a:spcPct val="200000"/>
                  </a:lnSpc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太阳黄经达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285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度时，小寒节气开始。中国南方地区冬暖显著，隆冬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月，霜雪交侵，常有冰冻，最低气温在零下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10℃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左右。中国隆冬最冷的地区是黑龙江北部，最低气温在可达零下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40℃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左右，天寒地冻，滴水成冰。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indent="720000">
                  <a:lnSpc>
                    <a:spcPct val="200000"/>
                  </a:lnSpc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低海拔河谷地带，则是中国南方大部分地区隆冬最暖的地方，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月平均气温在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12℃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左右，只有很少年份可能出现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0℃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以下的低温。加之逆温效应十分显著，所以香蕉、芒果等热带水果能够良好生长。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27F88942-3B31-4B3C-BA4E-C29F7A613A6A}"/>
                  </a:ext>
                </a:extLst>
              </p:cNvPr>
              <p:cNvSpPr txBox="1"/>
              <p:nvPr/>
            </p:nvSpPr>
            <p:spPr>
              <a:xfrm>
                <a:off x="4631267" y="4661874"/>
                <a:ext cx="392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3686590A-37FC-4575-8E66-614037B0D799}"/>
                  </a:ext>
                </a:extLst>
              </p:cNvPr>
              <p:cNvSpPr txBox="1"/>
              <p:nvPr/>
            </p:nvSpPr>
            <p:spPr>
              <a:xfrm>
                <a:off x="610642" y="1416694"/>
                <a:ext cx="1634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特点</a:t>
                </a:r>
                <a:endPara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4A3F2F09-46D0-4B5E-8883-08F53F3F85AD}"/>
                </a:ext>
              </a:extLst>
            </p:cNvPr>
            <p:cNvSpPr/>
            <p:nvPr/>
          </p:nvSpPr>
          <p:spPr>
            <a:xfrm>
              <a:off x="1251424" y="1550845"/>
              <a:ext cx="149941" cy="1499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1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9E0F052-ABDC-45BA-9236-D13DD231BB46}"/>
              </a:ext>
            </a:extLst>
          </p:cNvPr>
          <p:cNvSpPr txBox="1"/>
          <p:nvPr/>
        </p:nvSpPr>
        <p:spPr>
          <a:xfrm>
            <a:off x="144586" y="1700416"/>
            <a:ext cx="1954381" cy="1862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rPr>
              <a:t>贰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AE8584-744B-4A71-B8C1-390AB089D1FF}"/>
              </a:ext>
            </a:extLst>
          </p:cNvPr>
          <p:cNvSpPr txBox="1"/>
          <p:nvPr/>
        </p:nvSpPr>
        <p:spPr>
          <a:xfrm>
            <a:off x="2273093" y="721361"/>
            <a:ext cx="1107996" cy="38201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饮食风俗</a:t>
            </a:r>
            <a:endParaRPr lang="en-US" altLang="zh-CN" dirty="0"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C890B93-110C-4E2C-9DD5-20331659EC43}"/>
              </a:ext>
            </a:extLst>
          </p:cNvPr>
          <p:cNvSpPr/>
          <p:nvPr/>
        </p:nvSpPr>
        <p:spPr>
          <a:xfrm>
            <a:off x="3555214" y="764866"/>
            <a:ext cx="1569660" cy="37331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小寒一到，一年也就快要接近尾声，这一年无论怎样，都希望能够继续前行。</a:t>
            </a:r>
          </a:p>
        </p:txBody>
      </p:sp>
    </p:spTree>
    <p:extLst>
      <p:ext uri="{BB962C8B-B14F-4D97-AF65-F5344CB8AC3E}">
        <p14:creationId xmlns:p14="http://schemas.microsoft.com/office/powerpoint/2010/main" val="39781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2EF279-13BF-4061-AB99-B66AD9888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71" y="4545714"/>
            <a:ext cx="303749" cy="3016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E3E18C-D73B-4358-81F3-837DC179550D}"/>
              </a:ext>
            </a:extLst>
          </p:cNvPr>
          <p:cNvSpPr txBox="1"/>
          <p:nvPr/>
        </p:nvSpPr>
        <p:spPr>
          <a:xfrm>
            <a:off x="7125651" y="1026160"/>
            <a:ext cx="4493538" cy="51364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饮食上，涮羊肉火锅、吃糖炒栗子、烤白薯成为小寒时尚。俗语说“三九补一冬，来年无病痛”，说的就是冬令食羊肉调养身体的做法。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俗话说，“小寒大寒，冷成冰团”。这个节气年轻人注意不要因过食肥甘厚味、辛辣之品而长出痤疮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吃菜饭、广东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吃糯米饭。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E7EDB1-4198-4A99-9834-A5B4BB6B43AB}"/>
              </a:ext>
            </a:extLst>
          </p:cNvPr>
          <p:cNvSpPr/>
          <p:nvPr/>
        </p:nvSpPr>
        <p:spPr>
          <a:xfrm>
            <a:off x="5163447" y="2518293"/>
            <a:ext cx="677108" cy="234059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/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饮食风俗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0252F9-9AB3-4097-9A2A-EF9E97FDCB6D}"/>
              </a:ext>
            </a:extLst>
          </p:cNvPr>
          <p:cNvCxnSpPr>
            <a:cxnSpLocks/>
          </p:cNvCxnSpPr>
          <p:nvPr/>
        </p:nvCxnSpPr>
        <p:spPr>
          <a:xfrm>
            <a:off x="6798536" y="1536963"/>
            <a:ext cx="0" cy="41148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CA3A679-2752-448B-A160-233F79DA4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0329" y="1893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9C6F15-55AE-4E5D-81B5-E7496563BD03}"/>
              </a:ext>
            </a:extLst>
          </p:cNvPr>
          <p:cNvSpPr/>
          <p:nvPr/>
        </p:nvSpPr>
        <p:spPr>
          <a:xfrm>
            <a:off x="436880" y="411480"/>
            <a:ext cx="11318240" cy="6035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EC2696-F988-4760-B5A5-A040B87A8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870" y="279400"/>
            <a:ext cx="6096012" cy="609601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E941E8-82AF-4D0F-ABD1-430422927E09}"/>
              </a:ext>
            </a:extLst>
          </p:cNvPr>
          <p:cNvSpPr/>
          <p:nvPr/>
        </p:nvSpPr>
        <p:spPr>
          <a:xfrm>
            <a:off x="4187076" y="2285938"/>
            <a:ext cx="447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食宜温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4D8D99-2FFA-4B1E-ABA2-BF14543C9039}"/>
              </a:ext>
            </a:extLst>
          </p:cNvPr>
          <p:cNvSpPr txBox="1"/>
          <p:nvPr/>
        </p:nvSpPr>
        <p:spPr>
          <a:xfrm>
            <a:off x="932413" y="750058"/>
            <a:ext cx="3093154" cy="5357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，是吃羊肉、鸡肉等温热食品的好时候，特别是对于偏于阳虚体质者的人：偏于阴气不足的食补以鸭肉、鹅肉为好。而冬季喝热粥也非常适合，如羊肉粥，以温补阳气；麦片粥，养心除烦；核桃粥，养阴固精；红薯粥，滋补肝肾；大枣粥，可使人感觉周身温暖，精力倍增；山药粥，大米烧开之后，放入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两山药，十几颗大枣，有养肾补血的功效。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5869CBC-B39E-4024-9D1D-4C0C475515D0}"/>
              </a:ext>
            </a:extLst>
          </p:cNvPr>
          <p:cNvCxnSpPr/>
          <p:nvPr/>
        </p:nvCxnSpPr>
        <p:spPr>
          <a:xfrm>
            <a:off x="4093069" y="1859170"/>
            <a:ext cx="26505" cy="29287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9972EC-FACF-49AB-9CF4-D79E804E5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88" y="1859170"/>
            <a:ext cx="303749" cy="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1trdbg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1466</Words>
  <Application>Microsoft Office PowerPoint</Application>
  <PresentationFormat>宽屏</PresentationFormat>
  <Paragraphs>110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超世纪细隶书</vt:lpstr>
      <vt:lpstr>隶书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</cp:revision>
  <dcterms:created xsi:type="dcterms:W3CDTF">2020-12-31T14:35:51Z</dcterms:created>
  <dcterms:modified xsi:type="dcterms:W3CDTF">2023-06-04T08:07:12Z</dcterms:modified>
</cp:coreProperties>
</file>