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2"/>
  </p:notesMasterIdLst>
  <p:sldIdLst>
    <p:sldId id="256" r:id="rId4"/>
    <p:sldId id="276" r:id="rId5"/>
    <p:sldId id="292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4" r:id="rId18"/>
    <p:sldId id="289" r:id="rId19"/>
    <p:sldId id="291" r:id="rId20"/>
    <p:sldId id="29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6"/>
    <a:srgbClr val="750105"/>
    <a:srgbClr val="FFD68E"/>
    <a:srgbClr val="FFC882"/>
    <a:srgbClr val="C20002"/>
    <a:srgbClr val="9B0301"/>
    <a:srgbClr val="FFFFFF"/>
    <a:srgbClr val="FFD8A7"/>
    <a:srgbClr val="FFF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AE7E-9757-4FE9-B047-E9091984D991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E1FAE-C2F0-442F-BE93-FE706F9BB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1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1FAE-C2F0-442F-BE93-FE706F9BB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41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53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33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72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71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17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9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8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08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7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4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7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816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3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4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38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60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27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80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3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9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63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10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23504" y="672102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66060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7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A30AEDA-A338-4B90-B73A-654EB8E52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5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>
              <a:defRPr sz="2800">
                <a:latin typeface="思源黑体" panose="020B0500000000000000" pitchFamily="34" charset="-122"/>
                <a:ea typeface="思源黑体" panose="020B0500000000000000" pitchFamily="34" charset="-122"/>
              </a:defRPr>
            </a:lvl2pPr>
            <a:lvl3pPr>
              <a:defRPr sz="2400">
                <a:latin typeface="思源黑体" panose="020B0500000000000000" pitchFamily="34" charset="-122"/>
                <a:ea typeface="思源黑体" panose="020B0500000000000000" pitchFamily="34" charset="-122"/>
              </a:defRPr>
            </a:lvl3pPr>
            <a:lvl4pPr>
              <a:defRPr sz="2000">
                <a:latin typeface="思源黑体" panose="020B0500000000000000" pitchFamily="34" charset="-122"/>
                <a:ea typeface="思源黑体" panose="020B0500000000000000" pitchFamily="34" charset="-122"/>
              </a:defRPr>
            </a:lvl4pPr>
            <a:lvl5pPr>
              <a:defRPr sz="2000">
                <a:latin typeface="思源黑体" panose="020B0500000000000000" pitchFamily="34" charset="-122"/>
                <a:ea typeface="思源黑体" panose="020B0500000000000000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7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F8ADE611-79EB-42AF-BE76-2B46689716F8}" type="datetimeFigureOut">
              <a:rPr lang="zh-CN" altLang="en-US" smtClean="0"/>
              <a:pPr/>
              <a:t>2023/6/3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fld id="{20C84D2E-C6E5-432F-BF4B-1F56AA6089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34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5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0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9098000-7E33-44A1-90FF-6A8916AB3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E8B0458-C383-49BC-BA03-335560EFB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13709"/>
            <a:ext cx="12192000" cy="29130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422C62C-64CF-4B96-8462-536D4F7E0E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1863" y="1247500"/>
            <a:ext cx="8882743" cy="376210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A39B570-CD6B-4F0C-8826-BBF435F54A3F}"/>
              </a:ext>
            </a:extLst>
          </p:cNvPr>
          <p:cNvSpPr/>
          <p:nvPr/>
        </p:nvSpPr>
        <p:spPr>
          <a:xfrm>
            <a:off x="3573886" y="4746041"/>
            <a:ext cx="4780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颁奖表彰人物介绍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17104FC-C8B0-4B11-8D07-55B399DE50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227A6C4C-4400-4433-A86F-E133A135A46D}"/>
              </a:ext>
            </a:extLst>
          </p:cNvPr>
          <p:cNvSpPr/>
          <p:nvPr/>
        </p:nvSpPr>
        <p:spPr>
          <a:xfrm>
            <a:off x="3230073" y="946748"/>
            <a:ext cx="5618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400" b="1" dirty="0" smtClean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20XX</a:t>
            </a:r>
            <a:r>
              <a:rPr lang="zh-CN" altLang="en-US" sz="4400" b="1" dirty="0" smtClean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年</a:t>
            </a:r>
            <a:r>
              <a:rPr lang="zh-CN" altLang="en-US" sz="44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优秀员工颁奖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D4CC533-358F-42B8-9836-DAA9B42E3777}"/>
              </a:ext>
            </a:extLst>
          </p:cNvPr>
          <p:cNvGrpSpPr/>
          <p:nvPr/>
        </p:nvGrpSpPr>
        <p:grpSpPr>
          <a:xfrm>
            <a:off x="2791726" y="4970770"/>
            <a:ext cx="694977" cy="333126"/>
            <a:chOff x="2505423" y="4910996"/>
            <a:chExt cx="807913" cy="387260"/>
          </a:xfrm>
        </p:grpSpPr>
        <p:sp>
          <p:nvSpPr>
            <p:cNvPr id="18" name="星形: 五角 17">
              <a:extLst>
                <a:ext uri="{FF2B5EF4-FFF2-40B4-BE49-F238E27FC236}">
                  <a16:creationId xmlns="" xmlns:a16="http://schemas.microsoft.com/office/drawing/2014/main" id="{EFD9F7E8-ACBC-41DC-8B18-5BC496A56923}"/>
                </a:ext>
              </a:extLst>
            </p:cNvPr>
            <p:cNvSpPr/>
            <p:nvPr/>
          </p:nvSpPr>
          <p:spPr>
            <a:xfrm>
              <a:off x="2933245" y="4918165"/>
              <a:ext cx="380091" cy="380091"/>
            </a:xfrm>
            <a:prstGeom prst="star5">
              <a:avLst>
                <a:gd name="adj" fmla="val 22207"/>
                <a:gd name="hf" fmla="val 105146"/>
                <a:gd name="vf" fmla="val 110557"/>
              </a:avLst>
            </a:prstGeom>
            <a:solidFill>
              <a:srgbClr val="FFC88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星形: 五角 18">
              <a:extLst>
                <a:ext uri="{FF2B5EF4-FFF2-40B4-BE49-F238E27FC236}">
                  <a16:creationId xmlns="" xmlns:a16="http://schemas.microsoft.com/office/drawing/2014/main" id="{909A7054-85D3-4CAA-9D72-21220D9CC10C}"/>
                </a:ext>
              </a:extLst>
            </p:cNvPr>
            <p:cNvSpPr/>
            <p:nvPr/>
          </p:nvSpPr>
          <p:spPr>
            <a:xfrm>
              <a:off x="2505423" y="4910996"/>
              <a:ext cx="380091" cy="380091"/>
            </a:xfrm>
            <a:prstGeom prst="star5">
              <a:avLst>
                <a:gd name="adj" fmla="val 22207"/>
                <a:gd name="hf" fmla="val 105146"/>
                <a:gd name="vf" fmla="val 110557"/>
              </a:avLst>
            </a:prstGeom>
            <a:solidFill>
              <a:srgbClr val="FFC88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2D4E5D5-6682-4E9F-BD76-0D2E9AAD5925}"/>
              </a:ext>
            </a:extLst>
          </p:cNvPr>
          <p:cNvGrpSpPr/>
          <p:nvPr/>
        </p:nvGrpSpPr>
        <p:grpSpPr>
          <a:xfrm>
            <a:off x="8449023" y="4976937"/>
            <a:ext cx="694977" cy="333126"/>
            <a:chOff x="2505423" y="4910996"/>
            <a:chExt cx="807913" cy="387260"/>
          </a:xfrm>
        </p:grpSpPr>
        <p:sp>
          <p:nvSpPr>
            <p:cNvPr id="22" name="星形: 五角 21">
              <a:extLst>
                <a:ext uri="{FF2B5EF4-FFF2-40B4-BE49-F238E27FC236}">
                  <a16:creationId xmlns="" xmlns:a16="http://schemas.microsoft.com/office/drawing/2014/main" id="{A80B8265-0837-4A9B-A0B9-1989F1301D8C}"/>
                </a:ext>
              </a:extLst>
            </p:cNvPr>
            <p:cNvSpPr/>
            <p:nvPr/>
          </p:nvSpPr>
          <p:spPr>
            <a:xfrm>
              <a:off x="2933245" y="4918165"/>
              <a:ext cx="380091" cy="380091"/>
            </a:xfrm>
            <a:prstGeom prst="star5">
              <a:avLst>
                <a:gd name="adj" fmla="val 22207"/>
                <a:gd name="hf" fmla="val 105146"/>
                <a:gd name="vf" fmla="val 110557"/>
              </a:avLst>
            </a:prstGeom>
            <a:solidFill>
              <a:srgbClr val="FFC88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星形: 五角 22">
              <a:extLst>
                <a:ext uri="{FF2B5EF4-FFF2-40B4-BE49-F238E27FC236}">
                  <a16:creationId xmlns="" xmlns:a16="http://schemas.microsoft.com/office/drawing/2014/main" id="{7236EE56-371A-478C-BFF3-C0E767DEE691}"/>
                </a:ext>
              </a:extLst>
            </p:cNvPr>
            <p:cNvSpPr/>
            <p:nvPr/>
          </p:nvSpPr>
          <p:spPr>
            <a:xfrm>
              <a:off x="2505423" y="4910996"/>
              <a:ext cx="380091" cy="380091"/>
            </a:xfrm>
            <a:prstGeom prst="star5">
              <a:avLst>
                <a:gd name="adj" fmla="val 22207"/>
                <a:gd name="hf" fmla="val 105146"/>
                <a:gd name="vf" fmla="val 110557"/>
              </a:avLst>
            </a:prstGeom>
            <a:solidFill>
              <a:srgbClr val="FFC88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5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DC9B0ADC-634E-4C84-B2C6-408B221A5D65}"/>
              </a:ext>
            </a:extLst>
          </p:cNvPr>
          <p:cNvSpPr/>
          <p:nvPr/>
        </p:nvSpPr>
        <p:spPr>
          <a:xfrm>
            <a:off x="765190" y="718457"/>
            <a:ext cx="10769313" cy="5421086"/>
          </a:xfrm>
          <a:prstGeom prst="roundRect">
            <a:avLst>
              <a:gd name="adj" fmla="val 0"/>
            </a:avLst>
          </a:prstGeom>
          <a:solidFill>
            <a:srgbClr val="C20002">
              <a:alpha val="30000"/>
            </a:srgbClr>
          </a:solidFill>
          <a:ln w="38100">
            <a:solidFill>
              <a:srgbClr val="FFD68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2400" y="4649401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某某某</a:t>
            </a:r>
            <a:endParaRPr lang="en-US" altLang="zh-CN" sz="2000" b="1" dirty="0">
              <a:gradFill>
                <a:gsLst>
                  <a:gs pos="0">
                    <a:srgbClr val="FFFAE8"/>
                  </a:gs>
                  <a:gs pos="55000">
                    <a:srgbClr val="FFD68E"/>
                  </a:gs>
                  <a:gs pos="100000">
                    <a:srgbClr val="FFD8A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部门：企划部</a:t>
            </a:r>
          </a:p>
        </p:txBody>
      </p:sp>
      <p:sp>
        <p:nvSpPr>
          <p:cNvPr id="4" name="矩形 3"/>
          <p:cNvSpPr/>
          <p:nvPr/>
        </p:nvSpPr>
        <p:spPr>
          <a:xfrm>
            <a:off x="1981335" y="3042305"/>
            <a:ext cx="4430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把自己的工作当成一种神圣的使命，即便是最普通的一个岗位，也能够以最高的标准，展现自己的人生价值，让青春无怨无悔，让人生绽放光芒！你们用自己耐心，热心，细心的服务，默默的帮助一线人员的战斗，你们是幕后的英雄！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50F19CB-793A-4908-BB24-A3EBAFC524DF}"/>
              </a:ext>
            </a:extLst>
          </p:cNvPr>
          <p:cNvGrpSpPr/>
          <p:nvPr/>
        </p:nvGrpSpPr>
        <p:grpSpPr>
          <a:xfrm>
            <a:off x="1770800" y="1701210"/>
            <a:ext cx="3446873" cy="991101"/>
            <a:chOff x="1250020" y="1510871"/>
            <a:chExt cx="3446873" cy="991101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60CFCCB7-8A0B-46A3-B211-3BCE3FC0C56B}"/>
                </a:ext>
              </a:extLst>
            </p:cNvPr>
            <p:cNvSpPr/>
            <p:nvPr/>
          </p:nvSpPr>
          <p:spPr>
            <a:xfrm>
              <a:off x="1631998" y="1778304"/>
              <a:ext cx="3064895" cy="697380"/>
            </a:xfrm>
            <a:prstGeom prst="roundRect">
              <a:avLst>
                <a:gd name="adj" fmla="val 10622"/>
              </a:avLst>
            </a:prstGeom>
            <a:solidFill>
              <a:srgbClr val="FFD68E"/>
            </a:solidFill>
            <a:ln w="38100">
              <a:solidFill>
                <a:srgbClr val="FFD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3708462-AEE0-42F8-A301-987A68C90B62}"/>
                </a:ext>
              </a:extLst>
            </p:cNvPr>
            <p:cNvGrpSpPr/>
            <p:nvPr/>
          </p:nvGrpSpPr>
          <p:grpSpPr>
            <a:xfrm>
              <a:off x="1250020" y="1510871"/>
              <a:ext cx="3160286" cy="991101"/>
              <a:chOff x="1263579" y="1420074"/>
              <a:chExt cx="3160286" cy="991101"/>
            </a:xfrm>
          </p:grpSpPr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B328B6C-2C21-4856-BEAE-7373975A8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635417">
                <a:off x="1263579" y="1420074"/>
                <a:ext cx="965274" cy="535272"/>
              </a:xfrm>
              <a:custGeom>
                <a:avLst/>
                <a:gdLst>
                  <a:gd name="connsiteX0" fmla="*/ 7612 w 1384664"/>
                  <a:gd name="connsiteY0" fmla="*/ 0 h 767836"/>
                  <a:gd name="connsiteX1" fmla="*/ 1377053 w 1384664"/>
                  <a:gd name="connsiteY1" fmla="*/ 0 h 767836"/>
                  <a:gd name="connsiteX2" fmla="*/ 1384664 w 1384664"/>
                  <a:gd name="connsiteY2" fmla="*/ 75504 h 767836"/>
                  <a:gd name="connsiteX3" fmla="*/ 692332 w 1384664"/>
                  <a:gd name="connsiteY3" fmla="*/ 767836 h 767836"/>
                  <a:gd name="connsiteX4" fmla="*/ 0 w 1384664"/>
                  <a:gd name="connsiteY4" fmla="*/ 75504 h 767836"/>
                  <a:gd name="connsiteX5" fmla="*/ 7612 w 1384664"/>
                  <a:gd name="connsiteY5" fmla="*/ 0 h 7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664" h="767836">
                    <a:moveTo>
                      <a:pt x="7612" y="0"/>
                    </a:moveTo>
                    <a:lnTo>
                      <a:pt x="1377053" y="0"/>
                    </a:lnTo>
                    <a:lnTo>
                      <a:pt x="1384664" y="75504"/>
                    </a:lnTo>
                    <a:cubicBezTo>
                      <a:pt x="1384664" y="457868"/>
                      <a:pt x="1074696" y="767836"/>
                      <a:pt x="692332" y="767836"/>
                    </a:cubicBezTo>
                    <a:cubicBezTo>
                      <a:pt x="309968" y="767836"/>
                      <a:pt x="0" y="457868"/>
                      <a:pt x="0" y="75504"/>
                    </a:cubicBezTo>
                    <a:lnTo>
                      <a:pt x="7612" y="0"/>
                    </a:lnTo>
                    <a:close/>
                  </a:path>
                </a:pathLst>
              </a:custGeom>
              <a:effectLst>
                <a:outerShdw blurRad="76200" dist="50800" dir="5400000" sx="103000" sy="103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2187355" y="1703289"/>
                <a:ext cx="22365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rgbClr val="C20002"/>
                    </a:solidFill>
                    <a:cs typeface="+mn-ea"/>
                    <a:sym typeface="+mn-lt"/>
                  </a:rPr>
                  <a:t>服务之星</a:t>
                </a: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657A8EA4-6625-4003-A1D2-3691FE9ECAF5}"/>
              </a:ext>
            </a:extLst>
          </p:cNvPr>
          <p:cNvGrpSpPr/>
          <p:nvPr/>
        </p:nvGrpSpPr>
        <p:grpSpPr>
          <a:xfrm>
            <a:off x="6891317" y="1334142"/>
            <a:ext cx="3553173" cy="3525025"/>
            <a:chOff x="6891317" y="1334142"/>
            <a:chExt cx="3553173" cy="3525025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C5CBF1DF-65A2-4337-AAD9-108FEAAEE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1317" y="1334142"/>
              <a:ext cx="3553173" cy="352502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BA420D30-3829-4EC9-82F5-1B6A3866F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2400" y="1968643"/>
              <a:ext cx="1851143" cy="184291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37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DC9B0ADC-634E-4C84-B2C6-408B221A5D65}"/>
              </a:ext>
            </a:extLst>
          </p:cNvPr>
          <p:cNvSpPr/>
          <p:nvPr/>
        </p:nvSpPr>
        <p:spPr>
          <a:xfrm>
            <a:off x="830503" y="718457"/>
            <a:ext cx="10769313" cy="5421086"/>
          </a:xfrm>
          <a:prstGeom prst="roundRect">
            <a:avLst>
              <a:gd name="adj" fmla="val 0"/>
            </a:avLst>
          </a:prstGeom>
          <a:solidFill>
            <a:srgbClr val="C20002">
              <a:alpha val="30000"/>
            </a:srgbClr>
          </a:solidFill>
          <a:ln w="38100">
            <a:solidFill>
              <a:srgbClr val="FFD68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36675" y="4791744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某某某</a:t>
            </a:r>
            <a:endParaRPr lang="en-US" altLang="zh-CN" sz="2000" b="1" dirty="0">
              <a:gradFill>
                <a:gsLst>
                  <a:gs pos="0">
                    <a:srgbClr val="FFFAE8"/>
                  </a:gs>
                  <a:gs pos="55000">
                    <a:srgbClr val="FFD68E"/>
                  </a:gs>
                  <a:gs pos="100000">
                    <a:srgbClr val="FFD8A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部门：企划部</a:t>
            </a:r>
          </a:p>
        </p:txBody>
      </p:sp>
      <p:sp>
        <p:nvSpPr>
          <p:cNvPr id="4" name="矩形 3"/>
          <p:cNvSpPr/>
          <p:nvPr/>
        </p:nvSpPr>
        <p:spPr>
          <a:xfrm>
            <a:off x="1817896" y="2637308"/>
            <a:ext cx="54699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说你默默无闻，你的名字没有与一件轰轰烈烈的大事有关，只是全体后勤服务战线上的一员；</a:t>
            </a:r>
          </a:p>
          <a:p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说你平凡普通，你的贡献恰是无悔付出与无私奉献的点滴中感动着身边人，只是你从来不争从不多想；</a:t>
            </a:r>
          </a:p>
          <a:p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你曾把青春年华笃定</a:t>
            </a:r>
            <a:r>
              <a:rPr lang="en-US" altLang="zh-CN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FT</a:t>
            </a:r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还是羸弱幼苗的春天，无论苦雨凄风还是阳光明媚你从未改变；</a:t>
            </a:r>
          </a:p>
          <a:p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你在事业基层走出一条与</a:t>
            </a:r>
            <a:r>
              <a:rPr lang="en-US" altLang="zh-CN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FT</a:t>
            </a:r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同等高质量、有价值的心路历程！ 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054380E9-99CA-480F-8ACE-DCFA92F8EFE9}"/>
              </a:ext>
            </a:extLst>
          </p:cNvPr>
          <p:cNvGrpSpPr/>
          <p:nvPr/>
        </p:nvGrpSpPr>
        <p:grpSpPr>
          <a:xfrm>
            <a:off x="7725592" y="1476485"/>
            <a:ext cx="3553173" cy="3525025"/>
            <a:chOff x="1301899" y="1784054"/>
            <a:chExt cx="3553173" cy="3525025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C5CBF1DF-65A2-4337-AAD9-108FEAAEE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1899" y="1784054"/>
              <a:ext cx="3553173" cy="352502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6E043E8F-1C19-448C-9249-003176D67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2982" y="2428333"/>
              <a:ext cx="1875247" cy="1875672"/>
            </a:xfrm>
            <a:prstGeom prst="ellipse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50F19CB-793A-4908-BB24-A3EBAFC524DF}"/>
              </a:ext>
            </a:extLst>
          </p:cNvPr>
          <p:cNvGrpSpPr/>
          <p:nvPr/>
        </p:nvGrpSpPr>
        <p:grpSpPr>
          <a:xfrm>
            <a:off x="1623417" y="1451708"/>
            <a:ext cx="5463841" cy="989024"/>
            <a:chOff x="1250020" y="1510871"/>
            <a:chExt cx="5463841" cy="989024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60CFCCB7-8A0B-46A3-B211-3BCE3FC0C56B}"/>
                </a:ext>
              </a:extLst>
            </p:cNvPr>
            <p:cNvSpPr/>
            <p:nvPr/>
          </p:nvSpPr>
          <p:spPr>
            <a:xfrm>
              <a:off x="1631998" y="1778304"/>
              <a:ext cx="4724370" cy="697380"/>
            </a:xfrm>
            <a:prstGeom prst="roundRect">
              <a:avLst>
                <a:gd name="adj" fmla="val 10622"/>
              </a:avLst>
            </a:prstGeom>
            <a:solidFill>
              <a:srgbClr val="FFD68E"/>
            </a:solidFill>
            <a:ln w="38100">
              <a:solidFill>
                <a:srgbClr val="FFD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3708462-AEE0-42F8-A301-987A68C90B62}"/>
                </a:ext>
              </a:extLst>
            </p:cNvPr>
            <p:cNvGrpSpPr/>
            <p:nvPr/>
          </p:nvGrpSpPr>
          <p:grpSpPr>
            <a:xfrm>
              <a:off x="1250020" y="1510871"/>
              <a:ext cx="5463841" cy="989024"/>
              <a:chOff x="1263579" y="1420074"/>
              <a:chExt cx="5463841" cy="98902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B328B6C-2C21-4856-BEAE-7373975A8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635417">
                <a:off x="1263579" y="1420074"/>
                <a:ext cx="965274" cy="535272"/>
              </a:xfrm>
              <a:custGeom>
                <a:avLst/>
                <a:gdLst>
                  <a:gd name="connsiteX0" fmla="*/ 7612 w 1384664"/>
                  <a:gd name="connsiteY0" fmla="*/ 0 h 767836"/>
                  <a:gd name="connsiteX1" fmla="*/ 1377053 w 1384664"/>
                  <a:gd name="connsiteY1" fmla="*/ 0 h 767836"/>
                  <a:gd name="connsiteX2" fmla="*/ 1384664 w 1384664"/>
                  <a:gd name="connsiteY2" fmla="*/ 75504 h 767836"/>
                  <a:gd name="connsiteX3" fmla="*/ 692332 w 1384664"/>
                  <a:gd name="connsiteY3" fmla="*/ 767836 h 767836"/>
                  <a:gd name="connsiteX4" fmla="*/ 0 w 1384664"/>
                  <a:gd name="connsiteY4" fmla="*/ 75504 h 767836"/>
                  <a:gd name="connsiteX5" fmla="*/ 7612 w 1384664"/>
                  <a:gd name="connsiteY5" fmla="*/ 0 h 7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664" h="767836">
                    <a:moveTo>
                      <a:pt x="7612" y="0"/>
                    </a:moveTo>
                    <a:lnTo>
                      <a:pt x="1377053" y="0"/>
                    </a:lnTo>
                    <a:lnTo>
                      <a:pt x="1384664" y="75504"/>
                    </a:lnTo>
                    <a:cubicBezTo>
                      <a:pt x="1384664" y="457868"/>
                      <a:pt x="1074696" y="767836"/>
                      <a:pt x="692332" y="767836"/>
                    </a:cubicBezTo>
                    <a:cubicBezTo>
                      <a:pt x="309968" y="767836"/>
                      <a:pt x="0" y="457868"/>
                      <a:pt x="0" y="75504"/>
                    </a:cubicBezTo>
                    <a:lnTo>
                      <a:pt x="7612" y="0"/>
                    </a:lnTo>
                    <a:close/>
                  </a:path>
                </a:pathLst>
              </a:custGeom>
              <a:effectLst>
                <a:outerShdw blurRad="76200" dist="50800" dir="5400000" sx="103000" sy="103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1669625" y="1701212"/>
                <a:ext cx="505779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rgbClr val="C20002"/>
                    </a:solidFill>
                    <a:cs typeface="+mn-ea"/>
                    <a:sym typeface="+mn-lt"/>
                  </a:rPr>
                  <a:t>生产、技术年度标兵 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0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DC9B0ADC-634E-4C84-B2C6-408B221A5D65}"/>
              </a:ext>
            </a:extLst>
          </p:cNvPr>
          <p:cNvSpPr/>
          <p:nvPr/>
        </p:nvSpPr>
        <p:spPr>
          <a:xfrm>
            <a:off x="765190" y="718457"/>
            <a:ext cx="10769313" cy="5421086"/>
          </a:xfrm>
          <a:prstGeom prst="roundRect">
            <a:avLst>
              <a:gd name="adj" fmla="val 0"/>
            </a:avLst>
          </a:prstGeom>
          <a:solidFill>
            <a:srgbClr val="C20002">
              <a:alpha val="30000"/>
            </a:srgbClr>
          </a:solidFill>
          <a:ln w="38100">
            <a:solidFill>
              <a:srgbClr val="FFD68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2400" y="4649401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某某某</a:t>
            </a:r>
            <a:endParaRPr lang="en-US" altLang="zh-CN" sz="2000" b="1" dirty="0">
              <a:gradFill>
                <a:gsLst>
                  <a:gs pos="0">
                    <a:srgbClr val="FFFAE8"/>
                  </a:gs>
                  <a:gs pos="55000">
                    <a:srgbClr val="FFD68E"/>
                  </a:gs>
                  <a:gs pos="100000">
                    <a:srgbClr val="FFD8A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部门：企划部</a:t>
            </a:r>
          </a:p>
        </p:txBody>
      </p:sp>
      <p:sp>
        <p:nvSpPr>
          <p:cNvPr id="4" name="矩形 3"/>
          <p:cNvSpPr/>
          <p:nvPr/>
        </p:nvSpPr>
        <p:spPr>
          <a:xfrm>
            <a:off x="2111903" y="2673327"/>
            <a:ext cx="41719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顶烈日、昌酷暑、走泥泞、披风霜。背起行囊、开始新一段施工；挥别同事、赶赴另一处现场。满天繁星，慰藉比邻天涯的孤寂；朝霞满天，映照事业远征的豪迈。佳视达工程项目的成就里，你功不可没！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50F19CB-793A-4908-BB24-A3EBAFC524DF}"/>
              </a:ext>
            </a:extLst>
          </p:cNvPr>
          <p:cNvGrpSpPr/>
          <p:nvPr/>
        </p:nvGrpSpPr>
        <p:grpSpPr>
          <a:xfrm>
            <a:off x="1877265" y="1479142"/>
            <a:ext cx="3602100" cy="991717"/>
            <a:chOff x="1250020" y="1510871"/>
            <a:chExt cx="3602100" cy="991717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60CFCCB7-8A0B-46A3-B211-3BCE3FC0C56B}"/>
                </a:ext>
              </a:extLst>
            </p:cNvPr>
            <p:cNvSpPr/>
            <p:nvPr/>
          </p:nvSpPr>
          <p:spPr>
            <a:xfrm>
              <a:off x="1631998" y="1778304"/>
              <a:ext cx="3064895" cy="697380"/>
            </a:xfrm>
            <a:prstGeom prst="roundRect">
              <a:avLst>
                <a:gd name="adj" fmla="val 10622"/>
              </a:avLst>
            </a:prstGeom>
            <a:solidFill>
              <a:srgbClr val="FFD68E"/>
            </a:solidFill>
            <a:ln w="38100">
              <a:solidFill>
                <a:srgbClr val="FFD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3708462-AEE0-42F8-A301-987A68C90B62}"/>
                </a:ext>
              </a:extLst>
            </p:cNvPr>
            <p:cNvGrpSpPr/>
            <p:nvPr/>
          </p:nvGrpSpPr>
          <p:grpSpPr>
            <a:xfrm>
              <a:off x="1250020" y="1510871"/>
              <a:ext cx="3602100" cy="991717"/>
              <a:chOff x="1263579" y="1420074"/>
              <a:chExt cx="3602100" cy="991717"/>
            </a:xfrm>
          </p:grpSpPr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B328B6C-2C21-4856-BEAE-7373975A8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635417">
                <a:off x="1263579" y="1420074"/>
                <a:ext cx="965274" cy="535272"/>
              </a:xfrm>
              <a:custGeom>
                <a:avLst/>
                <a:gdLst>
                  <a:gd name="connsiteX0" fmla="*/ 7612 w 1384664"/>
                  <a:gd name="connsiteY0" fmla="*/ 0 h 767836"/>
                  <a:gd name="connsiteX1" fmla="*/ 1377053 w 1384664"/>
                  <a:gd name="connsiteY1" fmla="*/ 0 h 767836"/>
                  <a:gd name="connsiteX2" fmla="*/ 1384664 w 1384664"/>
                  <a:gd name="connsiteY2" fmla="*/ 75504 h 767836"/>
                  <a:gd name="connsiteX3" fmla="*/ 692332 w 1384664"/>
                  <a:gd name="connsiteY3" fmla="*/ 767836 h 767836"/>
                  <a:gd name="connsiteX4" fmla="*/ 0 w 1384664"/>
                  <a:gd name="connsiteY4" fmla="*/ 75504 h 767836"/>
                  <a:gd name="connsiteX5" fmla="*/ 7612 w 1384664"/>
                  <a:gd name="connsiteY5" fmla="*/ 0 h 7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664" h="767836">
                    <a:moveTo>
                      <a:pt x="7612" y="0"/>
                    </a:moveTo>
                    <a:lnTo>
                      <a:pt x="1377053" y="0"/>
                    </a:lnTo>
                    <a:lnTo>
                      <a:pt x="1384664" y="75504"/>
                    </a:lnTo>
                    <a:cubicBezTo>
                      <a:pt x="1384664" y="457868"/>
                      <a:pt x="1074696" y="767836"/>
                      <a:pt x="692332" y="767836"/>
                    </a:cubicBezTo>
                    <a:cubicBezTo>
                      <a:pt x="309968" y="767836"/>
                      <a:pt x="0" y="457868"/>
                      <a:pt x="0" y="75504"/>
                    </a:cubicBezTo>
                    <a:lnTo>
                      <a:pt x="7612" y="0"/>
                    </a:lnTo>
                    <a:close/>
                  </a:path>
                </a:pathLst>
              </a:custGeom>
              <a:effectLst>
                <a:outerShdw blurRad="76200" dist="50800" dir="5400000" sx="103000" sy="103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1603247" y="1703905"/>
                <a:ext cx="32624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rgbClr val="C20002"/>
                    </a:solidFill>
                    <a:cs typeface="+mn-ea"/>
                    <a:sym typeface="+mn-lt"/>
                  </a:rPr>
                  <a:t>优秀项目经理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C9B2DBB0-0BAC-4A61-9A3B-8A59885656EC}"/>
              </a:ext>
            </a:extLst>
          </p:cNvPr>
          <p:cNvGrpSpPr/>
          <p:nvPr/>
        </p:nvGrpSpPr>
        <p:grpSpPr>
          <a:xfrm>
            <a:off x="6891317" y="1334142"/>
            <a:ext cx="3553173" cy="3525025"/>
            <a:chOff x="6891317" y="1334142"/>
            <a:chExt cx="3553173" cy="3525025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C5CBF1DF-65A2-4337-AAD9-108FEAAEE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1317" y="1334142"/>
              <a:ext cx="3553173" cy="352502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9D64230D-8CF0-4885-ABFE-B664E12301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2400" y="1985041"/>
              <a:ext cx="1875246" cy="184291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1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DC9B0ADC-634E-4C84-B2C6-408B221A5D65}"/>
              </a:ext>
            </a:extLst>
          </p:cNvPr>
          <p:cNvSpPr/>
          <p:nvPr/>
        </p:nvSpPr>
        <p:spPr>
          <a:xfrm>
            <a:off x="791314" y="718457"/>
            <a:ext cx="10769313" cy="5421086"/>
          </a:xfrm>
          <a:prstGeom prst="roundRect">
            <a:avLst>
              <a:gd name="adj" fmla="val 0"/>
            </a:avLst>
          </a:prstGeom>
          <a:solidFill>
            <a:srgbClr val="C20002">
              <a:alpha val="30000"/>
            </a:srgbClr>
          </a:solidFill>
          <a:ln w="38100">
            <a:solidFill>
              <a:srgbClr val="FFD68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2400" y="4649401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某某某</a:t>
            </a:r>
            <a:endParaRPr lang="en-US" altLang="zh-CN" sz="2000" b="1" dirty="0">
              <a:gradFill>
                <a:gsLst>
                  <a:gs pos="0">
                    <a:srgbClr val="FFFAE8"/>
                  </a:gs>
                  <a:gs pos="55000">
                    <a:srgbClr val="FFD68E"/>
                  </a:gs>
                  <a:gs pos="100000">
                    <a:srgbClr val="FFD8A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部门：企划部</a:t>
            </a:r>
          </a:p>
        </p:txBody>
      </p:sp>
      <p:sp>
        <p:nvSpPr>
          <p:cNvPr id="4" name="矩形 3"/>
          <p:cNvSpPr/>
          <p:nvPr/>
        </p:nvSpPr>
        <p:spPr>
          <a:xfrm>
            <a:off x="1969800" y="2635937"/>
            <a:ext cx="4615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以蓬勃的朝气，迅速地融入集体，精准尽责地演绎自己的角色。有时沉默，善于思考，有时忙碌，乐于实践。他们拥有专业技能，不乏天资悟性，用实际行动彰显了自己的工作特色，并以超乎常人的迅速冲出一片天地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50F19CB-793A-4908-BB24-A3EBAFC524DF}"/>
              </a:ext>
            </a:extLst>
          </p:cNvPr>
          <p:cNvGrpSpPr/>
          <p:nvPr/>
        </p:nvGrpSpPr>
        <p:grpSpPr>
          <a:xfrm>
            <a:off x="1969800" y="1334142"/>
            <a:ext cx="3757887" cy="975319"/>
            <a:chOff x="1250020" y="1510871"/>
            <a:chExt cx="3757887" cy="975319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60CFCCB7-8A0B-46A3-B211-3BCE3FC0C56B}"/>
                </a:ext>
              </a:extLst>
            </p:cNvPr>
            <p:cNvSpPr/>
            <p:nvPr/>
          </p:nvSpPr>
          <p:spPr>
            <a:xfrm>
              <a:off x="1631998" y="1778304"/>
              <a:ext cx="3344952" cy="697380"/>
            </a:xfrm>
            <a:prstGeom prst="roundRect">
              <a:avLst>
                <a:gd name="adj" fmla="val 10622"/>
              </a:avLst>
            </a:prstGeom>
            <a:solidFill>
              <a:srgbClr val="FFD68E"/>
            </a:solidFill>
            <a:ln w="38100">
              <a:solidFill>
                <a:srgbClr val="FFD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3708462-AEE0-42F8-A301-987A68C90B62}"/>
                </a:ext>
              </a:extLst>
            </p:cNvPr>
            <p:cNvGrpSpPr/>
            <p:nvPr/>
          </p:nvGrpSpPr>
          <p:grpSpPr>
            <a:xfrm>
              <a:off x="1250020" y="1510871"/>
              <a:ext cx="3757887" cy="975319"/>
              <a:chOff x="1263579" y="1420074"/>
              <a:chExt cx="3757887" cy="975319"/>
            </a:xfrm>
          </p:grpSpPr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B328B6C-2C21-4856-BEAE-7373975A8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635417">
                <a:off x="1263579" y="1420074"/>
                <a:ext cx="965274" cy="535272"/>
              </a:xfrm>
              <a:custGeom>
                <a:avLst/>
                <a:gdLst>
                  <a:gd name="connsiteX0" fmla="*/ 7612 w 1384664"/>
                  <a:gd name="connsiteY0" fmla="*/ 0 h 767836"/>
                  <a:gd name="connsiteX1" fmla="*/ 1377053 w 1384664"/>
                  <a:gd name="connsiteY1" fmla="*/ 0 h 767836"/>
                  <a:gd name="connsiteX2" fmla="*/ 1384664 w 1384664"/>
                  <a:gd name="connsiteY2" fmla="*/ 75504 h 767836"/>
                  <a:gd name="connsiteX3" fmla="*/ 692332 w 1384664"/>
                  <a:gd name="connsiteY3" fmla="*/ 767836 h 767836"/>
                  <a:gd name="connsiteX4" fmla="*/ 0 w 1384664"/>
                  <a:gd name="connsiteY4" fmla="*/ 75504 h 767836"/>
                  <a:gd name="connsiteX5" fmla="*/ 7612 w 1384664"/>
                  <a:gd name="connsiteY5" fmla="*/ 0 h 7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664" h="767836">
                    <a:moveTo>
                      <a:pt x="7612" y="0"/>
                    </a:moveTo>
                    <a:lnTo>
                      <a:pt x="1377053" y="0"/>
                    </a:lnTo>
                    <a:lnTo>
                      <a:pt x="1384664" y="75504"/>
                    </a:lnTo>
                    <a:cubicBezTo>
                      <a:pt x="1384664" y="457868"/>
                      <a:pt x="1074696" y="767836"/>
                      <a:pt x="692332" y="767836"/>
                    </a:cubicBezTo>
                    <a:cubicBezTo>
                      <a:pt x="309968" y="767836"/>
                      <a:pt x="0" y="457868"/>
                      <a:pt x="0" y="75504"/>
                    </a:cubicBezTo>
                    <a:lnTo>
                      <a:pt x="7612" y="0"/>
                    </a:lnTo>
                    <a:close/>
                  </a:path>
                </a:pathLst>
              </a:custGeom>
              <a:effectLst>
                <a:outerShdw blurRad="76200" dist="50800" dir="5400000" sx="103000" sy="103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1759034" y="1687507"/>
                <a:ext cx="32624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rgbClr val="C20002"/>
                    </a:solidFill>
                    <a:cs typeface="+mn-ea"/>
                    <a:sym typeface="+mn-lt"/>
                  </a:rPr>
                  <a:t>最上进员工奖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07AD6145-F651-4A5C-8DF8-88B149A70E2D}"/>
              </a:ext>
            </a:extLst>
          </p:cNvPr>
          <p:cNvGrpSpPr/>
          <p:nvPr/>
        </p:nvGrpSpPr>
        <p:grpSpPr>
          <a:xfrm>
            <a:off x="6891317" y="1334142"/>
            <a:ext cx="3553173" cy="3525025"/>
            <a:chOff x="6891317" y="1334142"/>
            <a:chExt cx="3553173" cy="3525025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C5CBF1DF-65A2-4337-AAD9-108FEAAEE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1317" y="1334142"/>
              <a:ext cx="3553173" cy="352502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1F053686-440A-4801-BEC2-A2C39A730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5946" y="1967586"/>
              <a:ext cx="1840124" cy="191262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8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9098000-7E33-44A1-90FF-6A8916AB3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E8B0458-C383-49BC-BA03-335560EFB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13709"/>
            <a:ext cx="12192000" cy="29130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F46304C-0F29-4556-97FF-B8A448A985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7012" y="566307"/>
            <a:ext cx="6382711" cy="6332147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4F6CB4B7-4A52-46F2-B3B6-B3787F113D06}"/>
              </a:ext>
            </a:extLst>
          </p:cNvPr>
          <p:cNvSpPr/>
          <p:nvPr/>
        </p:nvSpPr>
        <p:spPr>
          <a:xfrm>
            <a:off x="4464783" y="2777154"/>
            <a:ext cx="32624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80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团队篇</a:t>
            </a:r>
            <a:endParaRPr lang="en-US" altLang="zh-CN" sz="8000" dirty="0">
              <a:gradFill>
                <a:gsLst>
                  <a:gs pos="0">
                    <a:srgbClr val="FFFAE8"/>
                  </a:gs>
                  <a:gs pos="55000">
                    <a:srgbClr val="FFD68E"/>
                  </a:gs>
                  <a:gs pos="100000">
                    <a:srgbClr val="FFD8A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526A69C-14EE-4E30-8482-0E0BDC6A9B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110474"/>
            <a:ext cx="3178631" cy="17879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50EBBD7C-B9A2-4FEA-A9BD-5A08C73809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370" y="5070020"/>
            <a:ext cx="3178631" cy="17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2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9E278C42-37B3-48D0-BBC7-58B33AFD4D6A}"/>
              </a:ext>
            </a:extLst>
          </p:cNvPr>
          <p:cNvSpPr/>
          <p:nvPr/>
        </p:nvSpPr>
        <p:spPr>
          <a:xfrm>
            <a:off x="817440" y="718457"/>
            <a:ext cx="10769313" cy="5421086"/>
          </a:xfrm>
          <a:prstGeom prst="roundRect">
            <a:avLst>
              <a:gd name="adj" fmla="val 0"/>
            </a:avLst>
          </a:prstGeom>
          <a:solidFill>
            <a:srgbClr val="C20002">
              <a:alpha val="30000"/>
            </a:srgbClr>
          </a:solidFill>
          <a:ln w="38100">
            <a:solidFill>
              <a:srgbClr val="FFD68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41388" y="2543555"/>
            <a:ext cx="43940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以“三个体系”建设为中心，各个团队在人员素质、服务标准、统筹能力、协作能力等方面也得到全面提升，涌现出一批专业知识技能过硬、服务意识强、人员素质高、积极主动、乐于奉献的优秀管理团队，在创新方法、合理优化工作流程、提高效率等方面成绩突出。他们用敬业的态度和优质的服务肩负起企业赋予他们的责任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B1162073-79FC-40F7-9B65-B8DBC63955F7}"/>
              </a:ext>
            </a:extLst>
          </p:cNvPr>
          <p:cNvGrpSpPr/>
          <p:nvPr/>
        </p:nvGrpSpPr>
        <p:grpSpPr>
          <a:xfrm>
            <a:off x="1708541" y="1152686"/>
            <a:ext cx="3687742" cy="985993"/>
            <a:chOff x="2543242" y="682011"/>
            <a:chExt cx="3687742" cy="985993"/>
          </a:xfrm>
        </p:grpSpPr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3D446173-E734-4CB1-AE24-7840FA3E0BD5}"/>
                </a:ext>
              </a:extLst>
            </p:cNvPr>
            <p:cNvSpPr/>
            <p:nvPr/>
          </p:nvSpPr>
          <p:spPr>
            <a:xfrm>
              <a:off x="2886032" y="960118"/>
              <a:ext cx="3344952" cy="697380"/>
            </a:xfrm>
            <a:prstGeom prst="roundRect">
              <a:avLst>
                <a:gd name="adj" fmla="val 10622"/>
              </a:avLst>
            </a:prstGeom>
            <a:solidFill>
              <a:srgbClr val="FFD68E"/>
            </a:solidFill>
            <a:ln w="38100">
              <a:solidFill>
                <a:srgbClr val="FFD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6D92205A-1D4E-4070-92F1-BC26738395C9}"/>
                </a:ext>
              </a:extLst>
            </p:cNvPr>
            <p:cNvGrpSpPr/>
            <p:nvPr/>
          </p:nvGrpSpPr>
          <p:grpSpPr>
            <a:xfrm>
              <a:off x="2543242" y="682011"/>
              <a:ext cx="3646482" cy="985993"/>
              <a:chOff x="2556801" y="591214"/>
              <a:chExt cx="3646482" cy="985993"/>
            </a:xfrm>
          </p:grpSpPr>
          <p:pic>
            <p:nvPicPr>
              <p:cNvPr id="9" name="图片 8">
                <a:extLst>
                  <a:ext uri="{FF2B5EF4-FFF2-40B4-BE49-F238E27FC236}">
                    <a16:creationId xmlns="" xmlns:a16="http://schemas.microsoft.com/office/drawing/2014/main" id="{AF8CF20D-51A4-4AF6-BDF9-8C617757D9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635417">
                <a:off x="2556801" y="591214"/>
                <a:ext cx="965274" cy="535272"/>
              </a:xfrm>
              <a:custGeom>
                <a:avLst/>
                <a:gdLst>
                  <a:gd name="connsiteX0" fmla="*/ 7612 w 1384664"/>
                  <a:gd name="connsiteY0" fmla="*/ 0 h 767836"/>
                  <a:gd name="connsiteX1" fmla="*/ 1377053 w 1384664"/>
                  <a:gd name="connsiteY1" fmla="*/ 0 h 767836"/>
                  <a:gd name="connsiteX2" fmla="*/ 1384664 w 1384664"/>
                  <a:gd name="connsiteY2" fmla="*/ 75504 h 767836"/>
                  <a:gd name="connsiteX3" fmla="*/ 692332 w 1384664"/>
                  <a:gd name="connsiteY3" fmla="*/ 767836 h 767836"/>
                  <a:gd name="connsiteX4" fmla="*/ 0 w 1384664"/>
                  <a:gd name="connsiteY4" fmla="*/ 75504 h 767836"/>
                  <a:gd name="connsiteX5" fmla="*/ 7612 w 1384664"/>
                  <a:gd name="connsiteY5" fmla="*/ 0 h 7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664" h="767836">
                    <a:moveTo>
                      <a:pt x="7612" y="0"/>
                    </a:moveTo>
                    <a:lnTo>
                      <a:pt x="1377053" y="0"/>
                    </a:lnTo>
                    <a:lnTo>
                      <a:pt x="1384664" y="75504"/>
                    </a:lnTo>
                    <a:cubicBezTo>
                      <a:pt x="1384664" y="457868"/>
                      <a:pt x="1074696" y="767836"/>
                      <a:pt x="692332" y="767836"/>
                    </a:cubicBezTo>
                    <a:cubicBezTo>
                      <a:pt x="309968" y="767836"/>
                      <a:pt x="0" y="457868"/>
                      <a:pt x="0" y="75504"/>
                    </a:cubicBezTo>
                    <a:lnTo>
                      <a:pt x="7612" y="0"/>
                    </a:lnTo>
                    <a:close/>
                  </a:path>
                </a:pathLst>
              </a:custGeom>
              <a:effectLst>
                <a:outerShdw blurRad="76200" dist="50800" dir="5400000" sx="103000" sy="103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7EE9801D-08CF-419C-8A2A-5F6799EE59BF}"/>
                  </a:ext>
                </a:extLst>
              </p:cNvPr>
              <p:cNvSpPr/>
              <p:nvPr/>
            </p:nvSpPr>
            <p:spPr>
              <a:xfrm>
                <a:off x="2940851" y="869321"/>
                <a:ext cx="32624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rgbClr val="C20002"/>
                    </a:solidFill>
                    <a:cs typeface="+mn-ea"/>
                    <a:sym typeface="+mn-lt"/>
                  </a:rPr>
                  <a:t>创新管理团队</a:t>
                </a:r>
              </a:p>
            </p:txBody>
          </p:sp>
        </p:grp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911E3A12-24A1-417D-8AEA-7DF2C0470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63" y="2128173"/>
            <a:ext cx="3878425" cy="2375535"/>
          </a:xfrm>
          <a:prstGeom prst="rect">
            <a:avLst/>
          </a:prstGeom>
          <a:ln w="57150">
            <a:solidFill>
              <a:srgbClr val="FFD68E"/>
            </a:solidFill>
          </a:ln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B91B1650-1E06-48C6-8303-0C9AC493370E}"/>
              </a:ext>
            </a:extLst>
          </p:cNvPr>
          <p:cNvGrpSpPr/>
          <p:nvPr/>
        </p:nvGrpSpPr>
        <p:grpSpPr>
          <a:xfrm>
            <a:off x="7457713" y="4916489"/>
            <a:ext cx="2761885" cy="461665"/>
            <a:chOff x="7679493" y="4944212"/>
            <a:chExt cx="2761885" cy="461665"/>
          </a:xfrm>
        </p:grpSpPr>
        <p:sp>
          <p:nvSpPr>
            <p:cNvPr id="3" name="文本框 2"/>
            <p:cNvSpPr txBox="1"/>
            <p:nvPr/>
          </p:nvSpPr>
          <p:spPr>
            <a:xfrm>
              <a:off x="8083093" y="4944212"/>
              <a:ext cx="2031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gradFill>
                    <a:gsLst>
                      <a:gs pos="0">
                        <a:srgbClr val="FFFAE8"/>
                      </a:gs>
                      <a:gs pos="55000">
                        <a:srgbClr val="FFD68E"/>
                      </a:gs>
                      <a:gs pos="100000">
                        <a:srgbClr val="FFD8A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部门：企划部</a:t>
              </a:r>
            </a:p>
          </p:txBody>
        </p:sp>
        <p:sp>
          <p:nvSpPr>
            <p:cNvPr id="14" name="星形: 五角 13">
              <a:extLst>
                <a:ext uri="{FF2B5EF4-FFF2-40B4-BE49-F238E27FC236}">
                  <a16:creationId xmlns="" xmlns:a16="http://schemas.microsoft.com/office/drawing/2014/main" id="{5DE3091D-9252-405E-8DC0-442915F843E1}"/>
                </a:ext>
              </a:extLst>
            </p:cNvPr>
            <p:cNvSpPr/>
            <p:nvPr/>
          </p:nvSpPr>
          <p:spPr>
            <a:xfrm>
              <a:off x="7679493" y="5008823"/>
              <a:ext cx="326959" cy="326959"/>
            </a:xfrm>
            <a:prstGeom prst="star5">
              <a:avLst>
                <a:gd name="adj" fmla="val 22207"/>
                <a:gd name="hf" fmla="val 105146"/>
                <a:gd name="vf" fmla="val 110557"/>
              </a:avLst>
            </a:prstGeom>
            <a:solidFill>
              <a:srgbClr val="FFC88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星形: 五角 15">
              <a:extLst>
                <a:ext uri="{FF2B5EF4-FFF2-40B4-BE49-F238E27FC236}">
                  <a16:creationId xmlns="" xmlns:a16="http://schemas.microsoft.com/office/drawing/2014/main" id="{2BCB7D3D-67D6-45EB-82B6-9C447AB84C2B}"/>
                </a:ext>
              </a:extLst>
            </p:cNvPr>
            <p:cNvSpPr/>
            <p:nvPr/>
          </p:nvSpPr>
          <p:spPr>
            <a:xfrm>
              <a:off x="10114419" y="4995376"/>
              <a:ext cx="326959" cy="326959"/>
            </a:xfrm>
            <a:prstGeom prst="star5">
              <a:avLst>
                <a:gd name="adj" fmla="val 22207"/>
                <a:gd name="hf" fmla="val 105146"/>
                <a:gd name="vf" fmla="val 110557"/>
              </a:avLst>
            </a:prstGeom>
            <a:solidFill>
              <a:srgbClr val="FFC88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0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9E278C42-37B3-48D0-BBC7-58B33AFD4D6A}"/>
              </a:ext>
            </a:extLst>
          </p:cNvPr>
          <p:cNvSpPr/>
          <p:nvPr/>
        </p:nvSpPr>
        <p:spPr>
          <a:xfrm>
            <a:off x="629874" y="685214"/>
            <a:ext cx="10853913" cy="5540774"/>
          </a:xfrm>
          <a:prstGeom prst="roundRect">
            <a:avLst>
              <a:gd name="adj" fmla="val 0"/>
            </a:avLst>
          </a:prstGeom>
          <a:solidFill>
            <a:srgbClr val="C20002">
              <a:alpha val="30000"/>
            </a:srgbClr>
          </a:solidFill>
          <a:ln w="38100">
            <a:solidFill>
              <a:srgbClr val="FFD68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71413" y="2576587"/>
            <a:ext cx="46320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他们承担了更多的责任，为企业的发展作出了重大贡献，取得了销售业绩名列前茅的佳绩，他们的销售业绩将载入史册，面对</a:t>
            </a:r>
            <a:r>
              <a:rPr lang="en-US" altLang="zh-CN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2021</a:t>
            </a:r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年历史上最为严苛的调控政策，他们创新营销模式、加强团队建设、提升员工素质，以诚信营销赢得了客户与市场的认可，以创新销售模式和有效运用各种策略拉动销售。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B1162073-79FC-40F7-9B65-B8DBC63955F7}"/>
              </a:ext>
            </a:extLst>
          </p:cNvPr>
          <p:cNvGrpSpPr/>
          <p:nvPr/>
        </p:nvGrpSpPr>
        <p:grpSpPr>
          <a:xfrm>
            <a:off x="1708541" y="1152686"/>
            <a:ext cx="3922186" cy="985993"/>
            <a:chOff x="2543242" y="682011"/>
            <a:chExt cx="3922186" cy="985993"/>
          </a:xfrm>
        </p:grpSpPr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3D446173-E734-4CB1-AE24-7840FA3E0BD5}"/>
                </a:ext>
              </a:extLst>
            </p:cNvPr>
            <p:cNvSpPr/>
            <p:nvPr/>
          </p:nvSpPr>
          <p:spPr>
            <a:xfrm>
              <a:off x="2886032" y="960118"/>
              <a:ext cx="3344952" cy="697380"/>
            </a:xfrm>
            <a:prstGeom prst="roundRect">
              <a:avLst>
                <a:gd name="adj" fmla="val 10622"/>
              </a:avLst>
            </a:prstGeom>
            <a:solidFill>
              <a:srgbClr val="FFD68E"/>
            </a:solidFill>
            <a:ln w="38100">
              <a:solidFill>
                <a:srgbClr val="FFD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6D92205A-1D4E-4070-92F1-BC26738395C9}"/>
                </a:ext>
              </a:extLst>
            </p:cNvPr>
            <p:cNvGrpSpPr/>
            <p:nvPr/>
          </p:nvGrpSpPr>
          <p:grpSpPr>
            <a:xfrm>
              <a:off x="2543242" y="682011"/>
              <a:ext cx="3922186" cy="985993"/>
              <a:chOff x="2556801" y="591214"/>
              <a:chExt cx="3922186" cy="985993"/>
            </a:xfrm>
          </p:grpSpPr>
          <p:pic>
            <p:nvPicPr>
              <p:cNvPr id="9" name="图片 8">
                <a:extLst>
                  <a:ext uri="{FF2B5EF4-FFF2-40B4-BE49-F238E27FC236}">
                    <a16:creationId xmlns="" xmlns:a16="http://schemas.microsoft.com/office/drawing/2014/main" id="{AF8CF20D-51A4-4AF6-BDF9-8C617757D9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635417">
                <a:off x="2556801" y="591214"/>
                <a:ext cx="965274" cy="535272"/>
              </a:xfrm>
              <a:custGeom>
                <a:avLst/>
                <a:gdLst>
                  <a:gd name="connsiteX0" fmla="*/ 7612 w 1384664"/>
                  <a:gd name="connsiteY0" fmla="*/ 0 h 767836"/>
                  <a:gd name="connsiteX1" fmla="*/ 1377053 w 1384664"/>
                  <a:gd name="connsiteY1" fmla="*/ 0 h 767836"/>
                  <a:gd name="connsiteX2" fmla="*/ 1384664 w 1384664"/>
                  <a:gd name="connsiteY2" fmla="*/ 75504 h 767836"/>
                  <a:gd name="connsiteX3" fmla="*/ 692332 w 1384664"/>
                  <a:gd name="connsiteY3" fmla="*/ 767836 h 767836"/>
                  <a:gd name="connsiteX4" fmla="*/ 0 w 1384664"/>
                  <a:gd name="connsiteY4" fmla="*/ 75504 h 767836"/>
                  <a:gd name="connsiteX5" fmla="*/ 7612 w 1384664"/>
                  <a:gd name="connsiteY5" fmla="*/ 0 h 7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664" h="767836">
                    <a:moveTo>
                      <a:pt x="7612" y="0"/>
                    </a:moveTo>
                    <a:lnTo>
                      <a:pt x="1377053" y="0"/>
                    </a:lnTo>
                    <a:lnTo>
                      <a:pt x="1384664" y="75504"/>
                    </a:lnTo>
                    <a:cubicBezTo>
                      <a:pt x="1384664" y="457868"/>
                      <a:pt x="1074696" y="767836"/>
                      <a:pt x="692332" y="767836"/>
                    </a:cubicBezTo>
                    <a:cubicBezTo>
                      <a:pt x="309968" y="767836"/>
                      <a:pt x="0" y="457868"/>
                      <a:pt x="0" y="75504"/>
                    </a:cubicBezTo>
                    <a:lnTo>
                      <a:pt x="7612" y="0"/>
                    </a:lnTo>
                    <a:close/>
                  </a:path>
                </a:pathLst>
              </a:custGeom>
              <a:effectLst>
                <a:outerShdw blurRad="76200" dist="50800" dir="5400000" sx="103000" sy="103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7EE9801D-08CF-419C-8A2A-5F6799EE59BF}"/>
                  </a:ext>
                </a:extLst>
              </p:cNvPr>
              <p:cNvSpPr/>
              <p:nvPr/>
            </p:nvSpPr>
            <p:spPr>
              <a:xfrm>
                <a:off x="2960075" y="869321"/>
                <a:ext cx="35189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rgbClr val="C20002"/>
                    </a:solidFill>
                    <a:cs typeface="+mn-ea"/>
                    <a:sym typeface="+mn-lt"/>
                  </a:rPr>
                  <a:t>销售先进集体 </a:t>
                </a: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B91B1650-1E06-48C6-8303-0C9AC493370E}"/>
              </a:ext>
            </a:extLst>
          </p:cNvPr>
          <p:cNvGrpSpPr/>
          <p:nvPr/>
        </p:nvGrpSpPr>
        <p:grpSpPr>
          <a:xfrm>
            <a:off x="7090086" y="4669467"/>
            <a:ext cx="2827200" cy="461665"/>
            <a:chOff x="7679493" y="4944212"/>
            <a:chExt cx="2827200" cy="461665"/>
          </a:xfrm>
        </p:grpSpPr>
        <p:sp>
          <p:nvSpPr>
            <p:cNvPr id="3" name="文本框 2"/>
            <p:cNvSpPr txBox="1"/>
            <p:nvPr/>
          </p:nvSpPr>
          <p:spPr>
            <a:xfrm>
              <a:off x="7988516" y="4944212"/>
              <a:ext cx="2220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gradFill>
                    <a:gsLst>
                      <a:gs pos="0">
                        <a:srgbClr val="FFFAE8"/>
                      </a:gs>
                      <a:gs pos="55000">
                        <a:srgbClr val="FFD68E"/>
                      </a:gs>
                      <a:gs pos="100000">
                        <a:srgbClr val="FFD8A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部门：销售</a:t>
              </a:r>
              <a:r>
                <a:rPr lang="en-US" altLang="zh-CN" sz="2400" b="1" dirty="0">
                  <a:gradFill>
                    <a:gsLst>
                      <a:gs pos="0">
                        <a:srgbClr val="FFFAE8"/>
                      </a:gs>
                      <a:gs pos="55000">
                        <a:srgbClr val="FFD68E"/>
                      </a:gs>
                      <a:gs pos="100000">
                        <a:srgbClr val="FFD8A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1</a:t>
              </a:r>
              <a:r>
                <a:rPr lang="zh-CN" altLang="en-US" sz="2400" b="1" dirty="0">
                  <a:gradFill>
                    <a:gsLst>
                      <a:gs pos="0">
                        <a:srgbClr val="FFFAE8"/>
                      </a:gs>
                      <a:gs pos="55000">
                        <a:srgbClr val="FFD68E"/>
                      </a:gs>
                      <a:gs pos="100000">
                        <a:srgbClr val="FFD8A7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14" name="星形: 五角 13">
              <a:extLst>
                <a:ext uri="{FF2B5EF4-FFF2-40B4-BE49-F238E27FC236}">
                  <a16:creationId xmlns="" xmlns:a16="http://schemas.microsoft.com/office/drawing/2014/main" id="{5DE3091D-9252-405E-8DC0-442915F843E1}"/>
                </a:ext>
              </a:extLst>
            </p:cNvPr>
            <p:cNvSpPr/>
            <p:nvPr/>
          </p:nvSpPr>
          <p:spPr>
            <a:xfrm>
              <a:off x="7679493" y="5008823"/>
              <a:ext cx="326959" cy="326959"/>
            </a:xfrm>
            <a:prstGeom prst="star5">
              <a:avLst>
                <a:gd name="adj" fmla="val 22207"/>
                <a:gd name="hf" fmla="val 105146"/>
                <a:gd name="vf" fmla="val 110557"/>
              </a:avLst>
            </a:prstGeom>
            <a:solidFill>
              <a:srgbClr val="FFC88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星形: 五角 15">
              <a:extLst>
                <a:ext uri="{FF2B5EF4-FFF2-40B4-BE49-F238E27FC236}">
                  <a16:creationId xmlns="" xmlns:a16="http://schemas.microsoft.com/office/drawing/2014/main" id="{2BCB7D3D-67D6-45EB-82B6-9C447AB84C2B}"/>
                </a:ext>
              </a:extLst>
            </p:cNvPr>
            <p:cNvSpPr/>
            <p:nvPr/>
          </p:nvSpPr>
          <p:spPr>
            <a:xfrm>
              <a:off x="10179734" y="4982313"/>
              <a:ext cx="326959" cy="326959"/>
            </a:xfrm>
            <a:prstGeom prst="star5">
              <a:avLst>
                <a:gd name="adj" fmla="val 22207"/>
                <a:gd name="hf" fmla="val 105146"/>
                <a:gd name="vf" fmla="val 110557"/>
              </a:avLst>
            </a:prstGeom>
            <a:solidFill>
              <a:srgbClr val="FFC88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0CC60F7-A933-491A-81FE-036F5C54F5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309" y="2150432"/>
            <a:ext cx="3765408" cy="2281799"/>
          </a:xfrm>
          <a:prstGeom prst="rect">
            <a:avLst/>
          </a:prstGeom>
          <a:ln w="57150">
            <a:solidFill>
              <a:srgbClr val="FFD68E"/>
            </a:solidFill>
          </a:ln>
        </p:spPr>
      </p:pic>
    </p:spTree>
    <p:extLst>
      <p:ext uri="{BB962C8B-B14F-4D97-AF65-F5344CB8AC3E}">
        <p14:creationId xmlns:p14="http://schemas.microsoft.com/office/powerpoint/2010/main" val="11453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9098000-7E33-44A1-90FF-6A8916AB3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E8B0458-C383-49BC-BA03-335560EFB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13709"/>
            <a:ext cx="12192000" cy="29130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422C62C-64CF-4B96-8462-536D4F7E0E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1863" y="1247500"/>
            <a:ext cx="8882743" cy="376210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A39B570-CD6B-4F0C-8826-BBF435F54A3F}"/>
              </a:ext>
            </a:extLst>
          </p:cNvPr>
          <p:cNvSpPr/>
          <p:nvPr/>
        </p:nvSpPr>
        <p:spPr>
          <a:xfrm>
            <a:off x="3573886" y="4771441"/>
            <a:ext cx="47808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典礼结束感谢参加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17104FC-C8B0-4B11-8D07-55B399DE50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227A6C4C-4400-4433-A86F-E133A135A46D}"/>
              </a:ext>
            </a:extLst>
          </p:cNvPr>
          <p:cNvSpPr/>
          <p:nvPr/>
        </p:nvSpPr>
        <p:spPr>
          <a:xfrm>
            <a:off x="3230073" y="946748"/>
            <a:ext cx="5618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400" b="1" dirty="0" smtClean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20XX</a:t>
            </a:r>
            <a:r>
              <a:rPr lang="zh-CN" altLang="en-US" sz="4400" b="1" dirty="0" smtClean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年</a:t>
            </a:r>
            <a:r>
              <a:rPr lang="zh-CN" altLang="en-US" sz="44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优秀员工颁奖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D4CC533-358F-42B8-9836-DAA9B42E3777}"/>
              </a:ext>
            </a:extLst>
          </p:cNvPr>
          <p:cNvGrpSpPr/>
          <p:nvPr/>
        </p:nvGrpSpPr>
        <p:grpSpPr>
          <a:xfrm>
            <a:off x="2791726" y="4970770"/>
            <a:ext cx="694977" cy="333126"/>
            <a:chOff x="2505423" y="4910996"/>
            <a:chExt cx="807913" cy="387260"/>
          </a:xfrm>
        </p:grpSpPr>
        <p:sp>
          <p:nvSpPr>
            <p:cNvPr id="18" name="星形: 五角 17">
              <a:extLst>
                <a:ext uri="{FF2B5EF4-FFF2-40B4-BE49-F238E27FC236}">
                  <a16:creationId xmlns="" xmlns:a16="http://schemas.microsoft.com/office/drawing/2014/main" id="{EFD9F7E8-ACBC-41DC-8B18-5BC496A56923}"/>
                </a:ext>
              </a:extLst>
            </p:cNvPr>
            <p:cNvSpPr/>
            <p:nvPr/>
          </p:nvSpPr>
          <p:spPr>
            <a:xfrm>
              <a:off x="2933245" y="4918165"/>
              <a:ext cx="380091" cy="380091"/>
            </a:xfrm>
            <a:prstGeom prst="star5">
              <a:avLst>
                <a:gd name="adj" fmla="val 22207"/>
                <a:gd name="hf" fmla="val 105146"/>
                <a:gd name="vf" fmla="val 110557"/>
              </a:avLst>
            </a:prstGeom>
            <a:solidFill>
              <a:srgbClr val="FFC88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星形: 五角 18">
              <a:extLst>
                <a:ext uri="{FF2B5EF4-FFF2-40B4-BE49-F238E27FC236}">
                  <a16:creationId xmlns="" xmlns:a16="http://schemas.microsoft.com/office/drawing/2014/main" id="{909A7054-85D3-4CAA-9D72-21220D9CC10C}"/>
                </a:ext>
              </a:extLst>
            </p:cNvPr>
            <p:cNvSpPr/>
            <p:nvPr/>
          </p:nvSpPr>
          <p:spPr>
            <a:xfrm>
              <a:off x="2505423" y="4910996"/>
              <a:ext cx="380091" cy="380091"/>
            </a:xfrm>
            <a:prstGeom prst="star5">
              <a:avLst>
                <a:gd name="adj" fmla="val 22207"/>
                <a:gd name="hf" fmla="val 105146"/>
                <a:gd name="vf" fmla="val 110557"/>
              </a:avLst>
            </a:prstGeom>
            <a:solidFill>
              <a:srgbClr val="FFC88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2D4E5D5-6682-4E9F-BD76-0D2E9AAD5925}"/>
              </a:ext>
            </a:extLst>
          </p:cNvPr>
          <p:cNvGrpSpPr/>
          <p:nvPr/>
        </p:nvGrpSpPr>
        <p:grpSpPr>
          <a:xfrm>
            <a:off x="8449023" y="4976937"/>
            <a:ext cx="694977" cy="333126"/>
            <a:chOff x="2505423" y="4910996"/>
            <a:chExt cx="807913" cy="387260"/>
          </a:xfrm>
        </p:grpSpPr>
        <p:sp>
          <p:nvSpPr>
            <p:cNvPr id="22" name="星形: 五角 21">
              <a:extLst>
                <a:ext uri="{FF2B5EF4-FFF2-40B4-BE49-F238E27FC236}">
                  <a16:creationId xmlns="" xmlns:a16="http://schemas.microsoft.com/office/drawing/2014/main" id="{A80B8265-0837-4A9B-A0B9-1989F1301D8C}"/>
                </a:ext>
              </a:extLst>
            </p:cNvPr>
            <p:cNvSpPr/>
            <p:nvPr/>
          </p:nvSpPr>
          <p:spPr>
            <a:xfrm>
              <a:off x="2933245" y="4918165"/>
              <a:ext cx="380091" cy="380091"/>
            </a:xfrm>
            <a:prstGeom prst="star5">
              <a:avLst>
                <a:gd name="adj" fmla="val 22207"/>
                <a:gd name="hf" fmla="val 105146"/>
                <a:gd name="vf" fmla="val 110557"/>
              </a:avLst>
            </a:prstGeom>
            <a:solidFill>
              <a:srgbClr val="FFC88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星形: 五角 22">
              <a:extLst>
                <a:ext uri="{FF2B5EF4-FFF2-40B4-BE49-F238E27FC236}">
                  <a16:creationId xmlns="" xmlns:a16="http://schemas.microsoft.com/office/drawing/2014/main" id="{7236EE56-371A-478C-BFF3-C0E767DEE691}"/>
                </a:ext>
              </a:extLst>
            </p:cNvPr>
            <p:cNvSpPr/>
            <p:nvPr/>
          </p:nvSpPr>
          <p:spPr>
            <a:xfrm>
              <a:off x="2505423" y="4910996"/>
              <a:ext cx="380091" cy="380091"/>
            </a:xfrm>
            <a:prstGeom prst="star5">
              <a:avLst>
                <a:gd name="adj" fmla="val 22207"/>
                <a:gd name="hf" fmla="val 105146"/>
                <a:gd name="vf" fmla="val 110557"/>
              </a:avLst>
            </a:prstGeom>
            <a:solidFill>
              <a:srgbClr val="FFC88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9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4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056E359-1A34-4738-8B5F-D607955D97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3855F352-5F1F-4960-ABE9-986A1794C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13709"/>
            <a:ext cx="12192000" cy="29130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17104FC-C8B0-4B11-8D07-55B399DE50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110474"/>
            <a:ext cx="3178631" cy="178798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891F5757-347A-464A-9788-CAB2C4CBCD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402" y="1978579"/>
            <a:ext cx="3883351" cy="385258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227A6C4C-4400-4433-A86F-E133A135A46D}"/>
              </a:ext>
            </a:extLst>
          </p:cNvPr>
          <p:cNvSpPr/>
          <p:nvPr/>
        </p:nvSpPr>
        <p:spPr>
          <a:xfrm>
            <a:off x="3540397" y="793352"/>
            <a:ext cx="5472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4400" dirty="0" smtClean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20XX</a:t>
            </a:r>
            <a:r>
              <a:rPr lang="zh-CN" altLang="en-US" sz="4400" dirty="0" smtClean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年</a:t>
            </a:r>
            <a:r>
              <a:rPr lang="zh-CN" altLang="en-US" sz="44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优秀员工颁奖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57FEE3B-1009-4B9D-8506-94F0BD392690}"/>
              </a:ext>
            </a:extLst>
          </p:cNvPr>
          <p:cNvSpPr/>
          <p:nvPr/>
        </p:nvSpPr>
        <p:spPr>
          <a:xfrm>
            <a:off x="3121477" y="341181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44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个人篇</a:t>
            </a:r>
            <a:endParaRPr lang="en-US" altLang="zh-CN" sz="4400" dirty="0">
              <a:gradFill>
                <a:gsLst>
                  <a:gs pos="0">
                    <a:srgbClr val="FFFAE8"/>
                  </a:gs>
                  <a:gs pos="55000">
                    <a:srgbClr val="FFD68E"/>
                  </a:gs>
                  <a:gs pos="100000">
                    <a:srgbClr val="FFD8A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C001F60E-6552-4D8F-9348-CCF165E4BD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1999" y="1943513"/>
            <a:ext cx="3883351" cy="3852587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646D163A-A45A-41C1-BCF4-613EC95804D3}"/>
              </a:ext>
            </a:extLst>
          </p:cNvPr>
          <p:cNvSpPr/>
          <p:nvPr/>
        </p:nvSpPr>
        <p:spPr>
          <a:xfrm>
            <a:off x="7004828" y="3376743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44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团队篇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00F4E871-CD3E-4317-A349-718F62026C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370" y="5070020"/>
            <a:ext cx="3178631" cy="1787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89072" y="6187736"/>
            <a:ext cx="11896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6C0006"/>
                </a:solidFill>
              </a:rPr>
              <a:t>https://www.ypppt.com/</a:t>
            </a:r>
            <a:endParaRPr lang="zh-CN" altLang="en-US" sz="600" dirty="0">
              <a:solidFill>
                <a:srgbClr val="6C00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9098000-7E33-44A1-90FF-6A8916AB3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E8B0458-C383-49BC-BA03-335560EFB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13709"/>
            <a:ext cx="12192000" cy="29130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F46304C-0F29-4556-97FF-B8A448A985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7012" y="566307"/>
            <a:ext cx="6382711" cy="6332147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4F6CB4B7-4A52-46F2-B3B6-B3787F113D06}"/>
              </a:ext>
            </a:extLst>
          </p:cNvPr>
          <p:cNvSpPr/>
          <p:nvPr/>
        </p:nvSpPr>
        <p:spPr>
          <a:xfrm>
            <a:off x="4464783" y="2777154"/>
            <a:ext cx="32624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80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个人篇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526A69C-14EE-4E30-8482-0E0BDC6A9B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110474"/>
            <a:ext cx="3178631" cy="17879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50EBBD7C-B9A2-4FEA-A9BD-5A08C73809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370" y="5070020"/>
            <a:ext cx="3178631" cy="17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DC9B0ADC-634E-4C84-B2C6-408B221A5D65}"/>
              </a:ext>
            </a:extLst>
          </p:cNvPr>
          <p:cNvSpPr/>
          <p:nvPr/>
        </p:nvSpPr>
        <p:spPr>
          <a:xfrm>
            <a:off x="765188" y="718457"/>
            <a:ext cx="10769313" cy="5421086"/>
          </a:xfrm>
          <a:prstGeom prst="roundRect">
            <a:avLst>
              <a:gd name="adj" fmla="val 0"/>
            </a:avLst>
          </a:prstGeom>
          <a:solidFill>
            <a:srgbClr val="C20002">
              <a:alpha val="30000"/>
            </a:srgbClr>
          </a:solidFill>
          <a:ln w="38100">
            <a:solidFill>
              <a:srgbClr val="FFD68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2400" y="4649401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某某某</a:t>
            </a:r>
            <a:endParaRPr lang="en-US" altLang="zh-CN" sz="2000" b="1" dirty="0">
              <a:gradFill>
                <a:gsLst>
                  <a:gs pos="0">
                    <a:srgbClr val="FFFAE8"/>
                  </a:gs>
                  <a:gs pos="55000">
                    <a:srgbClr val="FFD68E"/>
                  </a:gs>
                  <a:gs pos="100000">
                    <a:srgbClr val="FFD8A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部门：企划部</a:t>
            </a:r>
          </a:p>
        </p:txBody>
      </p:sp>
      <p:sp>
        <p:nvSpPr>
          <p:cNvPr id="4" name="矩形 3"/>
          <p:cNvSpPr/>
          <p:nvPr/>
        </p:nvSpPr>
        <p:spPr>
          <a:xfrm>
            <a:off x="2033018" y="3045864"/>
            <a:ext cx="40032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最是那新颖独创的聪慧，最是那醍醐灌顶的玲珑，你是智慧的化身，总能在高深莫测的的研发领域另辟蹊径、独树一帜。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054380E9-99CA-480F-8ACE-DCFA92F8EFE9}"/>
              </a:ext>
            </a:extLst>
          </p:cNvPr>
          <p:cNvGrpSpPr/>
          <p:nvPr/>
        </p:nvGrpSpPr>
        <p:grpSpPr>
          <a:xfrm>
            <a:off x="6886827" y="1283351"/>
            <a:ext cx="3553173" cy="3525025"/>
            <a:chOff x="1301899" y="1784054"/>
            <a:chExt cx="3553173" cy="3525025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C5CBF1DF-65A2-4337-AAD9-108FEAAEE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1899" y="1784054"/>
              <a:ext cx="3553173" cy="352502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6E043E8F-1C19-448C-9249-003176D67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2982" y="2428333"/>
              <a:ext cx="1875247" cy="1875672"/>
            </a:xfrm>
            <a:prstGeom prst="ellipse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50F19CB-793A-4908-BB24-A3EBAFC524DF}"/>
              </a:ext>
            </a:extLst>
          </p:cNvPr>
          <p:cNvGrpSpPr/>
          <p:nvPr/>
        </p:nvGrpSpPr>
        <p:grpSpPr>
          <a:xfrm>
            <a:off x="1934715" y="1701210"/>
            <a:ext cx="3726930" cy="975319"/>
            <a:chOff x="1250020" y="1510871"/>
            <a:chExt cx="3726930" cy="975319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60CFCCB7-8A0B-46A3-B211-3BCE3FC0C56B}"/>
                </a:ext>
              </a:extLst>
            </p:cNvPr>
            <p:cNvSpPr/>
            <p:nvPr/>
          </p:nvSpPr>
          <p:spPr>
            <a:xfrm>
              <a:off x="1631998" y="1778304"/>
              <a:ext cx="3344952" cy="697380"/>
            </a:xfrm>
            <a:prstGeom prst="roundRect">
              <a:avLst>
                <a:gd name="adj" fmla="val 10622"/>
              </a:avLst>
            </a:prstGeom>
            <a:solidFill>
              <a:srgbClr val="FFD68E"/>
            </a:solidFill>
            <a:ln w="38100">
              <a:solidFill>
                <a:srgbClr val="FFD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3708462-AEE0-42F8-A301-987A68C90B62}"/>
                </a:ext>
              </a:extLst>
            </p:cNvPr>
            <p:cNvGrpSpPr/>
            <p:nvPr/>
          </p:nvGrpSpPr>
          <p:grpSpPr>
            <a:xfrm>
              <a:off x="1250020" y="1510871"/>
              <a:ext cx="3474656" cy="975319"/>
              <a:chOff x="1263579" y="1420074"/>
              <a:chExt cx="3474656" cy="975319"/>
            </a:xfrm>
          </p:grpSpPr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B328B6C-2C21-4856-BEAE-7373975A8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635417">
                <a:off x="1263579" y="1420074"/>
                <a:ext cx="965274" cy="535272"/>
              </a:xfrm>
              <a:custGeom>
                <a:avLst/>
                <a:gdLst>
                  <a:gd name="connsiteX0" fmla="*/ 7612 w 1384664"/>
                  <a:gd name="connsiteY0" fmla="*/ 0 h 767836"/>
                  <a:gd name="connsiteX1" fmla="*/ 1377053 w 1384664"/>
                  <a:gd name="connsiteY1" fmla="*/ 0 h 767836"/>
                  <a:gd name="connsiteX2" fmla="*/ 1384664 w 1384664"/>
                  <a:gd name="connsiteY2" fmla="*/ 75504 h 767836"/>
                  <a:gd name="connsiteX3" fmla="*/ 692332 w 1384664"/>
                  <a:gd name="connsiteY3" fmla="*/ 767836 h 767836"/>
                  <a:gd name="connsiteX4" fmla="*/ 0 w 1384664"/>
                  <a:gd name="connsiteY4" fmla="*/ 75504 h 767836"/>
                  <a:gd name="connsiteX5" fmla="*/ 7612 w 1384664"/>
                  <a:gd name="connsiteY5" fmla="*/ 0 h 7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664" h="767836">
                    <a:moveTo>
                      <a:pt x="7612" y="0"/>
                    </a:moveTo>
                    <a:lnTo>
                      <a:pt x="1377053" y="0"/>
                    </a:lnTo>
                    <a:lnTo>
                      <a:pt x="1384664" y="75504"/>
                    </a:lnTo>
                    <a:cubicBezTo>
                      <a:pt x="1384664" y="457868"/>
                      <a:pt x="1074696" y="767836"/>
                      <a:pt x="692332" y="767836"/>
                    </a:cubicBezTo>
                    <a:cubicBezTo>
                      <a:pt x="309968" y="767836"/>
                      <a:pt x="0" y="457868"/>
                      <a:pt x="0" y="75504"/>
                    </a:cubicBezTo>
                    <a:lnTo>
                      <a:pt x="7612" y="0"/>
                    </a:lnTo>
                    <a:close/>
                  </a:path>
                </a:pathLst>
              </a:custGeom>
              <a:effectLst>
                <a:outerShdw blurRad="76200" dist="50800" dir="5400000" sx="103000" sy="103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1988764" y="1687507"/>
                <a:ext cx="27494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rgbClr val="C20002"/>
                    </a:solidFill>
                    <a:cs typeface="+mn-ea"/>
                    <a:sym typeface="+mn-lt"/>
                  </a:rPr>
                  <a:t>新颖创意奖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53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DC9B0ADC-634E-4C84-B2C6-408B221A5D65}"/>
              </a:ext>
            </a:extLst>
          </p:cNvPr>
          <p:cNvSpPr/>
          <p:nvPr/>
        </p:nvSpPr>
        <p:spPr>
          <a:xfrm>
            <a:off x="712938" y="718457"/>
            <a:ext cx="10769313" cy="5421086"/>
          </a:xfrm>
          <a:prstGeom prst="roundRect">
            <a:avLst>
              <a:gd name="adj" fmla="val 0"/>
            </a:avLst>
          </a:prstGeom>
          <a:solidFill>
            <a:srgbClr val="C20002">
              <a:alpha val="30000"/>
            </a:srgbClr>
          </a:solidFill>
          <a:ln w="38100">
            <a:solidFill>
              <a:srgbClr val="FFD68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2400" y="4649401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某某某</a:t>
            </a:r>
            <a:endParaRPr lang="en-US" altLang="zh-CN" sz="2000" b="1" dirty="0">
              <a:gradFill>
                <a:gsLst>
                  <a:gs pos="0">
                    <a:srgbClr val="FFFAE8"/>
                  </a:gs>
                  <a:gs pos="55000">
                    <a:srgbClr val="FFD68E"/>
                  </a:gs>
                  <a:gs pos="100000">
                    <a:srgbClr val="FFD8A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部门：企划部</a:t>
            </a:r>
          </a:p>
        </p:txBody>
      </p:sp>
      <p:sp>
        <p:nvSpPr>
          <p:cNvPr id="4" name="矩形 3"/>
          <p:cNvSpPr/>
          <p:nvPr/>
        </p:nvSpPr>
        <p:spPr>
          <a:xfrm>
            <a:off x="1991743" y="3140643"/>
            <a:ext cx="44301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她是融入集体的新鲜血液，在各自的岗位上，刻苦学习专业知识，不断提升业务技能，虚心请教优秀员工，认真总结工作方法，她用饱满的热情，坚持不懈的追求，付出比常人更多的努力，个人能力得到了迅速提升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50F19CB-793A-4908-BB24-A3EBAFC524DF}"/>
              </a:ext>
            </a:extLst>
          </p:cNvPr>
          <p:cNvGrpSpPr/>
          <p:nvPr/>
        </p:nvGrpSpPr>
        <p:grpSpPr>
          <a:xfrm>
            <a:off x="1770800" y="1701210"/>
            <a:ext cx="4322114" cy="985097"/>
            <a:chOff x="1250020" y="1510871"/>
            <a:chExt cx="4322114" cy="985097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60CFCCB7-8A0B-46A3-B211-3BCE3FC0C56B}"/>
                </a:ext>
              </a:extLst>
            </p:cNvPr>
            <p:cNvSpPr/>
            <p:nvPr/>
          </p:nvSpPr>
          <p:spPr>
            <a:xfrm>
              <a:off x="1631998" y="1778304"/>
              <a:ext cx="3940136" cy="697380"/>
            </a:xfrm>
            <a:prstGeom prst="roundRect">
              <a:avLst>
                <a:gd name="adj" fmla="val 10622"/>
              </a:avLst>
            </a:prstGeom>
            <a:solidFill>
              <a:srgbClr val="FFD68E"/>
            </a:solidFill>
            <a:ln w="38100">
              <a:solidFill>
                <a:srgbClr val="FFD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3708462-AEE0-42F8-A301-987A68C90B62}"/>
                </a:ext>
              </a:extLst>
            </p:cNvPr>
            <p:cNvGrpSpPr/>
            <p:nvPr/>
          </p:nvGrpSpPr>
          <p:grpSpPr>
            <a:xfrm>
              <a:off x="1250020" y="1510871"/>
              <a:ext cx="4299672" cy="985097"/>
              <a:chOff x="1263579" y="1420074"/>
              <a:chExt cx="4299672" cy="985097"/>
            </a:xfrm>
          </p:grpSpPr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B328B6C-2C21-4856-BEAE-7373975A8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635417">
                <a:off x="1263579" y="1420074"/>
                <a:ext cx="965274" cy="535272"/>
              </a:xfrm>
              <a:custGeom>
                <a:avLst/>
                <a:gdLst>
                  <a:gd name="connsiteX0" fmla="*/ 7612 w 1384664"/>
                  <a:gd name="connsiteY0" fmla="*/ 0 h 767836"/>
                  <a:gd name="connsiteX1" fmla="*/ 1377053 w 1384664"/>
                  <a:gd name="connsiteY1" fmla="*/ 0 h 767836"/>
                  <a:gd name="connsiteX2" fmla="*/ 1384664 w 1384664"/>
                  <a:gd name="connsiteY2" fmla="*/ 75504 h 767836"/>
                  <a:gd name="connsiteX3" fmla="*/ 692332 w 1384664"/>
                  <a:gd name="connsiteY3" fmla="*/ 767836 h 767836"/>
                  <a:gd name="connsiteX4" fmla="*/ 0 w 1384664"/>
                  <a:gd name="connsiteY4" fmla="*/ 75504 h 767836"/>
                  <a:gd name="connsiteX5" fmla="*/ 7612 w 1384664"/>
                  <a:gd name="connsiteY5" fmla="*/ 0 h 7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664" h="767836">
                    <a:moveTo>
                      <a:pt x="7612" y="0"/>
                    </a:moveTo>
                    <a:lnTo>
                      <a:pt x="1377053" y="0"/>
                    </a:lnTo>
                    <a:lnTo>
                      <a:pt x="1384664" y="75504"/>
                    </a:lnTo>
                    <a:cubicBezTo>
                      <a:pt x="1384664" y="457868"/>
                      <a:pt x="1074696" y="767836"/>
                      <a:pt x="692332" y="767836"/>
                    </a:cubicBezTo>
                    <a:cubicBezTo>
                      <a:pt x="309968" y="767836"/>
                      <a:pt x="0" y="457868"/>
                      <a:pt x="0" y="75504"/>
                    </a:cubicBezTo>
                    <a:lnTo>
                      <a:pt x="7612" y="0"/>
                    </a:lnTo>
                    <a:close/>
                  </a:path>
                </a:pathLst>
              </a:custGeom>
              <a:effectLst>
                <a:outerShdw blurRad="76200" dist="50800" dir="5400000" sx="103000" sy="103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1787858" y="1697285"/>
                <a:ext cx="377539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rgbClr val="C20002"/>
                    </a:solidFill>
                    <a:cs typeface="+mn-ea"/>
                    <a:sym typeface="+mn-lt"/>
                  </a:rPr>
                  <a:t>最具成长力新人</a:t>
                </a: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657A8EA4-6625-4003-A1D2-3691FE9ECAF5}"/>
              </a:ext>
            </a:extLst>
          </p:cNvPr>
          <p:cNvGrpSpPr/>
          <p:nvPr/>
        </p:nvGrpSpPr>
        <p:grpSpPr>
          <a:xfrm>
            <a:off x="6891317" y="1334142"/>
            <a:ext cx="3553173" cy="3525025"/>
            <a:chOff x="6891317" y="1334142"/>
            <a:chExt cx="3553173" cy="3525025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C5CBF1DF-65A2-4337-AAD9-108FEAAEE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1317" y="1334142"/>
              <a:ext cx="3553173" cy="352502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BA420D30-3829-4EC9-82F5-1B6A3866F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2400" y="1968643"/>
              <a:ext cx="1851143" cy="184291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29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DC9B0ADC-634E-4C84-B2C6-408B221A5D65}"/>
              </a:ext>
            </a:extLst>
          </p:cNvPr>
          <p:cNvSpPr/>
          <p:nvPr/>
        </p:nvSpPr>
        <p:spPr>
          <a:xfrm>
            <a:off x="712936" y="718457"/>
            <a:ext cx="10769313" cy="5421086"/>
          </a:xfrm>
          <a:prstGeom prst="roundRect">
            <a:avLst>
              <a:gd name="adj" fmla="val 0"/>
            </a:avLst>
          </a:prstGeom>
          <a:solidFill>
            <a:srgbClr val="C20002">
              <a:alpha val="30000"/>
            </a:srgbClr>
          </a:solidFill>
          <a:ln w="38100">
            <a:solidFill>
              <a:srgbClr val="FFD68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2400" y="4649401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某某某</a:t>
            </a:r>
            <a:endParaRPr lang="en-US" altLang="zh-CN" sz="2000" b="1" dirty="0">
              <a:gradFill>
                <a:gsLst>
                  <a:gs pos="0">
                    <a:srgbClr val="FFFAE8"/>
                  </a:gs>
                  <a:gs pos="55000">
                    <a:srgbClr val="FFD68E"/>
                  </a:gs>
                  <a:gs pos="100000">
                    <a:srgbClr val="FFD8A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部门：企划部</a:t>
            </a:r>
          </a:p>
        </p:txBody>
      </p:sp>
      <p:sp>
        <p:nvSpPr>
          <p:cNvPr id="4" name="矩形 3"/>
          <p:cNvSpPr/>
          <p:nvPr/>
        </p:nvSpPr>
        <p:spPr>
          <a:xfrm>
            <a:off x="1969800" y="2635937"/>
            <a:ext cx="4615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她综合能力强，成为各分公司小组带头人；她用丰富的销售经验和专业知识，悉心指导培养新员工，为团队的销售管理和员工培养做出了积极的贡献。她用超强的执行力和团队荣誉感，认真、用心、激情的完成销售目标计划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50F19CB-793A-4908-BB24-A3EBAFC524DF}"/>
              </a:ext>
            </a:extLst>
          </p:cNvPr>
          <p:cNvGrpSpPr/>
          <p:nvPr/>
        </p:nvGrpSpPr>
        <p:grpSpPr>
          <a:xfrm>
            <a:off x="1969800" y="1334142"/>
            <a:ext cx="3970374" cy="1000434"/>
            <a:chOff x="1250020" y="1510871"/>
            <a:chExt cx="3970374" cy="1000434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60CFCCB7-8A0B-46A3-B211-3BCE3FC0C56B}"/>
                </a:ext>
              </a:extLst>
            </p:cNvPr>
            <p:cNvSpPr/>
            <p:nvPr/>
          </p:nvSpPr>
          <p:spPr>
            <a:xfrm>
              <a:off x="1631998" y="1778304"/>
              <a:ext cx="3344952" cy="697380"/>
            </a:xfrm>
            <a:prstGeom prst="roundRect">
              <a:avLst>
                <a:gd name="adj" fmla="val 10622"/>
              </a:avLst>
            </a:prstGeom>
            <a:solidFill>
              <a:srgbClr val="FFD68E"/>
            </a:solidFill>
            <a:ln w="38100">
              <a:solidFill>
                <a:srgbClr val="FFD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3708462-AEE0-42F8-A301-987A68C90B62}"/>
                </a:ext>
              </a:extLst>
            </p:cNvPr>
            <p:cNvGrpSpPr/>
            <p:nvPr/>
          </p:nvGrpSpPr>
          <p:grpSpPr>
            <a:xfrm>
              <a:off x="1250020" y="1510871"/>
              <a:ext cx="3970374" cy="1000434"/>
              <a:chOff x="1263579" y="1420074"/>
              <a:chExt cx="3970374" cy="100043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B328B6C-2C21-4856-BEAE-7373975A8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635417">
                <a:off x="1263579" y="1420074"/>
                <a:ext cx="965274" cy="535272"/>
              </a:xfrm>
              <a:custGeom>
                <a:avLst/>
                <a:gdLst>
                  <a:gd name="connsiteX0" fmla="*/ 7612 w 1384664"/>
                  <a:gd name="connsiteY0" fmla="*/ 0 h 767836"/>
                  <a:gd name="connsiteX1" fmla="*/ 1377053 w 1384664"/>
                  <a:gd name="connsiteY1" fmla="*/ 0 h 767836"/>
                  <a:gd name="connsiteX2" fmla="*/ 1384664 w 1384664"/>
                  <a:gd name="connsiteY2" fmla="*/ 75504 h 767836"/>
                  <a:gd name="connsiteX3" fmla="*/ 692332 w 1384664"/>
                  <a:gd name="connsiteY3" fmla="*/ 767836 h 767836"/>
                  <a:gd name="connsiteX4" fmla="*/ 0 w 1384664"/>
                  <a:gd name="connsiteY4" fmla="*/ 75504 h 767836"/>
                  <a:gd name="connsiteX5" fmla="*/ 7612 w 1384664"/>
                  <a:gd name="connsiteY5" fmla="*/ 0 h 7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664" h="767836">
                    <a:moveTo>
                      <a:pt x="7612" y="0"/>
                    </a:moveTo>
                    <a:lnTo>
                      <a:pt x="1377053" y="0"/>
                    </a:lnTo>
                    <a:lnTo>
                      <a:pt x="1384664" y="75504"/>
                    </a:lnTo>
                    <a:cubicBezTo>
                      <a:pt x="1384664" y="457868"/>
                      <a:pt x="1074696" y="767836"/>
                      <a:pt x="692332" y="767836"/>
                    </a:cubicBezTo>
                    <a:cubicBezTo>
                      <a:pt x="309968" y="767836"/>
                      <a:pt x="0" y="457868"/>
                      <a:pt x="0" y="75504"/>
                    </a:cubicBezTo>
                    <a:lnTo>
                      <a:pt x="7612" y="0"/>
                    </a:lnTo>
                    <a:close/>
                  </a:path>
                </a:pathLst>
              </a:custGeom>
              <a:effectLst>
                <a:outerShdw blurRad="76200" dist="50800" dir="5400000" sx="103000" sy="103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1819236" y="1712622"/>
                <a:ext cx="341471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rgbClr val="C20002"/>
                    </a:solidFill>
                    <a:cs typeface="+mn-ea"/>
                    <a:sym typeface="+mn-lt"/>
                  </a:rPr>
                  <a:t>最佳新锐人物 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07AD6145-F651-4A5C-8DF8-88B149A70E2D}"/>
              </a:ext>
            </a:extLst>
          </p:cNvPr>
          <p:cNvGrpSpPr/>
          <p:nvPr/>
        </p:nvGrpSpPr>
        <p:grpSpPr>
          <a:xfrm>
            <a:off x="6891317" y="1334142"/>
            <a:ext cx="3553173" cy="3525025"/>
            <a:chOff x="6891317" y="1334142"/>
            <a:chExt cx="3553173" cy="3525025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C5CBF1DF-65A2-4337-AAD9-108FEAAEE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1317" y="1334142"/>
              <a:ext cx="3553173" cy="352502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1F053686-440A-4801-BEC2-A2C39A730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5946" y="1967586"/>
              <a:ext cx="1840124" cy="191262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41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DC9B0ADC-634E-4C84-B2C6-408B221A5D65}"/>
              </a:ext>
            </a:extLst>
          </p:cNvPr>
          <p:cNvSpPr/>
          <p:nvPr/>
        </p:nvSpPr>
        <p:spPr>
          <a:xfrm>
            <a:off x="765190" y="718457"/>
            <a:ext cx="10769313" cy="5421086"/>
          </a:xfrm>
          <a:prstGeom prst="roundRect">
            <a:avLst>
              <a:gd name="adj" fmla="val 0"/>
            </a:avLst>
          </a:prstGeom>
          <a:solidFill>
            <a:srgbClr val="C20002">
              <a:alpha val="30000"/>
            </a:srgbClr>
          </a:solidFill>
          <a:ln w="38100">
            <a:solidFill>
              <a:srgbClr val="FFD68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2400" y="4649401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某某某</a:t>
            </a:r>
            <a:endParaRPr lang="en-US" altLang="zh-CN" sz="2000" b="1" dirty="0">
              <a:gradFill>
                <a:gsLst>
                  <a:gs pos="0">
                    <a:srgbClr val="FFFAE8"/>
                  </a:gs>
                  <a:gs pos="55000">
                    <a:srgbClr val="FFD68E"/>
                  </a:gs>
                  <a:gs pos="100000">
                    <a:srgbClr val="FFD8A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部门：企划部</a:t>
            </a:r>
          </a:p>
        </p:txBody>
      </p:sp>
      <p:sp>
        <p:nvSpPr>
          <p:cNvPr id="4" name="矩形 3"/>
          <p:cNvSpPr/>
          <p:nvPr/>
        </p:nvSpPr>
        <p:spPr>
          <a:xfrm>
            <a:off x="2005438" y="2895395"/>
            <a:ext cx="4430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她是引领销售的排头兵，用业绩诠释了她是当之无愧的各项目销售冠军，用行动证明了**营销人的奋斗精神，用激情创造了</a:t>
            </a:r>
            <a:r>
              <a:rPr lang="en-US" altLang="zh-CN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2021</a:t>
            </a:r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年**业绩新的辉煌。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50F19CB-793A-4908-BB24-A3EBAFC524DF}"/>
              </a:ext>
            </a:extLst>
          </p:cNvPr>
          <p:cNvGrpSpPr/>
          <p:nvPr/>
        </p:nvGrpSpPr>
        <p:grpSpPr>
          <a:xfrm>
            <a:off x="1770800" y="1701210"/>
            <a:ext cx="3446873" cy="991717"/>
            <a:chOff x="1250020" y="1510871"/>
            <a:chExt cx="3446873" cy="991717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60CFCCB7-8A0B-46A3-B211-3BCE3FC0C56B}"/>
                </a:ext>
              </a:extLst>
            </p:cNvPr>
            <p:cNvSpPr/>
            <p:nvPr/>
          </p:nvSpPr>
          <p:spPr>
            <a:xfrm>
              <a:off x="1631998" y="1778304"/>
              <a:ext cx="3064895" cy="697380"/>
            </a:xfrm>
            <a:prstGeom prst="roundRect">
              <a:avLst>
                <a:gd name="adj" fmla="val 10622"/>
              </a:avLst>
            </a:prstGeom>
            <a:solidFill>
              <a:srgbClr val="FFD68E"/>
            </a:solidFill>
            <a:ln w="38100">
              <a:solidFill>
                <a:srgbClr val="FFD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3708462-AEE0-42F8-A301-987A68C90B62}"/>
                </a:ext>
              </a:extLst>
            </p:cNvPr>
            <p:cNvGrpSpPr/>
            <p:nvPr/>
          </p:nvGrpSpPr>
          <p:grpSpPr>
            <a:xfrm>
              <a:off x="1250020" y="1510871"/>
              <a:ext cx="3089139" cy="991717"/>
              <a:chOff x="1263579" y="1420074"/>
              <a:chExt cx="3089139" cy="991717"/>
            </a:xfrm>
          </p:grpSpPr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B328B6C-2C21-4856-BEAE-7373975A8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635417">
                <a:off x="1263579" y="1420074"/>
                <a:ext cx="965274" cy="535272"/>
              </a:xfrm>
              <a:custGeom>
                <a:avLst/>
                <a:gdLst>
                  <a:gd name="connsiteX0" fmla="*/ 7612 w 1384664"/>
                  <a:gd name="connsiteY0" fmla="*/ 0 h 767836"/>
                  <a:gd name="connsiteX1" fmla="*/ 1377053 w 1384664"/>
                  <a:gd name="connsiteY1" fmla="*/ 0 h 767836"/>
                  <a:gd name="connsiteX2" fmla="*/ 1384664 w 1384664"/>
                  <a:gd name="connsiteY2" fmla="*/ 75504 h 767836"/>
                  <a:gd name="connsiteX3" fmla="*/ 692332 w 1384664"/>
                  <a:gd name="connsiteY3" fmla="*/ 767836 h 767836"/>
                  <a:gd name="connsiteX4" fmla="*/ 0 w 1384664"/>
                  <a:gd name="connsiteY4" fmla="*/ 75504 h 767836"/>
                  <a:gd name="connsiteX5" fmla="*/ 7612 w 1384664"/>
                  <a:gd name="connsiteY5" fmla="*/ 0 h 7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664" h="767836">
                    <a:moveTo>
                      <a:pt x="7612" y="0"/>
                    </a:moveTo>
                    <a:lnTo>
                      <a:pt x="1377053" y="0"/>
                    </a:lnTo>
                    <a:lnTo>
                      <a:pt x="1384664" y="75504"/>
                    </a:lnTo>
                    <a:cubicBezTo>
                      <a:pt x="1384664" y="457868"/>
                      <a:pt x="1074696" y="767836"/>
                      <a:pt x="692332" y="767836"/>
                    </a:cubicBezTo>
                    <a:cubicBezTo>
                      <a:pt x="309968" y="767836"/>
                      <a:pt x="0" y="457868"/>
                      <a:pt x="0" y="75504"/>
                    </a:cubicBezTo>
                    <a:lnTo>
                      <a:pt x="7612" y="0"/>
                    </a:lnTo>
                    <a:close/>
                  </a:path>
                </a:pathLst>
              </a:custGeom>
              <a:effectLst>
                <a:outerShdw blurRad="76200" dist="50800" dir="5400000" sx="103000" sy="103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2116208" y="1703905"/>
                <a:ext cx="22365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rgbClr val="C20002"/>
                    </a:solidFill>
                    <a:cs typeface="+mn-ea"/>
                    <a:sym typeface="+mn-lt"/>
                  </a:rPr>
                  <a:t>销售状元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C9B2DBB0-0BAC-4A61-9A3B-8A59885656EC}"/>
              </a:ext>
            </a:extLst>
          </p:cNvPr>
          <p:cNvGrpSpPr/>
          <p:nvPr/>
        </p:nvGrpSpPr>
        <p:grpSpPr>
          <a:xfrm>
            <a:off x="6891317" y="1334142"/>
            <a:ext cx="3553173" cy="3525025"/>
            <a:chOff x="6891317" y="1334142"/>
            <a:chExt cx="3553173" cy="3525025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C5CBF1DF-65A2-4337-AAD9-108FEAAEE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1317" y="1334142"/>
              <a:ext cx="3553173" cy="352502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9D64230D-8CF0-4885-ABFE-B664E12301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2400" y="1985041"/>
              <a:ext cx="1875246" cy="1842915"/>
            </a:xfrm>
            <a:prstGeom prst="ellipse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0094344" y="673280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17199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DC9B0ADC-634E-4C84-B2C6-408B221A5D65}"/>
              </a:ext>
            </a:extLst>
          </p:cNvPr>
          <p:cNvSpPr/>
          <p:nvPr/>
        </p:nvSpPr>
        <p:spPr>
          <a:xfrm>
            <a:off x="712936" y="718457"/>
            <a:ext cx="10769313" cy="5421086"/>
          </a:xfrm>
          <a:prstGeom prst="roundRect">
            <a:avLst>
              <a:gd name="adj" fmla="val 0"/>
            </a:avLst>
          </a:prstGeom>
          <a:solidFill>
            <a:srgbClr val="C20002">
              <a:alpha val="30000"/>
            </a:srgbClr>
          </a:solidFill>
          <a:ln w="38100">
            <a:solidFill>
              <a:srgbClr val="FFD68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70597" y="4766967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某某某</a:t>
            </a:r>
            <a:endParaRPr lang="en-US" altLang="zh-CN" sz="2000" b="1" dirty="0">
              <a:gradFill>
                <a:gsLst>
                  <a:gs pos="0">
                    <a:srgbClr val="FFFAE8"/>
                  </a:gs>
                  <a:gs pos="55000">
                    <a:srgbClr val="FFD68E"/>
                  </a:gs>
                  <a:gs pos="100000">
                    <a:srgbClr val="FFD8A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部门：企划部</a:t>
            </a:r>
          </a:p>
        </p:txBody>
      </p:sp>
      <p:sp>
        <p:nvSpPr>
          <p:cNvPr id="4" name="矩形 3"/>
          <p:cNvSpPr/>
          <p:nvPr/>
        </p:nvSpPr>
        <p:spPr>
          <a:xfrm>
            <a:off x="2106503" y="2693750"/>
            <a:ext cx="43290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同样的单位，同样是朝九晚五，同样的一年，同样是一名员工，他们勾画出了别样的风景。他们不一定比别人聪明，也不一定比别人优越，但他们热爱企业，责任心强，懂得将有限的时间用来更好地完成自己的职责。他们不惧困难，刻苦钻研，用无可争辩的好评征服他人，赢得尊重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054380E9-99CA-480F-8ACE-DCFA92F8EFE9}"/>
              </a:ext>
            </a:extLst>
          </p:cNvPr>
          <p:cNvGrpSpPr/>
          <p:nvPr/>
        </p:nvGrpSpPr>
        <p:grpSpPr>
          <a:xfrm>
            <a:off x="7159514" y="1451708"/>
            <a:ext cx="3553173" cy="3525025"/>
            <a:chOff x="1301899" y="1784054"/>
            <a:chExt cx="3553173" cy="3525025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C5CBF1DF-65A2-4337-AAD9-108FEAAEE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1899" y="1784054"/>
              <a:ext cx="3553173" cy="352502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6E043E8F-1C19-448C-9249-003176D67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2982" y="2428333"/>
              <a:ext cx="1875247" cy="1875672"/>
            </a:xfrm>
            <a:prstGeom prst="ellipse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50F19CB-793A-4908-BB24-A3EBAFC524DF}"/>
              </a:ext>
            </a:extLst>
          </p:cNvPr>
          <p:cNvGrpSpPr/>
          <p:nvPr/>
        </p:nvGrpSpPr>
        <p:grpSpPr>
          <a:xfrm>
            <a:off x="2097544" y="1490761"/>
            <a:ext cx="3726930" cy="975319"/>
            <a:chOff x="1250020" y="1510871"/>
            <a:chExt cx="3726930" cy="975319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60CFCCB7-8A0B-46A3-B211-3BCE3FC0C56B}"/>
                </a:ext>
              </a:extLst>
            </p:cNvPr>
            <p:cNvSpPr/>
            <p:nvPr/>
          </p:nvSpPr>
          <p:spPr>
            <a:xfrm>
              <a:off x="1631998" y="1778304"/>
              <a:ext cx="3344952" cy="697380"/>
            </a:xfrm>
            <a:prstGeom prst="roundRect">
              <a:avLst>
                <a:gd name="adj" fmla="val 10622"/>
              </a:avLst>
            </a:prstGeom>
            <a:solidFill>
              <a:srgbClr val="FFD68E"/>
            </a:solidFill>
            <a:ln w="38100">
              <a:solidFill>
                <a:srgbClr val="FFD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3708462-AEE0-42F8-A301-987A68C90B62}"/>
                </a:ext>
              </a:extLst>
            </p:cNvPr>
            <p:cNvGrpSpPr/>
            <p:nvPr/>
          </p:nvGrpSpPr>
          <p:grpSpPr>
            <a:xfrm>
              <a:off x="1250020" y="1510871"/>
              <a:ext cx="3474656" cy="975319"/>
              <a:chOff x="1263579" y="1420074"/>
              <a:chExt cx="3474656" cy="975319"/>
            </a:xfrm>
          </p:grpSpPr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B328B6C-2C21-4856-BEAE-7373975A8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635417">
                <a:off x="1263579" y="1420074"/>
                <a:ext cx="965274" cy="535272"/>
              </a:xfrm>
              <a:custGeom>
                <a:avLst/>
                <a:gdLst>
                  <a:gd name="connsiteX0" fmla="*/ 7612 w 1384664"/>
                  <a:gd name="connsiteY0" fmla="*/ 0 h 767836"/>
                  <a:gd name="connsiteX1" fmla="*/ 1377053 w 1384664"/>
                  <a:gd name="connsiteY1" fmla="*/ 0 h 767836"/>
                  <a:gd name="connsiteX2" fmla="*/ 1384664 w 1384664"/>
                  <a:gd name="connsiteY2" fmla="*/ 75504 h 767836"/>
                  <a:gd name="connsiteX3" fmla="*/ 692332 w 1384664"/>
                  <a:gd name="connsiteY3" fmla="*/ 767836 h 767836"/>
                  <a:gd name="connsiteX4" fmla="*/ 0 w 1384664"/>
                  <a:gd name="connsiteY4" fmla="*/ 75504 h 767836"/>
                  <a:gd name="connsiteX5" fmla="*/ 7612 w 1384664"/>
                  <a:gd name="connsiteY5" fmla="*/ 0 h 7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664" h="767836">
                    <a:moveTo>
                      <a:pt x="7612" y="0"/>
                    </a:moveTo>
                    <a:lnTo>
                      <a:pt x="1377053" y="0"/>
                    </a:lnTo>
                    <a:lnTo>
                      <a:pt x="1384664" y="75504"/>
                    </a:lnTo>
                    <a:cubicBezTo>
                      <a:pt x="1384664" y="457868"/>
                      <a:pt x="1074696" y="767836"/>
                      <a:pt x="692332" y="767836"/>
                    </a:cubicBezTo>
                    <a:cubicBezTo>
                      <a:pt x="309968" y="767836"/>
                      <a:pt x="0" y="457868"/>
                      <a:pt x="0" y="75504"/>
                    </a:cubicBezTo>
                    <a:lnTo>
                      <a:pt x="7612" y="0"/>
                    </a:lnTo>
                    <a:close/>
                  </a:path>
                </a:pathLst>
              </a:custGeom>
              <a:effectLst>
                <a:outerShdw blurRad="76200" dist="50800" dir="5400000" sx="103000" sy="103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1988764" y="1687507"/>
                <a:ext cx="27494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rgbClr val="C20002"/>
                    </a:solidFill>
                    <a:cs typeface="+mn-ea"/>
                    <a:sym typeface="+mn-lt"/>
                  </a:rPr>
                  <a:t>最佳敬业奖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076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DC9B0ADC-634E-4C84-B2C6-408B221A5D65}"/>
              </a:ext>
            </a:extLst>
          </p:cNvPr>
          <p:cNvSpPr/>
          <p:nvPr/>
        </p:nvSpPr>
        <p:spPr>
          <a:xfrm>
            <a:off x="712936" y="718457"/>
            <a:ext cx="10769313" cy="5421086"/>
          </a:xfrm>
          <a:prstGeom prst="roundRect">
            <a:avLst>
              <a:gd name="adj" fmla="val 0"/>
            </a:avLst>
          </a:prstGeom>
          <a:solidFill>
            <a:srgbClr val="C20002">
              <a:alpha val="30000"/>
            </a:srgbClr>
          </a:solidFill>
          <a:ln w="38100">
            <a:solidFill>
              <a:srgbClr val="FFD68E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02400" y="4649401"/>
            <a:ext cx="1723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某某某</a:t>
            </a:r>
            <a:endParaRPr lang="en-US" altLang="zh-CN" sz="2000" b="1" dirty="0">
              <a:gradFill>
                <a:gsLst>
                  <a:gs pos="0">
                    <a:srgbClr val="FFFAE8"/>
                  </a:gs>
                  <a:gs pos="55000">
                    <a:srgbClr val="FFD68E"/>
                  </a:gs>
                  <a:gs pos="100000">
                    <a:srgbClr val="FFD8A7"/>
                  </a:gs>
                </a:gsLst>
                <a:lin ang="5400000" scaled="1"/>
              </a:gra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部门：企划部</a:t>
            </a:r>
          </a:p>
        </p:txBody>
      </p:sp>
      <p:sp>
        <p:nvSpPr>
          <p:cNvPr id="4" name="矩形 3"/>
          <p:cNvSpPr/>
          <p:nvPr/>
        </p:nvSpPr>
        <p:spPr>
          <a:xfrm>
            <a:off x="1969800" y="2635937"/>
            <a:ext cx="4615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gradFill>
                  <a:gsLst>
                    <a:gs pos="0">
                      <a:srgbClr val="FFFAE8"/>
                    </a:gs>
                    <a:gs pos="55000">
                      <a:srgbClr val="FFD68E"/>
                    </a:gs>
                    <a:gs pos="100000">
                      <a:srgbClr val="FFD8A7"/>
                    </a:gs>
                  </a:gsLst>
                  <a:lin ang="5400000" scaled="1"/>
                </a:gradFill>
                <a:cs typeface="+mn-ea"/>
                <a:sym typeface="+mn-lt"/>
              </a:rPr>
              <a:t>勤奋是一种人生态度、勤奋也是一种值得尊敬的美德。你们以一种持之以 恒的精神，展现了坚忍不拔的性格与意志。你们用积极勤奋、任劳任怨的行动， 为我们诠释了忠诚与责任。我们的团队因你们而充满了生机与活力！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50F19CB-793A-4908-BB24-A3EBAFC524DF}"/>
              </a:ext>
            </a:extLst>
          </p:cNvPr>
          <p:cNvGrpSpPr/>
          <p:nvPr/>
        </p:nvGrpSpPr>
        <p:grpSpPr>
          <a:xfrm>
            <a:off x="1969800" y="1334142"/>
            <a:ext cx="3726930" cy="975319"/>
            <a:chOff x="1250020" y="1510871"/>
            <a:chExt cx="3726930" cy="975319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60CFCCB7-8A0B-46A3-B211-3BCE3FC0C56B}"/>
                </a:ext>
              </a:extLst>
            </p:cNvPr>
            <p:cNvSpPr/>
            <p:nvPr/>
          </p:nvSpPr>
          <p:spPr>
            <a:xfrm>
              <a:off x="1631998" y="1778304"/>
              <a:ext cx="3344952" cy="697380"/>
            </a:xfrm>
            <a:prstGeom prst="roundRect">
              <a:avLst>
                <a:gd name="adj" fmla="val 10622"/>
              </a:avLst>
            </a:prstGeom>
            <a:solidFill>
              <a:srgbClr val="FFD68E"/>
            </a:solidFill>
            <a:ln w="38100">
              <a:solidFill>
                <a:srgbClr val="FFD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3708462-AEE0-42F8-A301-987A68C90B62}"/>
                </a:ext>
              </a:extLst>
            </p:cNvPr>
            <p:cNvGrpSpPr/>
            <p:nvPr/>
          </p:nvGrpSpPr>
          <p:grpSpPr>
            <a:xfrm>
              <a:off x="1250020" y="1510871"/>
              <a:ext cx="3501406" cy="975319"/>
              <a:chOff x="1263579" y="1420074"/>
              <a:chExt cx="3501406" cy="975319"/>
            </a:xfrm>
          </p:grpSpPr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B328B6C-2C21-4856-BEAE-7373975A83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9635417">
                <a:off x="1263579" y="1420074"/>
                <a:ext cx="965274" cy="535272"/>
              </a:xfrm>
              <a:custGeom>
                <a:avLst/>
                <a:gdLst>
                  <a:gd name="connsiteX0" fmla="*/ 7612 w 1384664"/>
                  <a:gd name="connsiteY0" fmla="*/ 0 h 767836"/>
                  <a:gd name="connsiteX1" fmla="*/ 1377053 w 1384664"/>
                  <a:gd name="connsiteY1" fmla="*/ 0 h 767836"/>
                  <a:gd name="connsiteX2" fmla="*/ 1384664 w 1384664"/>
                  <a:gd name="connsiteY2" fmla="*/ 75504 h 767836"/>
                  <a:gd name="connsiteX3" fmla="*/ 692332 w 1384664"/>
                  <a:gd name="connsiteY3" fmla="*/ 767836 h 767836"/>
                  <a:gd name="connsiteX4" fmla="*/ 0 w 1384664"/>
                  <a:gd name="connsiteY4" fmla="*/ 75504 h 767836"/>
                  <a:gd name="connsiteX5" fmla="*/ 7612 w 1384664"/>
                  <a:gd name="connsiteY5" fmla="*/ 0 h 76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4664" h="767836">
                    <a:moveTo>
                      <a:pt x="7612" y="0"/>
                    </a:moveTo>
                    <a:lnTo>
                      <a:pt x="1377053" y="0"/>
                    </a:lnTo>
                    <a:lnTo>
                      <a:pt x="1384664" y="75504"/>
                    </a:lnTo>
                    <a:cubicBezTo>
                      <a:pt x="1384664" y="457868"/>
                      <a:pt x="1074696" y="767836"/>
                      <a:pt x="692332" y="767836"/>
                    </a:cubicBezTo>
                    <a:cubicBezTo>
                      <a:pt x="309968" y="767836"/>
                      <a:pt x="0" y="457868"/>
                      <a:pt x="0" y="75504"/>
                    </a:cubicBezTo>
                    <a:lnTo>
                      <a:pt x="7612" y="0"/>
                    </a:lnTo>
                    <a:close/>
                  </a:path>
                </a:pathLst>
              </a:custGeom>
              <a:effectLst>
                <a:outerShdw blurRad="76200" dist="50800" dir="5400000" sx="103000" sy="103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2015514" y="1687507"/>
                <a:ext cx="27494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en-US" sz="4000" dirty="0">
                    <a:solidFill>
                      <a:srgbClr val="C20002"/>
                    </a:solidFill>
                    <a:cs typeface="+mn-ea"/>
                    <a:sym typeface="+mn-lt"/>
                  </a:rPr>
                  <a:t>最勤奋员工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07AD6145-F651-4A5C-8DF8-88B149A70E2D}"/>
              </a:ext>
            </a:extLst>
          </p:cNvPr>
          <p:cNvGrpSpPr/>
          <p:nvPr/>
        </p:nvGrpSpPr>
        <p:grpSpPr>
          <a:xfrm>
            <a:off x="6891317" y="1334142"/>
            <a:ext cx="3553173" cy="3525025"/>
            <a:chOff x="6891317" y="1334142"/>
            <a:chExt cx="3553173" cy="3525025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C5CBF1DF-65A2-4337-AAD9-108FEAAEE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1317" y="1334142"/>
              <a:ext cx="3553173" cy="352502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1F053686-440A-4801-BEC2-A2C39A730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5946" y="1967586"/>
              <a:ext cx="1840124" cy="191262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9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nb3mk4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nb3mk4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979</Words>
  <Application>Microsoft Office PowerPoint</Application>
  <PresentationFormat>宽屏</PresentationFormat>
  <Paragraphs>71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Meiryo</vt:lpstr>
      <vt:lpstr>思源黑体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29</cp:revision>
  <dcterms:created xsi:type="dcterms:W3CDTF">2021-12-01T12:03:54Z</dcterms:created>
  <dcterms:modified xsi:type="dcterms:W3CDTF">2023-06-03T08:33:55Z</dcterms:modified>
</cp:coreProperties>
</file>