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71" r:id="rId3"/>
  </p:sldMasterIdLst>
  <p:notesMasterIdLst>
    <p:notesMasterId r:id="rId27"/>
  </p:notesMasterIdLst>
  <p:sldIdLst>
    <p:sldId id="256" r:id="rId4"/>
    <p:sldId id="257" r:id="rId5"/>
    <p:sldId id="258" r:id="rId6"/>
    <p:sldId id="301" r:id="rId7"/>
    <p:sldId id="279" r:id="rId8"/>
    <p:sldId id="266" r:id="rId9"/>
    <p:sldId id="303" r:id="rId10"/>
    <p:sldId id="304" r:id="rId11"/>
    <p:sldId id="306" r:id="rId12"/>
    <p:sldId id="300" r:id="rId13"/>
    <p:sldId id="268" r:id="rId14"/>
    <p:sldId id="271" r:id="rId15"/>
    <p:sldId id="307" r:id="rId16"/>
    <p:sldId id="276" r:id="rId17"/>
    <p:sldId id="275" r:id="rId18"/>
    <p:sldId id="302" r:id="rId19"/>
    <p:sldId id="278" r:id="rId20"/>
    <p:sldId id="308" r:id="rId21"/>
    <p:sldId id="280" r:id="rId22"/>
    <p:sldId id="284" r:id="rId23"/>
    <p:sldId id="285" r:id="rId24"/>
    <p:sldId id="263" r:id="rId25"/>
    <p:sldId id="309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4A4C"/>
    <a:srgbClr val="91D1C8"/>
    <a:srgbClr val="34787E"/>
    <a:srgbClr val="554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89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66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87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8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477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52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449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852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46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066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12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059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596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941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26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906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66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537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99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7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352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503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9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3692"/>
      </p:ext>
    </p:extLst>
  </p:cSld>
  <p:clrMapOvr>
    <a:masterClrMapping/>
  </p:clrMapOvr>
  <p:transition spd="slow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020468"/>
      </p:ext>
    </p:extLst>
  </p:cSld>
  <p:clrMapOvr>
    <a:masterClrMapping/>
  </p:clrMapOvr>
  <p:transition spd="slow" advTm="5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46010"/>
      </p:ext>
    </p:extLst>
  </p:cSld>
  <p:clrMapOvr>
    <a:masterClrMapping/>
  </p:clrMapOvr>
  <p:transition spd="slow" advTm="5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417100"/>
      </p:ext>
    </p:extLst>
  </p:cSld>
  <p:clrMapOvr>
    <a:masterClrMapping/>
  </p:clrMapOvr>
  <p:transition spd="slow" advTm="5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405337"/>
      </p:ext>
    </p:extLst>
  </p:cSld>
  <p:clrMapOvr>
    <a:masterClrMapping/>
  </p:clrMapOvr>
  <p:transition spd="slow" advTm="5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96961"/>
      </p:ext>
    </p:extLst>
  </p:cSld>
  <p:clrMapOvr>
    <a:masterClrMapping/>
  </p:clrMapOvr>
  <p:transition spd="slow" advTm="5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80504" y="671674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640642"/>
      </p:ext>
    </p:extLst>
  </p:cSld>
  <p:clrMapOvr>
    <a:masterClrMapping/>
  </p:clrMapOvr>
  <p:transition spd="slow" advTm="5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62425"/>
      </p:ext>
    </p:extLst>
  </p:cSld>
  <p:clrMapOvr>
    <a:masterClrMapping/>
  </p:clrMapOvr>
  <p:transition spd="slow" advTm="5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230981"/>
      </p:ext>
    </p:extLst>
  </p:cSld>
  <p:clrMapOvr>
    <a:masterClrMapping/>
  </p:clrMapOvr>
  <p:transition spd="slow" advTm="5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4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郑少PPT" hidden="1"/>
          <p:cNvSpPr/>
          <p:nvPr userDrawn="1"/>
        </p:nvSpPr>
        <p:spPr>
          <a:xfrm>
            <a:off x="4911129" y="3244334"/>
            <a:ext cx="2369742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郑少</a:t>
            </a:r>
            <a:r>
              <a:rPr lang="en-US" altLang="zh-CN" dirty="0">
                <a:solidFill>
                  <a:srgbClr val="FFFFFF"/>
                </a:solidFill>
                <a:latin typeface="+mj-ea"/>
                <a:ea typeface="+mj-ea"/>
                <a:cs typeface="Segoe UI Light" panose="020B0502040204020203" pitchFamily="34" charset="0"/>
              </a:rPr>
              <a:t>PPT</a:t>
            </a:r>
            <a:endParaRPr lang="en-US" dirty="0">
              <a:solidFill>
                <a:srgbClr val="FFFFFF"/>
              </a:solidFill>
              <a:latin typeface="+mj-ea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5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817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25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59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25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5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87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82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5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1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273218"/>
      </p:ext>
    </p:extLst>
  </p:cSld>
  <p:clrMapOvr>
    <a:masterClrMapping/>
  </p:clrMapOvr>
  <p:transition spd="slow" advTm="5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29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8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7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036250"/>
      </p:ext>
    </p:extLst>
  </p:cSld>
  <p:clrMapOvr>
    <a:masterClrMapping/>
  </p:clrMapOvr>
  <p:transition spd="slow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325644"/>
      </p:ext>
    </p:extLst>
  </p:cSld>
  <p:clrMapOvr>
    <a:masterClrMapping/>
  </p:clrMapOvr>
  <p:transition spd="slow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763040"/>
      </p:ext>
    </p:extLst>
  </p:cSld>
  <p:clrMapOvr>
    <a:masterClrMapping/>
  </p:clrMapOvr>
  <p:transition spd="slow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960956"/>
      </p:ext>
    </p:extLst>
  </p:cSld>
  <p:clrMapOvr>
    <a:masterClrMapping/>
  </p:clrMapOvr>
  <p:transition spd="slow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073655"/>
      </p:ext>
    </p:extLst>
  </p:cSld>
  <p:clrMapOvr>
    <a:masterClrMapping/>
  </p:clrMapOvr>
  <p:transition spd="slow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049331"/>
      </p:ext>
    </p:extLst>
  </p:cSld>
  <p:clrMapOvr>
    <a:masterClrMapping/>
  </p:clrMapOvr>
  <p:transition spd="slow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 advTm="5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2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3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0" y="2504661"/>
            <a:ext cx="12203430" cy="44423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080" y="-22225"/>
            <a:ext cx="12202160" cy="690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31072" y="4087341"/>
            <a:ext cx="686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dirty="0" err="1">
                <a:solidFill>
                  <a:srgbClr val="1F4A4C"/>
                </a:solidFill>
                <a:cs typeface="+mn-ea"/>
                <a:sym typeface="+mn-lt"/>
              </a:rPr>
              <a:t>水满塘</a:t>
            </a: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/</a:t>
            </a:r>
            <a:r>
              <a:rPr sz="2800" dirty="0" err="1">
                <a:solidFill>
                  <a:srgbClr val="1F4A4C"/>
                </a:solidFill>
                <a:cs typeface="+mn-ea"/>
                <a:sym typeface="+mn-lt"/>
              </a:rPr>
              <a:t>粮满仓</a:t>
            </a: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/</a:t>
            </a:r>
            <a:r>
              <a:rPr sz="2800" dirty="0" err="1">
                <a:solidFill>
                  <a:srgbClr val="1F4A4C"/>
                </a:solidFill>
                <a:cs typeface="+mn-ea"/>
                <a:sym typeface="+mn-lt"/>
              </a:rPr>
              <a:t>塘中无水仓无粮</a:t>
            </a: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21" name="图片 20" descr="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9723" y="4415708"/>
            <a:ext cx="2983230" cy="2402205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5910944" y="4709404"/>
            <a:ext cx="2043473" cy="0"/>
          </a:xfrm>
          <a:prstGeom prst="line">
            <a:avLst/>
          </a:prstGeom>
          <a:ln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97327" y="1066482"/>
            <a:ext cx="876935" cy="9480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667" y="-1174773"/>
            <a:ext cx="7285734" cy="7890864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6736205" y="4948068"/>
            <a:ext cx="2043473" cy="0"/>
          </a:xfrm>
          <a:prstGeom prst="line">
            <a:avLst/>
          </a:prstGeom>
          <a:ln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433377" y="1433029"/>
            <a:ext cx="5553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1F4A4C"/>
                </a:solidFill>
                <a:cs typeface="+mn-ea"/>
                <a:sym typeface="+mn-lt"/>
              </a:rPr>
              <a:t>雨水节回娘屋是流行于川西一带的另一项风俗。民间到了雨水节，出嫁的女儿纷纷带上礼物回娘家拜望父母。生育了孩子的妇女，须带上罐罐肉、椅子等礼物，感谢父母的养育之恩。久不怀孕的妇女，则由母亲为其缝制一条红裤子，穿到贴身处，据说，这样可使其尽快怀孕生子。此项风俗现仍在农村流行。</a:t>
            </a:r>
          </a:p>
        </p:txBody>
      </p:sp>
      <p:sp>
        <p:nvSpPr>
          <p:cNvPr id="7" name="文本框 119"/>
          <p:cNvSpPr txBox="1"/>
          <p:nvPr/>
        </p:nvSpPr>
        <p:spPr>
          <a:xfrm>
            <a:off x="6682362" y="609679"/>
            <a:ext cx="38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3600" b="1" dirty="0">
                <a:solidFill>
                  <a:srgbClr val="1F4A4C"/>
                </a:solidFill>
                <a:cs typeface="+mn-ea"/>
                <a:sym typeface="+mn-lt"/>
              </a:rPr>
              <a:t>雨水的民间习俗</a:t>
            </a:r>
            <a:r>
              <a:rPr lang="en-US" altLang="zh-CN" sz="3600" b="1" dirty="0">
                <a:solidFill>
                  <a:srgbClr val="1F4A4C"/>
                </a:solidFill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3105DC3-2176-4CBF-A71F-DC751F8BC5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41" y="1976091"/>
            <a:ext cx="4307234" cy="430723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6" name="TextBox 24"/>
          <p:cNvSpPr txBox="1"/>
          <p:nvPr/>
        </p:nvSpPr>
        <p:spPr>
          <a:xfrm>
            <a:off x="1213484" y="896238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b="1" dirty="0">
                <a:solidFill>
                  <a:srgbClr val="1F4A4C"/>
                </a:solidFill>
                <a:cs typeface="+mn-ea"/>
                <a:sym typeface="+mn-lt"/>
              </a:rPr>
              <a:t>雨水的民间习俗3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213484" y="1851660"/>
            <a:ext cx="74799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200" dirty="0">
                <a:solidFill>
                  <a:srgbClr val="1F4A4C"/>
                </a:solidFill>
                <a:cs typeface="+mn-ea"/>
                <a:sym typeface="+mn-lt"/>
              </a:rPr>
              <a:t>雨水节的另一个主要习俗则是女婿，女儿去给岳父岳母送节。送节的礼品则通常是两把藤椅，上面缠着一丈二尺长的红带，这称为“接寿”，意思是祝岳父岳母长命百岁。送节的另外一个典型礼品就是“罐罐肉”：用沙锅炖了猪脚和雪山大豆，海带，再用红纸，红绳封了罐口，给岳父岳母送去。这是对辛辛苦苦将女儿养育成人的岳父岳母表示感谢和敬意。如果是新婚女婿送节，岳父岳母还要回赠雨伞，让女婿出门奔波，能遮风挡雨，也有祝愿女婿人生旅途顺利平安的意思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E6712C5-9F59-4F83-ABC5-658339E5E6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826" y="825789"/>
            <a:ext cx="4661254" cy="603221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010382" y="2000762"/>
            <a:ext cx="489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</a:t>
            </a:r>
          </a:p>
          <a:p>
            <a:r>
              <a:rPr dirty="0">
                <a:solidFill>
                  <a:srgbClr val="1F4A4C"/>
                </a:solidFill>
                <a:cs typeface="+mn-ea"/>
                <a:sym typeface="+mn-lt"/>
              </a:rPr>
              <a:t>年正月十五前后（公历2月18-20日），太阳到达黄经330°。</a:t>
            </a:r>
            <a:r>
              <a:rPr dirty="0" err="1">
                <a:solidFill>
                  <a:srgbClr val="1F4A4C"/>
                </a:solidFill>
                <a:cs typeface="+mn-ea"/>
                <a:sym typeface="+mn-lt"/>
              </a:rPr>
              <a:t>雨水和谷雨、小雪、大雪一样，都是反映降水现象的节气</a:t>
            </a:r>
            <a:r>
              <a:rPr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F384FD5B-BB64-46E1-8F28-92A3A3B62EEC}"/>
              </a:ext>
            </a:extLst>
          </p:cNvPr>
          <p:cNvSpPr/>
          <p:nvPr/>
        </p:nvSpPr>
        <p:spPr>
          <a:xfrm>
            <a:off x="1311207" y="1969985"/>
            <a:ext cx="1345664" cy="1133806"/>
          </a:xfrm>
          <a:prstGeom prst="roundRect">
            <a:avLst/>
          </a:prstGeom>
          <a:solidFill>
            <a:srgbClr val="91D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9">
            <a:extLst>
              <a:ext uri="{FF2B5EF4-FFF2-40B4-BE49-F238E27FC236}">
                <a16:creationId xmlns="" xmlns:a16="http://schemas.microsoft.com/office/drawing/2014/main" id="{E7D81286-9112-4F73-90E3-4042597E3AC8}"/>
              </a:ext>
            </a:extLst>
          </p:cNvPr>
          <p:cNvSpPr txBox="1"/>
          <p:nvPr/>
        </p:nvSpPr>
        <p:spPr>
          <a:xfrm>
            <a:off x="1424742" y="2251670"/>
            <a:ext cx="111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2CF8271D-4353-4D68-B1BE-07D2195187A0}"/>
              </a:ext>
            </a:extLst>
          </p:cNvPr>
          <p:cNvSpPr txBox="1"/>
          <p:nvPr/>
        </p:nvSpPr>
        <p:spPr>
          <a:xfrm>
            <a:off x="3010382" y="3897153"/>
            <a:ext cx="489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</a:t>
            </a:r>
          </a:p>
          <a:p>
            <a:r>
              <a:rPr dirty="0">
                <a:solidFill>
                  <a:srgbClr val="1F4A4C"/>
                </a:solidFill>
                <a:cs typeface="+mn-ea"/>
                <a:sym typeface="+mn-lt"/>
              </a:rPr>
              <a:t>年正月十五前后（公历2月18-20日），太阳到达黄经330°。</a:t>
            </a:r>
            <a:r>
              <a:rPr dirty="0" err="1">
                <a:solidFill>
                  <a:srgbClr val="1F4A4C"/>
                </a:solidFill>
                <a:cs typeface="+mn-ea"/>
                <a:sym typeface="+mn-lt"/>
              </a:rPr>
              <a:t>雨水和谷雨、小雪、大雪一样，都是反映降水现象的节气</a:t>
            </a:r>
            <a:r>
              <a:rPr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1ABA802F-6D29-43E7-9D27-608186358422}"/>
              </a:ext>
            </a:extLst>
          </p:cNvPr>
          <p:cNvSpPr/>
          <p:nvPr/>
        </p:nvSpPr>
        <p:spPr>
          <a:xfrm>
            <a:off x="1311207" y="3866376"/>
            <a:ext cx="1345664" cy="1133806"/>
          </a:xfrm>
          <a:prstGeom prst="roundRect">
            <a:avLst/>
          </a:prstGeom>
          <a:solidFill>
            <a:srgbClr val="91D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文本框 119">
            <a:extLst>
              <a:ext uri="{FF2B5EF4-FFF2-40B4-BE49-F238E27FC236}">
                <a16:creationId xmlns="" xmlns:a16="http://schemas.microsoft.com/office/drawing/2014/main" id="{05838293-7CCD-4605-A67D-33E1A518BFE6}"/>
              </a:ext>
            </a:extLst>
          </p:cNvPr>
          <p:cNvSpPr txBox="1"/>
          <p:nvPr/>
        </p:nvSpPr>
        <p:spPr>
          <a:xfrm>
            <a:off x="1424742" y="4148061"/>
            <a:ext cx="1118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单击此处输入标题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58B029E-7CDA-48D1-A643-09FF338E3C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07861" y="1616765"/>
            <a:ext cx="5284138" cy="528413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12" grpId="0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5495" y="2977798"/>
            <a:ext cx="365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zh-CN" altLang="en-US" sz="4800" dirty="0">
                <a:latin typeface="+mn-lt"/>
                <a:ea typeface="+mn-ea"/>
                <a:cs typeface="+mn-ea"/>
                <a:sym typeface="+mn-lt"/>
              </a:rPr>
              <a:t>雨水的三侯</a:t>
            </a:r>
          </a:p>
        </p:txBody>
      </p:sp>
      <p:pic>
        <p:nvPicPr>
          <p:cNvPr id="8" name="图片 7" descr="未标题-1">
            <a:extLst>
              <a:ext uri="{FF2B5EF4-FFF2-40B4-BE49-F238E27FC236}">
                <a16:creationId xmlns="" xmlns:a16="http://schemas.microsoft.com/office/drawing/2014/main" id="{7F405180-0651-49CA-AB56-4C8A88BE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70" y="2663400"/>
            <a:ext cx="5498136" cy="1219201"/>
          </a:xfrm>
          <a:prstGeom prst="rect">
            <a:avLst/>
          </a:prstGeom>
          <a:noFill/>
        </p:spPr>
      </p:pic>
      <p:pic>
        <p:nvPicPr>
          <p:cNvPr id="10" name="图片 9" descr="6">
            <a:extLst>
              <a:ext uri="{FF2B5EF4-FFF2-40B4-BE49-F238E27FC236}">
                <a16:creationId xmlns="" xmlns:a16="http://schemas.microsoft.com/office/drawing/2014/main" id="{E82BFC66-6A83-4BAF-B5B3-1AE020331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014" y="4002896"/>
            <a:ext cx="2983230" cy="24022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143A0F2-50BF-4788-92D4-205CAE7A749A}"/>
              </a:ext>
            </a:extLst>
          </p:cNvPr>
          <p:cNvSpPr txBox="1"/>
          <p:nvPr/>
        </p:nvSpPr>
        <p:spPr>
          <a:xfrm>
            <a:off x="4868014" y="1495753"/>
            <a:ext cx="224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sz="5400" dirty="0">
                <a:latin typeface="+mn-lt"/>
                <a:ea typeface="+mn-ea"/>
                <a:cs typeface="+mn-ea"/>
                <a:sym typeface="+mn-lt"/>
              </a:rPr>
              <a:t>Part 3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88525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469130" y="2167890"/>
            <a:ext cx="3253740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1F4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1F4A4C"/>
                </a:solidFill>
                <a:cs typeface="+mn-ea"/>
                <a:sym typeface="+mn-lt"/>
              </a:rPr>
              <a:t>一候獭祭鱼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6455" y="2823081"/>
            <a:ext cx="11566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sz="2000"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</a:t>
            </a:r>
          </a:p>
          <a:p>
            <a:pPr algn="ctr">
              <a:lnSpc>
                <a:spcPct val="150000"/>
              </a:lnSpc>
            </a:pPr>
            <a:r>
              <a:rPr sz="2000" dirty="0">
                <a:solidFill>
                  <a:srgbClr val="1F4A4C"/>
                </a:solidFill>
                <a:cs typeface="+mn-ea"/>
                <a:sym typeface="+mn-lt"/>
              </a:rPr>
              <a:t>年正月十五前后（公历2月18-20日），太阳到达黄经330°。</a:t>
            </a:r>
            <a:r>
              <a:rPr sz="2000" dirty="0" err="1">
                <a:solidFill>
                  <a:srgbClr val="1F4A4C"/>
                </a:solidFill>
                <a:cs typeface="+mn-ea"/>
                <a:sym typeface="+mn-lt"/>
              </a:rPr>
              <a:t>雨水和谷雨、小雪、大雪一样，都是反映降水现象的节气</a:t>
            </a:r>
            <a:r>
              <a:rPr sz="2000"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  <a:endParaRPr lang="zh-CN" altLang="en-US" sz="20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8" name="TextBox 24"/>
          <p:cNvSpPr txBox="1"/>
          <p:nvPr/>
        </p:nvSpPr>
        <p:spPr>
          <a:xfrm>
            <a:off x="7784361" y="2233946"/>
            <a:ext cx="3253737" cy="281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dirty="0">
                <a:latin typeface="+mn-lt"/>
                <a:ea typeface="+mn-ea"/>
                <a:cs typeface="+mn-ea"/>
                <a:sym typeface="+mn-lt"/>
              </a:rPr>
              <a:t>雨水，是二十四节气之中的第2个节气，位于每年正月十五前后（公历2月18-20日），太阳到达黄经330°。</a:t>
            </a:r>
            <a:r>
              <a:rPr dirty="0" err="1">
                <a:latin typeface="+mn-lt"/>
                <a:ea typeface="+mn-ea"/>
                <a:cs typeface="+mn-ea"/>
                <a:sym typeface="+mn-lt"/>
              </a:rPr>
              <a:t>雨水和谷雨、小雪、大雪一样，都是反映降水现象的节气</a:t>
            </a:r>
            <a:r>
              <a:rPr dirty="0"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1075795" y="2233945"/>
            <a:ext cx="31451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雨水，是二十四节气之中的第2个节气，位于每年正月十五前后（公历2月18-20日），太阳到达黄经330°。</a:t>
            </a:r>
            <a:r>
              <a:rPr sz="2000" dirty="0" err="1">
                <a:solidFill>
                  <a:srgbClr val="1F4A4C"/>
                </a:solidFill>
                <a:cs typeface="+mn-ea"/>
                <a:sym typeface="+mn-lt"/>
              </a:rPr>
              <a:t>雨水和谷雨、小雪、大雪一样，都是反映降水现象的节气</a:t>
            </a:r>
            <a:r>
              <a:rPr sz="2000"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4430077" y="514985"/>
            <a:ext cx="3253740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1F4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1F4A4C"/>
                </a:solidFill>
                <a:cs typeface="+mn-ea"/>
                <a:sym typeface="+mn-lt"/>
              </a:rPr>
              <a:t>二候鸿雁来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0CCF740-5BCA-4C2D-8260-8D3E831343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80" y="1352325"/>
            <a:ext cx="5280553" cy="528055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21" name="TextBox 23"/>
          <p:cNvSpPr txBox="1"/>
          <p:nvPr/>
        </p:nvSpPr>
        <p:spPr>
          <a:xfrm>
            <a:off x="1414061" y="2651717"/>
            <a:ext cx="5162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雨水，是二十四节气之中的第2个节气，位于每年正月十五前后（公历2月18-20日），太阳到达黄经330°。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雨水和谷雨、小雪、大雪一样，都是反映降水现象的节气</a:t>
            </a: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dirty="0">
                <a:solidFill>
                  <a:srgbClr val="1F4A4C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121728" y="1808314"/>
            <a:ext cx="3253740" cy="441960"/>
          </a:xfrm>
          <a:prstGeom prst="roundRect">
            <a:avLst>
              <a:gd name="adj" fmla="val 27011"/>
            </a:avLst>
          </a:prstGeom>
          <a:noFill/>
          <a:ln>
            <a:solidFill>
              <a:srgbClr val="1F4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1F4A4C"/>
                </a:solidFill>
                <a:cs typeface="+mn-ea"/>
                <a:sym typeface="+mn-lt"/>
              </a:rPr>
              <a:t>三候草木萌动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50B512A-D24D-4858-859D-65C1D6C81C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-304802"/>
            <a:ext cx="6358738" cy="899250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47453" y="2175658"/>
            <a:ext cx="10042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</a:t>
            </a:r>
          </a:p>
          <a:p>
            <a:pPr algn="ctr">
              <a:lnSpc>
                <a:spcPct val="150000"/>
              </a:lnSpc>
            </a:pP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年正月十五前后（公历2月18-20日），太阳到达黄经330°。</a:t>
            </a:r>
            <a:r>
              <a:rPr sz="2800" dirty="0" err="1">
                <a:solidFill>
                  <a:srgbClr val="1F4A4C"/>
                </a:solidFill>
                <a:cs typeface="+mn-ea"/>
                <a:sym typeface="+mn-lt"/>
              </a:rPr>
              <a:t>雨水和谷雨、小雪、大雪一样，都是反映降水现象的节气</a:t>
            </a: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  <a:endParaRPr lang="zh-CN" altLang="en-US" sz="2800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9B622592-A108-414F-A47A-77A5E2FB03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9350" y="-274292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5495" y="2977798"/>
            <a:ext cx="365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zh-CN" altLang="en-US" sz="4800" dirty="0">
                <a:latin typeface="+mn-lt"/>
                <a:ea typeface="+mn-ea"/>
                <a:cs typeface="+mn-ea"/>
                <a:sym typeface="+mn-lt"/>
              </a:rPr>
              <a:t>雨水的诗词</a:t>
            </a:r>
          </a:p>
        </p:txBody>
      </p:sp>
      <p:pic>
        <p:nvPicPr>
          <p:cNvPr id="8" name="图片 7" descr="未标题-1">
            <a:extLst>
              <a:ext uri="{FF2B5EF4-FFF2-40B4-BE49-F238E27FC236}">
                <a16:creationId xmlns="" xmlns:a16="http://schemas.microsoft.com/office/drawing/2014/main" id="{7F405180-0651-49CA-AB56-4C8A88BE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38" y="2819399"/>
            <a:ext cx="5498136" cy="1219201"/>
          </a:xfrm>
          <a:prstGeom prst="rect">
            <a:avLst/>
          </a:prstGeom>
          <a:noFill/>
        </p:spPr>
      </p:pic>
      <p:pic>
        <p:nvPicPr>
          <p:cNvPr id="10" name="图片 9" descr="6">
            <a:extLst>
              <a:ext uri="{FF2B5EF4-FFF2-40B4-BE49-F238E27FC236}">
                <a16:creationId xmlns="" xmlns:a16="http://schemas.microsoft.com/office/drawing/2014/main" id="{E82BFC66-6A83-4BAF-B5B3-1AE020331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014" y="4002896"/>
            <a:ext cx="2983230" cy="24022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143A0F2-50BF-4788-92D4-205CAE7A749A}"/>
              </a:ext>
            </a:extLst>
          </p:cNvPr>
          <p:cNvSpPr txBox="1"/>
          <p:nvPr/>
        </p:nvSpPr>
        <p:spPr>
          <a:xfrm>
            <a:off x="4868014" y="1495753"/>
            <a:ext cx="224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sz="5400" dirty="0">
                <a:latin typeface="+mn-lt"/>
                <a:ea typeface="+mn-ea"/>
                <a:cs typeface="+mn-ea"/>
                <a:sym typeface="+mn-lt"/>
              </a:rPr>
              <a:t>Part 4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789476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39360" y="933569"/>
            <a:ext cx="260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1F4A4C"/>
                </a:solidFill>
                <a:cs typeface="+mn-ea"/>
                <a:sym typeface="+mn-lt"/>
              </a:rPr>
              <a:t>春夜喜雨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3573145" y="2642117"/>
            <a:ext cx="5533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　　好雨知时节，当春乃发生。</a:t>
            </a: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　　随风潜入夜，润物细无声。</a:t>
            </a: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　　野径云俱黑，江船火独明。</a:t>
            </a:r>
          </a:p>
          <a:p>
            <a:pPr algn="l">
              <a:lnSpc>
                <a:spcPct val="150000"/>
              </a:lnSpc>
            </a:pP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　　晓看红湿处，花重锦官城。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26B7AE23-71DE-437C-9B56-5EF40C90534D}"/>
              </a:ext>
            </a:extLst>
          </p:cNvPr>
          <p:cNvSpPr/>
          <p:nvPr/>
        </p:nvSpPr>
        <p:spPr>
          <a:xfrm>
            <a:off x="5411357" y="1778289"/>
            <a:ext cx="1361270" cy="669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F4A4C"/>
                </a:solidFill>
                <a:cs typeface="+mn-ea"/>
                <a:sym typeface="+mn-lt"/>
              </a:rPr>
              <a:t>杜甫 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59C3DA22-2A3F-4082-9834-4D20965618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76" y="2642116"/>
            <a:ext cx="4346135" cy="424255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0844" y="1905506"/>
            <a:ext cx="1521460" cy="3046988"/>
          </a:xfrm>
          <a:prstGeom prst="rect">
            <a:avLst/>
          </a:prstGeom>
          <a:ln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zh-CN" altLang="en-US" sz="9600" dirty="0">
                <a:latin typeface="+mn-lt"/>
                <a:ea typeface="+mn-ea"/>
                <a:cs typeface="+mn-ea"/>
                <a:sym typeface="+mn-lt"/>
              </a:rPr>
              <a:t>目 </a:t>
            </a:r>
            <a:endParaRPr lang="en-US" altLang="zh-CN" sz="96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9600" dirty="0">
                <a:latin typeface="+mn-lt"/>
                <a:ea typeface="+mn-ea"/>
                <a:cs typeface="+mn-ea"/>
                <a:sym typeface="+mn-lt"/>
              </a:rPr>
              <a:t>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1972" y="3133026"/>
            <a:ext cx="264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1F4A4C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30" name="图片 29" descr="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8638" y="1326813"/>
            <a:ext cx="1350645" cy="1461135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H="1">
            <a:off x="8252637" y="1477803"/>
            <a:ext cx="993775" cy="576580"/>
          </a:xfrm>
          <a:prstGeom prst="line">
            <a:avLst/>
          </a:prstGeom>
          <a:ln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cxnSpLocks/>
          </p:cNvCxnSpPr>
          <p:nvPr/>
        </p:nvCxnSpPr>
        <p:spPr>
          <a:xfrm flipH="1">
            <a:off x="3422661" y="5390866"/>
            <a:ext cx="1239293" cy="715314"/>
          </a:xfrm>
          <a:prstGeom prst="line">
            <a:avLst/>
          </a:prstGeom>
          <a:ln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5">
            <a:extLst>
              <a:ext uri="{FF2B5EF4-FFF2-40B4-BE49-F238E27FC236}">
                <a16:creationId xmlns="" xmlns:a16="http://schemas.microsoft.com/office/drawing/2014/main" id="{30395D47-A73B-4A53-8FDC-49F0429012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11430" y="4069697"/>
            <a:ext cx="12203430" cy="2807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94277" y="2605261"/>
            <a:ext cx="281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雨水的由来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73005" y="2608562"/>
            <a:ext cx="318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雨水的习俗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01921" y="3923464"/>
            <a:ext cx="3401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雨水的三侯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91185" y="3963575"/>
            <a:ext cx="251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雨水的诗词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7ADC2954-9B9A-432F-A61E-A0164DBCE5F0}"/>
              </a:ext>
            </a:extLst>
          </p:cNvPr>
          <p:cNvSpPr/>
          <p:nvPr/>
        </p:nvSpPr>
        <p:spPr>
          <a:xfrm>
            <a:off x="3422660" y="2565755"/>
            <a:ext cx="3033434" cy="532200"/>
          </a:xfrm>
          <a:prstGeom prst="roundRect">
            <a:avLst/>
          </a:prstGeom>
          <a:noFill/>
          <a:ln w="28575">
            <a:solidFill>
              <a:srgbClr val="1F4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="" xmlns:a16="http://schemas.microsoft.com/office/drawing/2014/main" id="{BA2E2D21-448D-41B2-8288-122681BA0216}"/>
              </a:ext>
            </a:extLst>
          </p:cNvPr>
          <p:cNvSpPr/>
          <p:nvPr/>
        </p:nvSpPr>
        <p:spPr>
          <a:xfrm>
            <a:off x="7438081" y="2556446"/>
            <a:ext cx="2914683" cy="576580"/>
          </a:xfrm>
          <a:prstGeom prst="roundRect">
            <a:avLst/>
          </a:prstGeom>
          <a:noFill/>
          <a:ln w="28575">
            <a:solidFill>
              <a:srgbClr val="1F4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="" xmlns:a16="http://schemas.microsoft.com/office/drawing/2014/main" id="{82787AEF-2F18-43B9-8CF6-DA9C1A3B9B26}"/>
              </a:ext>
            </a:extLst>
          </p:cNvPr>
          <p:cNvSpPr/>
          <p:nvPr/>
        </p:nvSpPr>
        <p:spPr>
          <a:xfrm>
            <a:off x="3494277" y="3908549"/>
            <a:ext cx="3183972" cy="532200"/>
          </a:xfrm>
          <a:prstGeom prst="roundRect">
            <a:avLst/>
          </a:prstGeom>
          <a:noFill/>
          <a:ln w="28575">
            <a:solidFill>
              <a:srgbClr val="1F4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="" xmlns:a16="http://schemas.microsoft.com/office/drawing/2014/main" id="{0C4928C2-5BFF-4326-B9D5-253274597E8F}"/>
              </a:ext>
            </a:extLst>
          </p:cNvPr>
          <p:cNvSpPr/>
          <p:nvPr/>
        </p:nvSpPr>
        <p:spPr>
          <a:xfrm>
            <a:off x="7438081" y="3896784"/>
            <a:ext cx="2914683" cy="576580"/>
          </a:xfrm>
          <a:prstGeom prst="roundRect">
            <a:avLst/>
          </a:prstGeom>
          <a:noFill/>
          <a:ln w="28575">
            <a:solidFill>
              <a:srgbClr val="1F4A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55581" y="506027"/>
            <a:ext cx="12005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solidFill>
                  <a:srgbClr val="FFFFFF"/>
                </a:solidFill>
              </a:rPr>
              <a:t>https://www.ypppt.com/</a:t>
            </a:r>
            <a:endParaRPr lang="zh-CN" altLang="en-US" sz="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8" grpId="0"/>
      <p:bldP spid="20" grpId="0"/>
      <p:bldP spid="22" grpId="0"/>
      <p:bldP spid="2" grpId="0" animBg="1"/>
      <p:bldP spid="19" grpId="0" animBg="1"/>
      <p:bldP spid="21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-153120" y="3407071"/>
            <a:ext cx="7338059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1F4A4C"/>
                </a:solidFill>
                <a:cs typeface="+mn-ea"/>
                <a:sym typeface="+mn-lt"/>
              </a:rPr>
              <a:t>　　　　天街小雨润如酥，草色遥看近却无。</a:t>
            </a:r>
          </a:p>
          <a:p>
            <a:pPr algn="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800" dirty="0">
                <a:solidFill>
                  <a:srgbClr val="1F4A4C"/>
                </a:solidFill>
                <a:cs typeface="+mn-ea"/>
                <a:sym typeface="+mn-lt"/>
              </a:rPr>
              <a:t>　　最是一年春好处，绝胜烟柳满皇都。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33B7E53-25FD-4A9A-9ED7-0A7095F4209F}"/>
              </a:ext>
            </a:extLst>
          </p:cNvPr>
          <p:cNvSpPr/>
          <p:nvPr/>
        </p:nvSpPr>
        <p:spPr>
          <a:xfrm>
            <a:off x="3120627" y="2094218"/>
            <a:ext cx="1826141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3200" dirty="0">
                <a:solidFill>
                  <a:srgbClr val="1F4A4C"/>
                </a:solidFill>
                <a:cs typeface="+mn-ea"/>
                <a:sym typeface="+mn-lt"/>
              </a:rPr>
              <a:t>初春小雨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546E86F-F8CC-449B-9314-CF07CA2895E3}"/>
              </a:ext>
            </a:extLst>
          </p:cNvPr>
          <p:cNvSpPr/>
          <p:nvPr/>
        </p:nvSpPr>
        <p:spPr>
          <a:xfrm>
            <a:off x="3175635" y="2865726"/>
            <a:ext cx="1499128" cy="586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dirty="0">
                <a:solidFill>
                  <a:srgbClr val="1F4A4C"/>
                </a:solidFill>
                <a:cs typeface="+mn-ea"/>
                <a:sym typeface="+mn-lt"/>
              </a:rPr>
              <a:t> 韩愈　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C4226D0-9E06-437E-8749-28DC207428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898" y="0"/>
            <a:ext cx="6096012" cy="609601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13335" y="4248773"/>
            <a:ext cx="12203430" cy="28079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43623" y="514560"/>
            <a:ext cx="439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F4A4C"/>
                </a:solidFill>
                <a:cs typeface="+mn-ea"/>
                <a:sym typeface="+mn-lt"/>
              </a:rPr>
              <a:t>雨诗词两首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40390" y="2030721"/>
            <a:ext cx="0" cy="4069080"/>
          </a:xfrm>
          <a:prstGeom prst="line">
            <a:avLst/>
          </a:prstGeom>
          <a:ln w="12700"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4"/>
          <p:cNvSpPr txBox="1"/>
          <p:nvPr/>
        </p:nvSpPr>
        <p:spPr>
          <a:xfrm>
            <a:off x="2989611" y="2098745"/>
            <a:ext cx="2590800" cy="381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 临安春雨初霁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 陆游　宋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世味年来薄似纱，谁令骑马客京华。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小楼一夜听春雨，深巷明朝卖杏花。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矮纸斜行闲作草，晴窗细乳戏分茶。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素衣莫起风尘叹，犹及清明可到家。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6797273" y="2030721"/>
            <a:ext cx="259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春雨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 李商隐　唐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怅卧新春白袷衣，白门寥落意多违。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红楼隔雨相望冷，珠箔飘灯独自归。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远路应悲春晼晚，残霄犹得梦依稀。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1600" dirty="0">
                <a:solidFill>
                  <a:srgbClr val="1F4A4C"/>
                </a:solidFill>
                <a:cs typeface="+mn-ea"/>
                <a:sym typeface="+mn-lt"/>
              </a:rPr>
              <a:t>　　玉铛缄札何由达，万里云罗一雁飞。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74C19A4C-6432-43F0-99BC-8CF64D2BB6CE}"/>
              </a:ext>
            </a:extLst>
          </p:cNvPr>
          <p:cNvCxnSpPr/>
          <p:nvPr/>
        </p:nvCxnSpPr>
        <p:spPr>
          <a:xfrm>
            <a:off x="5312325" y="1231371"/>
            <a:ext cx="2056130" cy="6350"/>
          </a:xfrm>
          <a:prstGeom prst="line">
            <a:avLst/>
          </a:prstGeom>
          <a:ln w="12700"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pic>
        <p:nvPicPr>
          <p:cNvPr id="2" name="图片 1" descr="阴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890" y="1798955"/>
            <a:ext cx="7601585" cy="354584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697730" y="2601595"/>
            <a:ext cx="2811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rgbClr val="1F4A4C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36110" y="3497580"/>
            <a:ext cx="3319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1F4A4C"/>
                </a:solidFill>
                <a:cs typeface="+mn-ea"/>
                <a:sym typeface="+mn-lt"/>
              </a:rPr>
              <a:t>Thank you for watching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95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5495" y="2977798"/>
            <a:ext cx="365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zh-CN" altLang="en-US" sz="4800" dirty="0">
                <a:latin typeface="+mn-lt"/>
                <a:ea typeface="+mn-ea"/>
                <a:cs typeface="+mn-ea"/>
                <a:sym typeface="+mn-lt"/>
              </a:rPr>
              <a:t>雨水的由来</a:t>
            </a:r>
          </a:p>
        </p:txBody>
      </p:sp>
      <p:pic>
        <p:nvPicPr>
          <p:cNvPr id="8" name="图片 7" descr="未标题-1">
            <a:extLst>
              <a:ext uri="{FF2B5EF4-FFF2-40B4-BE49-F238E27FC236}">
                <a16:creationId xmlns="" xmlns:a16="http://schemas.microsoft.com/office/drawing/2014/main" id="{7F405180-0651-49CA-AB56-4C8A88BE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308" y="2783697"/>
            <a:ext cx="5498136" cy="1219201"/>
          </a:xfrm>
          <a:prstGeom prst="rect">
            <a:avLst/>
          </a:prstGeom>
          <a:noFill/>
        </p:spPr>
      </p:pic>
      <p:pic>
        <p:nvPicPr>
          <p:cNvPr id="10" name="图片 9" descr="6">
            <a:extLst>
              <a:ext uri="{FF2B5EF4-FFF2-40B4-BE49-F238E27FC236}">
                <a16:creationId xmlns="" xmlns:a16="http://schemas.microsoft.com/office/drawing/2014/main" id="{E82BFC66-6A83-4BAF-B5B3-1AE020331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45495" y="4002896"/>
            <a:ext cx="2983230" cy="24022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143A0F2-50BF-4788-92D4-205CAE7A749A}"/>
              </a:ext>
            </a:extLst>
          </p:cNvPr>
          <p:cNvSpPr txBox="1"/>
          <p:nvPr/>
        </p:nvSpPr>
        <p:spPr>
          <a:xfrm>
            <a:off x="4868014" y="1495753"/>
            <a:ext cx="224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sz="5400" dirty="0">
                <a:latin typeface="+mn-lt"/>
                <a:ea typeface="+mn-ea"/>
                <a:cs typeface="+mn-ea"/>
                <a:sym typeface="+mn-lt"/>
              </a:rPr>
              <a:t>Part 1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11430" y="4142961"/>
            <a:ext cx="12203430" cy="28079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4651" y="1947344"/>
            <a:ext cx="787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3200"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雨水，是二十四节气之中的第2个节气，位于每年正月十五前后（公历2月18-20日），太阳到达黄经330°雨水和谷雨、小雪、大雪一样，都是反映降水现象的节气。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E9BAA20-BE92-4E4B-BA51-48BAB7DFBC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69350" y="-274292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4253369" y="2127138"/>
            <a:ext cx="6736392" cy="335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《月令七十二候集解》：“正月中，天一生水。春始属木，然生木者必水也，故立春后继之雨水。且东风既解冻，则散而为雨矣。”意思是说，雨水节气前后，万物开始萌动，春天就要到了。如在《逸周书》中就有雨水节后“鸿雁来”“草木萌动”等物候记载。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4254506" y="1480807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1F4A4C"/>
                </a:solidFill>
                <a:cs typeface="+mn-ea"/>
                <a:sym typeface="+mn-lt"/>
              </a:rPr>
              <a:t>《</a:t>
            </a:r>
            <a:r>
              <a:rPr lang="zh-CN" altLang="en-US" sz="3600" dirty="0">
                <a:solidFill>
                  <a:srgbClr val="1F4A4C"/>
                </a:solidFill>
                <a:cs typeface="+mn-ea"/>
                <a:sym typeface="+mn-lt"/>
              </a:rPr>
              <a:t>逸周书</a:t>
            </a:r>
            <a:r>
              <a:rPr lang="en-US" altLang="zh-CN" sz="3600" dirty="0">
                <a:solidFill>
                  <a:srgbClr val="1F4A4C"/>
                </a:solidFill>
                <a:cs typeface="+mn-ea"/>
                <a:sym typeface="+mn-lt"/>
              </a:rPr>
              <a:t>》</a:t>
            </a:r>
            <a:r>
              <a:rPr lang="zh-CN" altLang="en-US" sz="3600" dirty="0">
                <a:solidFill>
                  <a:srgbClr val="1F4A4C"/>
                </a:solidFill>
                <a:cs typeface="+mn-ea"/>
                <a:sym typeface="+mn-lt"/>
              </a:rPr>
              <a:t>雨水节记载</a:t>
            </a:r>
            <a:endParaRPr lang="zh-CN" altLang="en-US" sz="3600" b="1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6801319-7EE1-452C-B3C7-0537196DE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32522"/>
            <a:ext cx="5300870" cy="749816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5" name="TextBox 23"/>
          <p:cNvSpPr txBox="1"/>
          <p:nvPr/>
        </p:nvSpPr>
        <p:spPr>
          <a:xfrm>
            <a:off x="2888367" y="2675387"/>
            <a:ext cx="6871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雨水，是二十四节气之中的第2个节气，位于每年正月十五前后（公历2月18-20日），太阳到达黄经330°。</a:t>
            </a:r>
            <a:r>
              <a:rPr sz="2800" dirty="0" err="1">
                <a:solidFill>
                  <a:srgbClr val="1F4A4C"/>
                </a:solidFill>
                <a:cs typeface="+mn-ea"/>
                <a:sym typeface="+mn-lt"/>
              </a:rPr>
              <a:t>雨水和谷雨、小雪、大雪一样，都是反映降水现象的节气</a:t>
            </a:r>
            <a:r>
              <a:rPr sz="2800"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  <a:endParaRPr lang="zh-CN" altLang="en-US" sz="2800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4637493" y="884493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1F4A4C"/>
                </a:solidFill>
                <a:cs typeface="+mn-ea"/>
                <a:sym typeface="+mn-lt"/>
              </a:rPr>
              <a:t>雨水节释义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4859931" y="1776765"/>
            <a:ext cx="2056130" cy="6350"/>
          </a:xfrm>
          <a:prstGeom prst="line">
            <a:avLst/>
          </a:prstGeom>
          <a:ln w="12700"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FADB889-FF20-4533-B765-30E974655B23}"/>
              </a:ext>
            </a:extLst>
          </p:cNvPr>
          <p:cNvSpPr/>
          <p:nvPr/>
        </p:nvSpPr>
        <p:spPr>
          <a:xfrm>
            <a:off x="10677079" y="4835235"/>
            <a:ext cx="1212298" cy="1762622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5495" y="2977798"/>
            <a:ext cx="365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zh-CN" altLang="en-US" sz="4800" dirty="0">
                <a:latin typeface="+mn-lt"/>
                <a:ea typeface="+mn-ea"/>
                <a:cs typeface="+mn-ea"/>
                <a:sym typeface="+mn-lt"/>
              </a:rPr>
              <a:t>雨水的习俗</a:t>
            </a:r>
          </a:p>
        </p:txBody>
      </p:sp>
      <p:pic>
        <p:nvPicPr>
          <p:cNvPr id="8" name="图片 7" descr="未标题-1">
            <a:extLst>
              <a:ext uri="{FF2B5EF4-FFF2-40B4-BE49-F238E27FC236}">
                <a16:creationId xmlns="" xmlns:a16="http://schemas.microsoft.com/office/drawing/2014/main" id="{7F405180-0651-49CA-AB56-4C8A88BE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238" y="2783695"/>
            <a:ext cx="5498136" cy="1219201"/>
          </a:xfrm>
          <a:prstGeom prst="rect">
            <a:avLst/>
          </a:prstGeom>
          <a:noFill/>
        </p:spPr>
      </p:pic>
      <p:pic>
        <p:nvPicPr>
          <p:cNvPr id="10" name="图片 9" descr="6">
            <a:extLst>
              <a:ext uri="{FF2B5EF4-FFF2-40B4-BE49-F238E27FC236}">
                <a16:creationId xmlns="" xmlns:a16="http://schemas.microsoft.com/office/drawing/2014/main" id="{E82BFC66-6A83-4BAF-B5B3-1AE0203315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8014" y="4002896"/>
            <a:ext cx="2983230" cy="240220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143A0F2-50BF-4788-92D4-205CAE7A749A}"/>
              </a:ext>
            </a:extLst>
          </p:cNvPr>
          <p:cNvSpPr txBox="1"/>
          <p:nvPr/>
        </p:nvSpPr>
        <p:spPr>
          <a:xfrm>
            <a:off x="4868014" y="1495753"/>
            <a:ext cx="2242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1F4A4C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cs typeface="楷体" panose="02010609060101010101" charset="-122"/>
              </a:defRPr>
            </a:lvl1pPr>
          </a:lstStyle>
          <a:p>
            <a:r>
              <a:rPr lang="en-US" altLang="zh-CN" sz="5400" dirty="0">
                <a:latin typeface="+mn-lt"/>
                <a:ea typeface="+mn-ea"/>
                <a:cs typeface="+mn-ea"/>
                <a:sym typeface="+mn-lt"/>
              </a:rPr>
              <a:t>Part 2</a:t>
            </a:r>
            <a:endParaRPr lang="zh-CN" altLang="en-US" sz="5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97348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14" name="TextBox 23"/>
          <p:cNvSpPr txBox="1"/>
          <p:nvPr/>
        </p:nvSpPr>
        <p:spPr>
          <a:xfrm>
            <a:off x="2233263" y="1702339"/>
            <a:ext cx="8433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雨水这天在民间有一项特具风趣的活动叫“拉保保”。(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保保则是干爹</a:t>
            </a: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)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以前人们都有一个为自己儿女求神问卦的习惯，看看自己儿女命相如何</a:t>
            </a:r>
            <a:r>
              <a:rPr lang="en-US" sz="2400" dirty="0" err="1">
                <a:solidFill>
                  <a:srgbClr val="1F4A4C"/>
                </a:solidFill>
                <a:cs typeface="+mn-ea"/>
                <a:sym typeface="+mn-lt"/>
              </a:rPr>
              <a:t>,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需不需要找个干爹。而找干爹的目的</a:t>
            </a: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，</a:t>
            </a:r>
            <a:r>
              <a:rPr lang="en-US" sz="2400" dirty="0">
                <a:solidFill>
                  <a:srgbClr val="1F4A4C"/>
                </a:solidFill>
                <a:cs typeface="+mn-ea"/>
                <a:sym typeface="+mn-lt"/>
              </a:rPr>
              <a:t>                                  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则是为了让儿子或女</a:t>
            </a:r>
            <a:r>
              <a:rPr lang="en-US" sz="2400" dirty="0" err="1">
                <a:solidFill>
                  <a:srgbClr val="1F4A4C"/>
                </a:solidFill>
                <a:cs typeface="+mn-ea"/>
                <a:sym typeface="+mn-lt"/>
              </a:rPr>
              <a:t>z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顺利，健康的成长</a:t>
            </a: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。(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这可能也与以前的医疗条件有关，因为医疗条件不好，好多孩子生病根本无法医治。所以需要借助干爹的福气将孩子带大</a:t>
            </a: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)</a:t>
            </a:r>
            <a:r>
              <a:rPr sz="2400" dirty="0" err="1">
                <a:solidFill>
                  <a:srgbClr val="1F4A4C"/>
                </a:solidFill>
                <a:cs typeface="+mn-ea"/>
                <a:sym typeface="+mn-lt"/>
              </a:rPr>
              <a:t>于是便有了雨水节拉保保的活动。此举一年复一年，久而成为一方之俗</a:t>
            </a:r>
            <a:r>
              <a:rPr sz="2400" dirty="0">
                <a:solidFill>
                  <a:srgbClr val="1F4A4C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0" name="TextBox 24">
            <a:extLst>
              <a:ext uri="{FF2B5EF4-FFF2-40B4-BE49-F238E27FC236}">
                <a16:creationId xmlns="" xmlns:a16="http://schemas.microsoft.com/office/drawing/2014/main" id="{F80AA205-E16E-4ACF-9E85-271066A2846A}"/>
              </a:ext>
            </a:extLst>
          </p:cNvPr>
          <p:cNvSpPr txBox="1"/>
          <p:nvPr/>
        </p:nvSpPr>
        <p:spPr>
          <a:xfrm>
            <a:off x="4243570" y="377848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1F4A4C"/>
                </a:solidFill>
                <a:cs typeface="+mn-ea"/>
                <a:sym typeface="+mn-lt"/>
              </a:rPr>
              <a:t>雨水的民间习俗</a:t>
            </a:r>
            <a:r>
              <a:rPr lang="en-US" altLang="zh-CN" sz="3600" b="1" dirty="0">
                <a:solidFill>
                  <a:srgbClr val="1F4A4C"/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107A3905-2470-445D-A859-BB5CDF2895C4}"/>
              </a:ext>
            </a:extLst>
          </p:cNvPr>
          <p:cNvCxnSpPr/>
          <p:nvPr/>
        </p:nvCxnSpPr>
        <p:spPr>
          <a:xfrm>
            <a:off x="5067935" y="1248116"/>
            <a:ext cx="2056130" cy="6350"/>
          </a:xfrm>
          <a:prstGeom prst="line">
            <a:avLst/>
          </a:prstGeom>
          <a:ln w="12700"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12600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910" y="656953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0" name="图片 19" descr="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113" r="133" b="-30"/>
          <a:stretch>
            <a:fillRect/>
          </a:stretch>
        </p:blipFill>
        <p:spPr>
          <a:xfrm>
            <a:off x="-5080" y="4076700"/>
            <a:ext cx="12203430" cy="2807970"/>
          </a:xfrm>
          <a:prstGeom prst="rect">
            <a:avLst/>
          </a:prstGeom>
        </p:spPr>
      </p:pic>
      <p:sp>
        <p:nvSpPr>
          <p:cNvPr id="14" name="TextBox 23"/>
          <p:cNvSpPr txBox="1"/>
          <p:nvPr/>
        </p:nvSpPr>
        <p:spPr>
          <a:xfrm>
            <a:off x="2017669" y="1660480"/>
            <a:ext cx="843368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1F4A4C"/>
                </a:solidFill>
                <a:cs typeface="+mn-ea"/>
                <a:sym typeface="+mn-lt"/>
              </a:rPr>
              <a:t>而雨水节拉干爹，意取“雨露滋润易生长”之意。川西民间这天有个特定的拉干爹的场所。这天不管天晴下雨，要拉干爹的父母手提装好酒菜香蜡纸钱的篼篼、带着孩子在人群中穿来穿去找准干爹对象。如果希望孩子长大有知识就拉一个文人做干爹</a:t>
            </a:r>
            <a:r>
              <a:rPr lang="en-US" altLang="zh-CN" dirty="0">
                <a:solidFill>
                  <a:srgbClr val="1F4A4C"/>
                </a:solidFill>
                <a:cs typeface="+mn-ea"/>
                <a:sym typeface="+mn-lt"/>
              </a:rPr>
              <a:t>;</a:t>
            </a:r>
            <a:r>
              <a:rPr lang="zh-CN" altLang="en-US" dirty="0">
                <a:solidFill>
                  <a:srgbClr val="1F4A4C"/>
                </a:solidFill>
                <a:cs typeface="+mn-ea"/>
                <a:sym typeface="+mn-lt"/>
              </a:rPr>
              <a:t>如果孩子身体瘦弱就拉一个身材高大强壮的人作干爹。一旦有人被拉着当“干爹”，有的能挣掉就跑了，有的扯也扯不脱身，大多都会爽快的答应，也就认为这是别人信任自己，因而自己的命运也会好起来的。拉到后拉者连声叫道：“打个干亲家”，就摆好带来的下酒菜、焚香点蜡，叫孩子“快拜干爹，叩头”</a:t>
            </a:r>
            <a:r>
              <a:rPr lang="en-US" altLang="zh-CN" dirty="0">
                <a:solidFill>
                  <a:srgbClr val="1F4A4C"/>
                </a:solidFill>
                <a:cs typeface="+mn-ea"/>
                <a:sym typeface="+mn-lt"/>
              </a:rPr>
              <a:t>;“</a:t>
            </a:r>
            <a:r>
              <a:rPr lang="zh-CN" altLang="en-US" dirty="0">
                <a:solidFill>
                  <a:srgbClr val="1F4A4C"/>
                </a:solidFill>
                <a:cs typeface="+mn-ea"/>
                <a:sym typeface="+mn-lt"/>
              </a:rPr>
              <a:t>请干爹喝酒吃菜”，“请干亲家给娃娃取个名字”，拉保保就算成功了。分手后也有常年走动的称为“常年干亲家”，也有分手后就没有来往的叫“过路干亲家”。</a:t>
            </a:r>
          </a:p>
        </p:txBody>
      </p:sp>
      <p:sp>
        <p:nvSpPr>
          <p:cNvPr id="10" name="TextBox 24">
            <a:extLst>
              <a:ext uri="{FF2B5EF4-FFF2-40B4-BE49-F238E27FC236}">
                <a16:creationId xmlns="" xmlns:a16="http://schemas.microsoft.com/office/drawing/2014/main" id="{F80AA205-E16E-4ACF-9E85-271066A2846A}"/>
              </a:ext>
            </a:extLst>
          </p:cNvPr>
          <p:cNvSpPr txBox="1"/>
          <p:nvPr/>
        </p:nvSpPr>
        <p:spPr>
          <a:xfrm>
            <a:off x="4382229" y="355399"/>
            <a:ext cx="3712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1F4A4C"/>
                </a:solidFill>
                <a:cs typeface="+mn-ea"/>
                <a:sym typeface="+mn-lt"/>
              </a:rPr>
              <a:t>雨水的民间习俗</a:t>
            </a:r>
            <a:r>
              <a:rPr lang="en-US" altLang="zh-CN" sz="3600" b="1" dirty="0">
                <a:solidFill>
                  <a:srgbClr val="1F4A4C"/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rgbClr val="1F4A4C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107A3905-2470-445D-A859-BB5CDF2895C4}"/>
              </a:ext>
            </a:extLst>
          </p:cNvPr>
          <p:cNvCxnSpPr/>
          <p:nvPr/>
        </p:nvCxnSpPr>
        <p:spPr>
          <a:xfrm>
            <a:off x="4965948" y="1191614"/>
            <a:ext cx="2056130" cy="6350"/>
          </a:xfrm>
          <a:prstGeom prst="line">
            <a:avLst/>
          </a:prstGeom>
          <a:ln w="12700">
            <a:solidFill>
              <a:srgbClr val="1F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56085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雨水节气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tklooev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991</Words>
  <Application>Microsoft Office PowerPoint</Application>
  <PresentationFormat>宽屏</PresentationFormat>
  <Paragraphs>105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Segoe UI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78</cp:revision>
  <dcterms:created xsi:type="dcterms:W3CDTF">2017-05-09T08:28:00Z</dcterms:created>
  <dcterms:modified xsi:type="dcterms:W3CDTF">2023-06-02T07:27:23Z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