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359" r:id="rId4"/>
    <p:sldId id="360" r:id="rId5"/>
    <p:sldId id="361" r:id="rId6"/>
    <p:sldId id="362" r:id="rId7"/>
    <p:sldId id="367" r:id="rId8"/>
    <p:sldId id="368" r:id="rId9"/>
    <p:sldId id="369" r:id="rId10"/>
    <p:sldId id="364" r:id="rId11"/>
    <p:sldId id="370" r:id="rId12"/>
    <p:sldId id="371" r:id="rId13"/>
    <p:sldId id="372" r:id="rId14"/>
    <p:sldId id="365" r:id="rId15"/>
    <p:sldId id="373" r:id="rId16"/>
    <p:sldId id="374" r:id="rId17"/>
    <p:sldId id="375" r:id="rId18"/>
    <p:sldId id="366" r:id="rId19"/>
    <p:sldId id="377" r:id="rId20"/>
    <p:sldId id="376" r:id="rId21"/>
    <p:sldId id="378" r:id="rId22"/>
    <p:sldId id="379" r:id="rId23"/>
    <p:sldId id="38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8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2023/6/2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2023/6/2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61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86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5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512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76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5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1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73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226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5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56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53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76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66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2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02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51C8DF4-B10B-B94D-A73D-F067576A1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48" y="163775"/>
            <a:ext cx="305904" cy="6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1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8849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1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1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7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59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81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6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5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29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3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09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0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5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3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1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7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90CFE83-1D1E-4AF3-B403-D032AB9EC8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440" y="1843791"/>
            <a:ext cx="4157126" cy="483313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EE2A611-3B90-420F-AD90-D701BFE64819}"/>
              </a:ext>
            </a:extLst>
          </p:cNvPr>
          <p:cNvGrpSpPr/>
          <p:nvPr/>
        </p:nvGrpSpPr>
        <p:grpSpPr>
          <a:xfrm>
            <a:off x="8971634" y="3781561"/>
            <a:ext cx="1007022" cy="2198372"/>
            <a:chOff x="8575378" y="4006988"/>
            <a:chExt cx="803618" cy="1804384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8A0D4B3E-8188-44F8-9CC5-76772EE30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1355" b="100000" l="0" r="95082">
                          <a14:foregroundMark x1="21311" y1="18681" x2="96721" y2="58608"/>
                          <a14:foregroundMark x1="31148" y1="53114" x2="96721" y2="73260"/>
                          <a14:foregroundMark x1="29508" y1="11355" x2="0" y2="49817"/>
                          <a14:foregroundMark x1="31148" y1="59707" x2="31148" y2="95604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5378" y="4006988"/>
              <a:ext cx="401809" cy="180438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C895BD43-DC37-457A-8EC4-70B02C9EE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96364" l="0" r="95082">
                          <a14:foregroundMark x1="44262" y1="15758" x2="45902" y2="96970"/>
                          <a14:foregroundMark x1="59016" y1="8485" x2="77049" y2="40606"/>
                          <a14:foregroundMark x1="77049" y1="40606" x2="77049" y2="4060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7187" y="4363851"/>
              <a:ext cx="401809" cy="1090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DED655A-1274-C044-8AEF-8876FF31C3AE}"/>
              </a:ext>
            </a:extLst>
          </p:cNvPr>
          <p:cNvSpPr txBox="1"/>
          <p:nvPr/>
        </p:nvSpPr>
        <p:spPr>
          <a:xfrm>
            <a:off x="971550" y="4448646"/>
            <a:ext cx="507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个节气。斗指壬；太阳到达黄经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330°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6B79EE-A3BB-2746-9422-860AFC9614C6}"/>
              </a:ext>
            </a:extLst>
          </p:cNvPr>
          <p:cNvSpPr txBox="1"/>
          <p:nvPr/>
        </p:nvSpPr>
        <p:spPr>
          <a:xfrm>
            <a:off x="6457951" y="4448646"/>
            <a:ext cx="476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个节气。斗指壬；太阳到达黄经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330°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5260461-A7A8-C149-94BB-BEC4164567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824" y="2409354"/>
            <a:ext cx="3039802" cy="183072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768FDF29-912D-4DCF-9661-6F8089274C76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419BB0EE-1EB7-4C72-94DD-B588DF0A03F9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气候特征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97077B6C-F209-4948-A0B4-CE22C04AF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0DD13AE-9164-4313-A248-E99FF7726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9376" y="2409354"/>
            <a:ext cx="3039802" cy="18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341937C-28FA-8846-8C48-C356107E6C9A}"/>
              </a:ext>
            </a:extLst>
          </p:cNvPr>
          <p:cNvSpPr txBox="1"/>
          <p:nvPr/>
        </p:nvSpPr>
        <p:spPr>
          <a:xfrm>
            <a:off x="4406901" y="2671127"/>
            <a:ext cx="64389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雨水节气不仅表明降雨的开始及雨量增多，而且表示气温的升高。雨水节气意味着进入气象意义的春天。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“雨水”过后，中国大部分地区气温回升到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以上，黄淮平原日平均气温已达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左右，江南平均气温在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上下，华南气温在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以上，而华北地区平均气温仍在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以下。中国气候学上，常以每五天的日平均气温稳定在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以上的始日划分为春季开始。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3C043DF-AC76-BA4E-BBC3-23E22E6E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88" b="99635" l="4310" r="99138">
                        <a14:foregroundMark x1="88276" y1="28989" x2="96552" y2="66870"/>
                        <a14:foregroundMark x1="96552" y1="66870" x2="91897" y2="75274"/>
                        <a14:foregroundMark x1="91897" y1="75274" x2="86552" y2="94641"/>
                        <a14:foregroundMark x1="86552" y1="94641" x2="48276" y2="97686"/>
                        <a14:foregroundMark x1="48276" y1="97686" x2="28103" y2="93666"/>
                        <a14:foregroundMark x1="94310" y1="26309" x2="98448" y2="94641"/>
                        <a14:foregroundMark x1="98448" y1="94641" x2="94828" y2="99635"/>
                        <a14:foregroundMark x1="99138" y1="28380" x2="92931" y2="31060"/>
                        <a14:foregroundMark x1="92931" y1="25091" x2="92931" y2="29720"/>
                        <a14:foregroundMark x1="92414" y1="25335" x2="92069" y2="28745"/>
                        <a14:foregroundMark x1="96207" y1="27406" x2="92414" y2="30694"/>
                        <a14:foregroundMark x1="97241" y1="27649" x2="97241" y2="23386"/>
                        <a14:foregroundMark x1="40862" y1="98295" x2="8103" y2="96711"/>
                        <a14:foregroundMark x1="8103" y1="96711" x2="21034" y2="90378"/>
                        <a14:foregroundMark x1="21034" y1="90378" x2="44138" y2="90987"/>
                        <a14:foregroundMark x1="6034" y1="96346" x2="10345" y2="88063"/>
                        <a14:foregroundMark x1="10345" y1="88063" x2="10345" y2="78806"/>
                        <a14:foregroundMark x1="83103" y1="89769" x2="66724" y2="89769"/>
                        <a14:foregroundMark x1="78448" y1="89038" x2="61552" y2="88063"/>
                        <a14:foregroundMark x1="61034" y1="87698" x2="61034" y2="87698"/>
                        <a14:foregroundMark x1="75517" y1="28015" x2="73793" y2="29354"/>
                        <a14:foregroundMark x1="19310" y1="51279" x2="27241" y2="86358"/>
                        <a14:foregroundMark x1="16897" y1="73447" x2="18793" y2="77467"/>
                        <a14:foregroundMark x1="21207" y1="69793" x2="4310" y2="75396"/>
                        <a14:foregroundMark x1="22069" y1="46894" x2="16552" y2="56151"/>
                        <a14:foregroundMark x1="16552" y1="56151" x2="16379" y2="56273"/>
                        <a14:foregroundMark x1="40862" y1="98660" x2="72241" y2="98295"/>
                        <a14:foregroundMark x1="50690" y1="98295" x2="34138" y2="98904"/>
                        <a14:foregroundMark x1="34138" y1="98904" x2="62931" y2="99635"/>
                        <a14:foregroundMark x1="75517" y1="28745" x2="62414" y2="27040"/>
                        <a14:foregroundMark x1="62414" y1="27040" x2="49138" y2="28136"/>
                        <a14:foregroundMark x1="49138" y1="28136" x2="37069" y2="32765"/>
                        <a14:foregroundMark x1="37069" y1="32765" x2="28276" y2="39951"/>
                        <a14:foregroundMark x1="28276" y1="39951" x2="28103" y2="4031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-1" y="400051"/>
            <a:ext cx="4562253" cy="645795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89C83DD-B3D4-4194-A562-9D0D196A9E3E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587FAA61-3927-4F79-86DE-3B083621B094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气候特征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1CD87D9-CB35-45C5-9EBE-6CC8A6485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3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3AFCBBF-961E-44C8-ADDD-4A00182B9F3E}"/>
              </a:ext>
            </a:extLst>
          </p:cNvPr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民俗活动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257F4A0-637B-4643-80FE-83A1E0CB0F8C}"/>
              </a:ext>
            </a:extLst>
          </p:cNvPr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6725262-2BDC-4670-9BB6-480496442727}"/>
              </a:ext>
            </a:extLst>
          </p:cNvPr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D375DC81-D6B6-483A-967A-741A227B7C2A}"/>
                </a:ext>
              </a:extLst>
            </p:cNvPr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第三章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A2D7024C-EF00-4E13-A1EC-B2BFEDE0D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2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9327312-22C3-C046-860B-2FB9D76F8196}"/>
              </a:ext>
            </a:extLst>
          </p:cNvPr>
          <p:cNvSpPr txBox="1"/>
          <p:nvPr/>
        </p:nvSpPr>
        <p:spPr>
          <a:xfrm>
            <a:off x="3228975" y="5031922"/>
            <a:ext cx="629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雪本是冬季的重要标志，实际上，黄河中下游及其附近地区全年雪最大、大雪最多的节气，既不是“小雪、大雪”，更不是“小寒、大寒”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因为那时气温更低、大气中水汽更少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，而是在春季的雨水节气。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427921E-B860-D94A-A911-F102460F6F74}"/>
              </a:ext>
            </a:extLst>
          </p:cNvPr>
          <p:cNvSpPr txBox="1"/>
          <p:nvPr/>
        </p:nvSpPr>
        <p:spPr>
          <a:xfrm>
            <a:off x="831850" y="2545910"/>
            <a:ext cx="47942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其原因是二月下旬已过全年最冷时期，初春天气，南方暖空气开始活跃，水汽开始丰富，而此时北方冷空气势力仍强，强强对峙，暖气流在密度较大的冷气流背上强烈、持久上升，遂可能降下大雪。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97CB12A-A0D3-5149-AB90-E9DABC6251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074" y="1709758"/>
            <a:ext cx="4940300" cy="343848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BAE00875-7815-4860-9A8A-5D556F4B8EC4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7632F5E5-EE84-4FBA-99AF-B649454E3AA8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民俗活动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75681EB-41DA-41F2-8F20-B4E86B524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1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D40655B-05AB-5F40-AF86-7C4E8BEDD1A6}"/>
              </a:ext>
            </a:extLst>
          </p:cNvPr>
          <p:cNvSpPr txBox="1"/>
          <p:nvPr/>
        </p:nvSpPr>
        <p:spPr>
          <a:xfrm>
            <a:off x="1219200" y="2416717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按照四季的划分标准：连续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天，每日日平均气温都在≥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10℃-≤22℃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时，春天便开始了。一般来说，这些地方真正意义上的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春天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月下旬，也就是一个月以后的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时节才能到来。但也有特殊的情况，如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年的武汉在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日、长沙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日、南昌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日、南京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日就进入真正的春季了，时间足足提前了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F9FEA30-3504-8B4D-9E38-74F1CB8E574A}"/>
              </a:ext>
            </a:extLst>
          </p:cNvPr>
          <p:cNvSpPr txBox="1"/>
          <p:nvPr/>
        </p:nvSpPr>
        <p:spPr>
          <a:xfrm>
            <a:off x="1219200" y="4059518"/>
            <a:ext cx="4406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雨水期间，除了云南南部地区已是春色满园以外，西南、江南的大多数地方还是一幅早春的景象：日光温暖、早晚湿寒，田野青青、春江水暖。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7EDAAA5-435D-0B4B-A687-09C6FEA625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1" y="3647496"/>
            <a:ext cx="4211702" cy="314445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3B26932-DBE0-41FD-9F93-9D6B870BA4FC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EF99414C-758A-4457-88AA-211FCB4E0BFF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民俗活动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ADBE4833-F22B-4FFA-BA65-73D206005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8FA22A1-5213-FF4E-95FE-34BE24C85189}"/>
              </a:ext>
            </a:extLst>
          </p:cNvPr>
          <p:cNvSpPr txBox="1"/>
          <p:nvPr/>
        </p:nvSpPr>
        <p:spPr>
          <a:xfrm>
            <a:off x="1016001" y="2859472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雨水节气的涵义是降雨开始，雨量渐增。在黄河流域，雨水节气期间天气寒冷，雪花纷飞，难闻雨声淅沥。可是在南方地区，这段时间候平均气温多在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以上，桃李含苞，樱桃花开，确以进入真正意义上的春天。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除了个别年份外，霜期至此也告终止。嫁接果木，植树造林，正是时候。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0EF8FB4-DF72-AA43-8CC1-EBD1777BC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401" y="2646797"/>
            <a:ext cx="4502150" cy="340956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5946A74-966E-4A0E-A7DF-EDD6426A13E2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3770A560-5CAE-45E7-9537-2E1E3D97420B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民俗活动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552EBEA-3044-4021-BCE6-8CA82E497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C10BA78-1133-4C0B-987D-5FA4FA940330}"/>
              </a:ext>
            </a:extLst>
          </p:cNvPr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文学记载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645DD6F-7DFF-4966-B2CF-7FC0E81C87C7}"/>
              </a:ext>
            </a:extLst>
          </p:cNvPr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BFA15AA-634D-44A6-964A-75D18DD6CF6F}"/>
              </a:ext>
            </a:extLst>
          </p:cNvPr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CFA9195E-D1D8-48D2-8BC4-4CA91F6BB1CE}"/>
                </a:ext>
              </a:extLst>
            </p:cNvPr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第四章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175BBD81-476E-4483-8788-8BAF4E7BB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46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CF6DD66-E6F4-EC48-83F7-AE1F75A23BE1}"/>
              </a:ext>
            </a:extLst>
          </p:cNvPr>
          <p:cNvSpPr txBox="1"/>
          <p:nvPr/>
        </p:nvSpPr>
        <p:spPr>
          <a:xfrm>
            <a:off x="1117600" y="2230274"/>
            <a:ext cx="995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季节，天气变化不定，是全年寒潮过程出现最多的时节之一，忽冷忽热，乍暖还寒的天气对已萌动和返青生长的作物、林、果等生长及人们的健康危害很大。在注意做好农作物、大棚蔬菜以及工交部门防寒防冻工作的同时，仍要注意个人的保健工作，以防止冬末春初感冒等流行疾病的发生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08B032-7CAF-0A43-90EE-38E892D3643F}"/>
              </a:ext>
            </a:extLst>
          </p:cNvPr>
          <p:cNvSpPr txBox="1"/>
          <p:nvPr/>
        </p:nvSpPr>
        <p:spPr>
          <a:xfrm>
            <a:off x="4959349" y="39243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的天气特点对越冬作物生长有很大的影响，农谚说：“雨水有雨庄稼好，大春小春一片宝。”立春天渐暖，雨水送肥忙。”广大农村要根据天气特点，对三麦等中耕除草和施肥，清沟埋墒，为排水防渍做好准备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37318C7-5D91-2744-AAF8-680941B34B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52" y="3048000"/>
            <a:ext cx="3810000" cy="3810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43C57E6-B1EF-491E-888D-BA3AA33C97BF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754C39FD-0CFA-4E66-B565-B35E9F7EE4B7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文学记载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FE0CAE6-A77D-4E3D-8905-C0F69A912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4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F756DA6-AA9C-7C48-82E8-370C11CABAC9}"/>
              </a:ext>
            </a:extLst>
          </p:cNvPr>
          <p:cNvSpPr txBox="1"/>
          <p:nvPr/>
        </p:nvSpPr>
        <p:spPr>
          <a:xfrm>
            <a:off x="5487113" y="2912301"/>
            <a:ext cx="6286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雨水季节，天气变化不定，是全年寒潮过程出现最多的时节之一，忽冷忽热，乍暖还寒的天气对已萌动和返青生长的作物、林、果等生长及人们的健康危害很大。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在注意做好农作物、大棚蔬菜以及工交部门防寒防冻工作的同时，仍要注意个人的保健工作，以防止冬末春初感冒等流行疾病的发生。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5BF3EAD-3A9F-A942-862B-27A2C1D51F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1" y="1995273"/>
            <a:ext cx="5461322" cy="431525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7B115AF-8D7A-4527-8E3A-FEA45B6DCFA5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9AF5643F-6AC5-4B4E-87C4-5EB6791B2F37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文学记载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1F96A3DA-4876-40C9-B320-3031567AF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E159AE7-6533-1345-A18C-03091F466E38}"/>
              </a:ext>
            </a:extLst>
          </p:cNvPr>
          <p:cNvSpPr txBox="1"/>
          <p:nvPr/>
        </p:nvSpPr>
        <p:spPr>
          <a:xfrm>
            <a:off x="1053020" y="2291444"/>
            <a:ext cx="51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雨水节气中，地湿之气渐升，且早晨时有露、霜出现。所以针对这样的气候特点，饮食调养应侧重于调养脾胃和祛风除湿。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6112B00-58C4-384A-8C16-4FBDA31E381F}"/>
              </a:ext>
            </a:extLst>
          </p:cNvPr>
          <p:cNvSpPr txBox="1"/>
          <p:nvPr/>
        </p:nvSpPr>
        <p:spPr>
          <a:xfrm>
            <a:off x="6362424" y="5403535"/>
            <a:ext cx="3952412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脾胃能消化五谷，是气血生养之源。五行中肝属木，在味为酸；脾属土，在味为甘。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D682E6C-4438-F04B-B7D8-DAECE5117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600" y="3327160"/>
            <a:ext cx="4038600" cy="30361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C20B7B6-5BF9-C646-B903-0B1602852D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386" y="2058638"/>
            <a:ext cx="3009900" cy="318729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9EFB613-00AA-4172-AA59-5C7F3E0907D6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BCE8250C-F4A8-4116-8F9D-33882ECE6BAE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文学记载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E260E53-02BD-4BC8-BBAC-4D835BA33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6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4EE5995-D21D-DC4B-9D57-1BB6A923D8C6}"/>
              </a:ext>
            </a:extLst>
          </p:cNvPr>
          <p:cNvSpPr txBox="1"/>
          <p:nvPr/>
        </p:nvSpPr>
        <p:spPr>
          <a:xfrm>
            <a:off x="1311318" y="2254326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CBB8F41-FB0A-5246-A75B-7E5D424C94A2}"/>
              </a:ext>
            </a:extLst>
          </p:cNvPr>
          <p:cNvSpPr txBox="1"/>
          <p:nvPr/>
        </p:nvSpPr>
        <p:spPr>
          <a:xfrm>
            <a:off x="2042884" y="29596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2B2BF8F-1041-BC4F-9886-946BC25D3C0C}"/>
              </a:ext>
            </a:extLst>
          </p:cNvPr>
          <p:cNvSpPr txBox="1"/>
          <p:nvPr/>
        </p:nvSpPr>
        <p:spPr>
          <a:xfrm>
            <a:off x="787755" y="3193045"/>
            <a:ext cx="1495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kumimoji="1"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="" xmlns:a16="http://schemas.microsoft.com/office/drawing/2014/main" id="{0A4E43E5-0032-A441-9463-506213E7D132}"/>
              </a:ext>
            </a:extLst>
          </p:cNvPr>
          <p:cNvCxnSpPr>
            <a:cxnSpLocks/>
          </p:cNvCxnSpPr>
          <p:nvPr/>
        </p:nvCxnSpPr>
        <p:spPr>
          <a:xfrm>
            <a:off x="3415064" y="3118198"/>
            <a:ext cx="0" cy="219986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A5B6A78-E544-2944-9523-4785B7AD2FA7}"/>
              </a:ext>
            </a:extLst>
          </p:cNvPr>
          <p:cNvSpPr txBox="1"/>
          <p:nvPr/>
        </p:nvSpPr>
        <p:spPr>
          <a:xfrm>
            <a:off x="3684809" y="2873250"/>
            <a:ext cx="2608406" cy="214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 dirty="0">
                <a:cs typeface="+mn-ea"/>
                <a:sym typeface="+mn-lt"/>
              </a:rPr>
              <a:t>节气介绍</a:t>
            </a:r>
            <a:endParaRPr kumimoji="1" lang="en-US" altLang="zh-CN" sz="3600" dirty="0">
              <a:cs typeface="+mn-ea"/>
              <a:sym typeface="+mn-lt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 dirty="0">
                <a:cs typeface="+mn-ea"/>
                <a:sym typeface="+mn-lt"/>
              </a:rPr>
              <a:t>气候特征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C1E9DFF4-F6ED-FE48-BDB5-4C6798A237CC}"/>
              </a:ext>
            </a:extLst>
          </p:cNvPr>
          <p:cNvSpPr txBox="1"/>
          <p:nvPr/>
        </p:nvSpPr>
        <p:spPr>
          <a:xfrm>
            <a:off x="7253167" y="2873250"/>
            <a:ext cx="2611612" cy="214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>
                <a:cs typeface="+mn-ea"/>
                <a:sym typeface="+mn-lt"/>
              </a:rPr>
              <a:t>民俗活动</a:t>
            </a:r>
            <a:endParaRPr kumimoji="1" lang="en-US" altLang="zh-CN" sz="3600">
              <a:cs typeface="+mn-ea"/>
              <a:sym typeface="+mn-lt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>
                <a:cs typeface="+mn-ea"/>
                <a:sym typeface="+mn-lt"/>
              </a:rPr>
              <a:t>文学记载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EE76A6F-8568-4D4C-889A-8CAAA6605D9E}"/>
              </a:ext>
            </a:extLst>
          </p:cNvPr>
          <p:cNvSpPr txBox="1"/>
          <p:nvPr/>
        </p:nvSpPr>
        <p:spPr>
          <a:xfrm>
            <a:off x="4233767" y="3740805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1375CDB-0635-6247-9DAA-0C3837C343B9}"/>
              </a:ext>
            </a:extLst>
          </p:cNvPr>
          <p:cNvSpPr txBox="1"/>
          <p:nvPr/>
        </p:nvSpPr>
        <p:spPr>
          <a:xfrm>
            <a:off x="4233767" y="4896624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873F14F-D7F9-5A4C-9047-7632EDEA6FBF}"/>
              </a:ext>
            </a:extLst>
          </p:cNvPr>
          <p:cNvSpPr txBox="1"/>
          <p:nvPr/>
        </p:nvSpPr>
        <p:spPr>
          <a:xfrm>
            <a:off x="7869137" y="3780561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423D4A2-F0B0-FB43-A45B-ADFAC97BF8D6}"/>
              </a:ext>
            </a:extLst>
          </p:cNvPr>
          <p:cNvSpPr txBox="1"/>
          <p:nvPr/>
        </p:nvSpPr>
        <p:spPr>
          <a:xfrm>
            <a:off x="7869137" y="4920249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6287" y="1269507"/>
            <a:ext cx="1509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B6DEC4"/>
                </a:solidFill>
              </a:rPr>
              <a:t>https://www.ypppt.com/</a:t>
            </a:r>
            <a:endParaRPr lang="zh-CN" altLang="en-US" sz="800" dirty="0">
              <a:solidFill>
                <a:srgbClr val="B6DE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EE60278-C1A9-D745-813C-6702A488EA4C}"/>
              </a:ext>
            </a:extLst>
          </p:cNvPr>
          <p:cNvSpPr txBox="1"/>
          <p:nvPr/>
        </p:nvSpPr>
        <p:spPr>
          <a:xfrm>
            <a:off x="7673187" y="2135222"/>
            <a:ext cx="1415772" cy="3779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8000" dirty="0">
                <a:cs typeface="+mn-ea"/>
                <a:sym typeface="+mn-lt"/>
              </a:rPr>
              <a:t>谢谢观看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A326409-B0CF-4E55-A9D7-55B008FF00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8959" y="5387128"/>
            <a:ext cx="834253" cy="8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01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AC9FE0D-82B2-D848-AF99-1BA4FB649DFD}"/>
              </a:ext>
            </a:extLst>
          </p:cNvPr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节气介绍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CB76825-8AB2-FA45-894E-F98BB842139E}"/>
              </a:ext>
            </a:extLst>
          </p:cNvPr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925A954-C784-49E8-A8B2-99BB8D305059}"/>
              </a:ext>
            </a:extLst>
          </p:cNvPr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DC36EA8C-10E4-AF43-9CA5-EA8DA90E84C5}"/>
                </a:ext>
              </a:extLst>
            </p:cNvPr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第一章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E393B001-00BC-4CB5-AE4A-FA188E8DB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8CE9FF8-3234-A04B-8FFC-8B7F32760B5B}"/>
              </a:ext>
            </a:extLst>
          </p:cNvPr>
          <p:cNvSpPr txBox="1"/>
          <p:nvPr/>
        </p:nvSpPr>
        <p:spPr>
          <a:xfrm>
            <a:off x="4965701" y="2362200"/>
            <a:ext cx="6642099" cy="263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个节气。斗指壬；太阳到达黄经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330°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标示着降雨开始、雨量渐增，俗话说“春雨贵如油”，适宜的降水对农作物的生长很重要。进入雨水节气，我国北方阴寒未尽，一些地方仍下雪，尚未入春，仍是很冷；南方大多数地方则是春意盎然，一幅早春的景象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6E68F79-2A11-1641-A5C1-213495F65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21" y="2362200"/>
            <a:ext cx="3964580" cy="367515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9E69479-7C07-4258-9437-88424F4855BD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107D6FB9-A670-A940-AB49-B339081553FE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ACC1F7A2-E007-4B27-B259-F5C55CDEF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EC5D6F2-B70B-F94F-B8BA-B3F6B123DBF1}"/>
              </a:ext>
            </a:extLst>
          </p:cNvPr>
          <p:cNvSpPr txBox="1"/>
          <p:nvPr/>
        </p:nvSpPr>
        <p:spPr>
          <a:xfrm>
            <a:off x="5258352" y="2375371"/>
            <a:ext cx="623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后，太阳的直射点也由南半球逐渐向赤道靠近了，这时的北半球，日照时数和强度都在增加，气温回升较快，来自海洋的暖湿空气开始活跃，并渐渐向北挺进，降雨逐渐增多，但降雨量级多以小雨或毛毛细雨为主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47136DC-53C5-DA45-B22A-C92211B104A0}"/>
              </a:ext>
            </a:extLst>
          </p:cNvPr>
          <p:cNvSpPr txBox="1"/>
          <p:nvPr/>
        </p:nvSpPr>
        <p:spPr>
          <a:xfrm>
            <a:off x="442280" y="4374151"/>
            <a:ext cx="5435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雨水是二十四节气中的第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每年的公历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日，太阳黄经达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度时，是雨水节气。雨水节气时段一般从公历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日至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日开始，到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日或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日结束。雨水和谷雨、小满、小雪、大雪一样，都是反映降水现象的节气。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49469B4-153B-CF43-A753-4A8BAF85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28433" flipH="1">
            <a:off x="103208" y="1019910"/>
            <a:ext cx="4660900" cy="3300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B23E4A9-6579-EE40-9689-995C24F5BC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905" y="3429000"/>
            <a:ext cx="5461001" cy="3429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17BECD5-0877-46F2-AA6A-02CD69F8043E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6FB54BC3-97F5-499C-BF8B-D128026FC98B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09D055C-E393-47D2-A6E0-D5C07F630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EC3DAFB-BE32-4145-8B87-CEBF14BAEDD0}"/>
              </a:ext>
            </a:extLst>
          </p:cNvPr>
          <p:cNvSpPr txBox="1"/>
          <p:nvPr/>
        </p:nvSpPr>
        <p:spPr>
          <a:xfrm>
            <a:off x="597452" y="2771984"/>
            <a:ext cx="6667500" cy="279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雨水节气后，太阳的直射点也由南半球逐渐向赤道靠近了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，这时的北半球，日照时数和强度都在增加，气温回升较快，来自海洋的暖湿空气开始活跃，并渐渐向北挺进。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降雨逐渐增多，但降雨量级多以小雨或毛毛细雨为主。二十四节气是古代农耕文明的产物，“雨水”是农耕文化对于节令的反映，俗话说“春雨贵如油”，适宜的降水对农作物的生长很重要。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192939-5B31-9B4B-9F7C-F1D088765B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952" y="3429000"/>
            <a:ext cx="4572000" cy="171278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7A1C74AD-DBC3-4AA1-ADEB-B261CE7FDE72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756A1B05-11B2-42A0-BCEA-70E09CCB7348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E5E1F6C2-F2BF-46ED-A2F9-92A511CF2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7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FFC3E81-E8A0-E741-A311-DF8824ECF894}"/>
              </a:ext>
            </a:extLst>
          </p:cNvPr>
          <p:cNvSpPr txBox="1"/>
          <p:nvPr/>
        </p:nvSpPr>
        <p:spPr>
          <a:xfrm>
            <a:off x="1117600" y="2623507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雪本是冬季的重要标志，进入雨水节气，我国北方一些地区仍下雪，尚未没有走出冬天的范畴，仍是很冷。黄河中下游及其附近地区全年雪最大、大雪最多的节气，既不是“小雪大雪”，更不是“小寒大寒”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因为那时气温更低、大气中水汽更少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，而是在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月下旬的春季“雨水”节气。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6525D47-744E-854C-A6BB-737BB4DA9241}"/>
              </a:ext>
            </a:extLst>
          </p:cNvPr>
          <p:cNvSpPr txBox="1"/>
          <p:nvPr/>
        </p:nvSpPr>
        <p:spPr>
          <a:xfrm>
            <a:off x="2019300" y="4093122"/>
            <a:ext cx="6680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南方的西南、江南的大多数地方都是一幅早春的景象，日光温暖，早晚湿寒，田野青青，春江水暖。华南地区则是春意盎然，百花盛开。云南南部地区已是春色满园。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2F035EB-2CCF-1C42-B39B-BD16B5CFD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8138" y="4355465"/>
            <a:ext cx="3814428" cy="25480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67A5B22-16A9-134D-912D-5A1538A7F2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02" y="2489204"/>
            <a:ext cx="4368796" cy="436879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58D8A04-B199-4969-9A07-94FAA6655E01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97232096-72C0-452A-9A13-FDFD92FA9C4B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54265548-44B8-440B-81E7-C1E1C3927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2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94673E0-0461-4960-9659-4CE881187F29}"/>
              </a:ext>
            </a:extLst>
          </p:cNvPr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气候特征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53DFD81-CEB4-4572-86A7-535A948CD2D7}"/>
              </a:ext>
            </a:extLst>
          </p:cNvPr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996EC340-E4CF-49CF-9580-D9C6A033F069}"/>
              </a:ext>
            </a:extLst>
          </p:cNvPr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E35F98E3-BA90-40DE-BB9F-5CB154E36FD1}"/>
                </a:ext>
              </a:extLst>
            </p:cNvPr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第二章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0729F2DC-6776-4AF7-A550-6F5E2A5F7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5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AF01B70-15AB-434B-86B9-04CFD86E1353}"/>
              </a:ext>
            </a:extLst>
          </p:cNvPr>
          <p:cNvSpPr txBox="1"/>
          <p:nvPr/>
        </p:nvSpPr>
        <p:spPr>
          <a:xfrm>
            <a:off x="901700" y="3805454"/>
            <a:ext cx="585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雨水位于公历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日（农历正月十五前后），节气时段为雨水日起，到惊蛰日前（公历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4-5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日）结束。太阳的直射点也由南半球逐渐向赤道靠近了，这时的北半球，日照时数和强度都在增加，气温回升较快，来自海洋的暖湿空气开始活跃，并渐渐向北挺进。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D34C663-CDB7-5249-A31F-9F93BB4536A8}"/>
              </a:ext>
            </a:extLst>
          </p:cNvPr>
          <p:cNvSpPr txBox="1"/>
          <p:nvPr/>
        </p:nvSpPr>
        <p:spPr>
          <a:xfrm>
            <a:off x="901700" y="2368999"/>
            <a:ext cx="8204200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与此同时，冷空气在减弱的趋势中并不甘示弱，与暖空气频繁地进行着较量，降雨逐渐增多，但降雨量级多以小雨或毛毛细雨为主。雨水节气的涵义是降雨开始，雨量渐增。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B01040-44F5-764D-BFD4-BDAD44D7D5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150" y="2930231"/>
            <a:ext cx="3759200" cy="362666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81FEBD9-B9BF-46FA-B90D-C72C830E755E}"/>
              </a:ext>
            </a:extLst>
          </p:cNvPr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557AF566-E8E6-4C9E-8D80-416654D36FC9}"/>
                </a:ext>
              </a:extLst>
            </p:cNvPr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气候特征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9EA8EBF-B305-4B4B-AE9C-4B35117A5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01700" y="657216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6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9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2army5f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1759</Words>
  <Application>Microsoft Office PowerPoint</Application>
  <PresentationFormat>宽屏</PresentationFormat>
  <Paragraphs>101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DengXian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664</cp:revision>
  <dcterms:created xsi:type="dcterms:W3CDTF">2018-06-17T04:53:58Z</dcterms:created>
  <dcterms:modified xsi:type="dcterms:W3CDTF">2023-06-02T07:04:09Z</dcterms:modified>
</cp:coreProperties>
</file>