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9" r:id="rId2"/>
    <p:sldMasterId id="2147483703" r:id="rId3"/>
  </p:sldMasterIdLst>
  <p:notesMasterIdLst>
    <p:notesMasterId r:id="rId27"/>
  </p:notesMasterIdLst>
  <p:sldIdLst>
    <p:sldId id="256" r:id="rId4"/>
    <p:sldId id="257" r:id="rId5"/>
    <p:sldId id="258" r:id="rId6"/>
    <p:sldId id="265" r:id="rId7"/>
    <p:sldId id="259" r:id="rId8"/>
    <p:sldId id="262" r:id="rId9"/>
    <p:sldId id="285" r:id="rId10"/>
    <p:sldId id="263" r:id="rId11"/>
    <p:sldId id="282" r:id="rId12"/>
    <p:sldId id="283" r:id="rId13"/>
    <p:sldId id="284" r:id="rId14"/>
    <p:sldId id="267" r:id="rId15"/>
    <p:sldId id="268" r:id="rId16"/>
    <p:sldId id="286" r:id="rId17"/>
    <p:sldId id="271" r:id="rId18"/>
    <p:sldId id="269" r:id="rId19"/>
    <p:sldId id="270" r:id="rId20"/>
    <p:sldId id="287" r:id="rId21"/>
    <p:sldId id="277" r:id="rId22"/>
    <p:sldId id="276" r:id="rId23"/>
    <p:sldId id="275" r:id="rId24"/>
    <p:sldId id="290" r:id="rId25"/>
    <p:sldId id="29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0A4"/>
    <a:srgbClr val="92E6D8"/>
    <a:srgbClr val="9FE9D2"/>
    <a:srgbClr val="056D3B"/>
    <a:srgbClr val="33ACAD"/>
    <a:srgbClr val="F1DD86"/>
    <a:srgbClr val="FEE581"/>
    <a:srgbClr val="F0D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4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8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7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64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4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6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4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2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06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54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59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9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0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64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84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29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11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4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2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6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5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19456" y="232854"/>
            <a:ext cx="11753088" cy="63922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3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4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8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3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1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1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1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64B5A2-9F26-4553-A1DC-8B9BC78680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19456" y="232854"/>
            <a:ext cx="11753088" cy="63922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0643"/>
            <a:ext cx="1414773" cy="21717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1C4EAB-9D36-4149-A7E0-81291FD0F8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8" y="242651"/>
            <a:ext cx="4361797" cy="41361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C13B63-1B12-475B-8306-82A736F724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06" y="3314700"/>
            <a:ext cx="2086838" cy="35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7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40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3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4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19456" y="232854"/>
            <a:ext cx="11753088" cy="639229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A3FB-8B1B-4052-A471-161320B5095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F14A-9A30-441D-B930-4DF80F54A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16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8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941" y="397532"/>
            <a:ext cx="1514670" cy="24226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69001667-477B-4B05-8435-D484E0B09C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8" y="242650"/>
            <a:ext cx="4860750" cy="46092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C0A44EF6-B367-416E-BC42-7A5568C0F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11" y="4336282"/>
            <a:ext cx="4978989" cy="223158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83661919-67BE-47C5-8493-3F047129B9BE}"/>
              </a:ext>
            </a:extLst>
          </p:cNvPr>
          <p:cNvGrpSpPr/>
          <p:nvPr/>
        </p:nvGrpSpPr>
        <p:grpSpPr>
          <a:xfrm>
            <a:off x="4933029" y="945444"/>
            <a:ext cx="5505062" cy="5172385"/>
            <a:chOff x="4529326" y="941883"/>
            <a:chExt cx="5505062" cy="51723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9326" y="941883"/>
              <a:ext cx="5505062" cy="5172385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85678B7-5874-45BD-B634-FBAF42BB3DAB}"/>
                </a:ext>
              </a:extLst>
            </p:cNvPr>
            <p:cNvSpPr txBox="1"/>
            <p:nvPr/>
          </p:nvSpPr>
          <p:spPr>
            <a:xfrm>
              <a:off x="7981216" y="2279735"/>
              <a:ext cx="341690" cy="101566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二十四节气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1867293C-ADAD-42DB-A5B0-C762C64B93E8}"/>
                </a:ext>
              </a:extLst>
            </p:cNvPr>
            <p:cNvSpPr txBox="1"/>
            <p:nvPr/>
          </p:nvSpPr>
          <p:spPr>
            <a:xfrm>
              <a:off x="5455544" y="4066199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20XX.2.19</a:t>
              </a:r>
              <a:endParaRPr lang="en-US" altLang="zh-CN" sz="2000" dirty="0">
                <a:solidFill>
                  <a:schemeClr val="bg1"/>
                </a:solidFill>
                <a:latin typeface="Aa仿宋" panose="00020600040101010101" pitchFamily="18" charset="-122"/>
                <a:ea typeface="Aa仿宋" panose="00020600040101010101" pitchFamily="18" charset="-122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二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十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四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节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20031" y="1048871"/>
            <a:ext cx="2456886" cy="444959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雨水的民间习俗</a:t>
            </a:r>
            <a:endParaRPr lang="en-US" altLang="zh-CN" sz="24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0031" y="2095612"/>
            <a:ext cx="5280769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雨水节回娘屋是流行于川西一带的另一项风俗。民间到了雨水节，出嫁的女儿纷纷带上礼物回娘家拜望父母。生育了孩子的妇女，须带上罐罐肉、椅子等礼物，感谢父母的养育之恩。久不怀孕的妇女，则由母亲为其缝制一条红裤子，穿到贴身处，据说，这样可使其尽快怀孕生子。此项风俗现仍在农村流行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C8D169-E22A-4AE3-8BB8-F6A23A747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229" y="2463800"/>
            <a:ext cx="3737771" cy="381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951" y="64330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20031" y="1048871"/>
            <a:ext cx="2456886" cy="444959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雨水的民间习俗</a:t>
            </a:r>
            <a:endParaRPr lang="en-US" altLang="zh-CN" sz="24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0794" y="1985139"/>
            <a:ext cx="7033369" cy="417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雨水节的另一个主要习俗则是女婿，女儿去给岳父岳母送节。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送节的礼品则通常是两把藤椅，上面缠着一丈二尺长的红带，这称为“接寿”，意思是祝岳父岳母长命百岁。送节的另外一个典型礼品就是“罐罐肉”：用沙锅炖了猪脚和雪山大豆，海带，再用红纸，红绳封了罐口，给岳父岳母送去。这是对辛辛苦苦将女儿养育成人的岳父岳母表示感谢和敬意。如果是新婚女婿送节，岳父岳母还要回赠雨伞，让女婿出门奔波，能遮风挡雨，也有祝愿女婿人生旅途顺利平安的意思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FC4B8B-A90C-47FA-9544-218D0C18D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0757" y="1689100"/>
            <a:ext cx="4901551" cy="49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0210" y="1705228"/>
            <a:ext cx="4856106" cy="3502518"/>
            <a:chOff x="2129530" y="1893529"/>
            <a:chExt cx="2738306" cy="3502518"/>
          </a:xfrm>
        </p:grpSpPr>
        <p:sp>
          <p:nvSpPr>
            <p:cNvPr id="30" name="文本框 29"/>
            <p:cNvSpPr txBox="1"/>
            <p:nvPr/>
          </p:nvSpPr>
          <p:spPr>
            <a:xfrm>
              <a:off x="2129530" y="2395226"/>
              <a:ext cx="273830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雨水，是二十四节气之中的第2个节气，位于每年正月十五前后（公历2月18-20日），太阳到达黄经330°。雨水和谷雨、小雪、大雪一样，都是反映降水现象的节气。</a:t>
              </a:r>
            </a:p>
          </p:txBody>
        </p:sp>
        <p:sp>
          <p:nvSpPr>
            <p:cNvPr id="31" name="文本框 119"/>
            <p:cNvSpPr txBox="1"/>
            <p:nvPr/>
          </p:nvSpPr>
          <p:spPr>
            <a:xfrm>
              <a:off x="2129530" y="1893529"/>
              <a:ext cx="1003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节气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86484" y="1705228"/>
            <a:ext cx="4602216" cy="3502518"/>
            <a:chOff x="2129530" y="1893529"/>
            <a:chExt cx="2738306" cy="3502518"/>
          </a:xfrm>
        </p:grpSpPr>
        <p:sp>
          <p:nvSpPr>
            <p:cNvPr id="13" name="文本框 12"/>
            <p:cNvSpPr txBox="1"/>
            <p:nvPr/>
          </p:nvSpPr>
          <p:spPr>
            <a:xfrm>
              <a:off x="2129530" y="2395226"/>
              <a:ext cx="273830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雨水，是二十四节气之中的第2个节气，位于每年正月十五前后（公历2月18-20日），太阳到达黄经330°。雨水和谷雨、小雪、大雪一样，都是反映降水现象的节气。</a:t>
              </a:r>
            </a:p>
          </p:txBody>
        </p:sp>
        <p:sp>
          <p:nvSpPr>
            <p:cNvPr id="14" name="文本框 119"/>
            <p:cNvSpPr txBox="1"/>
            <p:nvPr/>
          </p:nvSpPr>
          <p:spPr>
            <a:xfrm>
              <a:off x="2129530" y="1893529"/>
              <a:ext cx="1003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节气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97" y="3786506"/>
            <a:ext cx="3545995" cy="284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4808626" y="2584313"/>
            <a:ext cx="5122774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9685"/>
            <a:ext cx="4227254" cy="5996663"/>
          </a:xfrm>
          <a:prstGeom prst="rect">
            <a:avLst/>
          </a:prstGeom>
        </p:spPr>
      </p:pic>
      <p:sp>
        <p:nvSpPr>
          <p:cNvPr id="6" name="文本框 119"/>
          <p:cNvSpPr txBox="1"/>
          <p:nvPr/>
        </p:nvSpPr>
        <p:spPr>
          <a:xfrm>
            <a:off x="4697154" y="1930558"/>
            <a:ext cx="10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582" y="0"/>
            <a:ext cx="3325733" cy="163561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444854-B206-4057-8C8F-99D63AC26A1F}"/>
              </a:ext>
            </a:extLst>
          </p:cNvPr>
          <p:cNvGrpSpPr/>
          <p:nvPr/>
        </p:nvGrpSpPr>
        <p:grpSpPr>
          <a:xfrm>
            <a:off x="5256498" y="2175470"/>
            <a:ext cx="1933004" cy="3877983"/>
            <a:chOff x="5405923" y="2659977"/>
            <a:chExt cx="997638" cy="72559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038B5F-5DEB-4283-BEA9-72BB8E45274D}"/>
                </a:ext>
              </a:extLst>
            </p:cNvPr>
            <p:cNvSpPr txBox="1"/>
            <p:nvPr/>
          </p:nvSpPr>
          <p:spPr>
            <a:xfrm>
              <a:off x="6021119" y="2792426"/>
              <a:ext cx="382442" cy="5931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雨水的习俗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DF649B-B15E-4DB2-95C6-754606BF93B3}"/>
                </a:ext>
              </a:extLst>
            </p:cNvPr>
            <p:cNvSpPr txBox="1"/>
            <p:nvPr/>
          </p:nvSpPr>
          <p:spPr>
            <a:xfrm>
              <a:off x="5405923" y="2659977"/>
              <a:ext cx="382443" cy="1324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叁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FD519F-DE33-4120-A40B-C05DD4AFED44}"/>
              </a:ext>
            </a:extLst>
          </p:cNvPr>
          <p:cNvSpPr txBox="1"/>
          <p:nvPr/>
        </p:nvSpPr>
        <p:spPr>
          <a:xfrm>
            <a:off x="5422901" y="3098800"/>
            <a:ext cx="52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请输入您的文字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BAA195-5623-4FFC-994B-8DC9F42E87BA}"/>
              </a:ext>
            </a:extLst>
          </p:cNvPr>
          <p:cNvCxnSpPr/>
          <p:nvPr/>
        </p:nvCxnSpPr>
        <p:spPr>
          <a:xfrm>
            <a:off x="6223000" y="3244865"/>
            <a:ext cx="0" cy="1746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1778" y="145821"/>
            <a:ext cx="4042607" cy="718208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074471" y="1888898"/>
            <a:ext cx="1149276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38A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4471" y="3429000"/>
            <a:ext cx="6017111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sp>
        <p:nvSpPr>
          <p:cNvPr id="9" name="矩形 8"/>
          <p:cNvSpPr/>
          <p:nvPr/>
        </p:nvSpPr>
        <p:spPr>
          <a:xfrm>
            <a:off x="5074471" y="284422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獭祭鱼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378771" y="1655255"/>
            <a:ext cx="1149276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38A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78772" y="3263753"/>
            <a:ext cx="516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sp>
        <p:nvSpPr>
          <p:cNvPr id="3" name="矩形 2"/>
          <p:cNvSpPr/>
          <p:nvPr/>
        </p:nvSpPr>
        <p:spPr>
          <a:xfrm>
            <a:off x="1378771" y="267897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鸿雁来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943" y="1816100"/>
            <a:ext cx="5779373" cy="482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083871" y="1794955"/>
            <a:ext cx="1149276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38A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三候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3871" y="3335057"/>
            <a:ext cx="6017111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083871" y="275028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草木萌动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4847" y="2935984"/>
            <a:ext cx="3711388" cy="3711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582" y="0"/>
            <a:ext cx="3325733" cy="163561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444854-B206-4057-8C8F-99D63AC26A1F}"/>
              </a:ext>
            </a:extLst>
          </p:cNvPr>
          <p:cNvGrpSpPr/>
          <p:nvPr/>
        </p:nvGrpSpPr>
        <p:grpSpPr>
          <a:xfrm>
            <a:off x="5256498" y="2175470"/>
            <a:ext cx="1933004" cy="3877983"/>
            <a:chOff x="5405923" y="2659977"/>
            <a:chExt cx="997638" cy="72559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038B5F-5DEB-4283-BEA9-72BB8E45274D}"/>
                </a:ext>
              </a:extLst>
            </p:cNvPr>
            <p:cNvSpPr txBox="1"/>
            <p:nvPr/>
          </p:nvSpPr>
          <p:spPr>
            <a:xfrm>
              <a:off x="6021119" y="2792426"/>
              <a:ext cx="382442" cy="5931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雨水的诗词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DF649B-B15E-4DB2-95C6-754606BF93B3}"/>
                </a:ext>
              </a:extLst>
            </p:cNvPr>
            <p:cNvSpPr txBox="1"/>
            <p:nvPr/>
          </p:nvSpPr>
          <p:spPr>
            <a:xfrm>
              <a:off x="5405923" y="2659977"/>
              <a:ext cx="382443" cy="1324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肆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FD519F-DE33-4120-A40B-C05DD4AFED44}"/>
              </a:ext>
            </a:extLst>
          </p:cNvPr>
          <p:cNvSpPr txBox="1"/>
          <p:nvPr/>
        </p:nvSpPr>
        <p:spPr>
          <a:xfrm>
            <a:off x="5422901" y="3098800"/>
            <a:ext cx="52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请输入您的文字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BAA195-5623-4FFC-994B-8DC9F42E87BA}"/>
              </a:ext>
            </a:extLst>
          </p:cNvPr>
          <p:cNvCxnSpPr/>
          <p:nvPr/>
        </p:nvCxnSpPr>
        <p:spPr>
          <a:xfrm>
            <a:off x="6223000" y="3244865"/>
            <a:ext cx="0" cy="1746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3"/>
          <p:cNvSpPr txBox="1"/>
          <p:nvPr/>
        </p:nvSpPr>
        <p:spPr>
          <a:xfrm>
            <a:off x="7171469" y="2235537"/>
            <a:ext cx="3550358" cy="288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春夜喜雨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杜甫</a:t>
            </a:r>
            <a:r>
              <a:rPr lang="en-US" altLang="zh-CN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·</a:t>
            </a: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唐 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　好雨知时节，当春乃发生。随风潜入夜，润物细无声。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　野径云俱黑，江船火独明。晓看红湿处，花重锦官城。</a:t>
            </a:r>
            <a:endParaRPr dirty="0">
              <a:solidFill>
                <a:srgbClr val="1F4A4C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945" y="1651000"/>
            <a:ext cx="7020524" cy="508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32370" y="2437509"/>
            <a:ext cx="483394" cy="2721880"/>
            <a:chOff x="6087598" y="2494323"/>
            <a:chExt cx="382444" cy="509278"/>
          </a:xfrm>
        </p:grpSpPr>
        <p:sp>
          <p:nvSpPr>
            <p:cNvPr id="13" name="文本框 12"/>
            <p:cNvSpPr txBox="1"/>
            <p:nvPr/>
          </p:nvSpPr>
          <p:spPr>
            <a:xfrm>
              <a:off x="6087600" y="2640805"/>
              <a:ext cx="382442" cy="36279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雨水的由来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87598" y="2494323"/>
              <a:ext cx="382443" cy="863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49535" y="2460283"/>
            <a:ext cx="483392" cy="2699106"/>
            <a:chOff x="6155934" y="1375560"/>
            <a:chExt cx="483392" cy="2699106"/>
          </a:xfrm>
        </p:grpSpPr>
        <p:sp>
          <p:nvSpPr>
            <p:cNvPr id="17" name="文本框 16"/>
            <p:cNvSpPr txBox="1"/>
            <p:nvPr/>
          </p:nvSpPr>
          <p:spPr>
            <a:xfrm>
              <a:off x="6155934" y="2135674"/>
              <a:ext cx="483391" cy="19389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雨水的物候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55934" y="1375560"/>
              <a:ext cx="483392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贰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66697" y="2460283"/>
            <a:ext cx="483392" cy="2699107"/>
            <a:chOff x="7532538" y="512428"/>
            <a:chExt cx="483392" cy="2699107"/>
          </a:xfrm>
        </p:grpSpPr>
        <p:sp>
          <p:nvSpPr>
            <p:cNvPr id="20" name="文本框 19"/>
            <p:cNvSpPr txBox="1"/>
            <p:nvPr/>
          </p:nvSpPr>
          <p:spPr>
            <a:xfrm>
              <a:off x="7532538" y="1272543"/>
              <a:ext cx="483391" cy="19389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雨水的习俗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32538" y="512428"/>
              <a:ext cx="483392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叁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83858" y="2486571"/>
            <a:ext cx="470515" cy="2672818"/>
            <a:chOff x="6233595" y="2494323"/>
            <a:chExt cx="483393" cy="2672818"/>
          </a:xfrm>
        </p:grpSpPr>
        <p:sp>
          <p:nvSpPr>
            <p:cNvPr id="23" name="文本框 22"/>
            <p:cNvSpPr txBox="1"/>
            <p:nvPr/>
          </p:nvSpPr>
          <p:spPr>
            <a:xfrm>
              <a:off x="6233596" y="3228149"/>
              <a:ext cx="483392" cy="19389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雨水的诗词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33595" y="2494323"/>
              <a:ext cx="483392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肆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776463" y="2693144"/>
            <a:ext cx="898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sp>
        <p:nvSpPr>
          <p:cNvPr id="26" name="矩形 25"/>
          <p:cNvSpPr/>
          <p:nvPr/>
        </p:nvSpPr>
        <p:spPr>
          <a:xfrm rot="5400000">
            <a:off x="2625699" y="3586490"/>
            <a:ext cx="2622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ea typeface="楷体" panose="02010609060101010101" pitchFamily="49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4"/>
          <p:cNvSpPr txBox="1"/>
          <p:nvPr/>
        </p:nvSpPr>
        <p:spPr>
          <a:xfrm>
            <a:off x="1664783" y="3679822"/>
            <a:ext cx="44312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春雨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 李商隐</a:t>
            </a:r>
            <a:r>
              <a:rPr lang="en-US" altLang="zh-CN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唐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怅卧新春白袷衣，白门寥落意多违。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红楼隔雨相望冷，珠箔飘灯独自归。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远路应悲春晼晚，残霄犹得梦依稀。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玉铛缄札何由达，万里云罗一雁飞。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1194510" y="630431"/>
            <a:ext cx="5371765" cy="265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 临安春雨初霁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 陆游</a:t>
            </a:r>
            <a:r>
              <a:rPr lang="en-US" altLang="zh-CN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宋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世味年来薄似纱，谁令骑马客京华。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小楼一夜听春雨，深巷明朝卖杏花。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矮纸斜行闲作草，晴窗细乳戏分茶。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素衣莫起风尘叹，犹及清明可到家。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7B0715CA-455D-423E-B918-51784D005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0" y="250822"/>
            <a:ext cx="52712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6184265" y="2497007"/>
            <a:ext cx="4519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初春小雨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 韩愈</a:t>
            </a:r>
            <a:r>
              <a:rPr lang="en-US" altLang="zh-CN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唐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天街小雨润如酥，草色遥看近却无。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1F4A4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　　最是一年春好处，绝胜烟柳满皇都。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5152" y="1422400"/>
            <a:ext cx="5920181" cy="523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941" y="397532"/>
            <a:ext cx="1514670" cy="24226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001667-477B-4B05-8435-D484E0B09C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8" y="242650"/>
            <a:ext cx="4860750" cy="46092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A44EF6-B367-416E-BC42-7A5568C0F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11" y="4336282"/>
            <a:ext cx="4978989" cy="223158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661919-67BE-47C5-8493-3F047129B9BE}"/>
              </a:ext>
            </a:extLst>
          </p:cNvPr>
          <p:cNvGrpSpPr/>
          <p:nvPr/>
        </p:nvGrpSpPr>
        <p:grpSpPr>
          <a:xfrm>
            <a:off x="4933029" y="945444"/>
            <a:ext cx="5505062" cy="5172385"/>
            <a:chOff x="4529326" y="941883"/>
            <a:chExt cx="5505062" cy="51723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9326" y="941883"/>
              <a:ext cx="5505062" cy="5172385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5678B7-5874-45BD-B634-FBAF42BB3DAB}"/>
                </a:ext>
              </a:extLst>
            </p:cNvPr>
            <p:cNvSpPr txBox="1"/>
            <p:nvPr/>
          </p:nvSpPr>
          <p:spPr>
            <a:xfrm>
              <a:off x="7981216" y="2279735"/>
              <a:ext cx="341690" cy="101566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二十四节气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67293C-ADAD-42DB-A5B0-C762C64B93E8}"/>
                </a:ext>
              </a:extLst>
            </p:cNvPr>
            <p:cNvSpPr txBox="1"/>
            <p:nvPr/>
          </p:nvSpPr>
          <p:spPr>
            <a:xfrm>
              <a:off x="5455544" y="4066199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20XX.2.19</a:t>
              </a:r>
              <a:endParaRPr lang="en-US" altLang="zh-CN" sz="2000" dirty="0">
                <a:solidFill>
                  <a:schemeClr val="bg1"/>
                </a:solidFill>
                <a:latin typeface="Aa仿宋" panose="00020600040101010101" pitchFamily="18" charset="-122"/>
                <a:ea typeface="Aa仿宋" panose="00020600040101010101" pitchFamily="18" charset="-122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二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十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四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节</a:t>
              </a:r>
              <a:r>
                <a:rPr lang="en-US" altLang="zh-CN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latin typeface="Aa仿宋" panose="00020600040101010101" pitchFamily="18" charset="-122"/>
                  <a:ea typeface="Aa仿宋" panose="00020600040101010101" pitchFamily="18" charset="-122"/>
                </a:rPr>
                <a:t>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582" y="0"/>
            <a:ext cx="3325733" cy="163561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9B444854-B206-4057-8C8F-99D63AC26A1F}"/>
              </a:ext>
            </a:extLst>
          </p:cNvPr>
          <p:cNvGrpSpPr/>
          <p:nvPr/>
        </p:nvGrpSpPr>
        <p:grpSpPr>
          <a:xfrm>
            <a:off x="5253386" y="2150070"/>
            <a:ext cx="2066228" cy="3877983"/>
            <a:chOff x="5405923" y="2659977"/>
            <a:chExt cx="1066396" cy="72559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C1038B5F-5DEB-4283-BEA9-72BB8E45274D}"/>
                </a:ext>
              </a:extLst>
            </p:cNvPr>
            <p:cNvSpPr txBox="1"/>
            <p:nvPr/>
          </p:nvSpPr>
          <p:spPr>
            <a:xfrm>
              <a:off x="6089877" y="2792426"/>
              <a:ext cx="382442" cy="5931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雨水的由来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FDF649B-B15E-4DB2-95C6-754606BF93B3}"/>
                </a:ext>
              </a:extLst>
            </p:cNvPr>
            <p:cNvSpPr txBox="1"/>
            <p:nvPr/>
          </p:nvSpPr>
          <p:spPr>
            <a:xfrm>
              <a:off x="5405923" y="2659977"/>
              <a:ext cx="382443" cy="1324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壹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94FD519F-DE33-4120-A40B-C05DD4AFED44}"/>
              </a:ext>
            </a:extLst>
          </p:cNvPr>
          <p:cNvSpPr txBox="1"/>
          <p:nvPr/>
        </p:nvSpPr>
        <p:spPr>
          <a:xfrm>
            <a:off x="5422901" y="3073400"/>
            <a:ext cx="52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请输入您的文字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B4456D7-9951-47C4-8CFA-94B9BA2BBF2C}"/>
              </a:ext>
            </a:extLst>
          </p:cNvPr>
          <p:cNvCxnSpPr/>
          <p:nvPr/>
        </p:nvCxnSpPr>
        <p:spPr>
          <a:xfrm>
            <a:off x="6286500" y="3181365"/>
            <a:ext cx="0" cy="1746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820575" y="763480"/>
            <a:ext cx="146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38A0A4"/>
                </a:solidFill>
              </a:rPr>
              <a:t>https://www.ypppt.com/</a:t>
            </a:r>
            <a:endParaRPr lang="zh-CN" altLang="en-US" sz="900" dirty="0">
              <a:solidFill>
                <a:srgbClr val="38A0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>
            <a:off x="4636285" y="4216400"/>
            <a:ext cx="6031715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744803" y="3478002"/>
            <a:ext cx="2302700" cy="1165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/>
          <p:cNvSpPr txBox="1"/>
          <p:nvPr/>
        </p:nvSpPr>
        <p:spPr>
          <a:xfrm>
            <a:off x="4636285" y="1840755"/>
            <a:ext cx="6146015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雨水，是二十四节气之中的第2个节气，位于每年正月十五前后（公历2月18-20日），太阳到达黄经330°。雨水和谷雨、小雪、大雪一样，都是反映降水现象的节气。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215" y="1302772"/>
            <a:ext cx="4813300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15399" y="4287753"/>
            <a:ext cx="3066115" cy="2360908"/>
          </a:xfrm>
          <a:prstGeom prst="rect">
            <a:avLst/>
          </a:prstGeom>
        </p:spPr>
      </p:pic>
      <p:sp>
        <p:nvSpPr>
          <p:cNvPr id="3" name="TextBox 23"/>
          <p:cNvSpPr txBox="1"/>
          <p:nvPr/>
        </p:nvSpPr>
        <p:spPr>
          <a:xfrm>
            <a:off x="2589286" y="2570247"/>
            <a:ext cx="7648426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月令七十二候集解》：“正月中，天一生水。春始属木，然生木者必水也，故立春后继之雨水。且东风既解冻，则散而为雨矣。”意思是说，雨水节气前后，万物开始萌动，春天就要到了。如在《逸周书》中就有雨水节后“鸿雁来”“草木萌动”等物候记载。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5960490" y="184369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雨水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435D7CCB-1612-4EFB-8A5D-972E02AEB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211" y="230544"/>
            <a:ext cx="3749526" cy="374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0371" y="2584312"/>
            <a:ext cx="358663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64E774B-8737-49F9-96D4-55699AD4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25" y="1671638"/>
            <a:ext cx="3460750" cy="38275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13048CA0-1D2C-4021-942A-5942302844C2}"/>
              </a:ext>
            </a:extLst>
          </p:cNvPr>
          <p:cNvSpPr/>
          <p:nvPr/>
        </p:nvSpPr>
        <p:spPr>
          <a:xfrm>
            <a:off x="432920" y="2603224"/>
            <a:ext cx="358663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雨水，是二十四节气之中的第2个节气，位于每年正月十五前后（公历2月18-20日），太阳到达黄经330°。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582" y="0"/>
            <a:ext cx="3325733" cy="163561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444854-B206-4057-8C8F-99D63AC26A1F}"/>
              </a:ext>
            </a:extLst>
          </p:cNvPr>
          <p:cNvGrpSpPr/>
          <p:nvPr/>
        </p:nvGrpSpPr>
        <p:grpSpPr>
          <a:xfrm>
            <a:off x="5256498" y="2175470"/>
            <a:ext cx="1933004" cy="3877983"/>
            <a:chOff x="5405923" y="2659977"/>
            <a:chExt cx="997638" cy="72559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038B5F-5DEB-4283-BEA9-72BB8E45274D}"/>
                </a:ext>
              </a:extLst>
            </p:cNvPr>
            <p:cNvSpPr txBox="1"/>
            <p:nvPr/>
          </p:nvSpPr>
          <p:spPr>
            <a:xfrm>
              <a:off x="6021119" y="2792426"/>
              <a:ext cx="382442" cy="5931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雨水的物候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DF649B-B15E-4DB2-95C6-754606BF93B3}"/>
                </a:ext>
              </a:extLst>
            </p:cNvPr>
            <p:cNvSpPr txBox="1"/>
            <p:nvPr/>
          </p:nvSpPr>
          <p:spPr>
            <a:xfrm>
              <a:off x="5405923" y="2659977"/>
              <a:ext cx="382443" cy="1324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38A0A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charset="-122"/>
                </a:rPr>
                <a:t>贰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FD519F-DE33-4120-A40B-C05DD4AFED44}"/>
              </a:ext>
            </a:extLst>
          </p:cNvPr>
          <p:cNvSpPr txBox="1"/>
          <p:nvPr/>
        </p:nvSpPr>
        <p:spPr>
          <a:xfrm>
            <a:off x="5422901" y="3098800"/>
            <a:ext cx="52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请输入您的文字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BAA195-5623-4FFC-994B-8DC9F42E87BA}"/>
              </a:ext>
            </a:extLst>
          </p:cNvPr>
          <p:cNvCxnSpPr/>
          <p:nvPr/>
        </p:nvCxnSpPr>
        <p:spPr>
          <a:xfrm>
            <a:off x="6223000" y="3244865"/>
            <a:ext cx="0" cy="1746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6="http://schemas.microsoft.com/office/drawing/2014/main" xmlns:a14="http://schemas.microsoft.com/office/drawing/2010/main"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20031" y="1048871"/>
            <a:ext cx="2456886" cy="444959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雨水的民间习俗</a:t>
            </a:r>
            <a:endParaRPr lang="en-US" altLang="zh-CN" sz="24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0031" y="1841242"/>
            <a:ext cx="10208369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雨水这天在民间有一项特具风趣的活动叫“拉保保”。(保保则是干爹)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以前人们都有一个为自己儿女求神问卦的习惯，看看自己儿女命相如何，需不需要找个干爹。而找干爹的目的，则是为了让儿子或女儿顺利，健康的成长。(这可能也与以前的医疗条件有关，因为医疗条件不好，好多孩子生病根本无法医治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8235E93-27E2-4FE7-A625-64BCABABC0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829451"/>
            <a:ext cx="6096000" cy="28761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B4F97170-71EC-48FB-97E7-A56317F8B40A}"/>
              </a:ext>
            </a:extLst>
          </p:cNvPr>
          <p:cNvSpPr/>
          <p:nvPr/>
        </p:nvSpPr>
        <p:spPr>
          <a:xfrm>
            <a:off x="1120031" y="4159935"/>
            <a:ext cx="4480669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所以需要借助干爹的福气将孩子带大)于是便有了雨水节拉保保的活动。此举一年复一年，久而成为一方之俗。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20031" y="1048871"/>
            <a:ext cx="2456886" cy="444959"/>
          </a:xfrm>
          <a:prstGeom prst="rect">
            <a:avLst/>
          </a:prstGeom>
          <a:solidFill>
            <a:srgbClr val="38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雨水的民间习俗</a:t>
            </a:r>
            <a:endParaRPr lang="en-US" altLang="zh-CN" sz="24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95031" y="1546198"/>
            <a:ext cx="7173069" cy="459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而雨水节拉干爹，意取“雨露滋润易生长”之意。川西民间这天有个特定的拉干爹的场所。这天不管天晴下雨，要拉干爹的父母手提装好酒菜香蜡纸钱的篼篼、带着孩子在人群中穿来穿去找准干爹对象。如果希望孩子长大有知识就拉一个文人做干爹;如果孩子身体瘦弱就拉一个身材高大强壮的人作干爹。一旦有人被拉着当“干爹”，有的能挣掉就跑了，有的扯也扯不脱身，大多都会爽快的答应，也就认为这是别人信任自己，因而自己的命运也会好起来的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到后拉者连声叫道：“打个干亲家”，就摆好带来的下酒菜、焚香点蜡，叫孩子“快拜干爹，叩头”;“请干爹喝酒吃菜”，“请干亲家给娃娃取个名字”，拉保保就算成功了。分手后也有常年走动的称为“常年干亲家”，也有分手后就没有来往的叫“过路干亲家”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9FE413-3C6D-4939-93D4-70626B5E7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5899" y="1716068"/>
            <a:ext cx="3624591" cy="52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:a16="http://schemas.microsoft.com/office/drawing/2014/main"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当图网 www.99ppt.com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1238</Words>
  <Application>Microsoft Office PowerPoint</Application>
  <PresentationFormat>宽屏</PresentationFormat>
  <Paragraphs>113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Aa仿宋</vt:lpstr>
      <vt:lpstr>Meiryo</vt:lpstr>
      <vt:lpstr>等线</vt:lpstr>
      <vt:lpstr>等线 Light</vt:lpstr>
      <vt:lpstr>楷体</vt:lpstr>
      <vt:lpstr>宋体</vt:lpstr>
      <vt:lpstr>微软雅黑</vt:lpstr>
      <vt:lpstr>Arial</vt:lpstr>
      <vt:lpstr>Calibri</vt:lpstr>
      <vt:lpstr>Calibri Light</vt:lpstr>
      <vt:lpstr>Century Gothic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2017-05-08T02:17:00Z</dcterms:created>
  <dcterms:modified xsi:type="dcterms:W3CDTF">2023-06-02T02:42:13Z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