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  <p:sldMasterId id="2147483694" r:id="rId3"/>
  </p:sldMasterIdLst>
  <p:notesMasterIdLst>
    <p:notesMasterId r:id="rId24"/>
  </p:notesMasterIdLst>
  <p:sldIdLst>
    <p:sldId id="337" r:id="rId4"/>
    <p:sldId id="290" r:id="rId5"/>
    <p:sldId id="313" r:id="rId6"/>
    <p:sldId id="306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259" r:id="rId22"/>
    <p:sldId id="353" r:id="rId23"/>
  </p:sldIdLst>
  <p:sldSz cx="9144000" cy="5143500" type="screen16x9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5F5F5"/>
    <a:srgbClr val="FFF189"/>
    <a:srgbClr val="FFEC6A"/>
    <a:srgbClr val="FDFAEC"/>
    <a:srgbClr val="F8EFDF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43" d="100"/>
          <a:sy n="143" d="100"/>
        </p:scale>
        <p:origin x="7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F1251B7-B37F-4A5D-B817-E5BED3708BDE}" type="datetimeFigureOut">
              <a:rPr lang="zh-CN" altLang="en-US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351F9E-C897-474C-9D98-73417ED4BC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55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43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3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0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71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1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5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9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61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84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50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43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7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3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4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6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18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0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2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1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04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462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42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0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9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8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6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3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454025"/>
            <a:ext cx="9144000" cy="45847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54025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4849813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5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1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4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76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38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0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581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9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5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179388"/>
            <a:ext cx="9144000" cy="48053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7938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942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3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28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1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30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45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8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348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30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3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68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179388"/>
            <a:ext cx="9144000" cy="49641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7938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62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829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93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13887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8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79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00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04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0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53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45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80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0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02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99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6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67C74-5D26-41E4-AFE5-62D37A3196C4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FA29-B8D7-46A6-B2AD-2EAFFBBAA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09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367C74-5D26-41E4-AFE5-62D37A3196C4}" type="datetimeFigureOut">
              <a:rPr lang="zh-CN" altLang="en-US"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DAFA29-B8D7-46A6-B2AD-2EAFFBBAA96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287" y="2979792"/>
            <a:ext cx="2561359" cy="25613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52014" y="690937"/>
            <a:ext cx="537608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闹元宵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91923" y="2135866"/>
            <a:ext cx="5360085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元宵节主题班会习俗介绍</a:t>
            </a:r>
            <a:endParaRPr lang="en-US" altLang="zh-CN" sz="2200" spc="3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8"/>
          <p:cNvSpPr txBox="1">
            <a:spLocks noChangeArrowheads="1"/>
          </p:cNvSpPr>
          <p:nvPr/>
        </p:nvSpPr>
        <p:spPr bwMode="auto">
          <a:xfrm>
            <a:off x="4028476" y="3106106"/>
            <a:ext cx="20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五年级一班</a:t>
            </a:r>
          </a:p>
        </p:txBody>
      </p:sp>
      <p:sp>
        <p:nvSpPr>
          <p:cNvPr id="22" name="文本框 29"/>
          <p:cNvSpPr txBox="1">
            <a:spLocks noChangeArrowheads="1"/>
          </p:cNvSpPr>
          <p:nvPr/>
        </p:nvSpPr>
        <p:spPr bwMode="auto">
          <a:xfrm>
            <a:off x="2740360" y="3106106"/>
            <a:ext cx="17605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4296" y="0"/>
            <a:ext cx="2769704" cy="2021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元宵节习俗四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09563" y="1596865"/>
            <a:ext cx="500681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走百病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“走百病”，也叫游百病，散百病，烤百病，走桥。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走百病是明清以来北方的风俗，这是人们用来消灾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祈祷健康的一种活动。在元宵节之夜，很多妇女就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会相约出游，见桥必过，认为那样就能祛病延年。</a:t>
            </a:r>
          </a:p>
        </p:txBody>
      </p:sp>
      <p:sp>
        <p:nvSpPr>
          <p:cNvPr id="6" name="椭圆 5"/>
          <p:cNvSpPr/>
          <p:nvPr/>
        </p:nvSpPr>
        <p:spPr>
          <a:xfrm flipH="1">
            <a:off x="5991168" y="1264354"/>
            <a:ext cx="2247519" cy="298081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元宵节习俗五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601349" y="960626"/>
            <a:ext cx="5414763" cy="364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舞狮子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舞狮子这一习俗起源于三国时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期，南北朝时开始流行，至今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已有一千多年的历史。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舞狮子的组成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一般由三人完成，二人装扮成狮子，一人充当狮头，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一人充当狮身和后脚，另一人当引狮人。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舞法方式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--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文武之分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文狮表现狮子的温驯，有抖毛、打滚等动作；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武狮表现狮子的凶猛，有腾跃、蹬高、滚彩球等动作。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4" y="1328307"/>
            <a:ext cx="2342194" cy="3021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元宵节习俗六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09563" y="1596865"/>
            <a:ext cx="5006818" cy="21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祭门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祭门的方法是，把杨树枝插在门户上方，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或者在盛有豆粥的碗里插上一双筷子，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或者直接将酒肉放在门前。        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91168" y="1264354"/>
            <a:ext cx="2247519" cy="298081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413060"/>
            <a:ext cx="9163050" cy="2311661"/>
            <a:chOff x="-12700" y="1464914"/>
            <a:chExt cx="9163050" cy="2311661"/>
          </a:xfrm>
        </p:grpSpPr>
        <p:sp>
          <p:nvSpPr>
            <p:cNvPr id="2" name="矩形 1"/>
            <p:cNvSpPr/>
            <p:nvPr/>
          </p:nvSpPr>
          <p:spPr>
            <a:xfrm>
              <a:off x="0" y="1468439"/>
              <a:ext cx="9144000" cy="229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464914"/>
              <a:ext cx="914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3592425"/>
              <a:ext cx="914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78944" y="0"/>
            <a:ext cx="3170488" cy="4766231"/>
            <a:chOff x="678944" y="0"/>
            <a:chExt cx="3170488" cy="476623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38612" y="0"/>
              <a:ext cx="0" cy="68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44" y="664342"/>
              <a:ext cx="3170488" cy="410188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128166" y="1991229"/>
            <a:ext cx="47371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三极春联字体简" pitchFamily="2" charset="-122"/>
                <a:ea typeface="三极春联字体简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元宵节诗词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4957" y="1654545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元宵节诗词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13688"/>
            <a:ext cx="8229600" cy="4065243"/>
          </a:xfrm>
          <a:prstGeom prst="rect">
            <a:avLst/>
          </a:prstGeom>
        </p:spPr>
        <p:txBody>
          <a:bodyPr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zh-CN" altLang="en-US" sz="1800" dirty="0">
                <a:solidFill>
                  <a:schemeClr val="accent1"/>
                </a:solidFill>
                <a:cs typeface="+mn-ea"/>
                <a:sym typeface="+mn-lt"/>
              </a:rPr>
              <a:t>京都元夕     作者： 元好问 </a:t>
            </a:r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1800" dirty="0">
                <a:solidFill>
                  <a:schemeClr val="accent1"/>
                </a:solidFill>
                <a:cs typeface="+mn-ea"/>
                <a:sym typeface="+mn-lt"/>
              </a:rPr>
              <a:t>金代</a:t>
            </a:r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袨服华妆着处逢，六街灯火闹儿童。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长衫我亦何为者，也在游人笑语中。</a:t>
            </a:r>
          </a:p>
          <a:p>
            <a:pPr algn="ctr" eaLnBrk="1" hangingPunct="1">
              <a:buFontTx/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cs typeface="+mn-ea"/>
                <a:sym typeface="+mn-lt"/>
              </a:rPr>
              <a:t>  元夕     作者： 欧阳修 （宋）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去年元夜时，花市灯如昼。 月到柳梢头，人约黄昏后。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今年元夜时，月与灯依旧。 不见去年人，泪湿春衫袖。</a:t>
            </a:r>
          </a:p>
          <a:p>
            <a:pPr algn="ctr" eaLnBrk="1" hangingPunct="1">
              <a:buFontTx/>
              <a:buNone/>
            </a:pPr>
            <a:endParaRPr lang="zh-CN" altLang="en-US" sz="180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eaLnBrk="1" hangingPunct="1"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cs typeface="+mn-ea"/>
                <a:sym typeface="+mn-lt"/>
              </a:rPr>
              <a:t>正月十五夜    作者：苏味道 </a:t>
            </a:r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1800" dirty="0">
                <a:solidFill>
                  <a:schemeClr val="accent1"/>
                </a:solidFill>
                <a:cs typeface="+mn-ea"/>
                <a:sym typeface="+mn-lt"/>
              </a:rPr>
              <a:t>唐代</a:t>
            </a:r>
            <a:r>
              <a:rPr lang="en-US" altLang="zh-CN" sz="1800" dirty="0">
                <a:solidFill>
                  <a:schemeClr val="accent1"/>
                </a:solidFill>
                <a:cs typeface="+mn-ea"/>
                <a:sym typeface="+mn-lt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火树银花合，星桥铁锁开。暗尘随马去，明月逐人来。</a:t>
            </a:r>
          </a:p>
          <a:p>
            <a:pPr algn="ctr" eaLnBrk="1" hangingPunct="1">
              <a:buFontTx/>
              <a:buNone/>
            </a:pPr>
            <a:r>
              <a:rPr lang="zh-CN" altLang="en-US" sz="1800" dirty="0">
                <a:cs typeface="+mn-ea"/>
                <a:sym typeface="+mn-lt"/>
              </a:rPr>
              <a:t>游伎 皆秾李，行歌尽落梅。金吾不禁夜，玉漏莫相催。</a:t>
            </a:r>
          </a:p>
          <a:p>
            <a:pPr algn="ctr" eaLnBrk="1" hangingPunct="1"/>
            <a:endParaRPr lang="en-US" altLang="zh-CN" sz="1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413060"/>
            <a:ext cx="9163050" cy="2311661"/>
            <a:chOff x="-12700" y="1464914"/>
            <a:chExt cx="9163050" cy="2311661"/>
          </a:xfrm>
        </p:grpSpPr>
        <p:sp>
          <p:nvSpPr>
            <p:cNvPr id="2" name="矩形 1"/>
            <p:cNvSpPr/>
            <p:nvPr/>
          </p:nvSpPr>
          <p:spPr>
            <a:xfrm>
              <a:off x="0" y="1468439"/>
              <a:ext cx="9144000" cy="229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464914"/>
              <a:ext cx="914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3592425"/>
              <a:ext cx="914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78944" y="0"/>
            <a:ext cx="3170488" cy="4766231"/>
            <a:chOff x="678944" y="0"/>
            <a:chExt cx="3170488" cy="476623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38612" y="0"/>
              <a:ext cx="0" cy="68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44" y="664342"/>
              <a:ext cx="3170488" cy="410188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128166" y="1991229"/>
            <a:ext cx="486236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三极春联字体简" pitchFamily="2" charset="-122"/>
                <a:ea typeface="三极春联字体简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元宵节猜灯谜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4957" y="1654545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元宵节猜灯谜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17686" y="944644"/>
            <a:ext cx="5747272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、小时胖乎乎，老来皮肉皱，吃掉它的肉，吐出红骨头。</a:t>
            </a: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打一植物 ）</a:t>
            </a:r>
            <a:endParaRPr lang="en-US" altLang="zh-CN" sz="2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、红口袋，绿口袋</a:t>
            </a: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有人害怕有人爱。</a:t>
            </a: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打一植物</a:t>
            </a: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、屁股一喷烟，直上九重天，人造小星星，有它送上天。（猜一航天设备）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7" y="1773717"/>
            <a:ext cx="2520686" cy="188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元宵节猜灯谜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17686" y="944644"/>
            <a:ext cx="5747272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、漂亮姑娘爱唱歌，七个小人也凑合（打一卡通人物）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、大屁股，小脑袋，打他转的块，不打停下来（打一儿童玩具）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、四四方方一座城，成立兵马闹哄哄，兵对兵，将对将，不动刀枪打一仗（打一棋类）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7" y="1773717"/>
            <a:ext cx="2520686" cy="188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287" y="2979792"/>
            <a:ext cx="2561359" cy="25613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52014" y="748484"/>
            <a:ext cx="537608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91923" y="2059666"/>
            <a:ext cx="5360085" cy="5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元宵节主题班会习俗介绍</a:t>
            </a:r>
            <a:endParaRPr lang="en-US" altLang="zh-CN" sz="2200" spc="3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8"/>
          <p:cNvSpPr txBox="1">
            <a:spLocks noChangeArrowheads="1"/>
          </p:cNvSpPr>
          <p:nvPr/>
        </p:nvSpPr>
        <p:spPr bwMode="auto">
          <a:xfrm>
            <a:off x="4028476" y="3106106"/>
            <a:ext cx="20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五年级一班</a:t>
            </a:r>
          </a:p>
        </p:txBody>
      </p:sp>
      <p:sp>
        <p:nvSpPr>
          <p:cNvPr id="22" name="文本框 29"/>
          <p:cNvSpPr txBox="1">
            <a:spLocks noChangeArrowheads="1"/>
          </p:cNvSpPr>
          <p:nvPr/>
        </p:nvSpPr>
        <p:spPr bwMode="auto">
          <a:xfrm>
            <a:off x="2740360" y="3106106"/>
            <a:ext cx="17605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4296" y="0"/>
            <a:ext cx="2769704" cy="2021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376318" y="701554"/>
            <a:ext cx="639136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</a:t>
            </a:r>
            <a:r>
              <a:rPr lang="zh-CN" altLang="en-US" sz="3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素材（可任意替换）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92" y="-143332"/>
            <a:ext cx="1330256" cy="1330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73" y="1509791"/>
            <a:ext cx="1800000" cy="14201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18" y="3285126"/>
            <a:ext cx="1800000" cy="1348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47" y="1244078"/>
            <a:ext cx="1800000" cy="18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385" y="3393703"/>
            <a:ext cx="1800000" cy="134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27" y="1286329"/>
            <a:ext cx="1800000" cy="2107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03" y="1751039"/>
            <a:ext cx="1800000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2498064"/>
            <a:ext cx="1800000" cy="2397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07278" y="0"/>
            <a:ext cx="3170488" cy="4766231"/>
            <a:chOff x="678944" y="0"/>
            <a:chExt cx="3170488" cy="476623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238612" y="0"/>
              <a:ext cx="0" cy="68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44" y="664342"/>
              <a:ext cx="3170488" cy="4101889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5133585" y="1023777"/>
            <a:ext cx="3607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元宵节起源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33585" y="1961830"/>
            <a:ext cx="3607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元宵节习俗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33585" y="2899883"/>
            <a:ext cx="3607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元宵节诗词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133585" y="3837935"/>
            <a:ext cx="3607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元宵节猜灯谜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5195" y="1762885"/>
            <a:ext cx="2355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753" y="958071"/>
            <a:ext cx="820711" cy="7777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753" y="1873941"/>
            <a:ext cx="820711" cy="7777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753" y="2789811"/>
            <a:ext cx="820711" cy="7777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753" y="3705680"/>
            <a:ext cx="820711" cy="777742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413060"/>
            <a:ext cx="9163050" cy="2311661"/>
            <a:chOff x="-12700" y="1464914"/>
            <a:chExt cx="9163050" cy="2311661"/>
          </a:xfrm>
        </p:grpSpPr>
        <p:sp>
          <p:nvSpPr>
            <p:cNvPr id="2" name="矩形 1"/>
            <p:cNvSpPr/>
            <p:nvPr/>
          </p:nvSpPr>
          <p:spPr>
            <a:xfrm>
              <a:off x="0" y="1468439"/>
              <a:ext cx="9144000" cy="229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464914"/>
              <a:ext cx="914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3592425"/>
              <a:ext cx="914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78944" y="0"/>
            <a:ext cx="3170488" cy="4766231"/>
            <a:chOff x="678944" y="0"/>
            <a:chExt cx="3170488" cy="476623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38612" y="0"/>
              <a:ext cx="0" cy="68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44" y="664342"/>
              <a:ext cx="3170488" cy="410188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128166" y="1991229"/>
            <a:ext cx="47371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元宵节起源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4957" y="1654545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7997" y="2956782"/>
            <a:ext cx="100784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C00000"/>
                </a:solidFill>
              </a:rPr>
              <a:t>https://www.ypppt.com/</a:t>
            </a:r>
            <a:endParaRPr lang="zh-CN" altLang="en-US" sz="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元宵节起源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9563" y="1840575"/>
            <a:ext cx="2600327" cy="18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3385957" y="841471"/>
            <a:ext cx="5489479" cy="3938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元宵节，又称上元节、小正月、元夕或灯节，是春节之后的第一个重要节日，是中国亦是汉字文化圈的地区和海外华人的传统节日之一。正月是农历的元月，古人称夜为“宵”，所以把一年中第一个月圆之夜正月十五称为元宵节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中国古俗中，上元节（天官节、元宵节）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﹑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中元节（地官节、盂兰盆节）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﹑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下元节（水官节）合称三元。元宵节始于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多年前的秦朝。汉文帝时下令将正月十五定为元宵节。汉武帝时，“太一神”祭祀活动定在正月十五。司马迁创建“太初历”时，就已将元宵节确定为重大节日。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413060"/>
            <a:ext cx="9163050" cy="2311661"/>
            <a:chOff x="-12700" y="1464914"/>
            <a:chExt cx="9163050" cy="2311661"/>
          </a:xfrm>
        </p:grpSpPr>
        <p:sp>
          <p:nvSpPr>
            <p:cNvPr id="2" name="矩形 1"/>
            <p:cNvSpPr/>
            <p:nvPr/>
          </p:nvSpPr>
          <p:spPr>
            <a:xfrm>
              <a:off x="0" y="1468439"/>
              <a:ext cx="9144000" cy="229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464914"/>
              <a:ext cx="914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3592425"/>
              <a:ext cx="914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78944" y="0"/>
            <a:ext cx="3170488" cy="4766231"/>
            <a:chOff x="678944" y="0"/>
            <a:chExt cx="3170488" cy="476623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38612" y="0"/>
              <a:ext cx="0" cy="68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44" y="664342"/>
              <a:ext cx="3170488" cy="410188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128166" y="1991229"/>
            <a:ext cx="47371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三极春联字体简" pitchFamily="2" charset="-122"/>
                <a:ea typeface="三极春联字体简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4957" y="1654545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4570" y="1414899"/>
            <a:ext cx="4546373" cy="2929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元宵节是春节之后的第一个重要节日。中国国土之大，历史悠久，所以关于元宵节的习俗在全国各地也不相同。    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元宵节的习俗有很多，除了吃汤外，还有猜灯谜、放天灯、放烟花、拜晚年、听香、赏花灯、踩高跷、舞龙、舞狮子、送孩儿灯、捏生肖、偷菜等。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3" y="1237784"/>
            <a:ext cx="1787378" cy="1987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998" y="2879530"/>
            <a:ext cx="1998697" cy="1998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元宵节习俗一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582164" y="1211478"/>
            <a:ext cx="5414763" cy="331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吃元宵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“元宵”作为食品，在中国由来已久。宋代的民间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叫“浮元子” ，宋代的生意人还美其名曰“元宝”。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古时“元宵”价格比较贵，有一首诗说：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“贵客钩帘看御街，市中珍品一时来。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帘前花架无路行，不得金钱不得回。”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元宵即“汤圆”，有团圆美满之意。以白糖、芝麻、豆沙、核桃仁、果仁、枣泥、桂花等为馅，用糯米粉包成圆形，可荤可素，风味各异。元宵的吃法  可汤煮、油炸、蒸食。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5" y="1251574"/>
            <a:ext cx="3021923" cy="3021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元宵节习俗二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-94619" y="1321905"/>
            <a:ext cx="5414763" cy="2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放天灯 拜晚年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天灯又称孔明灯，为三国时代诸葛亮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所发明，传说天灯能将我们许下的愿望上达天神，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所以施放者均在灯上书写姓名、地址和祈求的心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愿，以保佑我们的心愿能实现。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老话说：“正月十五拜晚年”。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由此正月十五是拜年的最后“期限”，只要拜访的时间不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过十五，均视为拜年。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751" y="1642208"/>
            <a:ext cx="3021923" cy="226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文本框 48"/>
          <p:cNvSpPr txBox="1">
            <a:spLocks noChangeArrowheads="1"/>
          </p:cNvSpPr>
          <p:nvPr/>
        </p:nvSpPr>
        <p:spPr bwMode="auto">
          <a:xfrm>
            <a:off x="563563" y="10849"/>
            <a:ext cx="219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chemeClr val="bg1"/>
                </a:solidFill>
                <a:latin typeface="Arial"/>
                <a:ea typeface="微软雅黑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元宵节习俗三</a:t>
            </a:r>
          </a:p>
        </p:txBody>
      </p:sp>
      <p:sp>
        <p:nvSpPr>
          <p:cNvPr id="54" name="Freeform 13"/>
          <p:cNvSpPr/>
          <p:nvPr/>
        </p:nvSpPr>
        <p:spPr bwMode="auto">
          <a:xfrm flipH="1">
            <a:off x="103188" y="104775"/>
            <a:ext cx="412750" cy="255588"/>
          </a:xfrm>
          <a:custGeom>
            <a:avLst/>
            <a:gdLst>
              <a:gd name="T0" fmla="*/ 143 w 261"/>
              <a:gd name="T1" fmla="*/ 16 h 160"/>
              <a:gd name="T2" fmla="*/ 149 w 261"/>
              <a:gd name="T3" fmla="*/ 44 h 160"/>
              <a:gd name="T4" fmla="*/ 144 w 261"/>
              <a:gd name="T5" fmla="*/ 34 h 160"/>
              <a:gd name="T6" fmla="*/ 179 w 261"/>
              <a:gd name="T7" fmla="*/ 39 h 160"/>
              <a:gd name="T8" fmla="*/ 225 w 261"/>
              <a:gd name="T9" fmla="*/ 91 h 160"/>
              <a:gd name="T10" fmla="*/ 174 w 261"/>
              <a:gd name="T11" fmla="*/ 102 h 160"/>
              <a:gd name="T12" fmla="*/ 185 w 261"/>
              <a:gd name="T13" fmla="*/ 81 h 160"/>
              <a:gd name="T14" fmla="*/ 171 w 261"/>
              <a:gd name="T15" fmla="*/ 103 h 160"/>
              <a:gd name="T16" fmla="*/ 239 w 261"/>
              <a:gd name="T17" fmla="*/ 0 h 160"/>
              <a:gd name="T18" fmla="*/ 216 w 261"/>
              <a:gd name="T19" fmla="*/ 124 h 160"/>
              <a:gd name="T20" fmla="*/ 154 w 261"/>
              <a:gd name="T21" fmla="*/ 73 h 160"/>
              <a:gd name="T22" fmla="*/ 99 w 261"/>
              <a:gd name="T23" fmla="*/ 73 h 160"/>
              <a:gd name="T24" fmla="*/ 90 w 261"/>
              <a:gd name="T25" fmla="*/ 118 h 160"/>
              <a:gd name="T26" fmla="*/ 112 w 261"/>
              <a:gd name="T27" fmla="*/ 127 h 160"/>
              <a:gd name="T28" fmla="*/ 220 w 261"/>
              <a:gd name="T29" fmla="*/ 136 h 160"/>
              <a:gd name="T30" fmla="*/ 114 w 261"/>
              <a:gd name="T31" fmla="*/ 122 h 160"/>
              <a:gd name="T32" fmla="*/ 87 w 261"/>
              <a:gd name="T33" fmla="*/ 98 h 160"/>
              <a:gd name="T34" fmla="*/ 80 w 261"/>
              <a:gd name="T35" fmla="*/ 115 h 160"/>
              <a:gd name="T36" fmla="*/ 100 w 261"/>
              <a:gd name="T37" fmla="*/ 77 h 160"/>
              <a:gd name="T38" fmla="*/ 160 w 261"/>
              <a:gd name="T39" fmla="*/ 103 h 160"/>
              <a:gd name="T40" fmla="*/ 149 w 261"/>
              <a:gd name="T41" fmla="*/ 95 h 160"/>
              <a:gd name="T42" fmla="*/ 201 w 261"/>
              <a:gd name="T43" fmla="*/ 135 h 160"/>
              <a:gd name="T44" fmla="*/ 246 w 261"/>
              <a:gd name="T45" fmla="*/ 37 h 160"/>
              <a:gd name="T46" fmla="*/ 252 w 261"/>
              <a:gd name="T47" fmla="*/ 114 h 160"/>
              <a:gd name="T48" fmla="*/ 186 w 261"/>
              <a:gd name="T49" fmla="*/ 153 h 160"/>
              <a:gd name="T50" fmla="*/ 52 w 261"/>
              <a:gd name="T51" fmla="*/ 95 h 160"/>
              <a:gd name="T52" fmla="*/ 30 w 261"/>
              <a:gd name="T53" fmla="*/ 90 h 160"/>
              <a:gd name="T54" fmla="*/ 47 w 261"/>
              <a:gd name="T55" fmla="*/ 92 h 160"/>
              <a:gd name="T56" fmla="*/ 12 w 261"/>
              <a:gd name="T57" fmla="*/ 110 h 160"/>
              <a:gd name="T58" fmla="*/ 3 w 261"/>
              <a:gd name="T59" fmla="*/ 60 h 160"/>
              <a:gd name="T60" fmla="*/ 52 w 261"/>
              <a:gd name="T61" fmla="*/ 33 h 160"/>
              <a:gd name="T62" fmla="*/ 85 w 261"/>
              <a:gd name="T63" fmla="*/ 46 h 160"/>
              <a:gd name="T64" fmla="*/ 67 w 261"/>
              <a:gd name="T65" fmla="*/ 38 h 160"/>
              <a:gd name="T66" fmla="*/ 59 w 261"/>
              <a:gd name="T67" fmla="*/ 27 h 160"/>
              <a:gd name="T68" fmla="*/ 97 w 261"/>
              <a:gd name="T69" fmla="*/ 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160">
                <a:moveTo>
                  <a:pt x="115" y="4"/>
                </a:moveTo>
                <a:cubicBezTo>
                  <a:pt x="133" y="2"/>
                  <a:pt x="135" y="14"/>
                  <a:pt x="143" y="16"/>
                </a:cubicBezTo>
                <a:cubicBezTo>
                  <a:pt x="152" y="18"/>
                  <a:pt x="160" y="12"/>
                  <a:pt x="168" y="18"/>
                </a:cubicBezTo>
                <a:cubicBezTo>
                  <a:pt x="190" y="33"/>
                  <a:pt x="157" y="59"/>
                  <a:pt x="149" y="44"/>
                </a:cubicBezTo>
                <a:cubicBezTo>
                  <a:pt x="142" y="31"/>
                  <a:pt x="157" y="35"/>
                  <a:pt x="156" y="34"/>
                </a:cubicBezTo>
                <a:cubicBezTo>
                  <a:pt x="153" y="31"/>
                  <a:pt x="146" y="30"/>
                  <a:pt x="144" y="34"/>
                </a:cubicBezTo>
                <a:cubicBezTo>
                  <a:pt x="141" y="42"/>
                  <a:pt x="144" y="48"/>
                  <a:pt x="149" y="50"/>
                </a:cubicBezTo>
                <a:cubicBezTo>
                  <a:pt x="165" y="57"/>
                  <a:pt x="173" y="43"/>
                  <a:pt x="179" y="39"/>
                </a:cubicBezTo>
                <a:cubicBezTo>
                  <a:pt x="188" y="34"/>
                  <a:pt x="206" y="42"/>
                  <a:pt x="210" y="45"/>
                </a:cubicBezTo>
                <a:cubicBezTo>
                  <a:pt x="228" y="58"/>
                  <a:pt x="228" y="82"/>
                  <a:pt x="225" y="91"/>
                </a:cubicBezTo>
                <a:cubicBezTo>
                  <a:pt x="222" y="104"/>
                  <a:pt x="209" y="112"/>
                  <a:pt x="197" y="113"/>
                </a:cubicBezTo>
                <a:cubicBezTo>
                  <a:pt x="189" y="114"/>
                  <a:pt x="177" y="109"/>
                  <a:pt x="174" y="102"/>
                </a:cubicBezTo>
                <a:cubicBezTo>
                  <a:pt x="166" y="82"/>
                  <a:pt x="192" y="78"/>
                  <a:pt x="183" y="94"/>
                </a:cubicBezTo>
                <a:cubicBezTo>
                  <a:pt x="189" y="92"/>
                  <a:pt x="189" y="83"/>
                  <a:pt x="185" y="81"/>
                </a:cubicBezTo>
                <a:cubicBezTo>
                  <a:pt x="181" y="80"/>
                  <a:pt x="174" y="80"/>
                  <a:pt x="171" y="84"/>
                </a:cubicBezTo>
                <a:cubicBezTo>
                  <a:pt x="169" y="87"/>
                  <a:pt x="168" y="97"/>
                  <a:pt x="171" y="103"/>
                </a:cubicBezTo>
                <a:cubicBezTo>
                  <a:pt x="175" y="115"/>
                  <a:pt x="195" y="121"/>
                  <a:pt x="210" y="115"/>
                </a:cubicBezTo>
                <a:cubicBezTo>
                  <a:pt x="252" y="98"/>
                  <a:pt x="226" y="40"/>
                  <a:pt x="239" y="0"/>
                </a:cubicBezTo>
                <a:cubicBezTo>
                  <a:pt x="239" y="0"/>
                  <a:pt x="242" y="33"/>
                  <a:pt x="244" y="48"/>
                </a:cubicBezTo>
                <a:cubicBezTo>
                  <a:pt x="247" y="80"/>
                  <a:pt x="249" y="109"/>
                  <a:pt x="216" y="124"/>
                </a:cubicBezTo>
                <a:cubicBezTo>
                  <a:pt x="191" y="136"/>
                  <a:pt x="168" y="134"/>
                  <a:pt x="144" y="118"/>
                </a:cubicBezTo>
                <a:cubicBezTo>
                  <a:pt x="170" y="118"/>
                  <a:pt x="171" y="84"/>
                  <a:pt x="154" y="73"/>
                </a:cubicBezTo>
                <a:cubicBezTo>
                  <a:pt x="147" y="69"/>
                  <a:pt x="137" y="68"/>
                  <a:pt x="132" y="71"/>
                </a:cubicBezTo>
                <a:cubicBezTo>
                  <a:pt x="123" y="64"/>
                  <a:pt x="105" y="63"/>
                  <a:pt x="99" y="73"/>
                </a:cubicBezTo>
                <a:cubicBezTo>
                  <a:pt x="94" y="71"/>
                  <a:pt x="81" y="74"/>
                  <a:pt x="76" y="78"/>
                </a:cubicBezTo>
                <a:cubicBezTo>
                  <a:pt x="63" y="92"/>
                  <a:pt x="66" y="129"/>
                  <a:pt x="90" y="118"/>
                </a:cubicBezTo>
                <a:cubicBezTo>
                  <a:pt x="98" y="114"/>
                  <a:pt x="97" y="111"/>
                  <a:pt x="99" y="105"/>
                </a:cubicBezTo>
                <a:cubicBezTo>
                  <a:pt x="103" y="115"/>
                  <a:pt x="109" y="123"/>
                  <a:pt x="112" y="127"/>
                </a:cubicBezTo>
                <a:cubicBezTo>
                  <a:pt x="119" y="136"/>
                  <a:pt x="127" y="140"/>
                  <a:pt x="140" y="143"/>
                </a:cubicBezTo>
                <a:cubicBezTo>
                  <a:pt x="162" y="149"/>
                  <a:pt x="204" y="147"/>
                  <a:pt x="220" y="136"/>
                </a:cubicBezTo>
                <a:cubicBezTo>
                  <a:pt x="196" y="141"/>
                  <a:pt x="167" y="145"/>
                  <a:pt x="141" y="139"/>
                </a:cubicBezTo>
                <a:cubicBezTo>
                  <a:pt x="129" y="137"/>
                  <a:pt x="118" y="127"/>
                  <a:pt x="114" y="122"/>
                </a:cubicBezTo>
                <a:cubicBezTo>
                  <a:pt x="112" y="119"/>
                  <a:pt x="108" y="111"/>
                  <a:pt x="105" y="105"/>
                </a:cubicBezTo>
                <a:cubicBezTo>
                  <a:pt x="100" y="96"/>
                  <a:pt x="93" y="96"/>
                  <a:pt x="87" y="98"/>
                </a:cubicBezTo>
                <a:cubicBezTo>
                  <a:pt x="92" y="100"/>
                  <a:pt x="97" y="104"/>
                  <a:pt x="93" y="110"/>
                </a:cubicBezTo>
                <a:cubicBezTo>
                  <a:pt x="91" y="114"/>
                  <a:pt x="86" y="118"/>
                  <a:pt x="80" y="115"/>
                </a:cubicBezTo>
                <a:cubicBezTo>
                  <a:pt x="71" y="112"/>
                  <a:pt x="72" y="99"/>
                  <a:pt x="74" y="91"/>
                </a:cubicBezTo>
                <a:cubicBezTo>
                  <a:pt x="78" y="78"/>
                  <a:pt x="92" y="74"/>
                  <a:pt x="100" y="77"/>
                </a:cubicBezTo>
                <a:cubicBezTo>
                  <a:pt x="108" y="67"/>
                  <a:pt x="122" y="67"/>
                  <a:pt x="130" y="74"/>
                </a:cubicBezTo>
                <a:cubicBezTo>
                  <a:pt x="150" y="71"/>
                  <a:pt x="166" y="81"/>
                  <a:pt x="160" y="103"/>
                </a:cubicBezTo>
                <a:cubicBezTo>
                  <a:pt x="157" y="117"/>
                  <a:pt x="137" y="118"/>
                  <a:pt x="137" y="103"/>
                </a:cubicBezTo>
                <a:cubicBezTo>
                  <a:pt x="139" y="100"/>
                  <a:pt x="144" y="96"/>
                  <a:pt x="149" y="95"/>
                </a:cubicBezTo>
                <a:cubicBezTo>
                  <a:pt x="126" y="91"/>
                  <a:pt x="132" y="115"/>
                  <a:pt x="142" y="123"/>
                </a:cubicBezTo>
                <a:cubicBezTo>
                  <a:pt x="155" y="133"/>
                  <a:pt x="178" y="139"/>
                  <a:pt x="201" y="135"/>
                </a:cubicBezTo>
                <a:cubicBezTo>
                  <a:pt x="211" y="133"/>
                  <a:pt x="222" y="128"/>
                  <a:pt x="232" y="120"/>
                </a:cubicBezTo>
                <a:cubicBezTo>
                  <a:pt x="254" y="102"/>
                  <a:pt x="252" y="78"/>
                  <a:pt x="246" y="37"/>
                </a:cubicBezTo>
                <a:cubicBezTo>
                  <a:pt x="248" y="40"/>
                  <a:pt x="253" y="58"/>
                  <a:pt x="254" y="62"/>
                </a:cubicBezTo>
                <a:cubicBezTo>
                  <a:pt x="255" y="71"/>
                  <a:pt x="261" y="93"/>
                  <a:pt x="252" y="114"/>
                </a:cubicBezTo>
                <a:cubicBezTo>
                  <a:pt x="246" y="126"/>
                  <a:pt x="237" y="134"/>
                  <a:pt x="226" y="142"/>
                </a:cubicBezTo>
                <a:cubicBezTo>
                  <a:pt x="220" y="146"/>
                  <a:pt x="205" y="150"/>
                  <a:pt x="186" y="153"/>
                </a:cubicBezTo>
                <a:cubicBezTo>
                  <a:pt x="147" y="160"/>
                  <a:pt x="113" y="153"/>
                  <a:pt x="83" y="135"/>
                </a:cubicBezTo>
                <a:cubicBezTo>
                  <a:pt x="69" y="126"/>
                  <a:pt x="54" y="112"/>
                  <a:pt x="52" y="95"/>
                </a:cubicBezTo>
                <a:cubicBezTo>
                  <a:pt x="52" y="89"/>
                  <a:pt x="45" y="83"/>
                  <a:pt x="40" y="84"/>
                </a:cubicBezTo>
                <a:cubicBezTo>
                  <a:pt x="37" y="84"/>
                  <a:pt x="32" y="86"/>
                  <a:pt x="30" y="90"/>
                </a:cubicBezTo>
                <a:cubicBezTo>
                  <a:pt x="28" y="96"/>
                  <a:pt x="32" y="102"/>
                  <a:pt x="32" y="102"/>
                </a:cubicBezTo>
                <a:cubicBezTo>
                  <a:pt x="33" y="89"/>
                  <a:pt x="40" y="87"/>
                  <a:pt x="47" y="92"/>
                </a:cubicBezTo>
                <a:cubicBezTo>
                  <a:pt x="50" y="97"/>
                  <a:pt x="49" y="106"/>
                  <a:pt x="49" y="106"/>
                </a:cubicBezTo>
                <a:cubicBezTo>
                  <a:pt x="43" y="119"/>
                  <a:pt x="24" y="121"/>
                  <a:pt x="12" y="110"/>
                </a:cubicBezTo>
                <a:cubicBezTo>
                  <a:pt x="2" y="101"/>
                  <a:pt x="5" y="88"/>
                  <a:pt x="10" y="81"/>
                </a:cubicBezTo>
                <a:cubicBezTo>
                  <a:pt x="5" y="77"/>
                  <a:pt x="0" y="69"/>
                  <a:pt x="3" y="60"/>
                </a:cubicBezTo>
                <a:cubicBezTo>
                  <a:pt x="4" y="53"/>
                  <a:pt x="13" y="48"/>
                  <a:pt x="21" y="47"/>
                </a:cubicBezTo>
                <a:cubicBezTo>
                  <a:pt x="25" y="30"/>
                  <a:pt x="42" y="30"/>
                  <a:pt x="52" y="33"/>
                </a:cubicBezTo>
                <a:cubicBezTo>
                  <a:pt x="50" y="48"/>
                  <a:pt x="53" y="61"/>
                  <a:pt x="68" y="61"/>
                </a:cubicBezTo>
                <a:cubicBezTo>
                  <a:pt x="78" y="61"/>
                  <a:pt x="84" y="55"/>
                  <a:pt x="85" y="46"/>
                </a:cubicBezTo>
                <a:cubicBezTo>
                  <a:pt x="85" y="36"/>
                  <a:pt x="77" y="33"/>
                  <a:pt x="73" y="33"/>
                </a:cubicBezTo>
                <a:cubicBezTo>
                  <a:pt x="70" y="33"/>
                  <a:pt x="67" y="36"/>
                  <a:pt x="67" y="38"/>
                </a:cubicBezTo>
                <a:cubicBezTo>
                  <a:pt x="81" y="33"/>
                  <a:pt x="86" y="49"/>
                  <a:pt x="75" y="55"/>
                </a:cubicBezTo>
                <a:cubicBezTo>
                  <a:pt x="60" y="64"/>
                  <a:pt x="50" y="43"/>
                  <a:pt x="59" y="27"/>
                </a:cubicBezTo>
                <a:cubicBezTo>
                  <a:pt x="61" y="23"/>
                  <a:pt x="67" y="19"/>
                  <a:pt x="73" y="17"/>
                </a:cubicBezTo>
                <a:cubicBezTo>
                  <a:pt x="78" y="15"/>
                  <a:pt x="88" y="14"/>
                  <a:pt x="97" y="18"/>
                </a:cubicBezTo>
                <a:cubicBezTo>
                  <a:pt x="101" y="12"/>
                  <a:pt x="107" y="5"/>
                  <a:pt x="11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729237" y="1657617"/>
            <a:ext cx="5414763" cy="220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送花灯</a:t>
            </a:r>
            <a:endParaRPr lang="en-US" altLang="zh-CN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在元宵节前，娘家送花灯给新嫁女儿家，或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一般亲友新婚家庭，以求添丁吉兆，因为“灯”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与“丁”谐音。希望新嫁家庭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吉星高照、添丁吉兆。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3" y="1328307"/>
            <a:ext cx="2581156" cy="3021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E55618"/>
      </a:accent3>
      <a:accent4>
        <a:srgbClr val="00ADEF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r2ykklub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2ykklub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995</Words>
  <Application>Microsoft Office PowerPoint</Application>
  <PresentationFormat>全屏显示(16:9)</PresentationFormat>
  <Paragraphs>111</Paragraphs>
  <Slides>20</Slides>
  <Notes>20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Meiryo</vt:lpstr>
      <vt:lpstr>仓耳青禾体-谷力 W05</vt:lpstr>
      <vt:lpstr>宋体</vt:lpstr>
      <vt:lpstr>微软雅黑</vt:lpstr>
      <vt:lpstr>Arial</vt:lpstr>
      <vt:lpstr>Calibri</vt:lpstr>
      <vt:lpstr>Calibri Light</vt:lpstr>
      <vt:lpstr>Lao UI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69</cp:revision>
  <dcterms:created xsi:type="dcterms:W3CDTF">2015-10-07T09:03:00Z</dcterms:created>
  <dcterms:modified xsi:type="dcterms:W3CDTF">2023-06-02T02:33:38Z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F41049D98C794E4ABEFC7E4099FCD877_12</vt:lpwstr>
  </property>
  <property fmtid="{D5CDD505-2E9C-101B-9397-08002B2CF9AE}" pid="3" name="KSOProductBuildVer">
    <vt:lpwstr>2052-11.1.0.14309</vt:lpwstr>
  </property>
</Properties>
</file>