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</p:sldMasterIdLst>
  <p:notesMasterIdLst>
    <p:notesMasterId r:id="rId26"/>
  </p:notesMasterIdLst>
  <p:sldIdLst>
    <p:sldId id="301" r:id="rId4"/>
    <p:sldId id="257" r:id="rId5"/>
    <p:sldId id="258" r:id="rId6"/>
    <p:sldId id="271" r:id="rId7"/>
    <p:sldId id="265" r:id="rId8"/>
    <p:sldId id="260" r:id="rId9"/>
    <p:sldId id="266" r:id="rId10"/>
    <p:sldId id="306" r:id="rId11"/>
    <p:sldId id="261" r:id="rId12"/>
    <p:sldId id="272" r:id="rId13"/>
    <p:sldId id="267" r:id="rId14"/>
    <p:sldId id="264" r:id="rId15"/>
    <p:sldId id="307" r:id="rId16"/>
    <p:sldId id="263" r:id="rId17"/>
    <p:sldId id="273" r:id="rId18"/>
    <p:sldId id="262" r:id="rId19"/>
    <p:sldId id="308" r:id="rId20"/>
    <p:sldId id="268" r:id="rId21"/>
    <p:sldId id="270" r:id="rId22"/>
    <p:sldId id="269" r:id="rId23"/>
    <p:sldId id="311" r:id="rId24"/>
    <p:sldId id="31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BF6"/>
    <a:srgbClr val="DEDDC8"/>
    <a:srgbClr val="284633"/>
    <a:srgbClr val="ADDAB5"/>
    <a:srgbClr val="35B795"/>
    <a:srgbClr val="E8E6DB"/>
    <a:srgbClr val="01819C"/>
    <a:srgbClr val="525B6C"/>
    <a:srgbClr val="FEFFF9"/>
    <a:srgbClr val="BFA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40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21A5-7747-4A92-906F-35CFFF30939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2FDA-ACE3-4735-90B1-2AA3D84857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1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76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9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7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95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6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777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2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6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4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96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47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64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2FDA-ACE3-4735-90B1-2AA3D84857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C578-E9F1-4D79-8E60-9395B3D1BC12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CB4F4-9197-46B4-BBA1-616D07B6AE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1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5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7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5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4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1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9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1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9888907" y="62552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4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1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0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42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25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82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33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30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28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13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26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30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8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4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76036" y="1635882"/>
            <a:ext cx="4914127" cy="3917996"/>
            <a:chOff x="457973" y="845047"/>
            <a:chExt cx="4914127" cy="3917996"/>
          </a:xfrm>
        </p:grpSpPr>
        <p:sp>
          <p:nvSpPr>
            <p:cNvPr id="17" name="文本框 16"/>
            <p:cNvSpPr txBox="1"/>
            <p:nvPr/>
          </p:nvSpPr>
          <p:spPr>
            <a:xfrm>
              <a:off x="563812" y="1768377"/>
              <a:ext cx="4808288" cy="299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谷雨，是二十四节气之第</a:t>
              </a:r>
              <a:r>
                <a:rPr lang="en-US" altLang="zh-CN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6</a:t>
              </a:r>
              <a:r>
                <a:rPr lang="zh-CN" altLang="en-US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个节气，春季的最后一个节气。斗指辰；太阳黄经为</a:t>
              </a:r>
              <a:r>
                <a:rPr lang="en-US" altLang="zh-CN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30° </a:t>
              </a:r>
              <a:r>
                <a:rPr lang="zh-CN" altLang="en-US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；于每年公历</a:t>
              </a:r>
              <a:r>
                <a:rPr lang="en-US" altLang="zh-CN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4</a:t>
              </a:r>
              <a:r>
                <a:rPr lang="zh-CN" altLang="en-US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月</a:t>
              </a:r>
              <a:r>
                <a:rPr lang="en-US" altLang="zh-CN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19</a:t>
              </a:r>
              <a:r>
                <a:rPr lang="zh-CN" altLang="en-US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日－</a:t>
              </a:r>
              <a:r>
                <a:rPr lang="en-US" altLang="zh-CN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21</a:t>
              </a:r>
              <a:r>
                <a:rPr lang="zh-CN" altLang="en-US" sz="16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日交节。谷雨是“雨生百谷”的意思，此时降水明显增加，田中的秧苗初插、作物新种，最需要雨水的滋润，正所谓“春雨贵如油”。降雨量充足而及时，谷类作物能茁壮成长。谷雨与雨水、小满、小雪、大雪等节气一样，都是反映降水现象的节气，是古代农耕文化对于节令的反映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7973" y="845047"/>
              <a:ext cx="2247267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谷雨简介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369" y="300000"/>
            <a:ext cx="5739152" cy="5739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7041"/>
            <a:ext cx="12192000" cy="5709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0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5613"/>
            <a:ext cx="1874521" cy="18745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1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762" y="5321726"/>
            <a:ext cx="3391077" cy="185446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0" y="-305759"/>
            <a:ext cx="12230065" cy="7288789"/>
            <a:chOff x="1951073" y="-343524"/>
            <a:chExt cx="10228227" cy="728878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44" y="-343524"/>
              <a:ext cx="457379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073" y="87265"/>
              <a:ext cx="4573792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7660" y="-16765"/>
              <a:ext cx="304164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4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0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E9E081-84BF-4506-9DD2-C08437ECBB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pic>
        <p:nvPicPr>
          <p:cNvPr id="11" name="图片 10" descr="图片包含 鲜花, 花瓶, 餐桌, 植物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4FF549-97A7-4A57-8D49-FADBD58D3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70" y="1859827"/>
            <a:ext cx="792480" cy="7924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63525B-2B94-4C93-BB92-C443359D8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38" y="485545"/>
            <a:ext cx="11766562" cy="5886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5C2BB5-4A7C-4EB6-8DFF-5BBC4C53B6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86" y="485545"/>
            <a:ext cx="3613265" cy="5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32376" y="2766190"/>
            <a:ext cx="4999851" cy="2492990"/>
            <a:chOff x="457973" y="845047"/>
            <a:chExt cx="4999851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8940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谷雨前后也是牡丹花开的重要时段，因此，牡丹花也被称为“谷雨花”。“谷雨三朝看牡丹”，赏牡丹成为人们闲暇重要的娱乐活动。至今，山东、河南、四川等地还于谷雨时节举行牡丹花会，供人们游乐聚会。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赏牡丹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676" y="974902"/>
            <a:ext cx="4314330" cy="4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3349" y="2108206"/>
            <a:ext cx="4714101" cy="2123659"/>
            <a:chOff x="457973" y="845047"/>
            <a:chExt cx="4714101" cy="2123659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608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古时有“走谷雨”的风俗，谷雨这天青年妇女走村串亲，有的到野外走一圈就回来。寓意与自然相融合，强身健体。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cs typeface="+mn-ea"/>
                  <a:sym typeface="+mn-lt"/>
                </a:rPr>
                <a:t>走谷雨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368" y="794402"/>
            <a:ext cx="5003394" cy="50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17485" y="1855986"/>
            <a:ext cx="4708791" cy="3231654"/>
            <a:chOff x="457973" y="845047"/>
            <a:chExt cx="4708791" cy="3231654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46029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谷雨以后气温升高，病虫害进入高繁衍期，为了减轻病虫害对作物及人的伤害，农家一边进田灭虫，一边张贴谷雨贴，进行驱凶纳吉的祈祷。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谷雨贴，属于年画的一种，上面刻绘神鸡捉蝎、天师除五毒形象或道教神符，，寄托人们查杀害虫、盼望丰收、安宁的心理。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600" dirty="0">
                  <a:cs typeface="+mn-ea"/>
                  <a:sym typeface="+mn-lt"/>
                </a:rPr>
                <a:t>禁杀五毒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42" y="611312"/>
            <a:ext cx="5094486" cy="59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334016-B6D2-41CD-90A7-831A70D46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E24C53-BA8F-4EE0-AC99-42209AD60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4074">
            <a:off x="2213407" y="1508802"/>
            <a:ext cx="4341680" cy="34227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035AD7-FCF9-4AAC-9CC1-BD8CA3AB78B1}"/>
              </a:ext>
            </a:extLst>
          </p:cNvPr>
          <p:cNvSpPr txBox="1"/>
          <p:nvPr/>
        </p:nvSpPr>
        <p:spPr>
          <a:xfrm>
            <a:off x="8855391" y="2098939"/>
            <a:ext cx="738664" cy="2660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谷雨食物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F62115-443A-406B-BEEE-1A4BE9B01CD8}"/>
              </a:ext>
            </a:extLst>
          </p:cNvPr>
          <p:cNvSpPr/>
          <p:nvPr/>
        </p:nvSpPr>
        <p:spPr>
          <a:xfrm rot="5400000">
            <a:off x="8244828" y="2584168"/>
            <a:ext cx="1279453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BASIC PROFILE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D17CA6-D416-421B-B642-231A0D261597}"/>
              </a:ext>
            </a:extLst>
          </p:cNvPr>
          <p:cNvSpPr/>
          <p:nvPr/>
        </p:nvSpPr>
        <p:spPr>
          <a:xfrm>
            <a:off x="6778502" y="2098939"/>
            <a:ext cx="1865126" cy="241615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9450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39295" y="1867859"/>
            <a:ext cx="4399777" cy="2492990"/>
            <a:chOff x="457973" y="845047"/>
            <a:chExt cx="4399777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42939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传说谷雨这天的茶喝了会清火，辟邪，明目等，所以南方有谷雨摘茶习俗，谷雨这天不管是什么天气，人们都会去茶山摘一些新茶回来喝，以祈求健康。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喝谷雨茶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438" y="1555422"/>
            <a:ext cx="4920004" cy="41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36457" y="2204351"/>
            <a:ext cx="4999851" cy="2276859"/>
            <a:chOff x="457973" y="1061178"/>
            <a:chExt cx="4999851" cy="2276859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8940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北方则有谷雨食香椿的习俗，谷雨前后是香椿上市的时节，这时的香椿醇香爽口营养价值高，有“雨前香椿嫩如丝”之说。香椿具有提高机体免疫力，健胃、理气、止泻、润肤、抗菌、消炎、杀虫之功效。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1061178"/>
              <a:ext cx="1797893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600" b="1" dirty="0">
                  <a:cs typeface="+mn-ea"/>
                  <a:sym typeface="+mn-lt"/>
                </a:rPr>
                <a:t>食香椿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69" y="1216058"/>
            <a:ext cx="4961126" cy="49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9948" y="1140322"/>
            <a:ext cx="5164721" cy="3970318"/>
            <a:chOff x="457973" y="845047"/>
            <a:chExt cx="5164721" cy="3970318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505888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“吃春”的习俗。谷雨前后，香椿醇香爽口营养价值高，故有“雨前香椿嫩如丝”之说。人们把春天采摘、食用香椿说成是“吃春”。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香椿一般分为紫椿芽、绿椿芽，尤以紫椿芽最佳。鲜椿芽中含丰富的蛋白质、胡萝卜素和大量的维生素</a:t>
              </a:r>
              <a:r>
                <a:rPr lang="en-US" altLang="zh-CN" sz="1600" dirty="0">
                  <a:cs typeface="+mn-ea"/>
                  <a:sym typeface="+mn-lt"/>
                </a:rPr>
                <a:t>C</a:t>
              </a:r>
              <a:r>
                <a:rPr lang="zh-CN" altLang="en-US" sz="1600" dirty="0">
                  <a:cs typeface="+mn-ea"/>
                  <a:sym typeface="+mn-lt"/>
                </a:rPr>
                <a:t>，其叶、芽、根、皮和果实均可入药，具有健胃理气，止泻润肤等多种功效。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1365805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吃春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948" y="1224730"/>
            <a:ext cx="5132354" cy="47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334016-B6D2-41CD-90A7-831A70D46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E24C53-BA8F-4EE0-AC99-42209AD60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4074">
            <a:off x="2213407" y="1508802"/>
            <a:ext cx="4341680" cy="34227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035AD7-FCF9-4AAC-9CC1-BD8CA3AB78B1}"/>
              </a:ext>
            </a:extLst>
          </p:cNvPr>
          <p:cNvSpPr txBox="1"/>
          <p:nvPr/>
        </p:nvSpPr>
        <p:spPr>
          <a:xfrm>
            <a:off x="8855391" y="2098939"/>
            <a:ext cx="738664" cy="2660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谷雨养生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F62115-443A-406B-BEEE-1A4BE9B01CD8}"/>
              </a:ext>
            </a:extLst>
          </p:cNvPr>
          <p:cNvSpPr/>
          <p:nvPr/>
        </p:nvSpPr>
        <p:spPr>
          <a:xfrm rot="5400000">
            <a:off x="8244828" y="2584168"/>
            <a:ext cx="1279453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BASIC PROFILE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D17CA6-D416-421B-B642-231A0D261597}"/>
              </a:ext>
            </a:extLst>
          </p:cNvPr>
          <p:cNvSpPr/>
          <p:nvPr/>
        </p:nvSpPr>
        <p:spPr>
          <a:xfrm>
            <a:off x="6778502" y="2098939"/>
            <a:ext cx="1865126" cy="241615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34864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53348" y="1892797"/>
            <a:ext cx="4399777" cy="3191900"/>
            <a:chOff x="457973" y="845047"/>
            <a:chExt cx="4399777" cy="3191900"/>
          </a:xfrm>
        </p:grpSpPr>
        <p:sp>
          <p:nvSpPr>
            <p:cNvPr id="4" name="文本框 3"/>
            <p:cNvSpPr txBox="1"/>
            <p:nvPr/>
          </p:nvSpPr>
          <p:spPr>
            <a:xfrm>
              <a:off x="563812" y="1768377"/>
              <a:ext cx="4293938" cy="2268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由于谷雨节气后降雨增多，空气中的湿度逐渐加大。谷雨节气后是神经痛的发病期，如肋间神经痛、坐骨神经痛、三叉神经痛等。同时天气转温，室外活动增加，北方地区的桃花、杏花等开放；杨絮、柳絮四处飞扬，过敏体质的朋友应注意防止花粉症及过敏性鼻炎、过敏性哮喘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3113902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谷雨养生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44278"/>
            <a:ext cx="4963007" cy="38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096000" y="1789836"/>
            <a:ext cx="4953959" cy="2822568"/>
            <a:chOff x="457973" y="845047"/>
            <a:chExt cx="4953959" cy="2822568"/>
          </a:xfrm>
        </p:grpSpPr>
        <p:sp>
          <p:nvSpPr>
            <p:cNvPr id="6" name="文本框 5"/>
            <p:cNvSpPr txBox="1"/>
            <p:nvPr/>
          </p:nvSpPr>
          <p:spPr>
            <a:xfrm>
              <a:off x="563812" y="1768377"/>
              <a:ext cx="4848120" cy="189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在饮食上应减少高蛋白质、高热量食物的摄入。  春季，肝木旺盛，脾衰弱，谷雨前后</a:t>
              </a:r>
              <a:r>
                <a:rPr lang="en-US" altLang="zh-CN" sz="1600" dirty="0">
                  <a:cs typeface="+mn-ea"/>
                  <a:sym typeface="+mn-lt"/>
                </a:rPr>
                <a:t>15</a:t>
              </a:r>
              <a:r>
                <a:rPr lang="zh-CN" altLang="en-US" sz="1600" dirty="0">
                  <a:cs typeface="+mn-ea"/>
                  <a:sym typeface="+mn-lt"/>
                </a:rPr>
                <a:t>天及清明的最后</a:t>
              </a:r>
              <a:r>
                <a:rPr lang="en-US" altLang="zh-CN" sz="1600" dirty="0"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cs typeface="+mn-ea"/>
                  <a:sym typeface="+mn-lt"/>
                </a:rPr>
                <a:t>天中，脾处于旺盛时期。脾的旺盛会使胃强健起来，从而使消化功能处于旺盛的状态，消化功能旺盛有利于营养的吸收，因此这时正是补身的大好时机。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谷雨养生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84" y="999787"/>
            <a:ext cx="5003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34569B-E596-4B0C-A83B-8854FDAB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5589FB-FAAA-49E0-B42D-7CC0BE98C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009">
            <a:off x="1297647" y="2951711"/>
            <a:ext cx="2474948" cy="25257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024C45-6178-4221-9CC6-9506EB5826BB}"/>
              </a:ext>
            </a:extLst>
          </p:cNvPr>
          <p:cNvGrpSpPr/>
          <p:nvPr/>
        </p:nvGrpSpPr>
        <p:grpSpPr>
          <a:xfrm>
            <a:off x="2999114" y="884010"/>
            <a:ext cx="4863775" cy="1306513"/>
            <a:chOff x="-106768" y="2810039"/>
            <a:chExt cx="4863775" cy="1306513"/>
          </a:xfrm>
        </p:grpSpPr>
        <p:pic>
          <p:nvPicPr>
            <p:cNvPr id="31" name="图片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F52A17-1AA2-44FB-BA2E-E3600CDCA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6768" y="3002145"/>
              <a:ext cx="1051437" cy="941708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A9D43A-D989-4AE6-B830-142E97FC0656}"/>
                </a:ext>
              </a:extLst>
            </p:cNvPr>
            <p:cNvSpPr txBox="1"/>
            <p:nvPr/>
          </p:nvSpPr>
          <p:spPr>
            <a:xfrm>
              <a:off x="904089" y="2810039"/>
              <a:ext cx="2543961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400" dirty="0">
                  <a:solidFill>
                    <a:srgbClr val="284633"/>
                  </a:solidFill>
                  <a:cs typeface="+mn-ea"/>
                  <a:sym typeface="+mn-lt"/>
                </a:rPr>
                <a:t>谷雨简介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9CD0A9-55DC-49E4-A198-ECC3787F26E1}"/>
                </a:ext>
              </a:extLst>
            </p:cNvPr>
            <p:cNvSpPr txBox="1"/>
            <p:nvPr/>
          </p:nvSpPr>
          <p:spPr>
            <a:xfrm>
              <a:off x="940087" y="3694642"/>
              <a:ext cx="3816920" cy="421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春分雨脚落声微，柳岸斜风带客归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1492D-FDAF-419E-8A83-355F454D4DC0}"/>
                </a:ext>
              </a:extLst>
            </p:cNvPr>
            <p:cNvSpPr txBox="1"/>
            <p:nvPr/>
          </p:nvSpPr>
          <p:spPr>
            <a:xfrm>
              <a:off x="33236" y="2906098"/>
              <a:ext cx="814485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284633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5B9577-8126-4845-9F3F-72504C5EF291}"/>
              </a:ext>
            </a:extLst>
          </p:cNvPr>
          <p:cNvGrpSpPr/>
          <p:nvPr/>
        </p:nvGrpSpPr>
        <p:grpSpPr>
          <a:xfrm>
            <a:off x="3984982" y="2156505"/>
            <a:ext cx="4863775" cy="1306513"/>
            <a:chOff x="-106768" y="2810039"/>
            <a:chExt cx="4863775" cy="1306513"/>
          </a:xfrm>
        </p:grpSpPr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67B4E6-3574-4ACF-A16A-BA52F905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6768" y="3002145"/>
              <a:ext cx="1051437" cy="941708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D46EB6-9DE6-4D7B-B29D-A1208AE91113}"/>
                </a:ext>
              </a:extLst>
            </p:cNvPr>
            <p:cNvSpPr txBox="1"/>
            <p:nvPr/>
          </p:nvSpPr>
          <p:spPr>
            <a:xfrm>
              <a:off x="904089" y="2810039"/>
              <a:ext cx="2543961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400" dirty="0">
                  <a:solidFill>
                    <a:srgbClr val="284633"/>
                  </a:solidFill>
                  <a:cs typeface="+mn-ea"/>
                  <a:sym typeface="+mn-lt"/>
                </a:rPr>
                <a:t>谷雨习俗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923338-273D-44B6-AF7E-64727CD9D5C8}"/>
                </a:ext>
              </a:extLst>
            </p:cNvPr>
            <p:cNvSpPr txBox="1"/>
            <p:nvPr/>
          </p:nvSpPr>
          <p:spPr>
            <a:xfrm>
              <a:off x="940087" y="3694642"/>
              <a:ext cx="3816920" cy="421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春分雨脚落声微，柳岸斜风带客归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B27945-7595-4C74-A87D-9918E70384CB}"/>
                </a:ext>
              </a:extLst>
            </p:cNvPr>
            <p:cNvSpPr txBox="1"/>
            <p:nvPr/>
          </p:nvSpPr>
          <p:spPr>
            <a:xfrm>
              <a:off x="33236" y="2906098"/>
              <a:ext cx="814485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284633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D4DBE0-CB64-4EFE-9403-AC84DC97AB45}"/>
              </a:ext>
            </a:extLst>
          </p:cNvPr>
          <p:cNvGrpSpPr/>
          <p:nvPr/>
        </p:nvGrpSpPr>
        <p:grpSpPr>
          <a:xfrm>
            <a:off x="4970850" y="3429000"/>
            <a:ext cx="4863775" cy="1306513"/>
            <a:chOff x="-106768" y="2810039"/>
            <a:chExt cx="4863775" cy="1306513"/>
          </a:xfrm>
        </p:grpSpPr>
        <p:pic>
          <p:nvPicPr>
            <p:cNvPr id="50" name="图片 4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D61182-E499-4E3D-9CC6-2AC4DC773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6768" y="3002145"/>
              <a:ext cx="1051437" cy="941708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EEC191-01B3-4552-BEA6-0AD4668FCC13}"/>
                </a:ext>
              </a:extLst>
            </p:cNvPr>
            <p:cNvSpPr txBox="1"/>
            <p:nvPr/>
          </p:nvSpPr>
          <p:spPr>
            <a:xfrm>
              <a:off x="904089" y="2810039"/>
              <a:ext cx="2543961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400" dirty="0">
                  <a:solidFill>
                    <a:srgbClr val="284633"/>
                  </a:solidFill>
                  <a:cs typeface="+mn-ea"/>
                  <a:sym typeface="+mn-lt"/>
                </a:rPr>
                <a:t>谷雨食物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AE985-F61D-4FB0-9D1C-163B1CE286FB}"/>
                </a:ext>
              </a:extLst>
            </p:cNvPr>
            <p:cNvSpPr txBox="1"/>
            <p:nvPr/>
          </p:nvSpPr>
          <p:spPr>
            <a:xfrm>
              <a:off x="940087" y="3694642"/>
              <a:ext cx="3816920" cy="421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春分雨脚落声微，柳岸斜风带客归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E7240D-4747-4C50-8DE7-9A89C284E83E}"/>
                </a:ext>
              </a:extLst>
            </p:cNvPr>
            <p:cNvSpPr txBox="1"/>
            <p:nvPr/>
          </p:nvSpPr>
          <p:spPr>
            <a:xfrm>
              <a:off x="33236" y="2906098"/>
              <a:ext cx="814485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284633"/>
                  </a:solidFill>
                  <a:cs typeface="+mn-ea"/>
                  <a:sym typeface="+mn-lt"/>
                </a:rPr>
                <a:t>3</a:t>
              </a:r>
              <a:endParaRPr lang="zh-CN" altLang="en-US" sz="44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E913DB-86E6-4275-BF93-579F507068F2}"/>
              </a:ext>
            </a:extLst>
          </p:cNvPr>
          <p:cNvGrpSpPr/>
          <p:nvPr/>
        </p:nvGrpSpPr>
        <p:grpSpPr>
          <a:xfrm>
            <a:off x="5956719" y="4701494"/>
            <a:ext cx="4863775" cy="1306513"/>
            <a:chOff x="-106768" y="2810039"/>
            <a:chExt cx="4863775" cy="1306513"/>
          </a:xfrm>
        </p:grpSpPr>
        <p:pic>
          <p:nvPicPr>
            <p:cNvPr id="55" name="图片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9AE951-12E9-4AAF-BABC-44B9E4B7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6768" y="3002145"/>
              <a:ext cx="1051437" cy="941708"/>
            </a:xfrm>
            <a:prstGeom prst="rect">
              <a:avLst/>
            </a:prstGeom>
          </p:spPr>
        </p:pic>
        <p:sp>
          <p:nvSpPr>
            <p:cNvPr id="56" name="文本框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673573-4522-4CBF-AABF-D5CFAC4F78AA}"/>
                </a:ext>
              </a:extLst>
            </p:cNvPr>
            <p:cNvSpPr txBox="1"/>
            <p:nvPr/>
          </p:nvSpPr>
          <p:spPr>
            <a:xfrm>
              <a:off x="904089" y="2810039"/>
              <a:ext cx="2543961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400" dirty="0">
                  <a:solidFill>
                    <a:srgbClr val="284633"/>
                  </a:solidFill>
                  <a:cs typeface="+mn-ea"/>
                  <a:sym typeface="+mn-lt"/>
                </a:rPr>
                <a:t>谷雨养生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DF0667-0C03-43CF-9A56-796CC18D9FAD}"/>
                </a:ext>
              </a:extLst>
            </p:cNvPr>
            <p:cNvSpPr txBox="1"/>
            <p:nvPr/>
          </p:nvSpPr>
          <p:spPr>
            <a:xfrm>
              <a:off x="940087" y="3694642"/>
              <a:ext cx="3816920" cy="421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春分雨脚落声微，柳岸斜风带客归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DF3F95-F4A4-4C4C-8C9E-4FC147D8DC26}"/>
                </a:ext>
              </a:extLst>
            </p:cNvPr>
            <p:cNvSpPr txBox="1"/>
            <p:nvPr/>
          </p:nvSpPr>
          <p:spPr>
            <a:xfrm>
              <a:off x="33236" y="2906098"/>
              <a:ext cx="814485" cy="9986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284633"/>
                  </a:solidFill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28463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85569" y="355107"/>
            <a:ext cx="1349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4FBF6"/>
                </a:solidFill>
              </a:rPr>
              <a:t>https://www.ypppt.com/</a:t>
            </a:r>
            <a:endParaRPr lang="zh-CN" altLang="en-US" sz="700" dirty="0">
              <a:solidFill>
                <a:srgbClr val="F4F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58672" y="2063318"/>
            <a:ext cx="4703513" cy="2782659"/>
            <a:chOff x="563811" y="924710"/>
            <a:chExt cx="4703513" cy="2782659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7035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由于谷雨节气后降雨增多，空气中的湿度逐渐加大，针对其气候特点进行调养，适宜的膳食有：参蒸鳝段、菊花鳝鱼等，具有祛风湿、舒筋骨、温补气血的功效；草菇豆腐羹、生地鸭蛋汤具有滋阴养胃、降压降脂、抗菌消炎、清热解毒、养血润燥的功效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3811" y="924710"/>
              <a:ext cx="2665015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谷雨养生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15" y="1018578"/>
            <a:ext cx="5271390" cy="4820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1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E9E081-84BF-4506-9DD2-C08437ECBB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pic>
        <p:nvPicPr>
          <p:cNvPr id="11" name="图片 10" descr="图片包含 鲜花, 花瓶, 餐桌, 植物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4FF549-97A7-4A57-8D49-FADBD58D3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70" y="1859827"/>
            <a:ext cx="792480" cy="7924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63525B-2B94-4C93-BB92-C443359D8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38" y="485545"/>
            <a:ext cx="11766562" cy="5886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5C2BB5-4A7C-4EB6-8DFF-5BBC4C53B6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86" y="485545"/>
            <a:ext cx="3613265" cy="5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56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334016-B6D2-41CD-90A7-831A70D46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E55520-3515-46C7-869D-C2020EC3E539}"/>
              </a:ext>
            </a:extLst>
          </p:cNvPr>
          <p:cNvSpPr txBox="1"/>
          <p:nvPr/>
        </p:nvSpPr>
        <p:spPr>
          <a:xfrm>
            <a:off x="8987166" y="1890125"/>
            <a:ext cx="738664" cy="2660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谷雨简介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8F4F83-F94B-447E-A551-1FE6803FCFE5}"/>
              </a:ext>
            </a:extLst>
          </p:cNvPr>
          <p:cNvSpPr/>
          <p:nvPr/>
        </p:nvSpPr>
        <p:spPr>
          <a:xfrm rot="5400000">
            <a:off x="8376603" y="2375354"/>
            <a:ext cx="1279453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BASIC PROFILE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20F944-4917-4AD2-A554-963CC6A334CF}"/>
              </a:ext>
            </a:extLst>
          </p:cNvPr>
          <p:cNvSpPr/>
          <p:nvPr/>
        </p:nvSpPr>
        <p:spPr>
          <a:xfrm>
            <a:off x="6910277" y="1890125"/>
            <a:ext cx="1865126" cy="241615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E24C53-BA8F-4EE0-AC99-42209AD60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4074">
            <a:off x="2213407" y="1508802"/>
            <a:ext cx="4341680" cy="34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30693" y="1591995"/>
            <a:ext cx="4399777" cy="2862322"/>
            <a:chOff x="457973" y="845047"/>
            <a:chExt cx="4399777" cy="2862322"/>
          </a:xfrm>
        </p:grpSpPr>
        <p:sp>
          <p:nvSpPr>
            <p:cNvPr id="5" name="文本框 4"/>
            <p:cNvSpPr txBox="1"/>
            <p:nvPr/>
          </p:nvSpPr>
          <p:spPr>
            <a:xfrm>
              <a:off x="563812" y="1768377"/>
              <a:ext cx="42939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的天气最主要的特点多雨，有利于谷物生长。“时雨乃降，五谷百果乃登”。雨生百谷，反映了“谷雨”的农业气候意义。谷雨节气，古时人们有“走谷雨”、“祭海”、“品谷雨茶”、“赏牡丹花”等习俗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920" y="980059"/>
            <a:ext cx="6530693" cy="48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45882" y="1928638"/>
            <a:ext cx="4923651" cy="2492990"/>
            <a:chOff x="457973" y="845047"/>
            <a:chExt cx="4923651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8178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谷雨，是“雨生百谷”的意思，此时降水明显增加，田中的秧苗初插、作物新种，最需要雨水的滋润。降雨量充足而及时，谷类作物能茁壮成长。它是古代农耕文化对于节令的反映。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6987" y="1310326"/>
            <a:ext cx="4365581" cy="46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655163" y="1537433"/>
            <a:ext cx="5382757" cy="3231654"/>
            <a:chOff x="457973" y="845047"/>
            <a:chExt cx="5382757" cy="3231654"/>
          </a:xfrm>
        </p:grpSpPr>
        <p:sp>
          <p:nvSpPr>
            <p:cNvPr id="7" name="文本框 6"/>
            <p:cNvSpPr txBox="1"/>
            <p:nvPr/>
          </p:nvSpPr>
          <p:spPr>
            <a:xfrm>
              <a:off x="563811" y="1768377"/>
              <a:ext cx="52769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的天气最主要的特点多雨，有利于谷物生长。谷雨时节，南方地区“杨花落尽子规啼”，柳絮飞落，杜鹃夜啼，牡丹吐蕊，樱桃红熟，自然景物告示人们：时至暮春了。低海拔河谷地带也已进入夏季。谷雨是春季的最后一个节气，这时田中的秧苗初插、作物新种，最需要雨水的滋润，所以说“春雨贵如油”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57973" y="845047"/>
              <a:ext cx="224726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31" y="1230902"/>
            <a:ext cx="5152096" cy="47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75885" y="1840421"/>
            <a:ext cx="5009376" cy="2862322"/>
            <a:chOff x="457974" y="845047"/>
            <a:chExt cx="5009376" cy="2862322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49035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谷雨节气后降雨增多，空气中的湿度逐渐加大。雨生百谷。雨量充足而及时，谷类作物能茁壮成长。这时，南方的气温升高较快，一般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月下旬平均气温，除了华南北部和西部部分地区外，已达</a:t>
              </a:r>
              <a:r>
                <a:rPr lang="en-US" altLang="zh-CN" sz="1600" dirty="0">
                  <a:cs typeface="+mn-ea"/>
                  <a:sym typeface="+mn-lt"/>
                </a:rPr>
                <a:t>20℃~22℃</a:t>
              </a:r>
              <a:r>
                <a:rPr lang="zh-CN" altLang="en-US" sz="1600" dirty="0">
                  <a:cs typeface="+mn-ea"/>
                  <a:sym typeface="+mn-lt"/>
                </a:rPr>
                <a:t>，比中旬增高</a:t>
              </a:r>
              <a:r>
                <a:rPr lang="en-US" altLang="zh-CN" sz="1600" dirty="0">
                  <a:cs typeface="+mn-ea"/>
                  <a:sym typeface="+mn-lt"/>
                </a:rPr>
                <a:t>2℃</a:t>
              </a:r>
              <a:r>
                <a:rPr lang="zh-CN" altLang="en-US" sz="1600" dirty="0">
                  <a:cs typeface="+mn-ea"/>
                  <a:sym typeface="+mn-lt"/>
                </a:rPr>
                <a:t>以上。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4" y="845047"/>
              <a:ext cx="2143674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谷雨简介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184" y="0"/>
            <a:ext cx="5909539" cy="59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334016-B6D2-41CD-90A7-831A70D46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E24C53-BA8F-4EE0-AC99-42209AD60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4074">
            <a:off x="2213407" y="1508802"/>
            <a:ext cx="4341680" cy="34227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035AD7-FCF9-4AAC-9CC1-BD8CA3AB78B1}"/>
              </a:ext>
            </a:extLst>
          </p:cNvPr>
          <p:cNvSpPr txBox="1"/>
          <p:nvPr/>
        </p:nvSpPr>
        <p:spPr>
          <a:xfrm>
            <a:off x="8855391" y="2098939"/>
            <a:ext cx="738664" cy="2660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谷雨习俗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F62115-443A-406B-BEEE-1A4BE9B01CD8}"/>
              </a:ext>
            </a:extLst>
          </p:cNvPr>
          <p:cNvSpPr/>
          <p:nvPr/>
        </p:nvSpPr>
        <p:spPr>
          <a:xfrm rot="5400000">
            <a:off x="8244828" y="2584168"/>
            <a:ext cx="1279453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BASIC PROFILE</a:t>
            </a:r>
            <a:endParaRPr lang="zh-CN" altLang="en-US" sz="12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D17CA6-D416-421B-B642-231A0D261597}"/>
              </a:ext>
            </a:extLst>
          </p:cNvPr>
          <p:cNvSpPr/>
          <p:nvPr/>
        </p:nvSpPr>
        <p:spPr>
          <a:xfrm>
            <a:off x="6778502" y="2098939"/>
            <a:ext cx="1865126" cy="241615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4580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6="http://schemas.microsoft.com/office/drawing/2014/main" xmlns:a14="http://schemas.microsoft.com/office/drawing/2010/main">
      <p:transition spd="slow" advClick="0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18226" y="1167701"/>
            <a:ext cx="5840269" cy="3600986"/>
            <a:chOff x="457973" y="845047"/>
            <a:chExt cx="5840269" cy="3600986"/>
          </a:xfrm>
        </p:grpSpPr>
        <p:sp>
          <p:nvSpPr>
            <p:cNvPr id="4" name="文本框 3"/>
            <p:cNvSpPr txBox="1"/>
            <p:nvPr/>
          </p:nvSpPr>
          <p:spPr>
            <a:xfrm>
              <a:off x="563811" y="1768377"/>
              <a:ext cx="573443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祭海的习俗。谷雨节也叫做渔民出海捕鱼的“壮行节”。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旧时海边，村村都有海神庙或娘娘庙，祭祀时刻一到，渔民便抬着供品到庙前摆供祭祀，有的则将供品抬至海边，敲锣打鼓，燃放鞭炮，面海祭祀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7973" y="845047"/>
              <a:ext cx="1408927" cy="8338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cs typeface="+mn-ea"/>
                  <a:sym typeface="+mn-lt"/>
                </a:rPr>
                <a:t>祭海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711" y="1646680"/>
            <a:ext cx="3982562" cy="3982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1279" y="653103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85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a14="http://schemas.microsoft.com/office/drawing/2010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xx4cerc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220</TotalTime>
  <Words>1319</Words>
  <Application>Microsoft Office PowerPoint</Application>
  <PresentationFormat>宽屏</PresentationFormat>
  <Paragraphs>81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Meiryo</vt:lpstr>
      <vt:lpstr>宋体</vt:lpstr>
      <vt:lpstr>微软雅黑</vt:lpstr>
      <vt:lpstr>义启小魏楷</vt:lpstr>
      <vt:lpstr>字魂59号-创粗黑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18</cp:revision>
  <dcterms:created xsi:type="dcterms:W3CDTF">2020-03-11T00:53:46Z</dcterms:created>
  <dcterms:modified xsi:type="dcterms:W3CDTF">2023-05-31T09:53:44Z</dcterms:modified>
</cp:coreProperties>
</file>