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  <p:sldMasterId id="2147483669" r:id="rId3"/>
  </p:sldMasterIdLst>
  <p:notesMasterIdLst>
    <p:notesMasterId r:id="rId32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59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61" r:id="rId21"/>
    <p:sldId id="276" r:id="rId22"/>
    <p:sldId id="277" r:id="rId23"/>
    <p:sldId id="278" r:id="rId24"/>
    <p:sldId id="262" r:id="rId25"/>
    <p:sldId id="280" r:id="rId26"/>
    <p:sldId id="281" r:id="rId27"/>
    <p:sldId id="283" r:id="rId28"/>
    <p:sldId id="282" r:id="rId29"/>
    <p:sldId id="285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DF5"/>
    <a:srgbClr val="9FE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7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7D59-AA3C-475F-BCC6-5EB940B9C892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1CD2-8B0A-4BFF-AEA8-0FD8EAA745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3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1CD2-8B0A-4BFF-AEA8-0FD8EAA745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2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50DB276-6ADF-49B8-8553-42F310B8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B495787-A722-4B61-8EF9-87C6CFDD2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3B3AC2-5C1F-4009-AB71-A4483C94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2CA553F-7E94-44DA-AF47-40449B0F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38B95A-CEF4-40E2-A7AF-4B67B08C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3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36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9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89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77075" y="668343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1936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3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6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48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047838-4C39-4F0F-93C9-048D7056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3F91F2-74D9-4A97-A872-C4A41464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5DA339-C577-46D5-A3FE-31D104B9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3F1D36A-3E52-4FC5-BF72-427FF00D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8AC6805-724A-4359-BD57-56065433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0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86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7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72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6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8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84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14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65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95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0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3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8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26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B815D5D-1300-404C-9F86-9E4B4A5C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1C29780-97E3-46CD-9023-81F584BD0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7D13BFB-CF88-41BE-A70B-51EE08866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10E9-7C1A-48F4-BF54-3DC3856EFECD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6DA8839-EFB0-4A80-89CA-2D141C3B0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C240274-C500-4D24-8807-E491A318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4D3C-B700-4184-9A70-D03AFA37B9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884D4E9-723F-4974-BDE4-84D9AEECA28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488FC9B-FFC7-4E59-BAB4-13A3BA7BA0B2}"/>
              </a:ext>
            </a:extLst>
          </p:cNvPr>
          <p:cNvSpPr/>
          <p:nvPr userDrawn="1"/>
        </p:nvSpPr>
        <p:spPr>
          <a:xfrm>
            <a:off x="314633" y="302342"/>
            <a:ext cx="11562735" cy="625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C0C7F0-D7A6-4717-815B-8057F9C41B0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70" y="247651"/>
            <a:ext cx="805012" cy="8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5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6633214-723C-4658-B0E8-1D63C4FF96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5536E74-E7C4-4474-8F50-2D7B754612D4}"/>
              </a:ext>
            </a:extLst>
          </p:cNvPr>
          <p:cNvSpPr txBox="1"/>
          <p:nvPr/>
        </p:nvSpPr>
        <p:spPr>
          <a:xfrm>
            <a:off x="186807" y="1158098"/>
            <a:ext cx="400110" cy="2588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600" dirty="0">
                <a:cs typeface="+mn-ea"/>
                <a:sym typeface="+mn-lt"/>
              </a:rPr>
              <a:t>中国传统二十四节气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56B5FDE-D730-4BB2-8B52-BA212FB2FA71}"/>
              </a:ext>
            </a:extLst>
          </p:cNvPr>
          <p:cNvSpPr/>
          <p:nvPr/>
        </p:nvSpPr>
        <p:spPr>
          <a:xfrm>
            <a:off x="3836571" y="4177521"/>
            <a:ext cx="451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谷雨，是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二十四节气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之第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6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个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节气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，春季的最后一个节气。斗指辰；太阳黄经为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30°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；于每年公历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4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月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19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日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—21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日交节。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989225D-7F0F-4262-AE8C-5803008C23F8}"/>
              </a:ext>
            </a:extLst>
          </p:cNvPr>
          <p:cNvSpPr/>
          <p:nvPr/>
        </p:nvSpPr>
        <p:spPr>
          <a:xfrm>
            <a:off x="4481384" y="4869499"/>
            <a:ext cx="322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20XX   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77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20608E01-5F43-41E7-84FF-A9E7D6915073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9579883-E393-44E9-8204-46890D5DE8D8}"/>
              </a:ext>
            </a:extLst>
          </p:cNvPr>
          <p:cNvGrpSpPr/>
          <p:nvPr/>
        </p:nvGrpSpPr>
        <p:grpSpPr>
          <a:xfrm>
            <a:off x="4625684" y="2242416"/>
            <a:ext cx="5494967" cy="1384995"/>
            <a:chOff x="4760578" y="2551980"/>
            <a:chExt cx="5494967" cy="1384995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00B86AA2-7086-45F5-ADD9-ABF81902A74C}"/>
                </a:ext>
              </a:extLst>
            </p:cNvPr>
            <p:cNvSpPr/>
            <p:nvPr/>
          </p:nvSpPr>
          <p:spPr>
            <a:xfrm>
              <a:off x="5290906" y="2607616"/>
              <a:ext cx="102937" cy="957640"/>
            </a:xfrm>
            <a:prstGeom prst="rect">
              <a:avLst/>
            </a:prstGeom>
            <a:solidFill>
              <a:srgbClr val="9F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BA50334A-B699-4091-ACFA-638012CB5D7E}"/>
                </a:ext>
              </a:extLst>
            </p:cNvPr>
            <p:cNvSpPr txBox="1"/>
            <p:nvPr/>
          </p:nvSpPr>
          <p:spPr>
            <a:xfrm>
              <a:off x="4760578" y="2583912"/>
              <a:ext cx="461665" cy="12603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桃花水洗浴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E74A652-2CDD-474B-91DF-BB69B733C136}"/>
                </a:ext>
              </a:extLst>
            </p:cNvPr>
            <p:cNvSpPr txBox="1"/>
            <p:nvPr/>
          </p:nvSpPr>
          <p:spPr>
            <a:xfrm>
              <a:off x="5410495" y="2551980"/>
              <a:ext cx="4845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 sz="2000">
                  <a:latin typeface="方正隶变简体" panose="03000509000000000000" pitchFamily="65" charset="-122"/>
                  <a:ea typeface="方正隶变简体" panose="03000509000000000000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在西北地区，旧时的人们将谷雨的河水称为“桃花水”。相传以它洗浴，可消灾避祸。因而谷雨的河水是十分珍贵的。谷雨节人们以“桃花水”洗浴，举行射猎、跳舞等庆祝活动。</a:t>
              </a:r>
            </a:p>
            <a:p>
              <a:pPr algn="l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4031888-8FDE-4319-97A8-637DC98AD2DB}"/>
              </a:ext>
            </a:extLst>
          </p:cNvPr>
          <p:cNvGrpSpPr/>
          <p:nvPr/>
        </p:nvGrpSpPr>
        <p:grpSpPr>
          <a:xfrm>
            <a:off x="4876278" y="4160986"/>
            <a:ext cx="5499647" cy="1169552"/>
            <a:chOff x="5011172" y="4470550"/>
            <a:chExt cx="5499647" cy="11695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9C97184-08AA-46D6-B143-D23DDB9F30B2}"/>
                </a:ext>
              </a:extLst>
            </p:cNvPr>
            <p:cNvSpPr txBox="1"/>
            <p:nvPr/>
          </p:nvSpPr>
          <p:spPr>
            <a:xfrm>
              <a:off x="10049154" y="4470550"/>
              <a:ext cx="461665" cy="10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赏牡丹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8761EB4-B15F-4EBB-AF91-08D38F4F8E8B}"/>
                </a:ext>
              </a:extLst>
            </p:cNvPr>
            <p:cNvSpPr/>
            <p:nvPr/>
          </p:nvSpPr>
          <p:spPr>
            <a:xfrm>
              <a:off x="9856222" y="4542669"/>
              <a:ext cx="102937" cy="962781"/>
            </a:xfrm>
            <a:prstGeom prst="rect">
              <a:avLst/>
            </a:prstGeom>
            <a:solidFill>
              <a:srgbClr val="9FE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5CEAEF00-E0B3-4F07-9A69-527B7A27262C}"/>
                </a:ext>
              </a:extLst>
            </p:cNvPr>
            <p:cNvSpPr txBox="1"/>
            <p:nvPr/>
          </p:nvSpPr>
          <p:spPr>
            <a:xfrm>
              <a:off x="5011172" y="4470551"/>
              <a:ext cx="48450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方正隶变_GBK" panose="03000509000000000000" pitchFamily="65" charset="-122"/>
                  <a:ea typeface="方正隶变_GBK" panose="03000509000000000000" pitchFamily="65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牡丹花的故乡在河南洛阳，每到谷雨时正值牡丹花盛开，因此牡丹花又被人们称为“谷雨花”，并衍生出“谷雨赏牡丹”的习俗。山东、河南、四川等地有“谷雨三朝看牡丹”的习俗，各地纷纷举办“牡丹花会”，人们徜徉在花海中，感受春天的气息和生活的美好。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22CE76D-002A-4558-B988-A37A46A4AF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2567" y="571501"/>
            <a:ext cx="6614228" cy="66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59AAB67B-9E86-4747-8C0F-ED517F68379B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F56702E-9253-4A99-AD87-AE09B324CBCF}"/>
              </a:ext>
            </a:extLst>
          </p:cNvPr>
          <p:cNvGrpSpPr/>
          <p:nvPr/>
        </p:nvGrpSpPr>
        <p:grpSpPr>
          <a:xfrm>
            <a:off x="3947261" y="1789421"/>
            <a:ext cx="2484205" cy="4303527"/>
            <a:chOff x="1121539" y="2120203"/>
            <a:chExt cx="2484205" cy="3239549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77D8DC6-AAE3-41D0-B21A-594F3E16296C}"/>
                </a:ext>
              </a:extLst>
            </p:cNvPr>
            <p:cNvSpPr/>
            <p:nvPr/>
          </p:nvSpPr>
          <p:spPr>
            <a:xfrm>
              <a:off x="1121539" y="2230733"/>
              <a:ext cx="2123658" cy="31290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每年谷雨节，仓颉庙都要举行传统庙会，会期长达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7-10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。年复一年，成千上万的人们从四面八方来到此地，举行隆重热烈的迎仓颉进庙和盛大庄严的祭奠仪式，缅怀和祭祀文字始祖仓颉。人们扭秧歌、跑竹马、耍社火、演大戏、表演武术、敲锣打鼓、载歌载舞，表达对仓颉的崇敬和怀念。仓颉庙会已经成为当地一个隆重节日。甚至当地人入学拜师、敬惜字、爱喝红豆稀饭、喜住窑洞、祈雨、祈子、祈福攘灾等习俗也都与仓颉有关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5FBB383-ADFB-4B45-8163-EAF136CC2CC7}"/>
                </a:ext>
              </a:extLst>
            </p:cNvPr>
            <p:cNvSpPr txBox="1"/>
            <p:nvPr/>
          </p:nvSpPr>
          <p:spPr>
            <a:xfrm>
              <a:off x="3113301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祭仓颉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7156DFC-A323-4474-9433-2C589C24E5DE}"/>
              </a:ext>
            </a:extLst>
          </p:cNvPr>
          <p:cNvGrpSpPr/>
          <p:nvPr/>
        </p:nvGrpSpPr>
        <p:grpSpPr>
          <a:xfrm>
            <a:off x="7071671" y="1789421"/>
            <a:ext cx="1837863" cy="4303527"/>
            <a:chOff x="1767880" y="2120203"/>
            <a:chExt cx="1837863" cy="3239549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352F156-9D02-40C1-B072-577678519F8F}"/>
                </a:ext>
              </a:extLst>
            </p:cNvPr>
            <p:cNvSpPr/>
            <p:nvPr/>
          </p:nvSpPr>
          <p:spPr>
            <a:xfrm>
              <a:off x="1767880" y="2230733"/>
              <a:ext cx="1477328" cy="31290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于渔家而言，谷雨节流行祭海习俗。谷雨时节正是春海水暖之时，百鱼行至浅海地带，是下海捕鱼的好日子。俗话说“骑着谷雨上网场”。为了能够出海平安、满载而归，谷雨这天渔民要举行海祭，祈祷海神保佑。因此，谷雨节也叫做渔民出海捕鱼的“壮行节”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710CE29-0767-4679-8693-207A1F5B3E0E}"/>
                </a:ext>
              </a:extLst>
            </p:cNvPr>
            <p:cNvSpPr txBox="1"/>
            <p:nvPr/>
          </p:nvSpPr>
          <p:spPr>
            <a:xfrm>
              <a:off x="3113300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祭海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91599DA6-D256-4862-A4BD-51CB07CAFBDD}"/>
              </a:ext>
            </a:extLst>
          </p:cNvPr>
          <p:cNvGrpSpPr/>
          <p:nvPr/>
        </p:nvGrpSpPr>
        <p:grpSpPr>
          <a:xfrm>
            <a:off x="1253747" y="1789421"/>
            <a:ext cx="2053317" cy="4303527"/>
            <a:chOff x="1552426" y="2120203"/>
            <a:chExt cx="2053317" cy="3239549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F39D7028-58E1-4EDE-991B-8C8ECD769045}"/>
                </a:ext>
              </a:extLst>
            </p:cNvPr>
            <p:cNvSpPr/>
            <p:nvPr/>
          </p:nvSpPr>
          <p:spPr>
            <a:xfrm>
              <a:off x="1552426" y="2230733"/>
              <a:ext cx="1692771" cy="31290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期间比如三月十六、十八、二十几天，各地还会进行祭祀圣母的活动。在山西具城一带，农历三月十六这天会举行后土圣母庙大会。在陕西同官、绥德，十八这天，男男女女出城到后土庙中祭祀祈嗣。在山西浮山、永和，二十这天，圣母庙唱戏设礁，祈保婴孩平安。在台湾云林，人们认为二十是主司怀孕、生产的注生娘娘的生日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18F35B7B-3AA4-47C8-9DD7-E6497987253C}"/>
                </a:ext>
              </a:extLst>
            </p:cNvPr>
            <p:cNvSpPr txBox="1"/>
            <p:nvPr/>
          </p:nvSpPr>
          <p:spPr>
            <a:xfrm>
              <a:off x="3113300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祭圣母</a:t>
              </a: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EF855EBE-676F-4438-ACEC-914A8D428DAF}"/>
              </a:ext>
            </a:extLst>
          </p:cNvPr>
          <p:cNvCxnSpPr/>
          <p:nvPr/>
        </p:nvCxnSpPr>
        <p:spPr>
          <a:xfrm>
            <a:off x="3570009" y="1789421"/>
            <a:ext cx="0" cy="2992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285247CC-2C74-4169-B2B2-F8D084560464}"/>
              </a:ext>
            </a:extLst>
          </p:cNvPr>
          <p:cNvCxnSpPr/>
          <p:nvPr/>
        </p:nvCxnSpPr>
        <p:spPr>
          <a:xfrm>
            <a:off x="6694410" y="1789421"/>
            <a:ext cx="0" cy="2992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D68D5BEA-E69E-463D-90AD-B631EC32A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751" y="1390651"/>
            <a:ext cx="5095500" cy="50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5355BCCB-93AF-48F9-BF87-5858BD4DADE6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EA9322-2D84-463C-9C56-42FF8CACA0EC}"/>
              </a:ext>
            </a:extLst>
          </p:cNvPr>
          <p:cNvSpPr/>
          <p:nvPr/>
        </p:nvSpPr>
        <p:spPr>
          <a:xfrm>
            <a:off x="4092790" y="1873046"/>
            <a:ext cx="492443" cy="1569560"/>
          </a:xfrm>
          <a:prstGeom prst="rect">
            <a:avLst/>
          </a:prstGeom>
          <a:gradFill>
            <a:gsLst>
              <a:gs pos="0">
                <a:srgbClr val="8EDCD6">
                  <a:alpha val="70000"/>
                </a:srgbClr>
              </a:gs>
              <a:gs pos="100000">
                <a:srgbClr val="1396A7">
                  <a:alpha val="70000"/>
                </a:srgbClr>
              </a:gs>
            </a:gsLst>
            <a:lin ang="2700000" scaled="1"/>
          </a:gradFill>
          <a:ln>
            <a:noFill/>
          </a:ln>
          <a:effectLst>
            <a:outerShdw blurRad="127000" dist="1270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食香椿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694CC2C-9A48-48FF-BA57-9F1BB585DB4D}"/>
              </a:ext>
            </a:extLst>
          </p:cNvPr>
          <p:cNvSpPr txBox="1"/>
          <p:nvPr/>
        </p:nvSpPr>
        <p:spPr>
          <a:xfrm>
            <a:off x="9554398" y="2016574"/>
            <a:ext cx="1477328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在南方，有谷雨摘茶的习俗。据说喝了谷雨这天采摘的茶，可清火、辟邪、明目等，所以谷雨这天不管是什么天气，人们都会去茶山摘一些新茶回来喝。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6534C54-BA37-472B-B89D-74B1CAA6CC52}"/>
              </a:ext>
            </a:extLst>
          </p:cNvPr>
          <p:cNvSpPr txBox="1"/>
          <p:nvPr/>
        </p:nvSpPr>
        <p:spPr>
          <a:xfrm>
            <a:off x="1313750" y="2016574"/>
            <a:ext cx="2446824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香椿是全国各地谷雨节的习俗。谷雨前后正是香椿的市场，此时的香椿醇香爽口，营养价值高，有“雨前香椿嫩如丝”的说法。香椿具有提高机体抵抗力。健胃、理气、止泻、润肤、抗菌、消炎、杀虫之功效，无论炒食、凉拌、油炸、干制、腌渍都是不可多得的美味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5B07D88-F66A-4355-9A7C-9FE325BFBC5B}"/>
              </a:ext>
            </a:extLst>
          </p:cNvPr>
          <p:cNvSpPr/>
          <p:nvPr/>
        </p:nvSpPr>
        <p:spPr>
          <a:xfrm>
            <a:off x="8847468" y="1859441"/>
            <a:ext cx="492443" cy="1569559"/>
          </a:xfrm>
          <a:prstGeom prst="rect">
            <a:avLst/>
          </a:prstGeom>
          <a:gradFill>
            <a:gsLst>
              <a:gs pos="0">
                <a:srgbClr val="8EDCD6">
                  <a:alpha val="70000"/>
                </a:srgbClr>
              </a:gs>
              <a:gs pos="100000">
                <a:srgbClr val="1396A7">
                  <a:alpha val="70000"/>
                </a:srgbClr>
              </a:gs>
            </a:gsLst>
            <a:lin ang="2700000" scaled="1"/>
          </a:gradFill>
          <a:ln>
            <a:noFill/>
          </a:ln>
          <a:effectLst>
            <a:outerShdw blurRad="127000" dist="1270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谷雨摘茶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FFC77DF-ED8A-4E81-AE56-32C808E6BC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821" y="1866901"/>
            <a:ext cx="3693882" cy="39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6F0A303-11A2-4945-9989-903BEBE2C9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D5A62DD-ED19-4B63-91E3-CD0701F94F44}"/>
              </a:ext>
            </a:extLst>
          </p:cNvPr>
          <p:cNvSpPr txBox="1"/>
          <p:nvPr/>
        </p:nvSpPr>
        <p:spPr>
          <a:xfrm>
            <a:off x="4861964" y="1924202"/>
            <a:ext cx="229390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A6675"/>
                </a:solidFill>
                <a:cs typeface="+mn-ea"/>
                <a:sym typeface="+mn-lt"/>
              </a:rPr>
              <a:t>第叁章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187C75A-18FD-4C45-8E01-F5F352F54D80}"/>
              </a:ext>
            </a:extLst>
          </p:cNvPr>
          <p:cNvSpPr txBox="1"/>
          <p:nvPr/>
        </p:nvSpPr>
        <p:spPr>
          <a:xfrm>
            <a:off x="4187208" y="2632088"/>
            <a:ext cx="36434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美食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EB511BC-E98E-4359-B644-9F3867BBFA3C}"/>
              </a:ext>
            </a:extLst>
          </p:cNvPr>
          <p:cNvSpPr txBox="1"/>
          <p:nvPr/>
        </p:nvSpPr>
        <p:spPr>
          <a:xfrm>
            <a:off x="3476979" y="3520814"/>
            <a:ext cx="50719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谷雨，是二十四节气之第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30°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；于每年公历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—21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日交节。</a:t>
            </a:r>
          </a:p>
        </p:txBody>
      </p:sp>
      <p:grpSp>
        <p:nvGrpSpPr>
          <p:cNvPr id="16" name="PA-组合 7">
            <a:extLst>
              <a:ext uri="{FF2B5EF4-FFF2-40B4-BE49-F238E27FC236}">
                <a16:creationId xmlns="" xmlns:a16="http://schemas.microsoft.com/office/drawing/2014/main" id="{DCD92BA9-E1D9-495A-BB7E-28DCD080DF0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8821" y="4140571"/>
            <a:ext cx="1834357" cy="360924"/>
            <a:chOff x="9273224" y="230981"/>
            <a:chExt cx="2093488" cy="411910"/>
          </a:xfrm>
        </p:grpSpPr>
        <p:sp>
          <p:nvSpPr>
            <p:cNvPr id="17" name="PA-椭圆 8">
              <a:extLst>
                <a:ext uri="{FF2B5EF4-FFF2-40B4-BE49-F238E27FC236}">
                  <a16:creationId xmlns="" xmlns:a16="http://schemas.microsoft.com/office/drawing/2014/main" id="{7C7972CD-AAF8-435D-93F1-02A7D058EA9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73224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18" name="PA-椭圆 9">
              <a:extLst>
                <a:ext uri="{FF2B5EF4-FFF2-40B4-BE49-F238E27FC236}">
                  <a16:creationId xmlns="" xmlns:a16="http://schemas.microsoft.com/office/drawing/2014/main" id="{531311C0-A44D-4EBF-A4C0-D08B0345AD8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3750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19" name="PA-椭圆 10">
              <a:extLst>
                <a:ext uri="{FF2B5EF4-FFF2-40B4-BE49-F238E27FC236}">
                  <a16:creationId xmlns="" xmlns:a16="http://schemas.microsoft.com/office/drawing/2014/main" id="{10CB3B7A-3058-4EBF-BBAA-AF6BC7EFE1B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94276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20" name="PA-椭圆 11">
              <a:extLst>
                <a:ext uri="{FF2B5EF4-FFF2-40B4-BE49-F238E27FC236}">
                  <a16:creationId xmlns="" xmlns:a16="http://schemas.microsoft.com/office/drawing/2014/main" id="{6D898CB0-8DFD-48AE-A759-C0BA0FB39FE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54802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87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食香椿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EE424B5C-39C2-45C7-88D8-D42BEB1C7F26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798C18F-0F36-4746-B1DF-F8B01A021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72" y="1226571"/>
            <a:ext cx="5069941" cy="5069941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="" xmlns:a16="http://schemas.microsoft.com/office/drawing/2014/main" id="{972E6110-4329-4407-8F82-CAEDE10A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949" y="2686376"/>
            <a:ext cx="50699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俗语说：“雨前椿芽嫩无比，雨后椿芽生木体”。谷雨前后，正是吃香椿的好时候，尤其是北方地区，谷雨吃香椿，是时下最时令的金贵菜肴。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="" xmlns:a16="http://schemas.microsoft.com/office/drawing/2014/main" id="{39AD3DE0-BD6A-4660-83CE-17AB7AC3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94" y="4139736"/>
            <a:ext cx="49980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这时的香椿醇香爽口营养价值高，一年之中也只有在这个时候才能尝得到这口“春味”！而且香椿具有提高机体免疫力，健胃、理气、止泻、润肤、抗菌、消炎、杀虫之功效。</a:t>
            </a:r>
          </a:p>
        </p:txBody>
      </p:sp>
    </p:spTree>
    <p:extLst>
      <p:ext uri="{BB962C8B-B14F-4D97-AF65-F5344CB8AC3E}">
        <p14:creationId xmlns:p14="http://schemas.microsoft.com/office/powerpoint/2010/main" val="122819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49" y="419322"/>
            <a:ext cx="290543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喝谷雨茶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090B730D-DF92-4875-8BD2-0E3D0E225488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="" xmlns:a16="http://schemas.microsoft.com/office/drawing/2014/main" id="{D71E8269-2BF8-443C-80AA-6E7AEECC6163}"/>
              </a:ext>
            </a:extLst>
          </p:cNvPr>
          <p:cNvSpPr txBox="1"/>
          <p:nvPr/>
        </p:nvSpPr>
        <p:spPr>
          <a:xfrm>
            <a:off x="5548513" y="2260865"/>
            <a:ext cx="4975721" cy="3287938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200000"/>
              </a:lnSpc>
              <a:spcAft>
                <a:spcPts val="11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民间谚云“谷雨谷雨，采茶对雨”，谷雨是采茶的时节。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110"/>
              </a:spcAft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11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谷雨前采摘的茶细嫩清香，味道最佳，故谷雨品新茶，相沿成习。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110"/>
              </a:spcAft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Aft>
                <a:spcPts val="11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谷雨茶温凉，因为谷雨生长在温和的春季，春季温度也适中，所以谷雨茶都有温良去火的功效特点，可以用作茶疗。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7D7E067-B43A-4A53-A275-3091CAF73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963" y="2260865"/>
            <a:ext cx="4178858" cy="31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吃香菜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C1001254-77BC-44FE-9DCC-39B71FF94A96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2C3E21F-FB1E-48D3-99B6-A4C518F3CAC4}"/>
              </a:ext>
            </a:extLst>
          </p:cNvPr>
          <p:cNvSpPr/>
          <p:nvPr/>
        </p:nvSpPr>
        <p:spPr>
          <a:xfrm>
            <a:off x="1877798" y="2714569"/>
            <a:ext cx="4924425" cy="2005781"/>
          </a:xfrm>
          <a:prstGeom prst="rect">
            <a:avLst/>
          </a:prstGeom>
          <a:ln w="15875">
            <a:noFill/>
            <a:prstDash val="lgDashDot"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“清明断雪，谷雨断霜”，谷雨前后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天及清明的最后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天中，脾处于旺盛时期。中医认为香菜性温味甘，能健胃消食，利尿通便，并有发汗透疹，消食下气之功，适用于感冒、消化不良等。春季吃香菜能发散寒气，尤其是春寒料峭的时候最适合。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7EDC84D-94BD-412C-B405-2E1136107D58}"/>
              </a:ext>
            </a:extLst>
          </p:cNvPr>
          <p:cNvSpPr/>
          <p:nvPr/>
        </p:nvSpPr>
        <p:spPr>
          <a:xfrm>
            <a:off x="1250321" y="5022692"/>
            <a:ext cx="9648737" cy="461665"/>
          </a:xfrm>
          <a:prstGeom prst="rect">
            <a:avLst/>
          </a:prstGeom>
          <a:solidFill>
            <a:srgbClr val="9FE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A-图片 10">
            <a:extLst>
              <a:ext uri="{FF2B5EF4-FFF2-40B4-BE49-F238E27FC236}">
                <a16:creationId xmlns="" xmlns:a16="http://schemas.microsoft.com/office/drawing/2014/main" id="{DDABD1EC-014A-4A9F-BA78-C7C435E733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535" y="2171701"/>
            <a:ext cx="3982990" cy="33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乌米饭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D7F832C6-7461-49A2-9F3D-C3FEC3F7002F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9918BFE-42BA-490B-B1B1-62B831769C8F}"/>
              </a:ext>
            </a:extLst>
          </p:cNvPr>
          <p:cNvGrpSpPr/>
          <p:nvPr/>
        </p:nvGrpSpPr>
        <p:grpSpPr>
          <a:xfrm>
            <a:off x="4221169" y="2559370"/>
            <a:ext cx="6518728" cy="1229193"/>
            <a:chOff x="929207" y="2743896"/>
            <a:chExt cx="6518728" cy="1229193"/>
          </a:xfrm>
        </p:grpSpPr>
        <p:sp>
          <p:nvSpPr>
            <p:cNvPr id="11" name="Rectangle 6">
              <a:extLst>
                <a:ext uri="{FF2B5EF4-FFF2-40B4-BE49-F238E27FC236}">
                  <a16:creationId xmlns="" xmlns:a16="http://schemas.microsoft.com/office/drawing/2014/main" id="{71E7AAF2-127F-40C9-A698-8436739810A1}"/>
                </a:ext>
              </a:extLst>
            </p:cNvPr>
            <p:cNvSpPr/>
            <p:nvPr/>
          </p:nvSpPr>
          <p:spPr>
            <a:xfrm>
              <a:off x="1111012" y="2743896"/>
              <a:ext cx="6336923" cy="1229193"/>
            </a:xfrm>
            <a:prstGeom prst="rect">
              <a:avLst/>
            </a:prstGeom>
            <a:solidFill>
              <a:srgbClr val="9FE4EB">
                <a:alpha val="32000"/>
              </a:srgbClr>
            </a:solidFill>
            <a:ln>
              <a:noFill/>
              <a:prstDash val="lgDash"/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="" xmlns:a16="http://schemas.microsoft.com/office/drawing/2014/main" id="{333CE78E-C90D-49B9-80BF-20301624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207" y="3154731"/>
              <a:ext cx="411945" cy="4125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bg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5C35ECD-2558-4A75-8438-95EB7C8DF814}"/>
                </a:ext>
              </a:extLst>
            </p:cNvPr>
            <p:cNvSpPr/>
            <p:nvPr/>
          </p:nvSpPr>
          <p:spPr>
            <a:xfrm>
              <a:off x="1452294" y="3043281"/>
              <a:ext cx="5700674" cy="62517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每年谷雨时节，肇兴侗寨有“吃乌米、打花脸、播稻种”习俗。在谷雨这天，男女青年充分表达自己的爱慕之情。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18EFCE9-7C6B-4865-9AA2-D69DFF95962B}"/>
              </a:ext>
            </a:extLst>
          </p:cNvPr>
          <p:cNvGrpSpPr/>
          <p:nvPr/>
        </p:nvGrpSpPr>
        <p:grpSpPr>
          <a:xfrm>
            <a:off x="4221169" y="4139719"/>
            <a:ext cx="6518728" cy="1229193"/>
            <a:chOff x="929207" y="4324245"/>
            <a:chExt cx="6518728" cy="1229193"/>
          </a:xfrm>
        </p:grpSpPr>
        <p:sp>
          <p:nvSpPr>
            <p:cNvPr id="16" name="Rectangle 8">
              <a:extLst>
                <a:ext uri="{FF2B5EF4-FFF2-40B4-BE49-F238E27FC236}">
                  <a16:creationId xmlns="" xmlns:a16="http://schemas.microsoft.com/office/drawing/2014/main" id="{64C14142-6336-4729-A5F8-AD48E5E22073}"/>
                </a:ext>
              </a:extLst>
            </p:cNvPr>
            <p:cNvSpPr/>
            <p:nvPr/>
          </p:nvSpPr>
          <p:spPr>
            <a:xfrm>
              <a:off x="1111012" y="4324245"/>
              <a:ext cx="6336923" cy="1229193"/>
            </a:xfrm>
            <a:prstGeom prst="rect">
              <a:avLst/>
            </a:prstGeom>
            <a:solidFill>
              <a:srgbClr val="9FE4EB">
                <a:alpha val="32000"/>
              </a:srgbClr>
            </a:solidFill>
            <a:ln>
              <a:noFill/>
              <a:prstDash val="lgDash"/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8">
              <a:extLst>
                <a:ext uri="{FF2B5EF4-FFF2-40B4-BE49-F238E27FC236}">
                  <a16:creationId xmlns="" xmlns:a16="http://schemas.microsoft.com/office/drawing/2014/main" id="{8404AFF9-9BA9-427F-AAF3-94698BD76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207" y="4728064"/>
              <a:ext cx="411945" cy="4125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bg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50333D8-E411-4314-91D5-6BF874969A6B}"/>
                </a:ext>
              </a:extLst>
            </p:cNvPr>
            <p:cNvSpPr/>
            <p:nvPr/>
          </p:nvSpPr>
          <p:spPr>
            <a:xfrm>
              <a:off x="1452294" y="4668217"/>
              <a:ext cx="5700674" cy="62517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青年男子都会到姑娘家扔竹篓，讨要乌米饭，去的人越多，姑娘的家人越觉得有面子，它是当地农耕文化与婚恋习俗的双重寓意表达。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0366097A-24F9-4DA2-A989-304789D7D9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590" y="2534015"/>
            <a:ext cx="2689197" cy="26891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17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7D30BD3-5052-4A0B-AAD0-A0F623275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3A1C3ED-70C9-427A-BA23-1E009E0ED826}"/>
              </a:ext>
            </a:extLst>
          </p:cNvPr>
          <p:cNvSpPr txBox="1"/>
          <p:nvPr/>
        </p:nvSpPr>
        <p:spPr>
          <a:xfrm>
            <a:off x="4861964" y="1924202"/>
            <a:ext cx="229390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A6675"/>
                </a:solidFill>
                <a:cs typeface="+mn-ea"/>
                <a:sym typeface="+mn-lt"/>
              </a:rPr>
              <a:t>第肆章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1269ABD-2689-45C7-A865-231D9F30D5F0}"/>
              </a:ext>
            </a:extLst>
          </p:cNvPr>
          <p:cNvSpPr txBox="1"/>
          <p:nvPr/>
        </p:nvSpPr>
        <p:spPr>
          <a:xfrm>
            <a:off x="4187208" y="2632088"/>
            <a:ext cx="36434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养生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63D015A-CEDC-4CCF-90A3-1CB12F65FCC5}"/>
              </a:ext>
            </a:extLst>
          </p:cNvPr>
          <p:cNvSpPr txBox="1"/>
          <p:nvPr/>
        </p:nvSpPr>
        <p:spPr>
          <a:xfrm>
            <a:off x="3476979" y="3520814"/>
            <a:ext cx="50719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谷雨，是二十四节气之第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30°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；于每年公历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—21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日交节。</a:t>
            </a:r>
          </a:p>
        </p:txBody>
      </p:sp>
      <p:grpSp>
        <p:nvGrpSpPr>
          <p:cNvPr id="16" name="PA-组合 7">
            <a:extLst>
              <a:ext uri="{FF2B5EF4-FFF2-40B4-BE49-F238E27FC236}">
                <a16:creationId xmlns="" xmlns:a16="http://schemas.microsoft.com/office/drawing/2014/main" id="{39C89E71-FBD9-44CA-98A4-2A4BFC09292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8821" y="4140571"/>
            <a:ext cx="1834357" cy="360924"/>
            <a:chOff x="9273224" y="230981"/>
            <a:chExt cx="2093488" cy="411910"/>
          </a:xfrm>
        </p:grpSpPr>
        <p:sp>
          <p:nvSpPr>
            <p:cNvPr id="17" name="PA-椭圆 8">
              <a:extLst>
                <a:ext uri="{FF2B5EF4-FFF2-40B4-BE49-F238E27FC236}">
                  <a16:creationId xmlns="" xmlns:a16="http://schemas.microsoft.com/office/drawing/2014/main" id="{440B0489-06F5-4666-A19F-1C237E3A5FD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73224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18" name="PA-椭圆 9">
              <a:extLst>
                <a:ext uri="{FF2B5EF4-FFF2-40B4-BE49-F238E27FC236}">
                  <a16:creationId xmlns="" xmlns:a16="http://schemas.microsoft.com/office/drawing/2014/main" id="{0608C47E-0C19-4655-903B-A2784A69E0A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3750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19" name="PA-椭圆 10">
              <a:extLst>
                <a:ext uri="{FF2B5EF4-FFF2-40B4-BE49-F238E27FC236}">
                  <a16:creationId xmlns="" xmlns:a16="http://schemas.microsoft.com/office/drawing/2014/main" id="{363C4C81-4FD9-4368-AA67-42F67976A2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94276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20" name="PA-椭圆 11">
              <a:extLst>
                <a:ext uri="{FF2B5EF4-FFF2-40B4-BE49-F238E27FC236}">
                  <a16:creationId xmlns="" xmlns:a16="http://schemas.microsoft.com/office/drawing/2014/main" id="{DE9E41DD-39C0-45AF-9226-5FF9845BFD3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54802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9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56621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春捂适度 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453BB945-F2FE-465A-8F23-C4C2F646918A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E439386-D035-418C-9A1A-D850029C84E7}"/>
              </a:ext>
            </a:extLst>
          </p:cNvPr>
          <p:cNvSpPr/>
          <p:nvPr/>
        </p:nvSpPr>
        <p:spPr>
          <a:xfrm>
            <a:off x="1262355" y="2331883"/>
            <a:ext cx="9667290" cy="2787379"/>
          </a:xfrm>
          <a:prstGeom prst="rect">
            <a:avLst/>
          </a:prstGeom>
          <a:solidFill>
            <a:srgbClr val="9FE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A-图片 10">
            <a:extLst>
              <a:ext uri="{FF2B5EF4-FFF2-40B4-BE49-F238E27FC236}">
                <a16:creationId xmlns="" xmlns:a16="http://schemas.microsoft.com/office/drawing/2014/main" id="{3A30B15C-D9A1-4C01-8A5F-D31ABA897D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390" y="1691496"/>
            <a:ext cx="4556710" cy="455671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9F43171-6521-46A0-ABF1-B3C79E6B69AD}"/>
              </a:ext>
            </a:extLst>
          </p:cNvPr>
          <p:cNvSpPr/>
          <p:nvPr/>
        </p:nvSpPr>
        <p:spPr>
          <a:xfrm>
            <a:off x="1838633" y="2873677"/>
            <a:ext cx="3631763" cy="2009874"/>
          </a:xfrm>
          <a:prstGeom prst="rect">
            <a:avLst/>
          </a:prstGeom>
          <a:ln w="15875">
            <a:noFill/>
            <a:prstDash val="lgDashDot"/>
          </a:ln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春捂是一种很好的习惯，特别是春季冷暖变化较大，且谷雨时节，湿气较重，当然春捂也需适度，否则体热与湿气相遇容易生病，一般以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15°C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为临界点，可早晚多穿一件衣服即可。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13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9A88B55-70A9-455A-817F-E8540B26E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A693A53-4C07-4515-9F42-6C3975769278}"/>
              </a:ext>
            </a:extLst>
          </p:cNvPr>
          <p:cNvSpPr/>
          <p:nvPr/>
        </p:nvSpPr>
        <p:spPr>
          <a:xfrm>
            <a:off x="8249542" y="1357739"/>
            <a:ext cx="738664" cy="18635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="" xmlns:a16="http://schemas.microsoft.com/office/drawing/2014/main" id="{5F6F6B12-69D8-4FC2-90EB-72A289A4D43D}"/>
              </a:ext>
            </a:extLst>
          </p:cNvPr>
          <p:cNvSpPr txBox="1"/>
          <p:nvPr/>
        </p:nvSpPr>
        <p:spPr>
          <a:xfrm>
            <a:off x="7393641" y="2015827"/>
            <a:ext cx="830997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57D1B0C1-ECF0-481A-9274-9C668DB675C9}"/>
              </a:ext>
            </a:extLst>
          </p:cNvPr>
          <p:cNvCxnSpPr/>
          <p:nvPr/>
        </p:nvCxnSpPr>
        <p:spPr>
          <a:xfrm>
            <a:off x="8224625" y="148808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4087FD1-61C1-43B0-94BC-BC8EC4E7E786}"/>
              </a:ext>
            </a:extLst>
          </p:cNvPr>
          <p:cNvSpPr/>
          <p:nvPr/>
        </p:nvSpPr>
        <p:spPr>
          <a:xfrm>
            <a:off x="6736966" y="1357739"/>
            <a:ext cx="738664" cy="18635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="" xmlns:a16="http://schemas.microsoft.com/office/drawing/2014/main" id="{63E29E01-19A3-469A-9ABC-F4D59D2559F6}"/>
              </a:ext>
            </a:extLst>
          </p:cNvPr>
          <p:cNvSpPr txBox="1"/>
          <p:nvPr/>
        </p:nvSpPr>
        <p:spPr>
          <a:xfrm>
            <a:off x="5557899" y="2015826"/>
            <a:ext cx="1154162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  <a:p>
            <a:pPr algn="ctr">
              <a:lnSpc>
                <a:spcPct val="150000"/>
              </a:lnSpc>
            </a:pPr>
            <a:endParaRPr lang="zh-CN" altLang="en-US" sz="14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2A064597-EE13-4D2F-A3EC-FA1C7410AEB9}"/>
              </a:ext>
            </a:extLst>
          </p:cNvPr>
          <p:cNvCxnSpPr/>
          <p:nvPr/>
        </p:nvCxnSpPr>
        <p:spPr>
          <a:xfrm>
            <a:off x="6712048" y="148808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FD70F6D-273D-4005-9803-DC28049FC1BF}"/>
              </a:ext>
            </a:extLst>
          </p:cNvPr>
          <p:cNvSpPr/>
          <p:nvPr/>
        </p:nvSpPr>
        <p:spPr>
          <a:xfrm>
            <a:off x="5259678" y="1357739"/>
            <a:ext cx="738664" cy="18635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美食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="" xmlns:a16="http://schemas.microsoft.com/office/drawing/2014/main" id="{BBACD9DF-C063-4A32-81C9-4046A1E11DE6}"/>
              </a:ext>
            </a:extLst>
          </p:cNvPr>
          <p:cNvSpPr txBox="1"/>
          <p:nvPr/>
        </p:nvSpPr>
        <p:spPr>
          <a:xfrm>
            <a:off x="4080613" y="2015826"/>
            <a:ext cx="1154162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  <a:p>
            <a:pPr algn="ctr">
              <a:lnSpc>
                <a:spcPct val="150000"/>
              </a:lnSpc>
            </a:pPr>
            <a:endParaRPr lang="zh-CN" altLang="en-US" sz="14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527EA320-8B58-4EB4-966D-218EC814895B}"/>
              </a:ext>
            </a:extLst>
          </p:cNvPr>
          <p:cNvCxnSpPr/>
          <p:nvPr/>
        </p:nvCxnSpPr>
        <p:spPr>
          <a:xfrm>
            <a:off x="5234762" y="148808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35CCCF4-6BB2-4D1F-8741-2DBDFAEC7598}"/>
              </a:ext>
            </a:extLst>
          </p:cNvPr>
          <p:cNvSpPr/>
          <p:nvPr/>
        </p:nvSpPr>
        <p:spPr>
          <a:xfrm>
            <a:off x="3793199" y="1357739"/>
            <a:ext cx="738664" cy="18635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养生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="" xmlns:a16="http://schemas.microsoft.com/office/drawing/2014/main" id="{C7544F0A-E297-43FC-8A6D-1F838D0E6BCB}"/>
              </a:ext>
            </a:extLst>
          </p:cNvPr>
          <p:cNvSpPr txBox="1"/>
          <p:nvPr/>
        </p:nvSpPr>
        <p:spPr>
          <a:xfrm>
            <a:off x="2614132" y="2015826"/>
            <a:ext cx="1154162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  <a:p>
            <a:pPr algn="ctr">
              <a:lnSpc>
                <a:spcPct val="150000"/>
              </a:lnSpc>
            </a:pPr>
            <a:endParaRPr lang="zh-CN" altLang="en-US" sz="14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860A833B-7094-4CD6-A628-A08B3A2A3AD5}"/>
              </a:ext>
            </a:extLst>
          </p:cNvPr>
          <p:cNvCxnSpPr/>
          <p:nvPr/>
        </p:nvCxnSpPr>
        <p:spPr>
          <a:xfrm>
            <a:off x="3768283" y="148808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F919EC45-9496-4B32-BC44-79967F65A188}"/>
              </a:ext>
            </a:extLst>
          </p:cNvPr>
          <p:cNvSpPr/>
          <p:nvPr/>
        </p:nvSpPr>
        <p:spPr>
          <a:xfrm>
            <a:off x="2278155" y="1357739"/>
            <a:ext cx="738664" cy="18635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bg1">
                      <a:alpha val="97000"/>
                    </a:schemeClr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19" name="TextBox 28">
            <a:extLst>
              <a:ext uri="{FF2B5EF4-FFF2-40B4-BE49-F238E27FC236}">
                <a16:creationId xmlns="" xmlns:a16="http://schemas.microsoft.com/office/drawing/2014/main" id="{65E11347-3C13-46ED-BF08-3BC2BEBB2B52}"/>
              </a:ext>
            </a:extLst>
          </p:cNvPr>
          <p:cNvSpPr txBox="1"/>
          <p:nvPr/>
        </p:nvSpPr>
        <p:spPr>
          <a:xfrm>
            <a:off x="1099088" y="2015826"/>
            <a:ext cx="1154162" cy="266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</a:p>
          <a:p>
            <a:pPr algn="ctr">
              <a:lnSpc>
                <a:spcPct val="150000"/>
              </a:lnSpc>
            </a:pPr>
            <a:endParaRPr lang="zh-CN" altLang="en-US" sz="14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C384B221-8DB1-45F7-B81E-BCAD621A0ABD}"/>
              </a:ext>
            </a:extLst>
          </p:cNvPr>
          <p:cNvCxnSpPr/>
          <p:nvPr/>
        </p:nvCxnSpPr>
        <p:spPr>
          <a:xfrm>
            <a:off x="2253239" y="1488082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4138947-70BF-4FD9-9C42-45CA8EDAAB6F}"/>
              </a:ext>
            </a:extLst>
          </p:cNvPr>
          <p:cNvSpPr txBox="1"/>
          <p:nvPr/>
        </p:nvSpPr>
        <p:spPr>
          <a:xfrm>
            <a:off x="9047743" y="1290587"/>
            <a:ext cx="1428750" cy="2092881"/>
          </a:xfrm>
          <a:prstGeom prst="rect">
            <a:avLst/>
          </a:prstGeom>
          <a:noFill/>
          <a:effectLst>
            <a:outerShdw blurRad="127000" dist="38100" dir="2700000" algn="tl" rotWithShape="0">
              <a:srgbClr val="00B05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3000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sx="101000" sy="101000" algn="tl" rotWithShape="0">
                    <a:schemeClr val="bg1"/>
                  </a:outerShdw>
                </a:effectLst>
                <a:cs typeface="+mn-ea"/>
                <a:sym typeface="+mn-lt"/>
              </a:rPr>
              <a:t>目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A37ADF3-930A-473C-81F7-75DC761E3999}"/>
              </a:ext>
            </a:extLst>
          </p:cNvPr>
          <p:cNvSpPr txBox="1"/>
          <p:nvPr/>
        </p:nvSpPr>
        <p:spPr>
          <a:xfrm>
            <a:off x="10525031" y="2308225"/>
            <a:ext cx="1428750" cy="1323439"/>
          </a:xfrm>
          <a:prstGeom prst="rect">
            <a:avLst/>
          </a:prstGeom>
          <a:noFill/>
          <a:effectLst>
            <a:outerShdw blurRad="127000" dist="38100" dir="2700000" algn="tl" rotWithShape="0">
              <a:srgbClr val="00B05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accent5">
                    <a:lumMod val="50000"/>
                  </a:schemeClr>
                </a:solidFill>
                <a:effectLst>
                  <a:outerShdw dist="38100" dir="2700000" sx="101000" sy="101000" algn="tl" rotWithShape="0">
                    <a:schemeClr val="bg1"/>
                  </a:outerShdw>
                </a:effectLst>
                <a:cs typeface="+mn-ea"/>
                <a:sym typeface="+mn-lt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162834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49" y="419322"/>
            <a:ext cx="27726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运动宜缓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54943340-FBA0-4325-B6B0-14364E8BD8AF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="" xmlns:a16="http://schemas.microsoft.com/office/drawing/2014/main" id="{2190FFEE-110C-4926-933D-84D7A4A6C039}"/>
              </a:ext>
            </a:extLst>
          </p:cNvPr>
          <p:cNvSpPr txBox="1"/>
          <p:nvPr/>
        </p:nvSpPr>
        <p:spPr>
          <a:xfrm>
            <a:off x="4763666" y="2728569"/>
            <a:ext cx="3200876" cy="2300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谷雨时节应起居有节，早睡早起，最好应伴有一定的运动量，古来还有“走谷雨”这习俗一说，谷雨时节可多出去散散步、放放风筝之类的运动，以舒缓的有氧运动为宜，不宜剧烈运动。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6A2C18B-E8A8-47C9-A675-385F304CE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1452" y="2286000"/>
            <a:ext cx="3427120" cy="34271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0CD2F52-D5C7-46C3-BEF5-5AC6E6A22A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062" y="2560634"/>
            <a:ext cx="3171786" cy="31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31856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适当进补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EA88827C-9893-4182-81B0-AB504B9D973D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D250B0E-0C69-4132-BBD9-44834951E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573" y="2092888"/>
            <a:ext cx="1638478" cy="1638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7B1FFA4-322A-4472-B91D-8893DA400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380" y="1945637"/>
            <a:ext cx="1932977" cy="19329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AAA213E-59D5-4FCB-A56C-A7C3E125DD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3020" y="1945637"/>
            <a:ext cx="1932977" cy="193297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7CE1781-8340-4895-8AB5-1A99B44F89B6}"/>
              </a:ext>
            </a:extLst>
          </p:cNvPr>
          <p:cNvSpPr txBox="1"/>
          <p:nvPr/>
        </p:nvSpPr>
        <p:spPr>
          <a:xfrm>
            <a:off x="1564759" y="4180956"/>
            <a:ext cx="8965504" cy="1319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838"/>
                </a:solidFill>
                <a:cs typeface="+mn-ea"/>
                <a:sym typeface="+mn-lt"/>
              </a:rPr>
              <a:t>       谷雨是春夏相交的节气，春天是肝盛脾弱的时节，但在谷雨时节，脾胃旺盛，正适宜进补，不过还需注意管住嘴，以清淡为主，少油、少盐、少糖，晚间不宜过饱，时值谷雨节气，湿气最重，可适当吃些益气补血、有祛湿之效的食材，如果赤豆、薏仁、山药、冬瓜、海带、鲫鱼、豆芽及黑色谷类等。</a:t>
            </a:r>
          </a:p>
        </p:txBody>
      </p:sp>
    </p:spTree>
    <p:extLst>
      <p:ext uri="{BB962C8B-B14F-4D97-AF65-F5344CB8AC3E}">
        <p14:creationId xmlns:p14="http://schemas.microsoft.com/office/powerpoint/2010/main" val="90238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362C5DB-539B-4130-8345-C3A5730569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77A97FC-7A8D-4F8C-848E-47799F19E474}"/>
              </a:ext>
            </a:extLst>
          </p:cNvPr>
          <p:cNvSpPr txBox="1"/>
          <p:nvPr/>
        </p:nvSpPr>
        <p:spPr>
          <a:xfrm>
            <a:off x="4861964" y="1924202"/>
            <a:ext cx="229390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A6675"/>
                </a:solidFill>
                <a:cs typeface="+mn-ea"/>
                <a:sym typeface="+mn-lt"/>
              </a:rPr>
              <a:t>第伍章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BCB1F47-406F-4A70-9628-5BA9C76C2ADC}"/>
              </a:ext>
            </a:extLst>
          </p:cNvPr>
          <p:cNvSpPr txBox="1"/>
          <p:nvPr/>
        </p:nvSpPr>
        <p:spPr>
          <a:xfrm>
            <a:off x="4187208" y="2632088"/>
            <a:ext cx="36434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57704B3-819D-4989-88C6-F21F7867466E}"/>
              </a:ext>
            </a:extLst>
          </p:cNvPr>
          <p:cNvSpPr txBox="1"/>
          <p:nvPr/>
        </p:nvSpPr>
        <p:spPr>
          <a:xfrm>
            <a:off x="3476979" y="3520814"/>
            <a:ext cx="50719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谷雨，是二十四节气之第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30°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；于每年公历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—21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日交节。</a:t>
            </a:r>
          </a:p>
        </p:txBody>
      </p:sp>
      <p:grpSp>
        <p:nvGrpSpPr>
          <p:cNvPr id="16" name="PA-组合 7">
            <a:extLst>
              <a:ext uri="{FF2B5EF4-FFF2-40B4-BE49-F238E27FC236}">
                <a16:creationId xmlns="" xmlns:a16="http://schemas.microsoft.com/office/drawing/2014/main" id="{02B33A73-528F-4688-BC33-11F51A29711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8821" y="4140571"/>
            <a:ext cx="1834357" cy="360924"/>
            <a:chOff x="9273224" y="230981"/>
            <a:chExt cx="2093488" cy="411910"/>
          </a:xfrm>
        </p:grpSpPr>
        <p:sp>
          <p:nvSpPr>
            <p:cNvPr id="17" name="PA-椭圆 8">
              <a:extLst>
                <a:ext uri="{FF2B5EF4-FFF2-40B4-BE49-F238E27FC236}">
                  <a16:creationId xmlns="" xmlns:a16="http://schemas.microsoft.com/office/drawing/2014/main" id="{D9CCAC95-CC17-4F87-AD1B-52876B3D565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73224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18" name="PA-椭圆 9">
              <a:extLst>
                <a:ext uri="{FF2B5EF4-FFF2-40B4-BE49-F238E27FC236}">
                  <a16:creationId xmlns="" xmlns:a16="http://schemas.microsoft.com/office/drawing/2014/main" id="{F1CAF675-B223-4292-BF6C-97D916326DE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3750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19" name="PA-椭圆 10">
              <a:extLst>
                <a:ext uri="{FF2B5EF4-FFF2-40B4-BE49-F238E27FC236}">
                  <a16:creationId xmlns="" xmlns:a16="http://schemas.microsoft.com/office/drawing/2014/main" id="{7C18B217-FC55-4262-8B54-ADD0B9BFDD3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94276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20" name="PA-椭圆 11">
              <a:extLst>
                <a:ext uri="{FF2B5EF4-FFF2-40B4-BE49-F238E27FC236}">
                  <a16:creationId xmlns="" xmlns:a16="http://schemas.microsoft.com/office/drawing/2014/main" id="{3E6E7165-D079-4989-8D23-D87257660A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54802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35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AF51DB41-BF43-42C8-80FF-413C57B61390}"/>
              </a:ext>
            </a:extLst>
          </p:cNvPr>
          <p:cNvSpPr/>
          <p:nvPr/>
        </p:nvSpPr>
        <p:spPr>
          <a:xfrm>
            <a:off x="1007226" y="2141219"/>
            <a:ext cx="10262420" cy="3154205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PA-图片 9">
            <a:extLst>
              <a:ext uri="{FF2B5EF4-FFF2-40B4-BE49-F238E27FC236}">
                <a16:creationId xmlns="" xmlns:a16="http://schemas.microsoft.com/office/drawing/2014/main" id="{AA715859-1D1C-4311-9D71-1C0573AECA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" r="1803"/>
          <a:stretch/>
        </p:blipFill>
        <p:spPr>
          <a:xfrm flipH="1">
            <a:off x="1587159" y="1162050"/>
            <a:ext cx="2683300" cy="49021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73F76DC-B8B5-4B02-92B1-FF12A2D286F8}"/>
              </a:ext>
            </a:extLst>
          </p:cNvPr>
          <p:cNvSpPr txBox="1"/>
          <p:nvPr/>
        </p:nvSpPr>
        <p:spPr>
          <a:xfrm>
            <a:off x="9423443" y="2911780"/>
            <a:ext cx="544830" cy="8461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谷 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4FAAFE6-8C0C-40BD-9209-8E02FBA45115}"/>
              </a:ext>
            </a:extLst>
          </p:cNvPr>
          <p:cNvSpPr txBox="1"/>
          <p:nvPr/>
        </p:nvSpPr>
        <p:spPr>
          <a:xfrm>
            <a:off x="8927573" y="3336593"/>
            <a:ext cx="677108" cy="1613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清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郑板桥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6952DB4-5B88-4559-8FD2-FB59DDA63C89}"/>
              </a:ext>
            </a:extLst>
          </p:cNvPr>
          <p:cNvSpPr txBox="1"/>
          <p:nvPr/>
        </p:nvSpPr>
        <p:spPr>
          <a:xfrm>
            <a:off x="4421323" y="2911778"/>
            <a:ext cx="4124206" cy="1613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不风不雨正晴和，翠竹亭亭好节柯。</a:t>
            </a: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最爱晚凉佳客至，一壶新茗泡松萝。</a:t>
            </a: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几枝新叶萧萧竹，数笔横皴淡淡山。</a:t>
            </a: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正好清明连谷雨，一杯香茗坐其间。</a:t>
            </a:r>
          </a:p>
        </p:txBody>
      </p:sp>
    </p:spTree>
    <p:extLst>
      <p:ext uri="{BB962C8B-B14F-4D97-AF65-F5344CB8AC3E}">
        <p14:creationId xmlns:p14="http://schemas.microsoft.com/office/powerpoint/2010/main" val="428162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ldLvl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DD2FA4D3-FD6D-4F3B-B701-1E90B8730365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C6D86AD-6C64-4643-A445-B060A7BD6E3E}"/>
              </a:ext>
            </a:extLst>
          </p:cNvPr>
          <p:cNvGrpSpPr/>
          <p:nvPr/>
        </p:nvGrpSpPr>
        <p:grpSpPr>
          <a:xfrm>
            <a:off x="1858906" y="1844842"/>
            <a:ext cx="1749502" cy="4536337"/>
            <a:chOff x="1741943" y="2120203"/>
            <a:chExt cx="1749502" cy="4536337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23C17BA9-249F-4F47-8FB8-2EC1DBD84603}"/>
                </a:ext>
              </a:extLst>
            </p:cNvPr>
            <p:cNvSpPr/>
            <p:nvPr/>
          </p:nvSpPr>
          <p:spPr>
            <a:xfrm>
              <a:off x="1741943" y="2818070"/>
              <a:ext cx="830997" cy="383847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谷雨花枝号鼠姑，戏拈彤管画成图。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平康脂粉知多少，可有相同颜色无。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3B9B36D-EFE3-41E2-89C1-76EE3F46989B}"/>
                </a:ext>
              </a:extLst>
            </p:cNvPr>
            <p:cNvSpPr txBox="1"/>
            <p:nvPr/>
          </p:nvSpPr>
          <p:spPr>
            <a:xfrm>
              <a:off x="2999002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牡丹图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6C98B6E-803C-43FC-8667-578CE76894B6}"/>
              </a:ext>
            </a:extLst>
          </p:cNvPr>
          <p:cNvGrpSpPr/>
          <p:nvPr/>
        </p:nvGrpSpPr>
        <p:grpSpPr>
          <a:xfrm>
            <a:off x="4925625" y="1804855"/>
            <a:ext cx="1498941" cy="4625554"/>
            <a:chOff x="1992502" y="2120203"/>
            <a:chExt cx="1498941" cy="4625554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126B3691-931F-4CF2-B901-B547E5C57E93}"/>
                </a:ext>
              </a:extLst>
            </p:cNvPr>
            <p:cNvSpPr/>
            <p:nvPr/>
          </p:nvSpPr>
          <p:spPr>
            <a:xfrm>
              <a:off x="1992502" y="2907287"/>
              <a:ext cx="830997" cy="383847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邵平瓜地接吾庐，谷雨干时手自锄。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昨日春风欺不在，就床吹落读残书。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87BBA3E-ECF1-418F-ABD7-F3353A4BD50A}"/>
                </a:ext>
              </a:extLst>
            </p:cNvPr>
            <p:cNvSpPr txBox="1"/>
            <p:nvPr/>
          </p:nvSpPr>
          <p:spPr>
            <a:xfrm>
              <a:off x="2999000" y="2120203"/>
              <a:ext cx="492443" cy="17785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老圃堂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52507F6-2592-4DCB-BB66-3DB101659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54520" y="1123950"/>
            <a:ext cx="5275228" cy="527522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E7BEFD6E-49A6-412C-B47B-FFDB0411917E}"/>
              </a:ext>
            </a:extLst>
          </p:cNvPr>
          <p:cNvSpPr txBox="1"/>
          <p:nvPr/>
        </p:nvSpPr>
        <p:spPr>
          <a:xfrm>
            <a:off x="2680341" y="2877608"/>
            <a:ext cx="461665" cy="13582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明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唐寅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687C927-E1C2-43FF-9A8C-A8C175ECA87C}"/>
              </a:ext>
            </a:extLst>
          </p:cNvPr>
          <p:cNvSpPr txBox="1"/>
          <p:nvPr/>
        </p:nvSpPr>
        <p:spPr>
          <a:xfrm>
            <a:off x="5561430" y="2877608"/>
            <a:ext cx="461665" cy="13582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唐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曹邺</a:t>
            </a:r>
          </a:p>
        </p:txBody>
      </p:sp>
    </p:spTree>
    <p:extLst>
      <p:ext uri="{BB962C8B-B14F-4D97-AF65-F5344CB8AC3E}">
        <p14:creationId xmlns:p14="http://schemas.microsoft.com/office/powerpoint/2010/main" val="128019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FF9FEA4D-F758-4172-BE64-CF8B18FEF072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D690050-660A-49F1-B216-A5112413E7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421" y="1183329"/>
            <a:ext cx="5240352" cy="52403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EC4C620-E700-409C-AD28-4C343F52E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257" y="4254931"/>
            <a:ext cx="2402413" cy="200412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17A11B7-9955-470F-8DD3-9817634EB305}"/>
              </a:ext>
            </a:extLst>
          </p:cNvPr>
          <p:cNvGrpSpPr/>
          <p:nvPr/>
        </p:nvGrpSpPr>
        <p:grpSpPr>
          <a:xfrm>
            <a:off x="2532387" y="2374922"/>
            <a:ext cx="4685325" cy="1489975"/>
            <a:chOff x="1696460" y="1636519"/>
            <a:chExt cx="4685325" cy="1489975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4A899BA-7A9F-4868-B642-C23FF1C070E2}"/>
                </a:ext>
              </a:extLst>
            </p:cNvPr>
            <p:cNvSpPr/>
            <p:nvPr/>
          </p:nvSpPr>
          <p:spPr>
            <a:xfrm>
              <a:off x="1696461" y="2338971"/>
              <a:ext cx="4685324" cy="78752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杨花落尽子规啼，闻道龙标过五溪。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我寄愁心与明月，随风直到夜郎西。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364F2F3-6DE6-4B73-8281-6E861A859798}"/>
                </a:ext>
              </a:extLst>
            </p:cNvPr>
            <p:cNvSpPr txBox="1"/>
            <p:nvPr/>
          </p:nvSpPr>
          <p:spPr>
            <a:xfrm>
              <a:off x="1696460" y="1636519"/>
              <a:ext cx="414975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闻王昌龄左迁龙标遥有此寄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219262B-FE72-4C4B-9F21-CF72F8B6883C}"/>
              </a:ext>
            </a:extLst>
          </p:cNvPr>
          <p:cNvSpPr txBox="1"/>
          <p:nvPr/>
        </p:nvSpPr>
        <p:spPr>
          <a:xfrm>
            <a:off x="2532387" y="2703935"/>
            <a:ext cx="1680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唐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李白</a:t>
            </a:r>
          </a:p>
        </p:txBody>
      </p:sp>
    </p:spTree>
    <p:extLst>
      <p:ext uri="{BB962C8B-B14F-4D97-AF65-F5344CB8AC3E}">
        <p14:creationId xmlns:p14="http://schemas.microsoft.com/office/powerpoint/2010/main" val="374934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诗词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461B7E15-152A-4FD2-94E9-413E10F66EC0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PA-组合 5">
            <a:extLst>
              <a:ext uri="{FF2B5EF4-FFF2-40B4-BE49-F238E27FC236}">
                <a16:creationId xmlns="" xmlns:a16="http://schemas.microsoft.com/office/drawing/2014/main" id="{BD62BD63-83CB-4228-8A17-C7AFD95169C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024928" y="2248080"/>
            <a:ext cx="4006504" cy="1040442"/>
            <a:chOff x="1696461" y="1636519"/>
            <a:chExt cx="4006504" cy="1040442"/>
          </a:xfrm>
        </p:grpSpPr>
        <p:sp>
          <p:nvSpPr>
            <p:cNvPr id="11" name="PA-矩形 8">
              <a:extLst>
                <a:ext uri="{FF2B5EF4-FFF2-40B4-BE49-F238E27FC236}">
                  <a16:creationId xmlns="" xmlns:a16="http://schemas.microsoft.com/office/drawing/2014/main" id="{5D31C74D-AB0C-4A95-A75F-8124A6DB211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33912" y="1976385"/>
              <a:ext cx="3969053" cy="70057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雨频霜断气清和，柳绿茶香燕弄梭。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布谷啼播春暮日，栽插种管事诸多。</a:t>
              </a:r>
            </a:p>
          </p:txBody>
        </p:sp>
        <p:sp>
          <p:nvSpPr>
            <p:cNvPr id="12" name="PA-文本框 9">
              <a:extLst>
                <a:ext uri="{FF2B5EF4-FFF2-40B4-BE49-F238E27FC236}">
                  <a16:creationId xmlns="" xmlns:a16="http://schemas.microsoft.com/office/drawing/2014/main" id="{7C2758AF-D11E-4DAD-9237-C4ED4E9E3E9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96461" y="1636519"/>
              <a:ext cx="171267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谷 雨</a:t>
              </a:r>
            </a:p>
          </p:txBody>
        </p:sp>
      </p:grpSp>
      <p:grpSp>
        <p:nvGrpSpPr>
          <p:cNvPr id="13" name="PA-组合 10">
            <a:extLst>
              <a:ext uri="{FF2B5EF4-FFF2-40B4-BE49-F238E27FC236}">
                <a16:creationId xmlns="" xmlns:a16="http://schemas.microsoft.com/office/drawing/2014/main" id="{49A6096F-2F54-4E4C-89E3-626965F03E4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24928" y="4487403"/>
            <a:ext cx="4006504" cy="1040442"/>
            <a:chOff x="1696461" y="1636519"/>
            <a:chExt cx="4006504" cy="1040442"/>
          </a:xfrm>
        </p:grpSpPr>
        <p:sp>
          <p:nvSpPr>
            <p:cNvPr id="14" name="PA-矩形 11">
              <a:extLst>
                <a:ext uri="{FF2B5EF4-FFF2-40B4-BE49-F238E27FC236}">
                  <a16:creationId xmlns="" xmlns:a16="http://schemas.microsoft.com/office/drawing/2014/main" id="{1D336AF8-F483-4FE7-BFAD-23012839EC0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33912" y="1976385"/>
              <a:ext cx="3969053" cy="70057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古木阴中系短篷，杖藜扶我过桥东。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沾衣欲湿杏花雨，吹面不寒杨柳风。</a:t>
              </a:r>
            </a:p>
          </p:txBody>
        </p:sp>
        <p:sp>
          <p:nvSpPr>
            <p:cNvPr id="15" name="PA-文本框 12">
              <a:extLst>
                <a:ext uri="{FF2B5EF4-FFF2-40B4-BE49-F238E27FC236}">
                  <a16:creationId xmlns="" xmlns:a16="http://schemas.microsoft.com/office/drawing/2014/main" id="{938EBE9A-4AC7-4DB8-B6B3-B58DC9CB92A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696461" y="1636519"/>
              <a:ext cx="171267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绝 句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62139A6-5E32-4ACF-8C32-704C214CC2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31" y="1172645"/>
            <a:ext cx="5020970" cy="509135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FD23E09-4EE5-48C5-8759-F889EA5647C6}"/>
              </a:ext>
            </a:extLst>
          </p:cNvPr>
          <p:cNvSpPr txBox="1"/>
          <p:nvPr/>
        </p:nvSpPr>
        <p:spPr>
          <a:xfrm>
            <a:off x="6821582" y="2233347"/>
            <a:ext cx="1680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左河水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8C9CA48-3FD7-4E26-92D6-F2279C752EB6}"/>
              </a:ext>
            </a:extLst>
          </p:cNvPr>
          <p:cNvSpPr txBox="1"/>
          <p:nvPr/>
        </p:nvSpPr>
        <p:spPr>
          <a:xfrm>
            <a:off x="6875513" y="4470927"/>
            <a:ext cx="1680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宋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志南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CDACB69-397B-4593-974A-10DADDE27E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3861" y="4018493"/>
            <a:ext cx="2402413" cy="20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0" presetClass="entr" presetSubtype="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3886269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0" presetClass="entr" presetSubtype="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715154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to="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3886269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to="" calcmode="lin" valueType="num">
                                          <p:cBhvr>
                                            <p:cTn id="31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715154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1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3886269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715154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to="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3886269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to="" calcmode="lin" valueType="num">
                                          <p:cBhvr>
                                            <p:cTn id="31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6793244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.715154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1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3" grpId="0"/>
          <p:bldP spid="2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152D07F-2F89-443D-B94A-D9822AA88A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3F6391-64CC-4C77-B7B9-D9A8701B889F}"/>
              </a:ext>
            </a:extLst>
          </p:cNvPr>
          <p:cNvSpPr txBox="1"/>
          <p:nvPr/>
        </p:nvSpPr>
        <p:spPr>
          <a:xfrm>
            <a:off x="186807" y="1158098"/>
            <a:ext cx="400110" cy="2588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600" dirty="0">
                <a:cs typeface="+mn-ea"/>
                <a:sym typeface="+mn-lt"/>
              </a:rPr>
              <a:t>中国传统二十四节气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166D0A2-71E4-48EA-89D8-F94AF86A2A4A}"/>
              </a:ext>
            </a:extLst>
          </p:cNvPr>
          <p:cNvSpPr/>
          <p:nvPr/>
        </p:nvSpPr>
        <p:spPr>
          <a:xfrm>
            <a:off x="3836571" y="4177521"/>
            <a:ext cx="451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谷雨，是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二十四节气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之第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6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个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节气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，春季的最后一个节气。斗指辰；太阳黄经为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30°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；于每年公历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4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月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19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日</a:t>
            </a:r>
            <a:r>
              <a:rPr lang="en-US" altLang="zh-CN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—21</a:t>
            </a:r>
            <a:r>
              <a:rPr lang="zh-CN" altLang="en-US" sz="1200" b="0" i="0" spc="300" dirty="0">
                <a:solidFill>
                  <a:schemeClr val="accent5">
                    <a:lumMod val="50000"/>
                  </a:schemeClr>
                </a:solidFill>
                <a:effectLst/>
                <a:cs typeface="+mn-ea"/>
                <a:sym typeface="+mn-lt"/>
              </a:rPr>
              <a:t>日交节。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70EF735-FFCE-4A0E-889D-58103EE7EF7C}"/>
              </a:ext>
            </a:extLst>
          </p:cNvPr>
          <p:cNvSpPr/>
          <p:nvPr/>
        </p:nvSpPr>
        <p:spPr>
          <a:xfrm>
            <a:off x="4481384" y="4869499"/>
            <a:ext cx="322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20XX   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3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3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DA81A0-5B01-4597-B058-D31ACDC33C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CDB1EF8-AC6F-4875-9FD6-AFC02486C91A}"/>
              </a:ext>
            </a:extLst>
          </p:cNvPr>
          <p:cNvSpPr txBox="1"/>
          <p:nvPr/>
        </p:nvSpPr>
        <p:spPr>
          <a:xfrm>
            <a:off x="4861964" y="1924202"/>
            <a:ext cx="229390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A6675"/>
                </a:solidFill>
                <a:cs typeface="+mn-ea"/>
                <a:sym typeface="+mn-lt"/>
              </a:rPr>
              <a:t>第壹章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E8E688B-51CB-4A28-AC5D-14E315DEF16A}"/>
              </a:ext>
            </a:extLst>
          </p:cNvPr>
          <p:cNvSpPr txBox="1"/>
          <p:nvPr/>
        </p:nvSpPr>
        <p:spPr>
          <a:xfrm>
            <a:off x="4187208" y="2632088"/>
            <a:ext cx="36434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4A0DFDF-632D-4287-84B3-DF28EECBD96E}"/>
              </a:ext>
            </a:extLst>
          </p:cNvPr>
          <p:cNvSpPr txBox="1"/>
          <p:nvPr/>
        </p:nvSpPr>
        <p:spPr>
          <a:xfrm>
            <a:off x="3476979" y="3520814"/>
            <a:ext cx="50719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谷雨，是二十四节气之第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30°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；于每年公历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—21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日交节。</a:t>
            </a:r>
          </a:p>
        </p:txBody>
      </p:sp>
      <p:grpSp>
        <p:nvGrpSpPr>
          <p:cNvPr id="7" name="PA-组合 7">
            <a:extLst>
              <a:ext uri="{FF2B5EF4-FFF2-40B4-BE49-F238E27FC236}">
                <a16:creationId xmlns="" xmlns:a16="http://schemas.microsoft.com/office/drawing/2014/main" id="{FAA4E4AE-FB6C-494B-B019-0B108AF9F80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8821" y="4140571"/>
            <a:ext cx="1834357" cy="360924"/>
            <a:chOff x="9273224" y="230981"/>
            <a:chExt cx="2093488" cy="411910"/>
          </a:xfrm>
        </p:grpSpPr>
        <p:sp>
          <p:nvSpPr>
            <p:cNvPr id="8" name="PA-椭圆 8">
              <a:extLst>
                <a:ext uri="{FF2B5EF4-FFF2-40B4-BE49-F238E27FC236}">
                  <a16:creationId xmlns="" xmlns:a16="http://schemas.microsoft.com/office/drawing/2014/main" id="{80736BB7-6C9C-4289-A537-AD83A20201C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73224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9" name="PA-椭圆 9">
              <a:extLst>
                <a:ext uri="{FF2B5EF4-FFF2-40B4-BE49-F238E27FC236}">
                  <a16:creationId xmlns="" xmlns:a16="http://schemas.microsoft.com/office/drawing/2014/main" id="{F25B85A7-7DBB-459E-AFB4-353B17B3A7D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3750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10" name="PA-椭圆 10">
              <a:extLst>
                <a:ext uri="{FF2B5EF4-FFF2-40B4-BE49-F238E27FC236}">
                  <a16:creationId xmlns="" xmlns:a16="http://schemas.microsoft.com/office/drawing/2014/main" id="{A7354451-9BD8-456E-99C8-6770545A20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94276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11" name="PA-椭圆 11">
              <a:extLst>
                <a:ext uri="{FF2B5EF4-FFF2-40B4-BE49-F238E27FC236}">
                  <a16:creationId xmlns="" xmlns:a16="http://schemas.microsoft.com/office/drawing/2014/main" id="{F52BBC4B-5625-4DB0-85E6-7CD8DF92577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54802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1247" y="541538"/>
            <a:ext cx="12695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B2EDF5"/>
                </a:solidFill>
              </a:rPr>
              <a:t>https://www.ypppt.com/</a:t>
            </a:r>
            <a:endParaRPr lang="zh-CN" altLang="en-US" sz="600" dirty="0">
              <a:solidFill>
                <a:srgbClr val="B2ED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993DF7E2-3709-4A4C-8F27-58D36F0A1517}"/>
              </a:ext>
            </a:extLst>
          </p:cNvPr>
          <p:cNvSpPr/>
          <p:nvPr/>
        </p:nvSpPr>
        <p:spPr>
          <a:xfrm>
            <a:off x="964789" y="1738699"/>
            <a:ext cx="10262420" cy="4188542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9628A6E-4780-4F92-AE4A-206D2938A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94" y="1756229"/>
            <a:ext cx="4067754" cy="406775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4C46834-0EDA-48F2-9D22-6CADFAA25473}"/>
              </a:ext>
            </a:extLst>
          </p:cNvPr>
          <p:cNvSpPr/>
          <p:nvPr/>
        </p:nvSpPr>
        <p:spPr>
          <a:xfrm>
            <a:off x="4728379" y="3152677"/>
            <a:ext cx="6389563" cy="225959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谷雨是二十四节气的第六个节气，也是春季最后一个节气，每年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日～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日时太阳到达黄经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30°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时为谷雨，源自古人“雨生百谷”之说。</a:t>
            </a:r>
          </a:p>
          <a:p>
            <a:pPr>
              <a:lnSpc>
                <a:spcPct val="20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日节令交谷雨，这天太阳到达黄经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度，当日正午用圣表测日影，影长为古尺五尺三寸二分，相当于今天的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1.313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米，夜晚观测北斗七星的斗柄指向辰的位置，也就是东南方，这时一般为农历三月，又叫辰月或蚕月“。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DE14A0EE-C5F4-4488-8678-8E535442B9AF}"/>
              </a:ext>
            </a:extLst>
          </p:cNvPr>
          <p:cNvGrpSpPr/>
          <p:nvPr/>
        </p:nvGrpSpPr>
        <p:grpSpPr>
          <a:xfrm rot="16200000">
            <a:off x="5233836" y="829973"/>
            <a:ext cx="1184136" cy="3559162"/>
            <a:chOff x="9366736" y="1546476"/>
            <a:chExt cx="1641947" cy="4935209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F8D1CF80-8968-4B72-8CE3-DB2E9F2A9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6736" y="1546476"/>
              <a:ext cx="1641947" cy="4935209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6AB4463A-F1C6-419E-9378-EE5C5ECF6D71}"/>
                </a:ext>
              </a:extLst>
            </p:cNvPr>
            <p:cNvSpPr txBox="1"/>
            <p:nvPr/>
          </p:nvSpPr>
          <p:spPr>
            <a:xfrm>
              <a:off x="9803617" y="3219286"/>
              <a:ext cx="768185" cy="27052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150" dirty="0">
                  <a:solidFill>
                    <a:schemeClr val="bg1"/>
                  </a:solidFill>
                  <a:cs typeface="+mn-ea"/>
                  <a:sym typeface="+mn-lt"/>
                </a:rPr>
                <a:t>谷雨</a:t>
              </a:r>
              <a:r>
                <a:rPr lang="en-US" altLang="zh-CN" sz="2400" spc="15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2400" spc="150" dirty="0">
                  <a:solidFill>
                    <a:schemeClr val="bg1"/>
                  </a:solidFill>
                  <a:cs typeface="+mn-ea"/>
                  <a:sym typeface="+mn-lt"/>
                </a:rPr>
                <a:t>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7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grpSp>
        <p:nvGrpSpPr>
          <p:cNvPr id="10" name="îś1iḓê">
            <a:extLst>
              <a:ext uri="{FF2B5EF4-FFF2-40B4-BE49-F238E27FC236}">
                <a16:creationId xmlns="" xmlns:a16="http://schemas.microsoft.com/office/drawing/2014/main" id="{46E59941-E296-49AC-AA0A-6ADE6FE1866B}"/>
              </a:ext>
            </a:extLst>
          </p:cNvPr>
          <p:cNvGrpSpPr/>
          <p:nvPr/>
        </p:nvGrpSpPr>
        <p:grpSpPr>
          <a:xfrm>
            <a:off x="655075" y="1819853"/>
            <a:ext cx="1768290" cy="1698007"/>
            <a:chOff x="1273048" y="2255012"/>
            <a:chExt cx="1768290" cy="1698007"/>
          </a:xfrm>
        </p:grpSpPr>
        <p:grpSp>
          <p:nvGrpSpPr>
            <p:cNvPr id="75" name="ïṥľíďê">
              <a:extLst>
                <a:ext uri="{FF2B5EF4-FFF2-40B4-BE49-F238E27FC236}">
                  <a16:creationId xmlns="" xmlns:a16="http://schemas.microsoft.com/office/drawing/2014/main" id="{F61B3E93-069B-4F6C-AA2E-41C002CD6248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79" name="ïṩ1íďe">
                <a:extLst>
                  <a:ext uri="{FF2B5EF4-FFF2-40B4-BE49-F238E27FC236}">
                    <a16:creationId xmlns="" xmlns:a16="http://schemas.microsoft.com/office/drawing/2014/main" id="{A26DF6F2-6397-4179-B2D5-AB88082FDCFE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îṩļïḍè">
                <a:extLst>
                  <a:ext uri="{FF2B5EF4-FFF2-40B4-BE49-F238E27FC236}">
                    <a16:creationId xmlns="" xmlns:a16="http://schemas.microsoft.com/office/drawing/2014/main" id="{6EDD1160-6C89-4AB9-AC15-C2D5FBF6E132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î$líḍé">
              <a:extLst>
                <a:ext uri="{FF2B5EF4-FFF2-40B4-BE49-F238E27FC236}">
                  <a16:creationId xmlns="" xmlns:a16="http://schemas.microsoft.com/office/drawing/2014/main" id="{20E5B0E7-097B-4243-9037-8486E4BE40CB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77" name="î$1ïḑê">
                <a:extLst>
                  <a:ext uri="{FF2B5EF4-FFF2-40B4-BE49-F238E27FC236}">
                    <a16:creationId xmlns="" xmlns:a16="http://schemas.microsoft.com/office/drawing/2014/main" id="{0BF6ED84-D315-46E6-A0A4-311FAA914F5E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谷雨</a:t>
                </a:r>
              </a:p>
            </p:txBody>
          </p:sp>
          <p:sp>
            <p:nvSpPr>
              <p:cNvPr id="78" name="iṣļiḋè">
                <a:extLst>
                  <a:ext uri="{FF2B5EF4-FFF2-40B4-BE49-F238E27FC236}">
                    <a16:creationId xmlns="" xmlns:a16="http://schemas.microsoft.com/office/drawing/2014/main" id="{A165950C-595E-497C-8252-0AD69441994F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中文名</a:t>
                </a:r>
              </a:p>
            </p:txBody>
          </p:sp>
        </p:grpSp>
      </p:grpSp>
      <p:grpSp>
        <p:nvGrpSpPr>
          <p:cNvPr id="11" name="îṥliḑè">
            <a:extLst>
              <a:ext uri="{FF2B5EF4-FFF2-40B4-BE49-F238E27FC236}">
                <a16:creationId xmlns="" xmlns:a16="http://schemas.microsoft.com/office/drawing/2014/main" id="{5527299A-D222-4F81-8067-0F034BFA5A00}"/>
              </a:ext>
            </a:extLst>
          </p:cNvPr>
          <p:cNvGrpSpPr/>
          <p:nvPr/>
        </p:nvGrpSpPr>
        <p:grpSpPr>
          <a:xfrm>
            <a:off x="655075" y="4005269"/>
            <a:ext cx="1768290" cy="1698007"/>
            <a:chOff x="1273048" y="2255012"/>
            <a:chExt cx="1768290" cy="1698007"/>
          </a:xfrm>
        </p:grpSpPr>
        <p:grpSp>
          <p:nvGrpSpPr>
            <p:cNvPr id="69" name="îşľiďé">
              <a:extLst>
                <a:ext uri="{FF2B5EF4-FFF2-40B4-BE49-F238E27FC236}">
                  <a16:creationId xmlns="" xmlns:a16="http://schemas.microsoft.com/office/drawing/2014/main" id="{C82DA977-02ED-43E9-8341-9D9842EA4640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73" name="ïṩḷïdê">
                <a:extLst>
                  <a:ext uri="{FF2B5EF4-FFF2-40B4-BE49-F238E27FC236}">
                    <a16:creationId xmlns="" xmlns:a16="http://schemas.microsoft.com/office/drawing/2014/main" id="{E3BD101C-98D0-4636-A4A5-5D3C22199B20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ïšľiḋé">
                <a:extLst>
                  <a:ext uri="{FF2B5EF4-FFF2-40B4-BE49-F238E27FC236}">
                    <a16:creationId xmlns="" xmlns:a16="http://schemas.microsoft.com/office/drawing/2014/main" id="{71A32D5E-AAE9-4274-B62C-448162382113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ïSļíḑê">
              <a:extLst>
                <a:ext uri="{FF2B5EF4-FFF2-40B4-BE49-F238E27FC236}">
                  <a16:creationId xmlns="" xmlns:a16="http://schemas.microsoft.com/office/drawing/2014/main" id="{06A8F854-9506-413B-AB29-BB39AF3D545F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71" name="iSḻïḓè">
                <a:extLst>
                  <a:ext uri="{FF2B5EF4-FFF2-40B4-BE49-F238E27FC236}">
                    <a16:creationId xmlns="" xmlns:a16="http://schemas.microsoft.com/office/drawing/2014/main" id="{91C5A6CD-6E64-410B-9595-6AAFC582ED5B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太阳到达黄经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30° </a:t>
                </a:r>
              </a:p>
            </p:txBody>
          </p:sp>
          <p:sp>
            <p:nvSpPr>
              <p:cNvPr id="72" name="iṡľiďé">
                <a:extLst>
                  <a:ext uri="{FF2B5EF4-FFF2-40B4-BE49-F238E27FC236}">
                    <a16:creationId xmlns="" xmlns:a16="http://schemas.microsoft.com/office/drawing/2014/main" id="{21E06319-FE2B-47F2-BAA9-03EA913C0080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太阳位置</a:t>
                </a:r>
              </a:p>
            </p:txBody>
          </p:sp>
        </p:grpSp>
      </p:grpSp>
      <p:grpSp>
        <p:nvGrpSpPr>
          <p:cNvPr id="12" name="îṡľiḑe">
            <a:extLst>
              <a:ext uri="{FF2B5EF4-FFF2-40B4-BE49-F238E27FC236}">
                <a16:creationId xmlns="" xmlns:a16="http://schemas.microsoft.com/office/drawing/2014/main" id="{3E2F7696-41B3-4DD6-82FB-8CD9449F1645}"/>
              </a:ext>
            </a:extLst>
          </p:cNvPr>
          <p:cNvGrpSpPr/>
          <p:nvPr/>
        </p:nvGrpSpPr>
        <p:grpSpPr>
          <a:xfrm>
            <a:off x="2927628" y="1819853"/>
            <a:ext cx="1768290" cy="1698007"/>
            <a:chOff x="1273048" y="2255012"/>
            <a:chExt cx="1768290" cy="1698007"/>
          </a:xfrm>
        </p:grpSpPr>
        <p:grpSp>
          <p:nvGrpSpPr>
            <p:cNvPr id="63" name="îšḻiḓé">
              <a:extLst>
                <a:ext uri="{FF2B5EF4-FFF2-40B4-BE49-F238E27FC236}">
                  <a16:creationId xmlns="" xmlns:a16="http://schemas.microsoft.com/office/drawing/2014/main" id="{09CA1517-BDCD-4EA2-9D4F-92A14A7576E5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67" name="ï$1ïḓe">
                <a:extLst>
                  <a:ext uri="{FF2B5EF4-FFF2-40B4-BE49-F238E27FC236}">
                    <a16:creationId xmlns="" xmlns:a16="http://schemas.microsoft.com/office/drawing/2014/main" id="{FBB0D9E9-CEAC-4A0D-A131-3B43CE9315E4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iṧlïḑé">
                <a:extLst>
                  <a:ext uri="{FF2B5EF4-FFF2-40B4-BE49-F238E27FC236}">
                    <a16:creationId xmlns="" xmlns:a16="http://schemas.microsoft.com/office/drawing/2014/main" id="{A132757C-CE02-46D0-9FD0-9655F87F4CE0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iṣļïḓê">
              <a:extLst>
                <a:ext uri="{FF2B5EF4-FFF2-40B4-BE49-F238E27FC236}">
                  <a16:creationId xmlns="" xmlns:a16="http://schemas.microsoft.com/office/drawing/2014/main" id="{B953824C-82F3-452F-8039-D1E6B3E96228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65" name="íṧľîdé">
                <a:extLst>
                  <a:ext uri="{FF2B5EF4-FFF2-40B4-BE49-F238E27FC236}">
                    <a16:creationId xmlns="" xmlns:a16="http://schemas.microsoft.com/office/drawing/2014/main" id="{1FE4D181-17EF-4829-970E-53E9AAD9DF5E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寒潮天气基本结束，气温回升加快 </a:t>
                </a:r>
              </a:p>
            </p:txBody>
          </p:sp>
          <p:sp>
            <p:nvSpPr>
              <p:cNvPr id="66" name="ïṩḻîďé">
                <a:extLst>
                  <a:ext uri="{FF2B5EF4-FFF2-40B4-BE49-F238E27FC236}">
                    <a16:creationId xmlns="" xmlns:a16="http://schemas.microsoft.com/office/drawing/2014/main" id="{99461AAB-C594-4270-A069-9D0878D2A069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代表寓意</a:t>
                </a:r>
              </a:p>
            </p:txBody>
          </p:sp>
        </p:grpSp>
      </p:grpSp>
      <p:grpSp>
        <p:nvGrpSpPr>
          <p:cNvPr id="13" name="îṡḷîḍé">
            <a:extLst>
              <a:ext uri="{FF2B5EF4-FFF2-40B4-BE49-F238E27FC236}">
                <a16:creationId xmlns="" xmlns:a16="http://schemas.microsoft.com/office/drawing/2014/main" id="{DF11440E-AAAC-4EB0-B94F-FA299273A896}"/>
              </a:ext>
            </a:extLst>
          </p:cNvPr>
          <p:cNvGrpSpPr/>
          <p:nvPr/>
        </p:nvGrpSpPr>
        <p:grpSpPr>
          <a:xfrm>
            <a:off x="2927628" y="4005269"/>
            <a:ext cx="1768290" cy="1698007"/>
            <a:chOff x="1273048" y="2255012"/>
            <a:chExt cx="1768290" cy="1698007"/>
          </a:xfrm>
        </p:grpSpPr>
        <p:grpSp>
          <p:nvGrpSpPr>
            <p:cNvPr id="57" name="íşļîḑê">
              <a:extLst>
                <a:ext uri="{FF2B5EF4-FFF2-40B4-BE49-F238E27FC236}">
                  <a16:creationId xmlns="" xmlns:a16="http://schemas.microsoft.com/office/drawing/2014/main" id="{8FDE8BE0-A61A-4F19-BF85-2A3FA3D422C2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61" name="ï$ḻiďê">
                <a:extLst>
                  <a:ext uri="{FF2B5EF4-FFF2-40B4-BE49-F238E27FC236}">
                    <a16:creationId xmlns="" xmlns:a16="http://schemas.microsoft.com/office/drawing/2014/main" id="{5C613456-9302-4FEA-9F7F-BA211B9A1ADF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ïšļidê">
                <a:extLst>
                  <a:ext uri="{FF2B5EF4-FFF2-40B4-BE49-F238E27FC236}">
                    <a16:creationId xmlns="" xmlns:a16="http://schemas.microsoft.com/office/drawing/2014/main" id="{8ADE0D06-E72A-429D-94A7-9E9D3BE26446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isļíďe">
              <a:extLst>
                <a:ext uri="{FF2B5EF4-FFF2-40B4-BE49-F238E27FC236}">
                  <a16:creationId xmlns="" xmlns:a16="http://schemas.microsoft.com/office/drawing/2014/main" id="{D362FA3E-73C4-48F6-9961-08D5612528F8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59" name="ïş1íḋè">
                <a:extLst>
                  <a:ext uri="{FF2B5EF4-FFF2-40B4-BE49-F238E27FC236}">
                    <a16:creationId xmlns="" xmlns:a16="http://schemas.microsoft.com/office/drawing/2014/main" id="{3B3525F5-C514-4042-8021-537434BF2791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清明 </a:t>
                </a:r>
              </a:p>
            </p:txBody>
          </p:sp>
          <p:sp>
            <p:nvSpPr>
              <p:cNvPr id="60" name="ísľíḑê">
                <a:extLst>
                  <a:ext uri="{FF2B5EF4-FFF2-40B4-BE49-F238E27FC236}">
                    <a16:creationId xmlns="" xmlns:a16="http://schemas.microsoft.com/office/drawing/2014/main" id="{6967BE5C-64A9-4F0C-AFD8-AAC9878F566F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前一节气</a:t>
                </a:r>
              </a:p>
            </p:txBody>
          </p:sp>
        </p:grpSp>
      </p:grpSp>
      <p:grpSp>
        <p:nvGrpSpPr>
          <p:cNvPr id="14" name="íṥḻiḍê">
            <a:extLst>
              <a:ext uri="{FF2B5EF4-FFF2-40B4-BE49-F238E27FC236}">
                <a16:creationId xmlns="" xmlns:a16="http://schemas.microsoft.com/office/drawing/2014/main" id="{9E608142-6355-45A0-AEBE-87124B5F89D4}"/>
              </a:ext>
            </a:extLst>
          </p:cNvPr>
          <p:cNvGrpSpPr/>
          <p:nvPr/>
        </p:nvGrpSpPr>
        <p:grpSpPr>
          <a:xfrm>
            <a:off x="5200181" y="1819853"/>
            <a:ext cx="1768290" cy="1698007"/>
            <a:chOff x="1273048" y="2255012"/>
            <a:chExt cx="1768290" cy="1698007"/>
          </a:xfrm>
        </p:grpSpPr>
        <p:grpSp>
          <p:nvGrpSpPr>
            <p:cNvPr id="51" name="îŝ1ïďè">
              <a:extLst>
                <a:ext uri="{FF2B5EF4-FFF2-40B4-BE49-F238E27FC236}">
                  <a16:creationId xmlns="" xmlns:a16="http://schemas.microsoft.com/office/drawing/2014/main" id="{CF0E2541-F25D-4113-B1CF-5693FF95F61C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55" name="ïṡľïḋè">
                <a:extLst>
                  <a:ext uri="{FF2B5EF4-FFF2-40B4-BE49-F238E27FC236}">
                    <a16:creationId xmlns="" xmlns:a16="http://schemas.microsoft.com/office/drawing/2014/main" id="{AE1D902A-A781-4FFE-9CCD-5D27819C36D5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îṡlîdè">
                <a:extLst>
                  <a:ext uri="{FF2B5EF4-FFF2-40B4-BE49-F238E27FC236}">
                    <a16:creationId xmlns="" xmlns:a16="http://schemas.microsoft.com/office/drawing/2014/main" id="{ADD3E64C-FCBD-4F62-8819-723AFC58772C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iSlîďe">
              <a:extLst>
                <a:ext uri="{FF2B5EF4-FFF2-40B4-BE49-F238E27FC236}">
                  <a16:creationId xmlns="" xmlns:a16="http://schemas.microsoft.com/office/drawing/2014/main" id="{1FD0EF2A-A47D-405F-B3F3-522E2BBE0014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53" name="işḷídé">
                <a:extLst>
                  <a:ext uri="{FF2B5EF4-FFF2-40B4-BE49-F238E27FC236}">
                    <a16:creationId xmlns="" xmlns:a16="http://schemas.microsoft.com/office/drawing/2014/main" id="{269E2372-42EF-4435-B1EF-30F2A37CB834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降水明显增多 </a:t>
                </a:r>
              </a:p>
            </p:txBody>
          </p:sp>
          <p:sp>
            <p:nvSpPr>
              <p:cNvPr id="54" name="ïṡḷîďe">
                <a:extLst>
                  <a:ext uri="{FF2B5EF4-FFF2-40B4-BE49-F238E27FC236}">
                    <a16:creationId xmlns="" xmlns:a16="http://schemas.microsoft.com/office/drawing/2014/main" id="{46434897-9E2A-4CC4-B903-4B21CB394790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气候特点</a:t>
                </a:r>
              </a:p>
            </p:txBody>
          </p:sp>
        </p:grpSp>
      </p:grpSp>
      <p:grpSp>
        <p:nvGrpSpPr>
          <p:cNvPr id="15" name="işḻîḓé">
            <a:extLst>
              <a:ext uri="{FF2B5EF4-FFF2-40B4-BE49-F238E27FC236}">
                <a16:creationId xmlns="" xmlns:a16="http://schemas.microsoft.com/office/drawing/2014/main" id="{28DF880A-80BB-4BBB-8D4A-5B8877C1A962}"/>
              </a:ext>
            </a:extLst>
          </p:cNvPr>
          <p:cNvGrpSpPr/>
          <p:nvPr/>
        </p:nvGrpSpPr>
        <p:grpSpPr>
          <a:xfrm>
            <a:off x="5200181" y="4005269"/>
            <a:ext cx="1768290" cy="1698007"/>
            <a:chOff x="1273048" y="2255012"/>
            <a:chExt cx="1768290" cy="1698007"/>
          </a:xfrm>
        </p:grpSpPr>
        <p:grpSp>
          <p:nvGrpSpPr>
            <p:cNvPr id="45" name="îSlïďé">
              <a:extLst>
                <a:ext uri="{FF2B5EF4-FFF2-40B4-BE49-F238E27FC236}">
                  <a16:creationId xmlns="" xmlns:a16="http://schemas.microsoft.com/office/drawing/2014/main" id="{A12B2BEB-559A-4C0A-8E5B-EF8E43D9B3E9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49" name="íṥlíḋê">
                <a:extLst>
                  <a:ext uri="{FF2B5EF4-FFF2-40B4-BE49-F238E27FC236}">
                    <a16:creationId xmlns="" xmlns:a16="http://schemas.microsoft.com/office/drawing/2014/main" id="{191B8162-6EB4-44A9-9B19-8C0BCD208E39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iṥḷïdé">
                <a:extLst>
                  <a:ext uri="{FF2B5EF4-FFF2-40B4-BE49-F238E27FC236}">
                    <a16:creationId xmlns="" xmlns:a16="http://schemas.microsoft.com/office/drawing/2014/main" id="{53A6F2A1-1F9F-4D3F-BD04-38B29DD177F1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ïṣḷîḍe">
              <a:extLst>
                <a:ext uri="{FF2B5EF4-FFF2-40B4-BE49-F238E27FC236}">
                  <a16:creationId xmlns="" xmlns:a16="http://schemas.microsoft.com/office/drawing/2014/main" id="{A517FBA6-FBEE-44DB-B4B1-AA5A01198559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47" name="íşḷiḍé">
                <a:extLst>
                  <a:ext uri="{FF2B5EF4-FFF2-40B4-BE49-F238E27FC236}">
                    <a16:creationId xmlns="" xmlns:a16="http://schemas.microsoft.com/office/drawing/2014/main" id="{07E0A0CF-5F77-480E-9EFF-9193696710F3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立夏</a:t>
                </a:r>
              </a:p>
            </p:txBody>
          </p:sp>
          <p:sp>
            <p:nvSpPr>
              <p:cNvPr id="48" name="î$ḻîde">
                <a:extLst>
                  <a:ext uri="{FF2B5EF4-FFF2-40B4-BE49-F238E27FC236}">
                    <a16:creationId xmlns="" xmlns:a16="http://schemas.microsoft.com/office/drawing/2014/main" id="{AD3AE0FD-CCF8-4E63-A87D-DB3821A4CBF4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后一节气</a:t>
                </a:r>
              </a:p>
            </p:txBody>
          </p:sp>
        </p:grpSp>
      </p:grpSp>
      <p:grpSp>
        <p:nvGrpSpPr>
          <p:cNvPr id="16" name="iṩḻïdê">
            <a:extLst>
              <a:ext uri="{FF2B5EF4-FFF2-40B4-BE49-F238E27FC236}">
                <a16:creationId xmlns="" xmlns:a16="http://schemas.microsoft.com/office/drawing/2014/main" id="{5CE4BBEC-385A-4960-BB2C-2A0E230FBAE8}"/>
              </a:ext>
            </a:extLst>
          </p:cNvPr>
          <p:cNvGrpSpPr/>
          <p:nvPr/>
        </p:nvGrpSpPr>
        <p:grpSpPr>
          <a:xfrm>
            <a:off x="7472734" y="1819853"/>
            <a:ext cx="1768290" cy="1698007"/>
            <a:chOff x="1273048" y="2255012"/>
            <a:chExt cx="1768290" cy="1698007"/>
          </a:xfrm>
        </p:grpSpPr>
        <p:grpSp>
          <p:nvGrpSpPr>
            <p:cNvPr id="39" name="îṥ1íḑè">
              <a:extLst>
                <a:ext uri="{FF2B5EF4-FFF2-40B4-BE49-F238E27FC236}">
                  <a16:creationId xmlns="" xmlns:a16="http://schemas.microsoft.com/office/drawing/2014/main" id="{988972CD-7853-4DD2-8B8B-A8CAB35B6FEA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43" name="îş1ïḍe">
                <a:extLst>
                  <a:ext uri="{FF2B5EF4-FFF2-40B4-BE49-F238E27FC236}">
                    <a16:creationId xmlns="" xmlns:a16="http://schemas.microsoft.com/office/drawing/2014/main" id="{33035F51-4C58-4864-8959-3235DCF59414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iṡľíḋé">
                <a:extLst>
                  <a:ext uri="{FF2B5EF4-FFF2-40B4-BE49-F238E27FC236}">
                    <a16:creationId xmlns="" xmlns:a16="http://schemas.microsoft.com/office/drawing/2014/main" id="{7BEF8DDD-7096-4361-BACD-38C699A1E04D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îṩlíḋê">
              <a:extLst>
                <a:ext uri="{FF2B5EF4-FFF2-40B4-BE49-F238E27FC236}">
                  <a16:creationId xmlns="" xmlns:a16="http://schemas.microsoft.com/office/drawing/2014/main" id="{D719EB21-5EBA-4CAD-97A8-F9996ECA1DC8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41" name="islíḑé">
                <a:extLst>
                  <a:ext uri="{FF2B5EF4-FFF2-40B4-BE49-F238E27FC236}">
                    <a16:creationId xmlns="" xmlns:a16="http://schemas.microsoft.com/office/drawing/2014/main" id="{3A8ADE7A-E32D-4FE4-AA9C-D52D843EE542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春季 </a:t>
                </a:r>
              </a:p>
            </p:txBody>
          </p:sp>
          <p:sp>
            <p:nvSpPr>
              <p:cNvPr id="42" name="î$ḻiďe">
                <a:extLst>
                  <a:ext uri="{FF2B5EF4-FFF2-40B4-BE49-F238E27FC236}">
                    <a16:creationId xmlns="" xmlns:a16="http://schemas.microsoft.com/office/drawing/2014/main" id="{9F39C3D3-DF3A-4C97-9716-D0BEC41AF26B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季    节</a:t>
                </a:r>
              </a:p>
            </p:txBody>
          </p:sp>
        </p:grpSp>
      </p:grpSp>
      <p:grpSp>
        <p:nvGrpSpPr>
          <p:cNvPr id="17" name="iŝḻiḑè">
            <a:extLst>
              <a:ext uri="{FF2B5EF4-FFF2-40B4-BE49-F238E27FC236}">
                <a16:creationId xmlns="" xmlns:a16="http://schemas.microsoft.com/office/drawing/2014/main" id="{28AC8091-3951-4505-835A-E335CC27B84C}"/>
              </a:ext>
            </a:extLst>
          </p:cNvPr>
          <p:cNvGrpSpPr/>
          <p:nvPr/>
        </p:nvGrpSpPr>
        <p:grpSpPr>
          <a:xfrm>
            <a:off x="7472734" y="4005269"/>
            <a:ext cx="1768290" cy="1698007"/>
            <a:chOff x="1273048" y="2255012"/>
            <a:chExt cx="1768290" cy="1698007"/>
          </a:xfrm>
        </p:grpSpPr>
        <p:grpSp>
          <p:nvGrpSpPr>
            <p:cNvPr id="33" name="íṣḷíďè">
              <a:extLst>
                <a:ext uri="{FF2B5EF4-FFF2-40B4-BE49-F238E27FC236}">
                  <a16:creationId xmlns="" xmlns:a16="http://schemas.microsoft.com/office/drawing/2014/main" id="{0B0AB57C-98D9-413B-BA97-19F55AB09731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37" name="išḻidé">
                <a:extLst>
                  <a:ext uri="{FF2B5EF4-FFF2-40B4-BE49-F238E27FC236}">
                    <a16:creationId xmlns="" xmlns:a16="http://schemas.microsoft.com/office/drawing/2014/main" id="{D69BA889-B9E8-4DFE-B109-66DDDE49CE5E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ṧľiḓe">
                <a:extLst>
                  <a:ext uri="{FF2B5EF4-FFF2-40B4-BE49-F238E27FC236}">
                    <a16:creationId xmlns="" xmlns:a16="http://schemas.microsoft.com/office/drawing/2014/main" id="{F083D965-D3BE-4F43-B0DF-7F3C9581107B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îṣļiḑè">
              <a:extLst>
                <a:ext uri="{FF2B5EF4-FFF2-40B4-BE49-F238E27FC236}">
                  <a16:creationId xmlns="" xmlns:a16="http://schemas.microsoft.com/office/drawing/2014/main" id="{5131D975-3861-4058-87CF-2F828BCE4C2E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35" name="ïś1îďé">
                <a:extLst>
                  <a:ext uri="{FF2B5EF4-FFF2-40B4-BE49-F238E27FC236}">
                    <a16:creationId xmlns="" xmlns:a16="http://schemas.microsoft.com/office/drawing/2014/main" id="{F365C2FA-0771-47BA-A2E7-43A18931DBB9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播种移苗、埯瓜点豆、病害防治 </a:t>
                </a:r>
              </a:p>
            </p:txBody>
          </p:sp>
          <p:sp>
            <p:nvSpPr>
              <p:cNvPr id="36" name="i$ļiďè">
                <a:extLst>
                  <a:ext uri="{FF2B5EF4-FFF2-40B4-BE49-F238E27FC236}">
                    <a16:creationId xmlns="" xmlns:a16="http://schemas.microsoft.com/office/drawing/2014/main" id="{24957B1A-810F-448D-94AF-C9FD7A1C8E88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农事活动</a:t>
                </a:r>
              </a:p>
            </p:txBody>
          </p:sp>
        </p:grpSp>
      </p:grpSp>
      <p:grpSp>
        <p:nvGrpSpPr>
          <p:cNvPr id="18" name="í$ḻide">
            <a:extLst>
              <a:ext uri="{FF2B5EF4-FFF2-40B4-BE49-F238E27FC236}">
                <a16:creationId xmlns="" xmlns:a16="http://schemas.microsoft.com/office/drawing/2014/main" id="{86A69271-73B6-475F-94B3-E852F6DF5CF9}"/>
              </a:ext>
            </a:extLst>
          </p:cNvPr>
          <p:cNvGrpSpPr/>
          <p:nvPr/>
        </p:nvGrpSpPr>
        <p:grpSpPr>
          <a:xfrm>
            <a:off x="9745285" y="1819853"/>
            <a:ext cx="1768290" cy="1698007"/>
            <a:chOff x="1273048" y="2255012"/>
            <a:chExt cx="1768290" cy="1698007"/>
          </a:xfrm>
        </p:grpSpPr>
        <p:grpSp>
          <p:nvGrpSpPr>
            <p:cNvPr id="27" name="î$ļïḋè">
              <a:extLst>
                <a:ext uri="{FF2B5EF4-FFF2-40B4-BE49-F238E27FC236}">
                  <a16:creationId xmlns="" xmlns:a16="http://schemas.microsoft.com/office/drawing/2014/main" id="{115EFDBF-9442-474D-9E30-C6D6A67866A0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31" name="íSļíďê">
                <a:extLst>
                  <a:ext uri="{FF2B5EF4-FFF2-40B4-BE49-F238E27FC236}">
                    <a16:creationId xmlns="" xmlns:a16="http://schemas.microsoft.com/office/drawing/2014/main" id="{1F114C25-EAF1-4973-BEFE-8A866E6209E9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íṩ1ïḓé">
                <a:extLst>
                  <a:ext uri="{FF2B5EF4-FFF2-40B4-BE49-F238E27FC236}">
                    <a16:creationId xmlns="" xmlns:a16="http://schemas.microsoft.com/office/drawing/2014/main" id="{F82506C9-B684-4B79-B55A-FA2A219017E3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íṥlïḍé">
              <a:extLst>
                <a:ext uri="{FF2B5EF4-FFF2-40B4-BE49-F238E27FC236}">
                  <a16:creationId xmlns="" xmlns:a16="http://schemas.microsoft.com/office/drawing/2014/main" id="{34E44909-6EF7-4B8B-B835-1BB9B074686C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29" name="işlïdé">
                <a:extLst>
                  <a:ext uri="{FF2B5EF4-FFF2-40B4-BE49-F238E27FC236}">
                    <a16:creationId xmlns="" xmlns:a16="http://schemas.microsoft.com/office/drawing/2014/main" id="{3B127576-7644-4338-873A-1B99D7C371F5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每年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19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日或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或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21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日 </a:t>
                </a:r>
              </a:p>
            </p:txBody>
          </p:sp>
          <p:sp>
            <p:nvSpPr>
              <p:cNvPr id="30" name="ísľïḓè">
                <a:extLst>
                  <a:ext uri="{FF2B5EF4-FFF2-40B4-BE49-F238E27FC236}">
                    <a16:creationId xmlns="" xmlns:a16="http://schemas.microsoft.com/office/drawing/2014/main" id="{CF8A6D73-F9DD-4619-A453-C1B6DE25486C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时    间</a:t>
                </a:r>
              </a:p>
            </p:txBody>
          </p:sp>
        </p:grpSp>
      </p:grpSp>
      <p:grpSp>
        <p:nvGrpSpPr>
          <p:cNvPr id="19" name="íšḷíḍè">
            <a:extLst>
              <a:ext uri="{FF2B5EF4-FFF2-40B4-BE49-F238E27FC236}">
                <a16:creationId xmlns="" xmlns:a16="http://schemas.microsoft.com/office/drawing/2014/main" id="{249F5028-CDE7-44C3-93C1-877A2CA73FA9}"/>
              </a:ext>
            </a:extLst>
          </p:cNvPr>
          <p:cNvGrpSpPr/>
          <p:nvPr/>
        </p:nvGrpSpPr>
        <p:grpSpPr>
          <a:xfrm>
            <a:off x="9745285" y="4005269"/>
            <a:ext cx="1768290" cy="1698007"/>
            <a:chOff x="1273048" y="2255012"/>
            <a:chExt cx="1768290" cy="1698007"/>
          </a:xfrm>
        </p:grpSpPr>
        <p:grpSp>
          <p:nvGrpSpPr>
            <p:cNvPr id="21" name="ïSļîḓê">
              <a:extLst>
                <a:ext uri="{FF2B5EF4-FFF2-40B4-BE49-F238E27FC236}">
                  <a16:creationId xmlns="" xmlns:a16="http://schemas.microsoft.com/office/drawing/2014/main" id="{1484492A-0251-4EAF-BA0A-E9C3ADF39C0C}"/>
                </a:ext>
              </a:extLst>
            </p:cNvPr>
            <p:cNvGrpSpPr/>
            <p:nvPr/>
          </p:nvGrpSpPr>
          <p:grpSpPr>
            <a:xfrm>
              <a:off x="1368349" y="2255012"/>
              <a:ext cx="570484" cy="570484"/>
              <a:chOff x="716498" y="2346812"/>
              <a:chExt cx="767949" cy="767949"/>
            </a:xfrm>
          </p:grpSpPr>
          <p:sp>
            <p:nvSpPr>
              <p:cNvPr id="25" name="ísľidé">
                <a:extLst>
                  <a:ext uri="{FF2B5EF4-FFF2-40B4-BE49-F238E27FC236}">
                    <a16:creationId xmlns="" xmlns:a16="http://schemas.microsoft.com/office/drawing/2014/main" id="{C0A8ED14-7021-42BE-93B5-F3F6488A43AD}"/>
                  </a:ext>
                </a:extLst>
              </p:cNvPr>
              <p:cNvSpPr/>
              <p:nvPr/>
            </p:nvSpPr>
            <p:spPr>
              <a:xfrm>
                <a:off x="716498" y="2346812"/>
                <a:ext cx="767949" cy="767949"/>
              </a:xfrm>
              <a:prstGeom prst="ellipse">
                <a:avLst/>
              </a:prstGeom>
              <a:solidFill>
                <a:srgbClr val="9FE4EB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íSḻîḓe">
                <a:extLst>
                  <a:ext uri="{FF2B5EF4-FFF2-40B4-BE49-F238E27FC236}">
                    <a16:creationId xmlns="" xmlns:a16="http://schemas.microsoft.com/office/drawing/2014/main" id="{E467486B-9FC8-4575-B642-917392816E6A}"/>
                  </a:ext>
                </a:extLst>
              </p:cNvPr>
              <p:cNvSpPr/>
              <p:nvPr/>
            </p:nvSpPr>
            <p:spPr>
              <a:xfrm>
                <a:off x="901543" y="2579681"/>
                <a:ext cx="397859" cy="302221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ïṥḷïde">
              <a:extLst>
                <a:ext uri="{FF2B5EF4-FFF2-40B4-BE49-F238E27FC236}">
                  <a16:creationId xmlns="" xmlns:a16="http://schemas.microsoft.com/office/drawing/2014/main" id="{F566EF7D-CE73-4CAE-A72A-9DB0501B2D18}"/>
                </a:ext>
              </a:extLst>
            </p:cNvPr>
            <p:cNvGrpSpPr/>
            <p:nvPr/>
          </p:nvGrpSpPr>
          <p:grpSpPr>
            <a:xfrm>
              <a:off x="1273048" y="2998487"/>
              <a:ext cx="1768290" cy="954532"/>
              <a:chOff x="1042734" y="4342499"/>
              <a:chExt cx="1768290" cy="954532"/>
            </a:xfrm>
          </p:grpSpPr>
          <p:sp>
            <p:nvSpPr>
              <p:cNvPr id="23" name="iṧḻíḓè">
                <a:extLst>
                  <a:ext uri="{FF2B5EF4-FFF2-40B4-BE49-F238E27FC236}">
                    <a16:creationId xmlns="" xmlns:a16="http://schemas.microsoft.com/office/drawing/2014/main" id="{607BB89D-31EA-4F1E-92EA-CB72181BA869}"/>
                  </a:ext>
                </a:extLst>
              </p:cNvPr>
              <p:cNvSpPr/>
              <p:nvPr/>
            </p:nvSpPr>
            <p:spPr bwMode="auto">
              <a:xfrm>
                <a:off x="1042734" y="4717072"/>
                <a:ext cx="1768290" cy="57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农历二十四节气的三月中气</a:t>
                </a:r>
              </a:p>
            </p:txBody>
          </p:sp>
          <p:sp>
            <p:nvSpPr>
              <p:cNvPr id="24" name="işļíḍê">
                <a:extLst>
                  <a:ext uri="{FF2B5EF4-FFF2-40B4-BE49-F238E27FC236}">
                    <a16:creationId xmlns="" xmlns:a16="http://schemas.microsoft.com/office/drawing/2014/main" id="{75C0E26F-BBC1-4E5A-B4EB-3375E9E30B6F}"/>
                  </a:ext>
                </a:extLst>
              </p:cNvPr>
              <p:cNvSpPr txBox="1"/>
              <p:nvPr/>
            </p:nvSpPr>
            <p:spPr bwMode="auto">
              <a:xfrm>
                <a:off x="1042734" y="4342499"/>
                <a:ext cx="1768290" cy="374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5">
                        <a:lumMod val="50000"/>
                      </a:schemeClr>
                    </a:solidFill>
                    <a:cs typeface="+mn-ea"/>
                    <a:sym typeface="+mn-lt"/>
                  </a:rPr>
                  <a:t>属    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439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27C109C9-41CB-42CC-BE81-F4500F3BF0E6}"/>
              </a:ext>
            </a:extLst>
          </p:cNvPr>
          <p:cNvSpPr/>
          <p:nvPr/>
        </p:nvSpPr>
        <p:spPr>
          <a:xfrm>
            <a:off x="964789" y="1738699"/>
            <a:ext cx="10262420" cy="4188542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479E118-C055-4FEA-A308-39EAB435ECF3}"/>
              </a:ext>
            </a:extLst>
          </p:cNvPr>
          <p:cNvSpPr txBox="1"/>
          <p:nvPr/>
        </p:nvSpPr>
        <p:spPr>
          <a:xfrm>
            <a:off x="2126334" y="2259228"/>
            <a:ext cx="219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一候萍始生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EA3059B-78D2-4C94-BC4D-FAAE922A0EB1}"/>
              </a:ext>
            </a:extLst>
          </p:cNvPr>
          <p:cNvSpPr txBox="1"/>
          <p:nvPr/>
        </p:nvSpPr>
        <p:spPr>
          <a:xfrm>
            <a:off x="2126334" y="2633329"/>
            <a:ext cx="340360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谷雨后降雨量增多，浮萍开始生长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D3167A2D-25AB-45D8-A3D4-F64303756440}"/>
              </a:ext>
            </a:extLst>
          </p:cNvPr>
          <p:cNvSpPr txBox="1"/>
          <p:nvPr/>
        </p:nvSpPr>
        <p:spPr>
          <a:xfrm>
            <a:off x="2126334" y="3383653"/>
            <a:ext cx="219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二候鸣鸠拂其羽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1D8115B-4FB6-4B07-81A9-E031D69F1735}"/>
              </a:ext>
            </a:extLst>
          </p:cNvPr>
          <p:cNvSpPr txBox="1"/>
          <p:nvPr/>
        </p:nvSpPr>
        <p:spPr>
          <a:xfrm>
            <a:off x="2122701" y="3762187"/>
            <a:ext cx="396809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布谷鸟开始提醒人们应该播种了，田野里到处回荡着它“家家种谷”的殷切呼唤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06CB778-D5F5-40DD-9E4A-66AF0A18C1F1}"/>
              </a:ext>
            </a:extLst>
          </p:cNvPr>
          <p:cNvSpPr txBox="1"/>
          <p:nvPr/>
        </p:nvSpPr>
        <p:spPr>
          <a:xfrm>
            <a:off x="2122701" y="4841426"/>
            <a:ext cx="219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三候戴胜降于桑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D4A3278-879E-45E6-9396-5DD3422BC8BC}"/>
              </a:ext>
            </a:extLst>
          </p:cNvPr>
          <p:cNvSpPr txBox="1"/>
          <p:nvPr/>
        </p:nvSpPr>
        <p:spPr>
          <a:xfrm>
            <a:off x="2122701" y="5144839"/>
            <a:ext cx="3746048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戴胜又称鸡冠鸟，此时落于桑树，蚕将生之候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7F67B650-9EBA-408F-B1C1-29F59714A485}"/>
              </a:ext>
            </a:extLst>
          </p:cNvPr>
          <p:cNvGrpSpPr/>
          <p:nvPr/>
        </p:nvGrpSpPr>
        <p:grpSpPr>
          <a:xfrm>
            <a:off x="1188204" y="1094159"/>
            <a:ext cx="4423773" cy="476715"/>
            <a:chOff x="1118808" y="2062294"/>
            <a:chExt cx="2495179" cy="2936957"/>
          </a:xfrm>
        </p:grpSpPr>
        <p:sp>
          <p:nvSpPr>
            <p:cNvPr id="28" name="椭圆 12">
              <a:extLst>
                <a:ext uri="{FF2B5EF4-FFF2-40B4-BE49-F238E27FC236}">
                  <a16:creationId xmlns="" xmlns:a16="http://schemas.microsoft.com/office/drawing/2014/main" id="{42375C39-FCB8-4737-A914-0781F0F12435}"/>
                </a:ext>
              </a:extLst>
            </p:cNvPr>
            <p:cNvSpPr/>
            <p:nvPr/>
          </p:nvSpPr>
          <p:spPr>
            <a:xfrm>
              <a:off x="1118808" y="2273734"/>
              <a:ext cx="2495179" cy="2509706"/>
            </a:xfrm>
            <a:prstGeom prst="roundRect">
              <a:avLst/>
            </a:prstGeom>
            <a:gradFill>
              <a:gsLst>
                <a:gs pos="0">
                  <a:srgbClr val="8EDCD6">
                    <a:alpha val="70000"/>
                  </a:srgbClr>
                </a:gs>
                <a:gs pos="100000">
                  <a:srgbClr val="1396A7">
                    <a:alpha val="70000"/>
                  </a:srgbClr>
                </a:gs>
              </a:gsLst>
              <a:lin ang="2700000" scaled="1"/>
            </a:gradFill>
            <a:ln>
              <a:noFill/>
            </a:ln>
            <a:effectLst>
              <a:outerShdw blurRad="127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29" name="TextBox 2">
              <a:extLst>
                <a:ext uri="{FF2B5EF4-FFF2-40B4-BE49-F238E27FC236}">
                  <a16:creationId xmlns="" xmlns:a16="http://schemas.microsoft.com/office/drawing/2014/main" id="{2E28D87C-8A53-43ED-BC45-869086C85C42}"/>
                </a:ext>
              </a:extLst>
            </p:cNvPr>
            <p:cNvSpPr txBox="1"/>
            <p:nvPr/>
          </p:nvSpPr>
          <p:spPr>
            <a:xfrm>
              <a:off x="1118809" y="2062294"/>
              <a:ext cx="2495178" cy="2936957"/>
            </a:xfrm>
            <a:prstGeom prst="roundRect">
              <a:avLst/>
            </a:prstGeom>
            <a:noFill/>
          </p:spPr>
          <p:txBody>
            <a:bodyPr vert="horz" wrap="square" lIns="121908" tIns="60955" rIns="121908" bIns="60955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中国古代将谷雨分为三候：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FD55F92-8AFF-4AAE-8F08-E2B754AA43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6" y="1397000"/>
            <a:ext cx="4673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="" xmlns:a16="http://schemas.microsoft.com/office/drawing/2014/main" id="{8F1D5305-4865-417F-98F1-ABB2B5B245D2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584426E-A801-4A0F-9FB7-06BB5F879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994" y="1845179"/>
            <a:ext cx="4025018" cy="402501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0DB0765-E6F3-485D-BF38-3E0BA29C1BBE}"/>
              </a:ext>
            </a:extLst>
          </p:cNvPr>
          <p:cNvGrpSpPr/>
          <p:nvPr/>
        </p:nvGrpSpPr>
        <p:grpSpPr>
          <a:xfrm>
            <a:off x="1701534" y="1904081"/>
            <a:ext cx="651615" cy="651615"/>
            <a:chOff x="4317115" y="1670673"/>
            <a:chExt cx="651615" cy="651614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49158D98-CEC6-4E20-9B4B-E3DE43238326}"/>
                </a:ext>
              </a:extLst>
            </p:cNvPr>
            <p:cNvSpPr/>
            <p:nvPr/>
          </p:nvSpPr>
          <p:spPr>
            <a:xfrm>
              <a:off x="4317115" y="1670673"/>
              <a:ext cx="651615" cy="651614"/>
            </a:xfrm>
            <a:prstGeom prst="ellipse">
              <a:avLst/>
            </a:prstGeom>
            <a:solidFill>
              <a:srgbClr val="9FE4EB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="" xmlns:a16="http://schemas.microsoft.com/office/drawing/2014/main" id="{EF3DD73D-F6FC-4B77-A7D8-45189889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326" y="1809348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DF032B0-36D0-4787-990B-E05A498EB847}"/>
              </a:ext>
            </a:extLst>
          </p:cNvPr>
          <p:cNvGrpSpPr/>
          <p:nvPr/>
        </p:nvGrpSpPr>
        <p:grpSpPr>
          <a:xfrm>
            <a:off x="1702524" y="3227000"/>
            <a:ext cx="651615" cy="651615"/>
            <a:chOff x="5033809" y="3301032"/>
            <a:chExt cx="651614" cy="651613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2913BFF9-16AA-480D-891D-423DF1A74191}"/>
                </a:ext>
              </a:extLst>
            </p:cNvPr>
            <p:cNvSpPr/>
            <p:nvPr/>
          </p:nvSpPr>
          <p:spPr>
            <a:xfrm>
              <a:off x="5033809" y="3301032"/>
              <a:ext cx="651614" cy="651613"/>
            </a:xfrm>
            <a:prstGeom prst="ellipse">
              <a:avLst/>
            </a:prstGeom>
            <a:solidFill>
              <a:srgbClr val="9FE4EB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KSO_Shape">
              <a:extLst>
                <a:ext uri="{FF2B5EF4-FFF2-40B4-BE49-F238E27FC236}">
                  <a16:creationId xmlns="" xmlns:a16="http://schemas.microsoft.com/office/drawing/2014/main" id="{2F79CF83-BBF6-44D6-B982-3440F555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351" y="3458616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35F4D537-168D-466C-AED0-4B39269EEAB9}"/>
              </a:ext>
            </a:extLst>
          </p:cNvPr>
          <p:cNvGrpSpPr/>
          <p:nvPr/>
        </p:nvGrpSpPr>
        <p:grpSpPr>
          <a:xfrm>
            <a:off x="1697948" y="4548158"/>
            <a:ext cx="651615" cy="651615"/>
            <a:chOff x="4456267" y="4994926"/>
            <a:chExt cx="651615" cy="651615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D8C72833-A396-43B2-963C-7E8D20EEEFFC}"/>
                </a:ext>
              </a:extLst>
            </p:cNvPr>
            <p:cNvSpPr/>
            <p:nvPr/>
          </p:nvSpPr>
          <p:spPr>
            <a:xfrm>
              <a:off x="4456267" y="4994926"/>
              <a:ext cx="651615" cy="651615"/>
            </a:xfrm>
            <a:prstGeom prst="ellipse">
              <a:avLst/>
            </a:prstGeom>
            <a:solidFill>
              <a:srgbClr val="9FE4EB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KSO_Shape">
              <a:extLst>
                <a:ext uri="{FF2B5EF4-FFF2-40B4-BE49-F238E27FC236}">
                  <a16:creationId xmlns="" xmlns:a16="http://schemas.microsoft.com/office/drawing/2014/main" id="{5B93E1A0-BE6F-44A6-BA87-B5971F31F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485431C-AF24-42B0-AE66-51CF7D2FECBB}"/>
              </a:ext>
            </a:extLst>
          </p:cNvPr>
          <p:cNvGrpSpPr/>
          <p:nvPr/>
        </p:nvGrpSpPr>
        <p:grpSpPr>
          <a:xfrm>
            <a:off x="2489199" y="1845179"/>
            <a:ext cx="4153500" cy="971691"/>
            <a:chOff x="5300628" y="1720989"/>
            <a:chExt cx="4153500" cy="971690"/>
          </a:xfrm>
        </p:grpSpPr>
        <p:sp>
          <p:nvSpPr>
            <p:cNvPr id="20" name="MH_SubTitle_1">
              <a:extLst>
                <a:ext uri="{FF2B5EF4-FFF2-40B4-BE49-F238E27FC236}">
                  <a16:creationId xmlns="" xmlns:a16="http://schemas.microsoft.com/office/drawing/2014/main" id="{E2E5B4CF-7B7B-4CD1-B1E5-E9F0E8653878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300628" y="1720989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/>
              <a:r>
                <a:rPr lang="en-US" altLang="zh-CN" sz="2133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sz="1867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5">
              <a:extLst>
                <a:ext uri="{FF2B5EF4-FFF2-40B4-BE49-F238E27FC236}">
                  <a16:creationId xmlns="" xmlns:a16="http://schemas.microsoft.com/office/drawing/2014/main" id="{5E4032E8-AAE3-4DDD-9828-06B481451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9" y="2106562"/>
              <a:ext cx="4042339" cy="58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谷雨的天气最主要的特点多雨，有利于谷物生长。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D1659ADE-5494-4B92-A2BD-CD3E0FB56467}"/>
              </a:ext>
            </a:extLst>
          </p:cNvPr>
          <p:cNvGrpSpPr/>
          <p:nvPr/>
        </p:nvGrpSpPr>
        <p:grpSpPr>
          <a:xfrm>
            <a:off x="2515427" y="3053588"/>
            <a:ext cx="4612927" cy="998437"/>
            <a:chOff x="5711956" y="3390944"/>
            <a:chExt cx="4612926" cy="998437"/>
          </a:xfrm>
        </p:grpSpPr>
        <p:sp>
          <p:nvSpPr>
            <p:cNvPr id="23" name="MH_SubTitle_1">
              <a:extLst>
                <a:ext uri="{FF2B5EF4-FFF2-40B4-BE49-F238E27FC236}">
                  <a16:creationId xmlns="" xmlns:a16="http://schemas.microsoft.com/office/drawing/2014/main" id="{28FB39B2-79F8-4EEF-A753-7E5617A7409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5711956" y="3390944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/>
              <a:r>
                <a:rPr lang="en-US" altLang="zh-CN" sz="2133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sz="1867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42BF9368-F162-41F9-AAA6-CADAAF6A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963" y="3803264"/>
              <a:ext cx="4503919" cy="58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谷雨时节很明显的气候特征就是降水明显增多，谷雨时节，谷得雨而生，对降水需求较大，但分区域有所不同，谚语云：“清明谷雨雨常缺”，在这个多雨的节气，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3EEAC9A-728A-46C7-9A58-B7670AF97D4F}"/>
              </a:ext>
            </a:extLst>
          </p:cNvPr>
          <p:cNvGrpSpPr/>
          <p:nvPr/>
        </p:nvGrpSpPr>
        <p:grpSpPr>
          <a:xfrm>
            <a:off x="2600360" y="4464345"/>
            <a:ext cx="4567573" cy="1033584"/>
            <a:chOff x="5204618" y="5026932"/>
            <a:chExt cx="4567573" cy="1033584"/>
          </a:xfrm>
        </p:grpSpPr>
        <p:sp>
          <p:nvSpPr>
            <p:cNvPr id="26" name="MH_SubTitle_1">
              <a:extLst>
                <a:ext uri="{FF2B5EF4-FFF2-40B4-BE49-F238E27FC236}">
                  <a16:creationId xmlns="" xmlns:a16="http://schemas.microsoft.com/office/drawing/2014/main" id="{DB23AE80-73B5-4BF5-9F8A-5F752E09DB2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5204618" y="5026932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9170"/>
              <a:r>
                <a:rPr lang="en-US" altLang="zh-CN" sz="2133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sz="1867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5">
              <a:extLst>
                <a:ext uri="{FF2B5EF4-FFF2-40B4-BE49-F238E27FC236}">
                  <a16:creationId xmlns="" xmlns:a16="http://schemas.microsoft.com/office/drawing/2014/main" id="{3420AC36-2494-46AE-940C-3CC17491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272" y="5474399"/>
              <a:ext cx="4503919" cy="58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从秦岭、淮河附近向北，春雨急剧减少，北方此时一般都还伴有沙尘天气，历史上谷雨期间北方还出现过多次强沙尘暴天气，尤为恐怖。而长江中下游、江南一带，则明显多雨，或伴有局地暴雨、大暴雨。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1770" y="640040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668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8D277D0-F2DF-48D3-844A-ADB716782D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7D4BFDD-F6CF-4D27-9883-0144D0F6F8F5}"/>
              </a:ext>
            </a:extLst>
          </p:cNvPr>
          <p:cNvSpPr txBox="1"/>
          <p:nvPr/>
        </p:nvSpPr>
        <p:spPr>
          <a:xfrm>
            <a:off x="4861964" y="1924202"/>
            <a:ext cx="229390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A6675"/>
                </a:solidFill>
                <a:cs typeface="+mn-ea"/>
                <a:sym typeface="+mn-lt"/>
              </a:rPr>
              <a:t>第贰章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1A3BD3B-011A-4534-98F5-DB9FB8EC9BFC}"/>
              </a:ext>
            </a:extLst>
          </p:cNvPr>
          <p:cNvSpPr txBox="1"/>
          <p:nvPr/>
        </p:nvSpPr>
        <p:spPr>
          <a:xfrm>
            <a:off x="4187208" y="2632088"/>
            <a:ext cx="36434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5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48F1CA5-A4B7-447F-8AFA-BBE4B3D2A42E}"/>
              </a:ext>
            </a:extLst>
          </p:cNvPr>
          <p:cNvSpPr txBox="1"/>
          <p:nvPr/>
        </p:nvSpPr>
        <p:spPr>
          <a:xfrm>
            <a:off x="3476979" y="3520814"/>
            <a:ext cx="50719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谷雨，是二十四节气之第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30°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；于每年公历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</a:t>
            </a:r>
            <a:r>
              <a:rPr lang="en-US" altLang="zh-CN" sz="1200" dirty="0">
                <a:solidFill>
                  <a:srgbClr val="0A6675"/>
                </a:solidFill>
                <a:cs typeface="+mn-ea"/>
                <a:sym typeface="+mn-lt"/>
              </a:rPr>
              <a:t>—21</a:t>
            </a:r>
            <a:r>
              <a:rPr lang="zh-CN" altLang="en-US" sz="1200" dirty="0">
                <a:solidFill>
                  <a:srgbClr val="0A6675"/>
                </a:solidFill>
                <a:cs typeface="+mn-ea"/>
                <a:sym typeface="+mn-lt"/>
              </a:rPr>
              <a:t>日交节。</a:t>
            </a:r>
          </a:p>
        </p:txBody>
      </p:sp>
      <p:grpSp>
        <p:nvGrpSpPr>
          <p:cNvPr id="16" name="PA-组合 7">
            <a:extLst>
              <a:ext uri="{FF2B5EF4-FFF2-40B4-BE49-F238E27FC236}">
                <a16:creationId xmlns="" xmlns:a16="http://schemas.microsoft.com/office/drawing/2014/main" id="{F5D45E28-5E18-49A2-8799-ED82E3F2013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8821" y="4140571"/>
            <a:ext cx="1834357" cy="360924"/>
            <a:chOff x="9273224" y="230981"/>
            <a:chExt cx="2093488" cy="411910"/>
          </a:xfrm>
        </p:grpSpPr>
        <p:sp>
          <p:nvSpPr>
            <p:cNvPr id="17" name="PA-椭圆 8">
              <a:extLst>
                <a:ext uri="{FF2B5EF4-FFF2-40B4-BE49-F238E27FC236}">
                  <a16:creationId xmlns="" xmlns:a16="http://schemas.microsoft.com/office/drawing/2014/main" id="{ABBE0328-AB75-4C49-8C11-DBF975BA83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73224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18" name="PA-椭圆 9">
              <a:extLst>
                <a:ext uri="{FF2B5EF4-FFF2-40B4-BE49-F238E27FC236}">
                  <a16:creationId xmlns="" xmlns:a16="http://schemas.microsoft.com/office/drawing/2014/main" id="{9116CF6B-ACCA-4F63-8D19-D366A64617F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833750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19" name="PA-椭圆 10">
              <a:extLst>
                <a:ext uri="{FF2B5EF4-FFF2-40B4-BE49-F238E27FC236}">
                  <a16:creationId xmlns="" xmlns:a16="http://schemas.microsoft.com/office/drawing/2014/main" id="{67AC5B3D-C344-4696-8B73-5AB64372342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94276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20" name="PA-椭圆 11">
              <a:extLst>
                <a:ext uri="{FF2B5EF4-FFF2-40B4-BE49-F238E27FC236}">
                  <a16:creationId xmlns="" xmlns:a16="http://schemas.microsoft.com/office/drawing/2014/main" id="{D0C58D05-EE2E-412B-BA76-4E078DA7D19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54802" y="230981"/>
              <a:ext cx="411910" cy="411910"/>
            </a:xfrm>
            <a:prstGeom prst="ellipse">
              <a:avLst/>
            </a:prstGeom>
            <a:solidFill>
              <a:srgbClr val="D9391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11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483517C-A37D-4DCC-9809-351CE75A8A69}"/>
              </a:ext>
            </a:extLst>
          </p:cNvPr>
          <p:cNvSpPr txBox="1"/>
          <p:nvPr/>
        </p:nvSpPr>
        <p:spPr>
          <a:xfrm>
            <a:off x="929150" y="419322"/>
            <a:ext cx="20942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谷雨</a:t>
            </a:r>
            <a:r>
              <a:rPr lang="en-US" altLang="zh-CN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rgbClr val="0A6675"/>
                </a:solidFill>
                <a:effectLst>
                  <a:outerShdw dist="381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风俗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DDEEEF38-5348-41FE-9401-F5219CB1E03E}"/>
              </a:ext>
            </a:extLst>
          </p:cNvPr>
          <p:cNvSpPr/>
          <p:nvPr/>
        </p:nvSpPr>
        <p:spPr>
          <a:xfrm>
            <a:off x="964790" y="1550530"/>
            <a:ext cx="10262420" cy="4656169"/>
          </a:xfrm>
          <a:custGeom>
            <a:avLst/>
            <a:gdLst>
              <a:gd name="connsiteX0" fmla="*/ 282679 w 11636477"/>
              <a:gd name="connsiteY0" fmla="*/ 0 h 6489290"/>
              <a:gd name="connsiteX1" fmla="*/ 11353798 w 11636477"/>
              <a:gd name="connsiteY1" fmla="*/ 0 h 6489290"/>
              <a:gd name="connsiteX2" fmla="*/ 11634018 w 11636477"/>
              <a:gd name="connsiteY2" fmla="*/ 280220 h 6489290"/>
              <a:gd name="connsiteX3" fmla="*/ 11636477 w 11636477"/>
              <a:gd name="connsiteY3" fmla="*/ 279972 h 6489290"/>
              <a:gd name="connsiteX4" fmla="*/ 11636477 w 11636477"/>
              <a:gd name="connsiteY4" fmla="*/ 6209318 h 6489290"/>
              <a:gd name="connsiteX5" fmla="*/ 11634019 w 11636477"/>
              <a:gd name="connsiteY5" fmla="*/ 6209070 h 6489290"/>
              <a:gd name="connsiteX6" fmla="*/ 11353799 w 11636477"/>
              <a:gd name="connsiteY6" fmla="*/ 6489290 h 6489290"/>
              <a:gd name="connsiteX7" fmla="*/ 279476 w 11636477"/>
              <a:gd name="connsiteY7" fmla="*/ 6489290 h 6489290"/>
              <a:gd name="connsiteX8" fmla="*/ 280220 w 11636477"/>
              <a:gd name="connsiteY8" fmla="*/ 6485603 h 6489290"/>
              <a:gd name="connsiteX9" fmla="*/ 0 w 11636477"/>
              <a:gd name="connsiteY9" fmla="*/ 6205383 h 6489290"/>
              <a:gd name="connsiteX10" fmla="*/ 0 w 11636477"/>
              <a:gd name="connsiteY10" fmla="*/ 279972 h 6489290"/>
              <a:gd name="connsiteX11" fmla="*/ 2459 w 11636477"/>
              <a:gd name="connsiteY11" fmla="*/ 280220 h 6489290"/>
              <a:gd name="connsiteX12" fmla="*/ 282679 w 11636477"/>
              <a:gd name="connsiteY12" fmla="*/ 0 h 64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6477" h="6489290">
                <a:moveTo>
                  <a:pt x="282679" y="0"/>
                </a:moveTo>
                <a:lnTo>
                  <a:pt x="11353798" y="0"/>
                </a:lnTo>
                <a:cubicBezTo>
                  <a:pt x="11353798" y="154761"/>
                  <a:pt x="11479257" y="280220"/>
                  <a:pt x="11634018" y="280220"/>
                </a:cubicBezTo>
                <a:lnTo>
                  <a:pt x="11636477" y="279972"/>
                </a:lnTo>
                <a:lnTo>
                  <a:pt x="11636477" y="6209318"/>
                </a:lnTo>
                <a:lnTo>
                  <a:pt x="11634019" y="6209070"/>
                </a:lnTo>
                <a:cubicBezTo>
                  <a:pt x="11479258" y="6209070"/>
                  <a:pt x="11353799" y="6334529"/>
                  <a:pt x="11353799" y="6489290"/>
                </a:cubicBezTo>
                <a:lnTo>
                  <a:pt x="279476" y="6489290"/>
                </a:lnTo>
                <a:lnTo>
                  <a:pt x="280220" y="6485603"/>
                </a:lnTo>
                <a:cubicBezTo>
                  <a:pt x="280220" y="6330842"/>
                  <a:pt x="154761" y="6205383"/>
                  <a:pt x="0" y="6205383"/>
                </a:cubicBezTo>
                <a:lnTo>
                  <a:pt x="0" y="279972"/>
                </a:lnTo>
                <a:lnTo>
                  <a:pt x="2459" y="280220"/>
                </a:lnTo>
                <a:cubicBezTo>
                  <a:pt x="157220" y="280220"/>
                  <a:pt x="282679" y="154761"/>
                  <a:pt x="282679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FE4EB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0682936-C151-4AF1-9F5E-09E067ECA0DD}"/>
              </a:ext>
            </a:extLst>
          </p:cNvPr>
          <p:cNvGrpSpPr/>
          <p:nvPr/>
        </p:nvGrpSpPr>
        <p:grpSpPr>
          <a:xfrm>
            <a:off x="1250272" y="2002883"/>
            <a:ext cx="8614466" cy="1909688"/>
            <a:chOff x="2342424" y="1413842"/>
            <a:chExt cx="8614466" cy="1909688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D6B0BEB-8C72-4515-8F5C-FB32764167D9}"/>
                </a:ext>
              </a:extLst>
            </p:cNvPr>
            <p:cNvSpPr txBox="1"/>
            <p:nvPr/>
          </p:nvSpPr>
          <p:spPr>
            <a:xfrm>
              <a:off x="10464447" y="1413842"/>
              <a:ext cx="492443" cy="190968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谷雨除五毒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53A11985-1370-491B-A10F-35196447F7E2}"/>
                </a:ext>
              </a:extLst>
            </p:cNvPr>
            <p:cNvCxnSpPr/>
            <p:nvPr/>
          </p:nvCxnSpPr>
          <p:spPr>
            <a:xfrm>
              <a:off x="10396027" y="1674181"/>
              <a:ext cx="0" cy="136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0988216-EA6C-48CF-8489-1CF7FC791BAB}"/>
                </a:ext>
              </a:extLst>
            </p:cNvPr>
            <p:cNvSpPr txBox="1"/>
            <p:nvPr/>
          </p:nvSpPr>
          <p:spPr>
            <a:xfrm>
              <a:off x="2342424" y="1634103"/>
              <a:ext cx="7940635" cy="14691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前后气温升高，病虫害进入高繁衍期。为避免害虫对作物及人的伤害，人们一边下田灭虫，一边张贴用黄表纸制作的、酷似年画的“谷雨贴”。上面刻绘有神鸡捉蝎、天师除五毒形象或道教神符，有的还附有“谷雨三月中，蛇蝎永不生”等文字，以“震慑五毒”。谷雨节除五毒（五毒通常指蛇、蝎、娱蚁、壁虎、蟾蛛）的习俗在山东、山西、陕西一带民间非常盛行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FFA2F908-B3B6-49B1-B676-E6CB473E8294}"/>
              </a:ext>
            </a:extLst>
          </p:cNvPr>
          <p:cNvGrpSpPr/>
          <p:nvPr/>
        </p:nvGrpSpPr>
        <p:grpSpPr>
          <a:xfrm>
            <a:off x="1215973" y="4128090"/>
            <a:ext cx="9915247" cy="1498210"/>
            <a:chOff x="1129075" y="1629361"/>
            <a:chExt cx="9915247" cy="1498210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6F540A6-CB2D-4BD1-8036-994DC5CADF0D}"/>
                </a:ext>
              </a:extLst>
            </p:cNvPr>
            <p:cNvSpPr txBox="1"/>
            <p:nvPr/>
          </p:nvSpPr>
          <p:spPr>
            <a:xfrm>
              <a:off x="10551879" y="1629361"/>
              <a:ext cx="492443" cy="14982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6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lvl="0">
                <a:defRPr/>
              </a:pP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禁蝎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3AA1B165-7B27-47A1-9137-35568A4D9A47}"/>
                </a:ext>
              </a:extLst>
            </p:cNvPr>
            <p:cNvCxnSpPr/>
            <p:nvPr/>
          </p:nvCxnSpPr>
          <p:spPr>
            <a:xfrm>
              <a:off x="10396027" y="1674181"/>
              <a:ext cx="0" cy="136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37442CFD-33F7-439F-BCAF-02649D1DF678}"/>
                </a:ext>
              </a:extLst>
            </p:cNvPr>
            <p:cNvSpPr txBox="1"/>
            <p:nvPr/>
          </p:nvSpPr>
          <p:spPr>
            <a:xfrm>
              <a:off x="1129075" y="1671565"/>
              <a:ext cx="9161482" cy="13644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R="0" lvl="0" indent="0" algn="just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lvl="0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谷雨之后，气温升高，病虫害进人高繁殖期。“禁蝎”的民俗反应了人们驱凶纳吉及渴望丰收平安的心情。这一习俗在山东、山西、陕西流行。古时，山西临汾一带谷雨日画张天师符贴在门上，名日“禁蝎”。陕西凤翔一带的禁蝎咒符，以木刻印制，足见其需求量是很大的。其上印有：“谷雨三月中，蝎子逞威风。神鸡叼一嘴，毒虫化为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画面当中雄鸡衔虫，爪下还有一只大蝎子。画上还有咒符。雄鸡治蝎的说法久在民间流传。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FC9E3D4-E676-4DDB-A853-36C4B82687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751" y="1726278"/>
            <a:ext cx="2714688" cy="22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569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5569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2onyyc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Microsoft Office PowerPoint</Application>
  <PresentationFormat>宽屏</PresentationFormat>
  <Paragraphs>180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等线</vt:lpstr>
      <vt:lpstr>思源黑体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2021-04-10T01:40:54Z</dcterms:created>
  <dcterms:modified xsi:type="dcterms:W3CDTF">2023-05-31T06:39:33Z</dcterms:modified>
</cp:coreProperties>
</file>