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  <p:sldMasterId id="2147483695" r:id="rId3"/>
  </p:sldMasterIdLst>
  <p:notesMasterIdLst>
    <p:notesMasterId r:id="rId26"/>
  </p:notesMasterIdLst>
  <p:sldIdLst>
    <p:sldId id="256" r:id="rId4"/>
    <p:sldId id="277" r:id="rId5"/>
    <p:sldId id="278" r:id="rId6"/>
    <p:sldId id="260" r:id="rId7"/>
    <p:sldId id="284" r:id="rId8"/>
    <p:sldId id="285" r:id="rId9"/>
    <p:sldId id="286" r:id="rId10"/>
    <p:sldId id="287" r:id="rId11"/>
    <p:sldId id="262" r:id="rId12"/>
    <p:sldId id="288" r:id="rId13"/>
    <p:sldId id="289" r:id="rId14"/>
    <p:sldId id="282" r:id="rId15"/>
    <p:sldId id="269" r:id="rId16"/>
    <p:sldId id="291" r:id="rId17"/>
    <p:sldId id="292" r:id="rId18"/>
    <p:sldId id="293" r:id="rId19"/>
    <p:sldId id="283" r:id="rId20"/>
    <p:sldId id="273" r:id="rId21"/>
    <p:sldId id="294" r:id="rId22"/>
    <p:sldId id="295" r:id="rId23"/>
    <p:sldId id="290" r:id="rId24"/>
    <p:sldId id="29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A67"/>
    <a:srgbClr val="032224"/>
    <a:srgbClr val="07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17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FFF6C-4B2F-4FAF-835A-B07BC227A4A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C013A-38CB-473F-AB29-8C67D9C4E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44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43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128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89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653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9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783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707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39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17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73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680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56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673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961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36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1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50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03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22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53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32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46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3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12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68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3DC119F-E711-4A16-ACD3-94E6E1B70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334210"/>
            <a:ext cx="12192000" cy="618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294" y="5448301"/>
            <a:ext cx="1100882" cy="90574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8D4EC93-BF63-4D2A-B697-4F9231A2520B}"/>
              </a:ext>
            </a:extLst>
          </p:cNvPr>
          <p:cNvGrpSpPr/>
          <p:nvPr userDrawn="1"/>
        </p:nvGrpSpPr>
        <p:grpSpPr>
          <a:xfrm>
            <a:off x="599814" y="0"/>
            <a:ext cx="797185" cy="770021"/>
            <a:chOff x="454100" y="0"/>
            <a:chExt cx="797185" cy="1074821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87C5B315-6378-4721-95E1-D409E444BDBB}"/>
                </a:ext>
              </a:extLst>
            </p:cNvPr>
            <p:cNvSpPr/>
            <p:nvPr userDrawn="1"/>
          </p:nvSpPr>
          <p:spPr>
            <a:xfrm>
              <a:off x="454100" y="0"/>
              <a:ext cx="797185" cy="1074821"/>
            </a:xfrm>
            <a:prstGeom prst="rect">
              <a:avLst/>
            </a:prstGeom>
            <a:solidFill>
              <a:srgbClr val="032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1E75A1BF-4068-4BBC-A3D2-3F0C9FB53EDD}"/>
                </a:ext>
              </a:extLst>
            </p:cNvPr>
            <p:cNvSpPr txBox="1"/>
            <p:nvPr userDrawn="1"/>
          </p:nvSpPr>
          <p:spPr>
            <a:xfrm>
              <a:off x="470145" y="34477"/>
              <a:ext cx="781140" cy="988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2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节气介绍</a:t>
              </a:r>
              <a:endParaRPr kumimoji="1" lang="en-US" altLang="zh-CN" sz="2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F23C5B1-1652-4C7F-B4BE-8D7478089FD6}"/>
              </a:ext>
            </a:extLst>
          </p:cNvPr>
          <p:cNvSpPr txBox="1"/>
          <p:nvPr userDrawn="1"/>
        </p:nvSpPr>
        <p:spPr>
          <a:xfrm>
            <a:off x="1562151" y="383920"/>
            <a:ext cx="5727650" cy="3774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谷雨时节到，雨润百花开</a:t>
            </a:r>
          </a:p>
        </p:txBody>
      </p:sp>
    </p:spTree>
    <p:extLst>
      <p:ext uri="{BB962C8B-B14F-4D97-AF65-F5344CB8AC3E}">
        <p14:creationId xmlns:p14="http://schemas.microsoft.com/office/powerpoint/2010/main" val="15501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995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52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967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82104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6805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35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45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52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16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924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4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9BF1CD5-4780-47C9-9151-D8893AB455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B1E8EB37-C9B6-40DD-8250-EA4CBB8839C6}"/>
              </a:ext>
            </a:extLst>
          </p:cNvPr>
          <p:cNvSpPr/>
          <p:nvPr userDrawn="1"/>
        </p:nvSpPr>
        <p:spPr>
          <a:xfrm>
            <a:off x="0" y="334210"/>
            <a:ext cx="12192000" cy="618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4664D15C-C9BF-48C7-B786-BD08252440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294" y="5448301"/>
            <a:ext cx="1100882" cy="90574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2822A6B-9B5E-4F89-BF7D-E39D683FBC15}"/>
              </a:ext>
            </a:extLst>
          </p:cNvPr>
          <p:cNvGrpSpPr/>
          <p:nvPr userDrawn="1"/>
        </p:nvGrpSpPr>
        <p:grpSpPr>
          <a:xfrm>
            <a:off x="599814" y="0"/>
            <a:ext cx="797185" cy="770021"/>
            <a:chOff x="454100" y="0"/>
            <a:chExt cx="797185" cy="1074821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4727FE55-3734-495D-B8CD-FE7FD80A2825}"/>
                </a:ext>
              </a:extLst>
            </p:cNvPr>
            <p:cNvSpPr/>
            <p:nvPr userDrawn="1"/>
          </p:nvSpPr>
          <p:spPr>
            <a:xfrm>
              <a:off x="454100" y="0"/>
              <a:ext cx="797185" cy="1074821"/>
            </a:xfrm>
            <a:prstGeom prst="rect">
              <a:avLst/>
            </a:prstGeom>
            <a:solidFill>
              <a:srgbClr val="032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479720E5-ED59-4D4C-A8CE-53B1A75AACE1}"/>
                </a:ext>
              </a:extLst>
            </p:cNvPr>
            <p:cNvSpPr txBox="1"/>
            <p:nvPr userDrawn="1"/>
          </p:nvSpPr>
          <p:spPr>
            <a:xfrm>
              <a:off x="470145" y="34477"/>
              <a:ext cx="781140" cy="988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2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气候特征</a:t>
              </a:r>
              <a:endParaRPr kumimoji="1" lang="en-US" altLang="zh-CN" sz="2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B033FF89-D663-4BCB-B42A-B0D690F4C33A}"/>
              </a:ext>
            </a:extLst>
          </p:cNvPr>
          <p:cNvSpPr txBox="1"/>
          <p:nvPr userDrawn="1"/>
        </p:nvSpPr>
        <p:spPr>
          <a:xfrm>
            <a:off x="1562151" y="383920"/>
            <a:ext cx="5727650" cy="3774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谷雨时节到，雨润百花开</a:t>
            </a:r>
          </a:p>
        </p:txBody>
      </p:sp>
    </p:spTree>
    <p:extLst>
      <p:ext uri="{BB962C8B-B14F-4D97-AF65-F5344CB8AC3E}">
        <p14:creationId xmlns:p14="http://schemas.microsoft.com/office/powerpoint/2010/main" val="388058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07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75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7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38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93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93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9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88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63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2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D5BA61DC-0F23-494B-9E6B-4D933B77A5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FD6A31DE-7A8B-48CD-A39A-72B83D37ECC9}"/>
              </a:ext>
            </a:extLst>
          </p:cNvPr>
          <p:cNvSpPr/>
          <p:nvPr userDrawn="1"/>
        </p:nvSpPr>
        <p:spPr>
          <a:xfrm>
            <a:off x="0" y="334210"/>
            <a:ext cx="12192000" cy="618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5101EC95-A896-43F5-A08E-21DD4082D4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294" y="5448301"/>
            <a:ext cx="1100882" cy="90574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EFF5C6C1-0614-433C-9C87-4E214AD89FF4}"/>
              </a:ext>
            </a:extLst>
          </p:cNvPr>
          <p:cNvGrpSpPr/>
          <p:nvPr userDrawn="1"/>
        </p:nvGrpSpPr>
        <p:grpSpPr>
          <a:xfrm>
            <a:off x="599814" y="0"/>
            <a:ext cx="797185" cy="770021"/>
            <a:chOff x="454100" y="0"/>
            <a:chExt cx="797185" cy="1074821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E6BEA32F-C3D7-4770-AF4F-A995B0FDE935}"/>
                </a:ext>
              </a:extLst>
            </p:cNvPr>
            <p:cNvSpPr/>
            <p:nvPr userDrawn="1"/>
          </p:nvSpPr>
          <p:spPr>
            <a:xfrm>
              <a:off x="454100" y="0"/>
              <a:ext cx="797185" cy="1074821"/>
            </a:xfrm>
            <a:prstGeom prst="rect">
              <a:avLst/>
            </a:prstGeom>
            <a:solidFill>
              <a:srgbClr val="032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41F21F3B-35DF-468B-A026-154F3A7715FF}"/>
                </a:ext>
              </a:extLst>
            </p:cNvPr>
            <p:cNvSpPr txBox="1"/>
            <p:nvPr userDrawn="1"/>
          </p:nvSpPr>
          <p:spPr>
            <a:xfrm>
              <a:off x="470145" y="34477"/>
              <a:ext cx="781140" cy="988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2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民俗活动</a:t>
              </a:r>
              <a:endParaRPr kumimoji="1" lang="en-US" altLang="zh-CN" sz="2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73ACE89-6AC4-4D3A-81E6-2F505A4B4565}"/>
              </a:ext>
            </a:extLst>
          </p:cNvPr>
          <p:cNvSpPr txBox="1"/>
          <p:nvPr userDrawn="1"/>
        </p:nvSpPr>
        <p:spPr>
          <a:xfrm>
            <a:off x="1562151" y="383920"/>
            <a:ext cx="5727650" cy="3774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谷雨时节到，雨润百花开</a:t>
            </a:r>
          </a:p>
        </p:txBody>
      </p:sp>
    </p:spTree>
    <p:extLst>
      <p:ext uri="{BB962C8B-B14F-4D97-AF65-F5344CB8AC3E}">
        <p14:creationId xmlns:p14="http://schemas.microsoft.com/office/powerpoint/2010/main" val="144713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5B7407B-14DF-4D49-8C76-9359CCB081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719FDF3-32C0-4AE9-A4E5-728E361449BA}"/>
              </a:ext>
            </a:extLst>
          </p:cNvPr>
          <p:cNvSpPr/>
          <p:nvPr userDrawn="1"/>
        </p:nvSpPr>
        <p:spPr>
          <a:xfrm>
            <a:off x="0" y="334210"/>
            <a:ext cx="12192000" cy="618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6746306-464A-4543-AA13-A970952DBB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294" y="5448301"/>
            <a:ext cx="1100882" cy="905748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486FA704-E92C-45EF-AA9B-68C259E3CC46}"/>
              </a:ext>
            </a:extLst>
          </p:cNvPr>
          <p:cNvGrpSpPr/>
          <p:nvPr userDrawn="1"/>
        </p:nvGrpSpPr>
        <p:grpSpPr>
          <a:xfrm>
            <a:off x="599814" y="0"/>
            <a:ext cx="797185" cy="770021"/>
            <a:chOff x="454100" y="0"/>
            <a:chExt cx="797185" cy="1074821"/>
          </a:xfrm>
        </p:grpSpPr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E03FDBFD-E919-45D0-BD5B-4EE13C6FF563}"/>
                </a:ext>
              </a:extLst>
            </p:cNvPr>
            <p:cNvSpPr/>
            <p:nvPr userDrawn="1"/>
          </p:nvSpPr>
          <p:spPr>
            <a:xfrm>
              <a:off x="454100" y="0"/>
              <a:ext cx="797185" cy="1074821"/>
            </a:xfrm>
            <a:prstGeom prst="rect">
              <a:avLst/>
            </a:prstGeom>
            <a:solidFill>
              <a:srgbClr val="032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7CF470DB-7C22-47B8-BDDC-50A91AE20D08}"/>
                </a:ext>
              </a:extLst>
            </p:cNvPr>
            <p:cNvSpPr txBox="1"/>
            <p:nvPr userDrawn="1"/>
          </p:nvSpPr>
          <p:spPr>
            <a:xfrm>
              <a:off x="470145" y="34477"/>
              <a:ext cx="781140" cy="988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2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记载文彦</a:t>
              </a:r>
              <a:endParaRPr kumimoji="1" lang="en-US" altLang="zh-CN" sz="20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C8C0202C-7A4B-4D7A-B308-570488D32EFC}"/>
              </a:ext>
            </a:extLst>
          </p:cNvPr>
          <p:cNvSpPr txBox="1"/>
          <p:nvPr userDrawn="1"/>
        </p:nvSpPr>
        <p:spPr>
          <a:xfrm>
            <a:off x="1562151" y="383920"/>
            <a:ext cx="5727650" cy="3774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谷雨时节到，雨润百花开</a:t>
            </a:r>
          </a:p>
        </p:txBody>
      </p:sp>
    </p:spTree>
    <p:extLst>
      <p:ext uri="{BB962C8B-B14F-4D97-AF65-F5344CB8AC3E}">
        <p14:creationId xmlns:p14="http://schemas.microsoft.com/office/powerpoint/2010/main" val="428344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909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952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71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01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7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allOve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37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5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15F5A40-531E-4B59-9F78-A820D4D32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221282" y="221779"/>
            <a:ext cx="8085675" cy="4589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谷雨时节到，雨润百花开</a:t>
            </a:r>
          </a:p>
        </p:txBody>
      </p:sp>
    </p:spTree>
    <p:extLst>
      <p:ext uri="{BB962C8B-B14F-4D97-AF65-F5344CB8AC3E}">
        <p14:creationId xmlns:p14="http://schemas.microsoft.com/office/powerpoint/2010/main" val="24989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FB55E9F-E0E6-6F42-914A-119BDD6CECE2}"/>
              </a:ext>
            </a:extLst>
          </p:cNvPr>
          <p:cNvSpPr txBox="1"/>
          <p:nvPr/>
        </p:nvSpPr>
        <p:spPr>
          <a:xfrm>
            <a:off x="1619250" y="2479676"/>
            <a:ext cx="496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5A290"/>
              </a:buClr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谷雨时节，在我国南方地区，往往开始明显多雨，而特别是华南，一旦冷空气与暖湿空气交汇，往往形成较长时间的降雨天气。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74850" y="1933576"/>
            <a:ext cx="1663700" cy="482600"/>
            <a:chOff x="6261100" y="1933576"/>
            <a:chExt cx="1663700" cy="482600"/>
          </a:xfrm>
        </p:grpSpPr>
        <p:sp>
          <p:nvSpPr>
            <p:cNvPr id="3" name="圆角矩形 2">
              <a:extLst>
                <a:ext uri="{FF2B5EF4-FFF2-40B4-BE49-F238E27FC236}">
                  <a16:creationId xmlns="" xmlns:a16="http://schemas.microsoft.com/office/drawing/2014/main" id="{2A8BC4F0-53CF-8043-A7CE-C168DE6CDC28}"/>
                </a:ext>
              </a:extLst>
            </p:cNvPr>
            <p:cNvSpPr/>
            <p:nvPr/>
          </p:nvSpPr>
          <p:spPr>
            <a:xfrm>
              <a:off x="6261100" y="1933576"/>
              <a:ext cx="1663700" cy="482600"/>
            </a:xfrm>
            <a:prstGeom prst="roundRect">
              <a:avLst/>
            </a:prstGeom>
            <a:solidFill>
              <a:srgbClr val="032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2B94BD87-6904-F34C-93DB-9F01D1C66ACA}"/>
                </a:ext>
              </a:extLst>
            </p:cNvPr>
            <p:cNvSpPr txBox="1"/>
            <p:nvPr/>
          </p:nvSpPr>
          <p:spPr>
            <a:xfrm>
              <a:off x="6538952" y="199021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>
                  <a:solidFill>
                    <a:schemeClr val="bg1"/>
                  </a:solidFill>
                  <a:cs typeface="+mn-ea"/>
                  <a:sym typeface="+mn-lt"/>
                </a:rPr>
                <a:t>气候特征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74850" y="4116655"/>
            <a:ext cx="1663700" cy="482600"/>
            <a:chOff x="6261100" y="3762376"/>
            <a:chExt cx="1663700" cy="482600"/>
          </a:xfrm>
        </p:grpSpPr>
        <p:sp>
          <p:nvSpPr>
            <p:cNvPr id="5" name="圆角矩形 4">
              <a:extLst>
                <a:ext uri="{FF2B5EF4-FFF2-40B4-BE49-F238E27FC236}">
                  <a16:creationId xmlns="" xmlns:a16="http://schemas.microsoft.com/office/drawing/2014/main" id="{09263FB5-406E-D848-B77F-123BE1DB2AF8}"/>
                </a:ext>
              </a:extLst>
            </p:cNvPr>
            <p:cNvSpPr/>
            <p:nvPr/>
          </p:nvSpPr>
          <p:spPr>
            <a:xfrm>
              <a:off x="6261100" y="3762376"/>
              <a:ext cx="1663700" cy="4826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C8B1035F-CE43-0F4C-9B9E-632C7EB3B31E}"/>
                </a:ext>
              </a:extLst>
            </p:cNvPr>
            <p:cNvSpPr txBox="1"/>
            <p:nvPr/>
          </p:nvSpPr>
          <p:spPr>
            <a:xfrm>
              <a:off x="6538952" y="381901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>
                  <a:solidFill>
                    <a:schemeClr val="bg1"/>
                  </a:solidFill>
                  <a:cs typeface="+mn-ea"/>
                  <a:sym typeface="+mn-lt"/>
                </a:rPr>
                <a:t>气候特征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FB55E9F-E0E6-6F42-914A-119BDD6CECE2}"/>
              </a:ext>
            </a:extLst>
          </p:cNvPr>
          <p:cNvSpPr txBox="1"/>
          <p:nvPr/>
        </p:nvSpPr>
        <p:spPr>
          <a:xfrm>
            <a:off x="1619250" y="4357955"/>
            <a:ext cx="496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35A290"/>
              </a:buClr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Clr>
                <a:srgbClr val="35A290"/>
              </a:buClr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淮河流域是南方春雨和北方春旱区之间的过渡地区，从秦岭、淮河附近向北，春雨急剧减少。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950" y="1564096"/>
            <a:ext cx="41021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BF48FFE-7E6A-CF49-9F07-7A2C4822AA40}"/>
              </a:ext>
            </a:extLst>
          </p:cNvPr>
          <p:cNvSpPr txBox="1"/>
          <p:nvPr/>
        </p:nvSpPr>
        <p:spPr>
          <a:xfrm>
            <a:off x="5555488" y="2948239"/>
            <a:ext cx="5224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时节，在我国南方地区，往往开始明显多雨，而特别是华南，一旦冷空气与暖湿空气交汇，往往形成较长时间的降雨天气。淮河流域是南方春雨和北方春旱区之间的过渡地区，从秦岭、淮河附近向北，春雨急剧减少。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="" xmlns:a16="http://schemas.microsoft.com/office/drawing/2014/main" id="{C88A60A0-266F-8F4D-A45C-1FA254A8E770}"/>
              </a:ext>
            </a:extLst>
          </p:cNvPr>
          <p:cNvSpPr/>
          <p:nvPr/>
        </p:nvSpPr>
        <p:spPr>
          <a:xfrm>
            <a:off x="5555489" y="2213645"/>
            <a:ext cx="1663700" cy="482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27053C1-A308-F345-92E8-1405C919024E}"/>
              </a:ext>
            </a:extLst>
          </p:cNvPr>
          <p:cNvSpPr txBox="1"/>
          <p:nvPr/>
        </p:nvSpPr>
        <p:spPr>
          <a:xfrm>
            <a:off x="5833341" y="22702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solidFill>
                  <a:schemeClr val="bg1"/>
                </a:solidFill>
                <a:cs typeface="+mn-ea"/>
                <a:sym typeface="+mn-lt"/>
              </a:rPr>
              <a:t>气候特征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49" y="1676400"/>
            <a:ext cx="5993336" cy="37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97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0A65338-5AE7-453C-902C-CF87E6C563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B02A9EFE-DFEE-403E-8A0B-E94F30381FDC}"/>
              </a:ext>
            </a:extLst>
          </p:cNvPr>
          <p:cNvSpPr txBox="1"/>
          <p:nvPr/>
        </p:nvSpPr>
        <p:spPr>
          <a:xfrm>
            <a:off x="1170180" y="2707089"/>
            <a:ext cx="4916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dirty="0">
                <a:solidFill>
                  <a:schemeClr val="bg1"/>
                </a:solidFill>
                <a:cs typeface="+mn-ea"/>
                <a:sym typeface="+mn-lt"/>
              </a:rPr>
              <a:t>民俗活动</a:t>
            </a:r>
            <a:endParaRPr kumimoji="1" lang="en-US" altLang="zh-CN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0259516-A356-474F-94DA-C7A01B835844}"/>
              </a:ext>
            </a:extLst>
          </p:cNvPr>
          <p:cNvSpPr txBox="1"/>
          <p:nvPr/>
        </p:nvSpPr>
        <p:spPr>
          <a:xfrm>
            <a:off x="1234348" y="173283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第三章节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8CE212-E26F-4DE6-977D-E747FB10B870}"/>
              </a:ext>
            </a:extLst>
          </p:cNvPr>
          <p:cNvSpPr txBox="1"/>
          <p:nvPr/>
        </p:nvSpPr>
        <p:spPr>
          <a:xfrm>
            <a:off x="1234348" y="4124023"/>
            <a:ext cx="62117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8E03FEF3-4C10-4D7A-9E1F-00901F37B8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856" y="5035722"/>
            <a:ext cx="606580" cy="80843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CBF9668-D8C6-48AC-87D9-C7646AB8E737}"/>
              </a:ext>
            </a:extLst>
          </p:cNvPr>
          <p:cNvSpPr txBox="1"/>
          <p:nvPr/>
        </p:nvSpPr>
        <p:spPr>
          <a:xfrm>
            <a:off x="2221282" y="221779"/>
            <a:ext cx="8085675" cy="4589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谷雨时节到，雨润百花开</a:t>
            </a:r>
          </a:p>
        </p:txBody>
      </p:sp>
    </p:spTree>
    <p:extLst>
      <p:ext uri="{BB962C8B-B14F-4D97-AF65-F5344CB8AC3E}">
        <p14:creationId xmlns:p14="http://schemas.microsoft.com/office/powerpoint/2010/main" val="168666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7B00BE5C-BEDB-1140-BF03-68EFACF32B18}"/>
              </a:ext>
            </a:extLst>
          </p:cNvPr>
          <p:cNvSpPr txBox="1"/>
          <p:nvPr/>
        </p:nvSpPr>
        <p:spPr>
          <a:xfrm>
            <a:off x="983489" y="4767976"/>
            <a:ext cx="1026871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时节，在我国南方地区，往往开始明显多雨，而特别是华南，一旦冷空气与暖湿空气交汇，往往形成较长时间的降雨天气。淮河流域是南方春雨和北方春旱区之间的过渡地区，从秦岭、淮河附近向北，春雨急剧减少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43C006B-7050-1941-A3EB-809EBDE29E06}"/>
              </a:ext>
            </a:extLst>
          </p:cNvPr>
          <p:cNvSpPr txBox="1"/>
          <p:nvPr/>
        </p:nvSpPr>
        <p:spPr>
          <a:xfrm>
            <a:off x="983489" y="2404145"/>
            <a:ext cx="4896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时节，在我国南方地区，往往开始明显多雨，而特别是华南，一旦冷空气与暖湿空气交汇，往往形成较长时间的降雨天气。淮河流域是南方春雨和北方春旱区之间的过渡地区，从秦岭、淮河附近向北，春雨急剧减少。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="" xmlns:a16="http://schemas.microsoft.com/office/drawing/2014/main" id="{6D42058E-9E23-1C4E-A063-DE086B0B1135}"/>
              </a:ext>
            </a:extLst>
          </p:cNvPr>
          <p:cNvSpPr/>
          <p:nvPr/>
        </p:nvSpPr>
        <p:spPr>
          <a:xfrm>
            <a:off x="1104900" y="1802503"/>
            <a:ext cx="1663700" cy="482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65D5EE1-5DED-214F-8F96-E0674B32BDD9}"/>
              </a:ext>
            </a:extLst>
          </p:cNvPr>
          <p:cNvSpPr txBox="1"/>
          <p:nvPr/>
        </p:nvSpPr>
        <p:spPr>
          <a:xfrm>
            <a:off x="1382752" y="18591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solidFill>
                  <a:schemeClr val="bg1"/>
                </a:solidFill>
                <a:cs typeface="+mn-ea"/>
                <a:sym typeface="+mn-lt"/>
              </a:rPr>
              <a:t>民俗活动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812" y="476251"/>
            <a:ext cx="6227006" cy="467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13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519" y="1028906"/>
            <a:ext cx="4941771" cy="49417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3A368FA-8F9D-044A-AE9F-1DB53CE17DF1}"/>
              </a:ext>
            </a:extLst>
          </p:cNvPr>
          <p:cNvSpPr txBox="1"/>
          <p:nvPr/>
        </p:nvSpPr>
        <p:spPr>
          <a:xfrm>
            <a:off x="1281270" y="2304689"/>
            <a:ext cx="5096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谷雨，是“雨生百谷”的意思，此时降水明显增加，田中的秧苗初插、作物新种，最需要雨水的滋润。降雨量充足而及时，谷类作物能茁壮成长。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“时雨乃降，五谷百果乃登”。谷雨最主要的特点是春雨绵绵，有利于谷物生长。雨生百谷，反映了“谷雨”的农业气候意义。它是古代农耕文化对于节令的反映。</a:t>
            </a:r>
          </a:p>
        </p:txBody>
      </p:sp>
    </p:spTree>
    <p:extLst>
      <p:ext uri="{BB962C8B-B14F-4D97-AF65-F5344CB8AC3E}">
        <p14:creationId xmlns:p14="http://schemas.microsoft.com/office/powerpoint/2010/main" val="152461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19E35B9-8AD9-3A49-95DA-AD31DC82CCA3}"/>
              </a:ext>
            </a:extLst>
          </p:cNvPr>
          <p:cNvSpPr txBox="1"/>
          <p:nvPr/>
        </p:nvSpPr>
        <p:spPr>
          <a:xfrm>
            <a:off x="1555627" y="47893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摘谷雨茶</a:t>
            </a:r>
            <a:endParaRPr kumimoji="1" lang="zh-CN" altLang="en-US" sz="240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D8566AA-39E4-774F-A1F3-24427DF57ADC}"/>
              </a:ext>
            </a:extLst>
          </p:cNvPr>
          <p:cNvSpPr txBox="1"/>
          <p:nvPr/>
        </p:nvSpPr>
        <p:spPr>
          <a:xfrm>
            <a:off x="5291089" y="478934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祭祀文祖仓颉</a:t>
            </a:r>
            <a:endParaRPr kumimoji="1" lang="zh-CN" altLang="en-US" sz="24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FD1F1C-8780-1F4B-8020-28DF427796CE}"/>
              </a:ext>
            </a:extLst>
          </p:cNvPr>
          <p:cNvSpPr txBox="1"/>
          <p:nvPr/>
        </p:nvSpPr>
        <p:spPr>
          <a:xfrm>
            <a:off x="9392040" y="478934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谷雨贴</a:t>
            </a:r>
            <a:endParaRPr kumimoji="1" lang="zh-CN" altLang="en-US" sz="240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865" y="1925717"/>
            <a:ext cx="2589815" cy="27424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4655" y="1674374"/>
            <a:ext cx="3134621" cy="31346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236" y="1815202"/>
            <a:ext cx="2852966" cy="28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E2D8242-99C6-A744-B616-A55B7BF04826}"/>
              </a:ext>
            </a:extLst>
          </p:cNvPr>
          <p:cNvSpPr txBox="1"/>
          <p:nvPr/>
        </p:nvSpPr>
        <p:spPr>
          <a:xfrm>
            <a:off x="5003467" y="2073949"/>
            <a:ext cx="5861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的天气最主要的特点多雨，有利于谷物生长。谷雨时节，南方地区“杨花落尽子规啼”，柳絮飞落，杜鹃夜啼，牡丹吐蕊，樱桃红熟，自然景物告示人们：时至暮春了。这时，气温升高较快。谷雨是春季的最后一个节气，这时田中的秧苗初插、作物新种，最需要雨水的滋润，所以说“春雨贵如油”。谷雨节气后降雨增多，空气中的湿度逐渐加大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083" y="1404888"/>
            <a:ext cx="3838068" cy="40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A226572-3505-4DDB-BEA7-174E3E1971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4693B8FF-D349-4F59-BCA4-1FF6E5C78AAB}"/>
              </a:ext>
            </a:extLst>
          </p:cNvPr>
          <p:cNvSpPr txBox="1"/>
          <p:nvPr/>
        </p:nvSpPr>
        <p:spPr>
          <a:xfrm>
            <a:off x="1170180" y="2707089"/>
            <a:ext cx="4916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dirty="0">
                <a:solidFill>
                  <a:schemeClr val="bg1"/>
                </a:solidFill>
                <a:cs typeface="+mn-ea"/>
                <a:sym typeface="+mn-lt"/>
              </a:rPr>
              <a:t>文彦记载</a:t>
            </a:r>
            <a:endParaRPr kumimoji="1" lang="en-US" altLang="zh-CN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53E61DBE-18D1-4997-8548-786AE8373D2A}"/>
              </a:ext>
            </a:extLst>
          </p:cNvPr>
          <p:cNvSpPr txBox="1"/>
          <p:nvPr/>
        </p:nvSpPr>
        <p:spPr>
          <a:xfrm>
            <a:off x="1234348" y="173283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第四章节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7F7EB17-FA3E-4DB7-AC3D-D2D557C44A09}"/>
              </a:ext>
            </a:extLst>
          </p:cNvPr>
          <p:cNvSpPr txBox="1"/>
          <p:nvPr/>
        </p:nvSpPr>
        <p:spPr>
          <a:xfrm>
            <a:off x="1234348" y="4124023"/>
            <a:ext cx="62117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89347CC0-B0DB-411C-9064-49DEDE0015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856" y="5035722"/>
            <a:ext cx="606580" cy="80843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BA98595-1741-4CDA-952E-471D6A9EFD79}"/>
              </a:ext>
            </a:extLst>
          </p:cNvPr>
          <p:cNvSpPr txBox="1"/>
          <p:nvPr/>
        </p:nvSpPr>
        <p:spPr>
          <a:xfrm>
            <a:off x="2221282" y="221779"/>
            <a:ext cx="8085675" cy="4589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谷雨时节到，雨润百花开</a:t>
            </a:r>
          </a:p>
        </p:txBody>
      </p:sp>
    </p:spTree>
    <p:extLst>
      <p:ext uri="{BB962C8B-B14F-4D97-AF65-F5344CB8AC3E}">
        <p14:creationId xmlns:p14="http://schemas.microsoft.com/office/powerpoint/2010/main" val="231440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EB17148-986E-644D-93C1-AA1FCFE35809}"/>
              </a:ext>
            </a:extLst>
          </p:cNvPr>
          <p:cNvSpPr txBox="1"/>
          <p:nvPr/>
        </p:nvSpPr>
        <p:spPr>
          <a:xfrm>
            <a:off x="983489" y="2823245"/>
            <a:ext cx="3727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赏花，谷雨前后也是牡丹花开的重要时段，因此，牡丹花也被称为“谷雨花”。“谷雨三朝看牡丹”，赏牡丹成为人们闲暇重要的娱乐活动。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68182E5-E5A8-474F-8F9D-B1213468EEA3}"/>
              </a:ext>
            </a:extLst>
          </p:cNvPr>
          <p:cNvSpPr txBox="1"/>
          <p:nvPr/>
        </p:nvSpPr>
        <p:spPr>
          <a:xfrm>
            <a:off x="7956550" y="2823245"/>
            <a:ext cx="3238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谷雨贴，禁杀五毒，谷雨以后气温升高，病虫害进入高繁衍期，为了减轻病虫害对作物及人的伤害，农家一边进田灭虫，一边张贴谷雨贴，进行驱凶纳吉的祈祷。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9DB1941-95BD-464B-A4E0-0545C6EE0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0794" y="647700"/>
            <a:ext cx="5633834" cy="5633834"/>
          </a:xfrm>
          <a:prstGeom prst="rect">
            <a:avLst/>
          </a:prstGeom>
        </p:spPr>
      </p:pic>
      <p:sp>
        <p:nvSpPr>
          <p:cNvPr id="10" name="圆角矩形 9">
            <a:extLst>
              <a:ext uri="{FF2B5EF4-FFF2-40B4-BE49-F238E27FC236}">
                <a16:creationId xmlns="" xmlns:a16="http://schemas.microsoft.com/office/drawing/2014/main" id="{C1D14E24-7C26-4743-BCC2-A089D4009D48}"/>
              </a:ext>
            </a:extLst>
          </p:cNvPr>
          <p:cNvSpPr/>
          <p:nvPr/>
        </p:nvSpPr>
        <p:spPr>
          <a:xfrm>
            <a:off x="1016000" y="2158103"/>
            <a:ext cx="1663700" cy="482600"/>
          </a:xfrm>
          <a:prstGeom prst="roundRect">
            <a:avLst/>
          </a:prstGeom>
          <a:solidFill>
            <a:srgbClr val="032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50E4C81E-F847-544F-9B26-6BF187A39471}"/>
              </a:ext>
            </a:extLst>
          </p:cNvPr>
          <p:cNvSpPr txBox="1"/>
          <p:nvPr/>
        </p:nvSpPr>
        <p:spPr>
          <a:xfrm>
            <a:off x="1293852" y="22147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solidFill>
                  <a:schemeClr val="bg1"/>
                </a:solidFill>
                <a:cs typeface="+mn-ea"/>
                <a:sym typeface="+mn-lt"/>
              </a:rPr>
              <a:t>文彦记载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="" xmlns:a16="http://schemas.microsoft.com/office/drawing/2014/main" id="{6C9921AC-06DE-5F40-9EFC-62DA748AE1F6}"/>
              </a:ext>
            </a:extLst>
          </p:cNvPr>
          <p:cNvSpPr/>
          <p:nvPr/>
        </p:nvSpPr>
        <p:spPr>
          <a:xfrm>
            <a:off x="8051800" y="2158103"/>
            <a:ext cx="1663700" cy="482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E04D3820-7BBD-E149-B36E-B07D9F109D9C}"/>
              </a:ext>
            </a:extLst>
          </p:cNvPr>
          <p:cNvSpPr txBox="1"/>
          <p:nvPr/>
        </p:nvSpPr>
        <p:spPr>
          <a:xfrm>
            <a:off x="8329652" y="22147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solidFill>
                  <a:schemeClr val="bg1"/>
                </a:solidFill>
                <a:cs typeface="+mn-ea"/>
                <a:sym typeface="+mn-lt"/>
              </a:rPr>
              <a:t>文彦记载</a:t>
            </a:r>
          </a:p>
        </p:txBody>
      </p:sp>
    </p:spTree>
    <p:extLst>
      <p:ext uri="{BB962C8B-B14F-4D97-AF65-F5344CB8AC3E}">
        <p14:creationId xmlns:p14="http://schemas.microsoft.com/office/powerpoint/2010/main" val="90420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2649095-7C81-5A41-8FD7-9AF1C1E2836B}"/>
              </a:ext>
            </a:extLst>
          </p:cNvPr>
          <p:cNvSpPr txBox="1"/>
          <p:nvPr/>
        </p:nvSpPr>
        <p:spPr>
          <a:xfrm>
            <a:off x="1528010" y="1524503"/>
            <a:ext cx="946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时节，在我国南方地区，往往开始明显多雨，而特别是华南，一旦冷空气与暖湿空气交汇，往往形成较长时间的降雨天气。淮河流域是南方春雨和北方春旱区之间的过渡地区，从秦岭、淮河附近向北，春雨急剧减少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91398F0-FFAC-D546-9D9C-503AC7C5C8DD}"/>
              </a:ext>
            </a:extLst>
          </p:cNvPr>
          <p:cNvSpPr txBox="1"/>
          <p:nvPr/>
        </p:nvSpPr>
        <p:spPr>
          <a:xfrm>
            <a:off x="5945668" y="3519188"/>
            <a:ext cx="4692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时节，在我国南方地区，往往开始明显多雨，而特别是华南，一旦冷空气与暖湿空气交汇，往往形成较长时间的降雨天气。淮河流域是南方春雨和北方春旱区之间的过渡地区，从秦岭、淮河附近向北，春雨急剧减少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294" y="2290010"/>
            <a:ext cx="4058779" cy="40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38A3E1C-4EE1-43ED-807F-3C54D06191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221282" y="6103079"/>
            <a:ext cx="8085675" cy="4589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谷雨时节到，雨润百花开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449708" y="317768"/>
            <a:ext cx="1500486" cy="9883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5155322" y="629652"/>
            <a:ext cx="0" cy="5293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286596" y="629652"/>
            <a:ext cx="0" cy="5293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725364" y="1866900"/>
            <a:ext cx="1367762" cy="3412654"/>
            <a:chOff x="3782597" y="2662453"/>
            <a:chExt cx="1367762" cy="3308303"/>
          </a:xfrm>
        </p:grpSpPr>
        <p:sp>
          <p:nvSpPr>
            <p:cNvPr id="3" name="文本框 2"/>
            <p:cNvSpPr txBox="1"/>
            <p:nvPr/>
          </p:nvSpPr>
          <p:spPr>
            <a:xfrm>
              <a:off x="3782597" y="2662453"/>
              <a:ext cx="677108" cy="27437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节气介绍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448628" y="2729714"/>
              <a:ext cx="701731" cy="3241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please enter the text you need here. thank you for using our ppt template.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127836" y="1866900"/>
            <a:ext cx="1367762" cy="3412654"/>
            <a:chOff x="3782597" y="2662453"/>
            <a:chExt cx="1367762" cy="3308303"/>
          </a:xfrm>
        </p:grpSpPr>
        <p:sp>
          <p:nvSpPr>
            <p:cNvPr id="22" name="文本框 21"/>
            <p:cNvSpPr txBox="1"/>
            <p:nvPr/>
          </p:nvSpPr>
          <p:spPr>
            <a:xfrm>
              <a:off x="3782597" y="2662453"/>
              <a:ext cx="677108" cy="27437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气候特征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448628" y="2729714"/>
              <a:ext cx="701731" cy="3241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please enter the text you need here. thank you for using our ppt template.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30308" y="1866900"/>
            <a:ext cx="1367762" cy="3412654"/>
            <a:chOff x="3782597" y="2662453"/>
            <a:chExt cx="1367762" cy="3308303"/>
          </a:xfrm>
        </p:grpSpPr>
        <p:sp>
          <p:nvSpPr>
            <p:cNvPr id="25" name="文本框 24"/>
            <p:cNvSpPr txBox="1"/>
            <p:nvPr/>
          </p:nvSpPr>
          <p:spPr>
            <a:xfrm>
              <a:off x="3782597" y="2662453"/>
              <a:ext cx="677108" cy="27437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民俗活动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448628" y="2729714"/>
              <a:ext cx="701731" cy="3241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please enter the text you need here. thank you for using our ppt template.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32780" y="1866900"/>
            <a:ext cx="1367762" cy="3412654"/>
            <a:chOff x="3782597" y="2662453"/>
            <a:chExt cx="1367762" cy="3308303"/>
          </a:xfrm>
        </p:grpSpPr>
        <p:sp>
          <p:nvSpPr>
            <p:cNvPr id="28" name="文本框 27"/>
            <p:cNvSpPr txBox="1"/>
            <p:nvPr/>
          </p:nvSpPr>
          <p:spPr>
            <a:xfrm>
              <a:off x="3782597" y="2662453"/>
              <a:ext cx="677108" cy="27437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文彦记载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48628" y="2729714"/>
              <a:ext cx="701731" cy="3241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please enter the text you need here. thank you for using our ppt template.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17577" y="461639"/>
            <a:ext cx="1612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0E6A67"/>
                </a:solidFill>
              </a:rPr>
              <a:t>https://www.ypppt.com/</a:t>
            </a:r>
            <a:endParaRPr lang="zh-CN" altLang="en-US" sz="800" dirty="0">
              <a:solidFill>
                <a:srgbClr val="0E6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7232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BD10BBC-A86D-1C48-B84D-281F7362EAEF}"/>
              </a:ext>
            </a:extLst>
          </p:cNvPr>
          <p:cNvSpPr txBox="1"/>
          <p:nvPr/>
        </p:nvSpPr>
        <p:spPr>
          <a:xfrm>
            <a:off x="2750887" y="2886745"/>
            <a:ext cx="4686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时节，在我国南方地区，往往开始明显多雨，而特别是华南，一旦冷空气与暖湿空气交汇，往往形成较长时间的降雨天气。淮河流域是南方春雨和北方春旱区之间的过渡地区，从秦岭、淮河附近向北，春雨急剧减少。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2980210D-C68B-E448-8A73-9F365843EEBE}"/>
              </a:ext>
            </a:extLst>
          </p:cNvPr>
          <p:cNvSpPr/>
          <p:nvPr/>
        </p:nvSpPr>
        <p:spPr>
          <a:xfrm>
            <a:off x="2877887" y="2208903"/>
            <a:ext cx="1663700" cy="482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1E12783-A825-074E-B608-EEC2614DAB07}"/>
              </a:ext>
            </a:extLst>
          </p:cNvPr>
          <p:cNvSpPr txBox="1"/>
          <p:nvPr/>
        </p:nvSpPr>
        <p:spPr>
          <a:xfrm>
            <a:off x="3155739" y="2265537"/>
            <a:ext cx="11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>
                <a:solidFill>
                  <a:schemeClr val="bg1"/>
                </a:solidFill>
                <a:cs typeface="+mn-ea"/>
                <a:sym typeface="+mn-lt"/>
              </a:rPr>
              <a:t>文彦记载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288AC4F-7203-C047-AF69-3128C89614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3092"/>
            <a:ext cx="2794000" cy="279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2089" y="1040729"/>
            <a:ext cx="4776542" cy="47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2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8945632-8E99-408B-9087-10D3F1DDFA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7C0F1B2-8968-4D19-8BD3-4AA15E6F06E8}"/>
              </a:ext>
            </a:extLst>
          </p:cNvPr>
          <p:cNvSpPr txBox="1"/>
          <p:nvPr/>
        </p:nvSpPr>
        <p:spPr>
          <a:xfrm>
            <a:off x="2221282" y="221779"/>
            <a:ext cx="8085675" cy="4589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谷雨时节到，雨润百花开</a:t>
            </a:r>
          </a:p>
        </p:txBody>
      </p:sp>
    </p:spTree>
    <p:extLst>
      <p:ext uri="{BB962C8B-B14F-4D97-AF65-F5344CB8AC3E}">
        <p14:creationId xmlns:p14="http://schemas.microsoft.com/office/powerpoint/2010/main" val="48982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10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724C0E1-61BB-4761-9C9A-FB3EC3DDAB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BE9EF36E-E4D3-BD4B-8FA4-F0AB38DD711A}"/>
              </a:ext>
            </a:extLst>
          </p:cNvPr>
          <p:cNvSpPr txBox="1"/>
          <p:nvPr/>
        </p:nvSpPr>
        <p:spPr>
          <a:xfrm>
            <a:off x="1170180" y="2707089"/>
            <a:ext cx="4916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dirty="0">
                <a:solidFill>
                  <a:schemeClr val="bg1"/>
                </a:solidFill>
                <a:cs typeface="+mn-ea"/>
                <a:sym typeface="+mn-lt"/>
              </a:rPr>
              <a:t>节气介绍</a:t>
            </a:r>
            <a:endParaRPr kumimoji="1" lang="en-US" altLang="zh-CN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2A732105-1189-194C-BD2E-04AAFE67372E}"/>
              </a:ext>
            </a:extLst>
          </p:cNvPr>
          <p:cNvSpPr txBox="1"/>
          <p:nvPr/>
        </p:nvSpPr>
        <p:spPr>
          <a:xfrm>
            <a:off x="1234348" y="173283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第一章节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3F80B917-7FE1-854D-8EC5-948CF963AE31}"/>
              </a:ext>
            </a:extLst>
          </p:cNvPr>
          <p:cNvSpPr txBox="1"/>
          <p:nvPr/>
        </p:nvSpPr>
        <p:spPr>
          <a:xfrm>
            <a:off x="1234348" y="4124023"/>
            <a:ext cx="62117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856" y="5035722"/>
            <a:ext cx="606580" cy="808436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2221282" y="221779"/>
            <a:ext cx="8085675" cy="4589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谷雨时节到，雨润百花开</a:t>
            </a:r>
          </a:p>
        </p:txBody>
      </p:sp>
    </p:spTree>
    <p:extLst>
      <p:ext uri="{BB962C8B-B14F-4D97-AF65-F5344CB8AC3E}">
        <p14:creationId xmlns:p14="http://schemas.microsoft.com/office/powerpoint/2010/main" val="255242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A0FB9B8-CDDB-E649-A9A7-9AAF3A6BA736}"/>
              </a:ext>
            </a:extLst>
          </p:cNvPr>
          <p:cNvSpPr txBox="1"/>
          <p:nvPr/>
        </p:nvSpPr>
        <p:spPr>
          <a:xfrm>
            <a:off x="744969" y="1931069"/>
            <a:ext cx="5829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谷雨，是二十四节气之第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个节气，春季的最后一个节气。斗指辰；太阳黄经为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30° 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；于每年公历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19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日－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日交节。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是“雨生百谷”的意思，此时降水明显增加，田中的秧苗初插、作物新种，最需要雨水的滋润，正所谓“春雨贵如油”。降雨量充足而及时，谷类作物能茁壮成长。谷雨与雨水、小满、小雪、大雪等节气一样，都是反映降水现象的节气，是古代农耕文化对于节令的反映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161" y="952500"/>
            <a:ext cx="5230020" cy="52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4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B059760-7449-3F42-9FF5-C886A14C0B3F}"/>
              </a:ext>
            </a:extLst>
          </p:cNvPr>
          <p:cNvSpPr txBox="1"/>
          <p:nvPr/>
        </p:nvSpPr>
        <p:spPr>
          <a:xfrm>
            <a:off x="3374765" y="1778503"/>
            <a:ext cx="808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谷雨时节，在我国南方地区，往往开始明显多雨，而特别是华南，一旦冷空气与暖湿空气交汇，往往形成较长时间的降雨天气。淮河流域是南方春雨和北方春旱区之间的过渡地区，从秦岭、淮河附近向北，春雨急剧减少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62CFB07-609D-6245-8B4F-1EFA17072534}"/>
              </a:ext>
            </a:extLst>
          </p:cNvPr>
          <p:cNvSpPr txBox="1"/>
          <p:nvPr/>
        </p:nvSpPr>
        <p:spPr>
          <a:xfrm>
            <a:off x="1336415" y="4287614"/>
            <a:ext cx="5778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农耕生产与大自然的节律息息相关，它是上古先民顺应农时，通过观察天体运行，认知一岁（年）中时令、气候、物候等方面变化规律所形成的知识体系。古时，临制四方、建四时、均五行、移节度、定诸纪，皆系于北斗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336415" y="3641558"/>
            <a:ext cx="99251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538" y="1657350"/>
            <a:ext cx="2219464" cy="16645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4373" y="3654894"/>
            <a:ext cx="2830382" cy="28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147795" y="2207126"/>
            <a:ext cx="3302000" cy="3023369"/>
            <a:chOff x="1320374" y="2207126"/>
            <a:chExt cx="3302000" cy="3023369"/>
          </a:xfrm>
        </p:grpSpPr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377E9A3F-1906-B84C-A68A-EC11CE8B7B41}"/>
                </a:ext>
              </a:extLst>
            </p:cNvPr>
            <p:cNvSpPr txBox="1"/>
            <p:nvPr/>
          </p:nvSpPr>
          <p:spPr>
            <a:xfrm>
              <a:off x="1320374" y="2922171"/>
              <a:ext cx="3302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临制四方、建四时、均五行、移节度、定诸纪，皆系于北斗。北斗七星是北半球的重要星象，在不同的季节和夜晚不同的时间，会出现于北半球天空不同的方位，它是古人定方向、季节节气的标尺。</a:t>
              </a:r>
            </a:p>
          </p:txBody>
        </p:sp>
        <p:sp>
          <p:nvSpPr>
            <p:cNvPr id="7" name="圆角矩形 6">
              <a:extLst>
                <a:ext uri="{FF2B5EF4-FFF2-40B4-BE49-F238E27FC236}">
                  <a16:creationId xmlns="" xmlns:a16="http://schemas.microsoft.com/office/drawing/2014/main" id="{50650EDA-8C0F-9C4F-BB10-D161627C0789}"/>
                </a:ext>
              </a:extLst>
            </p:cNvPr>
            <p:cNvSpPr/>
            <p:nvPr/>
          </p:nvSpPr>
          <p:spPr>
            <a:xfrm>
              <a:off x="1383874" y="2207126"/>
              <a:ext cx="2001011" cy="613444"/>
            </a:xfrm>
            <a:prstGeom prst="roundRect">
              <a:avLst/>
            </a:prstGeom>
            <a:solidFill>
              <a:srgbClr val="0736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08D77B66-015C-BD40-B846-E1F9E4284532}"/>
                </a:ext>
              </a:extLst>
            </p:cNvPr>
            <p:cNvSpPr txBox="1"/>
            <p:nvPr/>
          </p:nvSpPr>
          <p:spPr>
            <a:xfrm>
              <a:off x="1779085" y="231563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节气由来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995059" y="2207126"/>
            <a:ext cx="3302000" cy="2654036"/>
            <a:chOff x="5460574" y="2207126"/>
            <a:chExt cx="3302000" cy="2654036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C07DB86D-798D-D44C-BBB5-340A7A6FD08D}"/>
                </a:ext>
              </a:extLst>
            </p:cNvPr>
            <p:cNvSpPr txBox="1"/>
            <p:nvPr/>
          </p:nvSpPr>
          <p:spPr>
            <a:xfrm>
              <a:off x="5460574" y="2922170"/>
              <a:ext cx="330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北斗七星围绕北极星自东向西转的规律，我国古代的星象学家把它形象地叫做“斗转星移”，而通过“斗转星移”的规律，人们能够判断季节节气时间。</a:t>
              </a:r>
            </a:p>
          </p:txBody>
        </p:sp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0702F603-4C99-C646-8EF1-037F0827F283}"/>
                </a:ext>
              </a:extLst>
            </p:cNvPr>
            <p:cNvSpPr/>
            <p:nvPr/>
          </p:nvSpPr>
          <p:spPr>
            <a:xfrm>
              <a:off x="5498674" y="2207126"/>
              <a:ext cx="2001011" cy="61344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CA73D741-F488-AF4A-AA1C-11D5F4150B56}"/>
                </a:ext>
              </a:extLst>
            </p:cNvPr>
            <p:cNvSpPr txBox="1"/>
            <p:nvPr/>
          </p:nvSpPr>
          <p:spPr>
            <a:xfrm>
              <a:off x="5893885" y="231379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cs typeface="+mn-ea"/>
                  <a:sym typeface="+mn-lt"/>
                </a:rPr>
                <a:t>节气由来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1A510231-01B0-8F47-8309-E1161B7300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88" y="1400946"/>
            <a:ext cx="4455362" cy="445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9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BD91350-6719-2C47-8F63-50DDE7A50D93}"/>
              </a:ext>
            </a:extLst>
          </p:cNvPr>
          <p:cNvSpPr txBox="1"/>
          <p:nvPr/>
        </p:nvSpPr>
        <p:spPr>
          <a:xfrm>
            <a:off x="1181100" y="1690115"/>
            <a:ext cx="308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西汉汉武帝时期将“二十四节气”吸收入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太初历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作为指导农事的历法补充。采用“平均时间法”（又称平气法）划分节气。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698E3D3-A13F-7145-A94F-097D0F4E4921}"/>
              </a:ext>
            </a:extLst>
          </p:cNvPr>
          <p:cNvSpPr txBox="1"/>
          <p:nvPr/>
        </p:nvSpPr>
        <p:spPr>
          <a:xfrm>
            <a:off x="1181100" y="3614487"/>
            <a:ext cx="308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用立杆测影（土圭）在黄河流域测定日影最长、白昼最短（日短至）这天作为冬至日，以冬至日为“二十四节气”的起点。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6022AC9-851E-3C46-93BE-B9EB1CDBC8CE}"/>
              </a:ext>
            </a:extLst>
          </p:cNvPr>
          <p:cNvSpPr txBox="1"/>
          <p:nvPr/>
        </p:nvSpPr>
        <p:spPr>
          <a:xfrm>
            <a:off x="7905363" y="1690115"/>
            <a:ext cx="3222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将冬至与下一个冬至之间均分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等份，每“节气”之间的时间相等。现行的“二十四节气”来自于三百多年前订立的“定气法” 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F3459CC-07B2-2343-98ED-8EB5F2422DF5}"/>
              </a:ext>
            </a:extLst>
          </p:cNvPr>
          <p:cNvSpPr txBox="1"/>
          <p:nvPr/>
        </p:nvSpPr>
        <p:spPr>
          <a:xfrm>
            <a:off x="7905363" y="3614487"/>
            <a:ext cx="331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而从定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时宪历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之后直至今的“农历”，“二十四节气”是根据太阳在回归黄道上的位置来定的。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81F5D0E-1482-1D41-A2CD-6B54C1388C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7944" y="846054"/>
            <a:ext cx="3876675" cy="5168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7404" y="62933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824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DB8D9D0-9837-4AAD-8296-0F0E6D91A4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D10E03B-ED01-40C8-A435-259E724CBADE}"/>
              </a:ext>
            </a:extLst>
          </p:cNvPr>
          <p:cNvSpPr txBox="1"/>
          <p:nvPr/>
        </p:nvSpPr>
        <p:spPr>
          <a:xfrm>
            <a:off x="1170180" y="2707089"/>
            <a:ext cx="4916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dirty="0">
                <a:solidFill>
                  <a:schemeClr val="bg1"/>
                </a:solidFill>
                <a:cs typeface="+mn-ea"/>
                <a:sym typeface="+mn-lt"/>
              </a:rPr>
              <a:t>气候特征</a:t>
            </a:r>
            <a:endParaRPr kumimoji="1" lang="en-US" altLang="zh-CN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C8A40A71-8FF4-4916-A2D1-9EA009D1AE4A}"/>
              </a:ext>
            </a:extLst>
          </p:cNvPr>
          <p:cNvSpPr txBox="1"/>
          <p:nvPr/>
        </p:nvSpPr>
        <p:spPr>
          <a:xfrm>
            <a:off x="1234348" y="173283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第二章节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887A7BF1-14E6-4040-80C4-4E4B42A1F0C3}"/>
              </a:ext>
            </a:extLst>
          </p:cNvPr>
          <p:cNvSpPr txBox="1"/>
          <p:nvPr/>
        </p:nvSpPr>
        <p:spPr>
          <a:xfrm>
            <a:off x="1234348" y="4124023"/>
            <a:ext cx="62117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82C6305-F9D0-4127-BE66-A61125AB39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856" y="5035722"/>
            <a:ext cx="606580" cy="80843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F97E368-7441-493E-8CC2-C1ADF4C93C47}"/>
              </a:ext>
            </a:extLst>
          </p:cNvPr>
          <p:cNvSpPr txBox="1"/>
          <p:nvPr/>
        </p:nvSpPr>
        <p:spPr>
          <a:xfrm>
            <a:off x="2221282" y="221779"/>
            <a:ext cx="8085675" cy="4589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谷雨时节到，雨润百花开</a:t>
            </a:r>
          </a:p>
        </p:txBody>
      </p:sp>
    </p:spTree>
    <p:extLst>
      <p:ext uri="{BB962C8B-B14F-4D97-AF65-F5344CB8AC3E}">
        <p14:creationId xmlns:p14="http://schemas.microsoft.com/office/powerpoint/2010/main" val="322052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ADCA696-837C-3D4B-969D-4C10FE04DAE4}"/>
              </a:ext>
            </a:extLst>
          </p:cNvPr>
          <p:cNvSpPr txBox="1"/>
          <p:nvPr/>
        </p:nvSpPr>
        <p:spPr>
          <a:xfrm>
            <a:off x="1440792" y="1742218"/>
            <a:ext cx="3631763" cy="16062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史记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天官书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中说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:“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斗为帝车，运于中央，临制四方，分阴阳，建四时，均五行，移节度，定诸记，皆系于斗”。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B500A630-24A8-464F-B705-D4A45FB9754A}"/>
              </a:ext>
            </a:extLst>
          </p:cNvPr>
          <p:cNvSpPr txBox="1"/>
          <p:nvPr/>
        </p:nvSpPr>
        <p:spPr>
          <a:xfrm>
            <a:off x="6568907" y="4069184"/>
            <a:ext cx="4124206" cy="1978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天象列星图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：“北斗七星，近紫薇宫南，在太微北。是谓帝车，以主号令，运乎中央，而临制四方，建四时，均五行，移节度，定诸纪，皆系于北斗。”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D465E6D-3F9C-FC42-9BC7-44B7AEF3DC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570" y="807745"/>
            <a:ext cx="3121480" cy="31214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B8A9D4F-885C-5942-89D0-3C899E90BA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871" y="2699083"/>
            <a:ext cx="4138863" cy="41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e1ne3u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1646</Words>
  <Application>Microsoft Office PowerPoint</Application>
  <PresentationFormat>宽屏</PresentationFormat>
  <Paragraphs>94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Meiryo</vt:lpstr>
      <vt:lpstr>思源宋体 Light</vt:lpstr>
      <vt:lpstr>宋体</vt:lpstr>
      <vt:lpstr>微软雅黑</vt:lpstr>
      <vt:lpstr>字魂36号-正文宋楷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2021-04-10T06:07:03Z</dcterms:created>
  <dcterms:modified xsi:type="dcterms:W3CDTF">2023-05-31T03:14:02Z</dcterms:modified>
</cp:coreProperties>
</file>