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89" r:id="rId3"/>
    <p:sldId id="258" r:id="rId4"/>
    <p:sldId id="288" r:id="rId5"/>
    <p:sldId id="291" r:id="rId6"/>
    <p:sldId id="292" r:id="rId7"/>
    <p:sldId id="293" r:id="rId8"/>
    <p:sldId id="294" r:id="rId9"/>
    <p:sldId id="295" r:id="rId10"/>
    <p:sldId id="298" r:id="rId11"/>
    <p:sldId id="299" r:id="rId12"/>
    <p:sldId id="300" r:id="rId13"/>
    <p:sldId id="301" r:id="rId14"/>
    <p:sldId id="302" r:id="rId15"/>
    <p:sldId id="296" r:id="rId16"/>
    <p:sldId id="307" r:id="rId17"/>
    <p:sldId id="308" r:id="rId18"/>
    <p:sldId id="309" r:id="rId19"/>
    <p:sldId id="310" r:id="rId20"/>
    <p:sldId id="311" r:id="rId21"/>
    <p:sldId id="312" r:id="rId22"/>
    <p:sldId id="313" r:id="rId23"/>
    <p:sldId id="314" r:id="rId24"/>
    <p:sldId id="315" r:id="rId25"/>
    <p:sldId id="316" r:id="rId26"/>
    <p:sldId id="317" r:id="rId27"/>
    <p:sldId id="297" r:id="rId28"/>
    <p:sldId id="303" r:id="rId29"/>
    <p:sldId id="304" r:id="rId30"/>
    <p:sldId id="305" r:id="rId31"/>
    <p:sldId id="306" r:id="rId32"/>
    <p:sldId id="318" r:id="rId33"/>
    <p:sldId id="319" r:id="rId34"/>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3E0B8-92F2-493E-BE8F-A3BF97CA8859}" type="datetimeFigureOut">
              <a:rPr lang="zh-CN" altLang="en-US" smtClean="0"/>
              <a:t>2023/5/31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F03A8-D2F7-4AB0-96EA-38174A3FA4DC}" type="slidenum">
              <a:rPr lang="zh-CN" altLang="en-US" smtClean="0"/>
              <a:t>‹#›</a:t>
            </a:fld>
            <a:endParaRPr lang="zh-CN" altLang="en-US"/>
          </a:p>
        </p:txBody>
      </p:sp>
    </p:spTree>
    <p:extLst>
      <p:ext uri="{BB962C8B-B14F-4D97-AF65-F5344CB8AC3E}">
        <p14:creationId xmlns:p14="http://schemas.microsoft.com/office/powerpoint/2010/main" val="3159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a:t>
            </a:fld>
            <a:endParaRPr lang="zh-CN" altLang="en-US"/>
          </a:p>
        </p:txBody>
      </p:sp>
    </p:spTree>
    <p:extLst>
      <p:ext uri="{BB962C8B-B14F-4D97-AF65-F5344CB8AC3E}">
        <p14:creationId xmlns:p14="http://schemas.microsoft.com/office/powerpoint/2010/main" val="54608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10</a:t>
            </a:fld>
            <a:endParaRPr lang="zh-CN" altLang="en-US"/>
          </a:p>
        </p:txBody>
      </p:sp>
    </p:spTree>
    <p:extLst>
      <p:ext uri="{BB962C8B-B14F-4D97-AF65-F5344CB8AC3E}">
        <p14:creationId xmlns:p14="http://schemas.microsoft.com/office/powerpoint/2010/main" val="94366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11</a:t>
            </a:fld>
            <a:endParaRPr lang="zh-CN" altLang="en-US"/>
          </a:p>
        </p:txBody>
      </p:sp>
    </p:spTree>
    <p:extLst>
      <p:ext uri="{BB962C8B-B14F-4D97-AF65-F5344CB8AC3E}">
        <p14:creationId xmlns:p14="http://schemas.microsoft.com/office/powerpoint/2010/main" val="2407260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12</a:t>
            </a:fld>
            <a:endParaRPr lang="zh-CN" altLang="en-US"/>
          </a:p>
        </p:txBody>
      </p:sp>
    </p:spTree>
    <p:extLst>
      <p:ext uri="{BB962C8B-B14F-4D97-AF65-F5344CB8AC3E}">
        <p14:creationId xmlns:p14="http://schemas.microsoft.com/office/powerpoint/2010/main" val="84428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13</a:t>
            </a:fld>
            <a:endParaRPr lang="zh-CN" altLang="en-US"/>
          </a:p>
        </p:txBody>
      </p:sp>
    </p:spTree>
    <p:extLst>
      <p:ext uri="{BB962C8B-B14F-4D97-AF65-F5344CB8AC3E}">
        <p14:creationId xmlns:p14="http://schemas.microsoft.com/office/powerpoint/2010/main" val="70910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14</a:t>
            </a:fld>
            <a:endParaRPr lang="zh-CN" altLang="en-US"/>
          </a:p>
        </p:txBody>
      </p:sp>
    </p:spTree>
    <p:extLst>
      <p:ext uri="{BB962C8B-B14F-4D97-AF65-F5344CB8AC3E}">
        <p14:creationId xmlns:p14="http://schemas.microsoft.com/office/powerpoint/2010/main" val="422596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15</a:t>
            </a:fld>
            <a:endParaRPr lang="zh-CN" altLang="en-US"/>
          </a:p>
        </p:txBody>
      </p:sp>
    </p:spTree>
    <p:extLst>
      <p:ext uri="{BB962C8B-B14F-4D97-AF65-F5344CB8AC3E}">
        <p14:creationId xmlns:p14="http://schemas.microsoft.com/office/powerpoint/2010/main" val="4072127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27F03A8-D2F7-4AB0-96EA-38174A3FA4DC}" type="slidenum">
              <a:rPr lang="zh-CN" altLang="en-US" smtClean="0"/>
              <a:t>16</a:t>
            </a:fld>
            <a:endParaRPr lang="zh-CN" altLang="en-US"/>
          </a:p>
        </p:txBody>
      </p:sp>
    </p:spTree>
    <p:extLst>
      <p:ext uri="{BB962C8B-B14F-4D97-AF65-F5344CB8AC3E}">
        <p14:creationId xmlns:p14="http://schemas.microsoft.com/office/powerpoint/2010/main" val="903703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17</a:t>
            </a:fld>
            <a:endParaRPr lang="zh-CN" altLang="en-US"/>
          </a:p>
        </p:txBody>
      </p:sp>
    </p:spTree>
    <p:extLst>
      <p:ext uri="{BB962C8B-B14F-4D97-AF65-F5344CB8AC3E}">
        <p14:creationId xmlns:p14="http://schemas.microsoft.com/office/powerpoint/2010/main" val="3095745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18</a:t>
            </a:fld>
            <a:endParaRPr lang="zh-CN" altLang="en-US"/>
          </a:p>
        </p:txBody>
      </p:sp>
    </p:spTree>
    <p:extLst>
      <p:ext uri="{BB962C8B-B14F-4D97-AF65-F5344CB8AC3E}">
        <p14:creationId xmlns:p14="http://schemas.microsoft.com/office/powerpoint/2010/main" val="2974328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19</a:t>
            </a:fld>
            <a:endParaRPr lang="zh-CN" altLang="en-US"/>
          </a:p>
        </p:txBody>
      </p:sp>
    </p:spTree>
    <p:extLst>
      <p:ext uri="{BB962C8B-B14F-4D97-AF65-F5344CB8AC3E}">
        <p14:creationId xmlns:p14="http://schemas.microsoft.com/office/powerpoint/2010/main" val="265945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a:t>
            </a:fld>
            <a:endParaRPr lang="zh-CN" altLang="en-US"/>
          </a:p>
        </p:txBody>
      </p:sp>
    </p:spTree>
    <p:extLst>
      <p:ext uri="{BB962C8B-B14F-4D97-AF65-F5344CB8AC3E}">
        <p14:creationId xmlns:p14="http://schemas.microsoft.com/office/powerpoint/2010/main" val="3878518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20</a:t>
            </a:fld>
            <a:endParaRPr lang="zh-CN" altLang="en-US"/>
          </a:p>
        </p:txBody>
      </p:sp>
    </p:spTree>
    <p:extLst>
      <p:ext uri="{BB962C8B-B14F-4D97-AF65-F5344CB8AC3E}">
        <p14:creationId xmlns:p14="http://schemas.microsoft.com/office/powerpoint/2010/main" val="212470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21</a:t>
            </a:fld>
            <a:endParaRPr lang="zh-CN" altLang="en-US"/>
          </a:p>
        </p:txBody>
      </p:sp>
    </p:spTree>
    <p:extLst>
      <p:ext uri="{BB962C8B-B14F-4D97-AF65-F5344CB8AC3E}">
        <p14:creationId xmlns:p14="http://schemas.microsoft.com/office/powerpoint/2010/main" val="3439010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22</a:t>
            </a:fld>
            <a:endParaRPr lang="zh-CN" altLang="en-US"/>
          </a:p>
        </p:txBody>
      </p:sp>
    </p:spTree>
    <p:extLst>
      <p:ext uri="{BB962C8B-B14F-4D97-AF65-F5344CB8AC3E}">
        <p14:creationId xmlns:p14="http://schemas.microsoft.com/office/powerpoint/2010/main" val="64218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23</a:t>
            </a:fld>
            <a:endParaRPr lang="zh-CN" altLang="en-US"/>
          </a:p>
        </p:txBody>
      </p:sp>
    </p:spTree>
    <p:extLst>
      <p:ext uri="{BB962C8B-B14F-4D97-AF65-F5344CB8AC3E}">
        <p14:creationId xmlns:p14="http://schemas.microsoft.com/office/powerpoint/2010/main" val="2419982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24</a:t>
            </a:fld>
            <a:endParaRPr lang="zh-CN" altLang="en-US"/>
          </a:p>
        </p:txBody>
      </p:sp>
    </p:spTree>
    <p:extLst>
      <p:ext uri="{BB962C8B-B14F-4D97-AF65-F5344CB8AC3E}">
        <p14:creationId xmlns:p14="http://schemas.microsoft.com/office/powerpoint/2010/main" val="161939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25</a:t>
            </a:fld>
            <a:endParaRPr lang="zh-CN" altLang="en-US"/>
          </a:p>
        </p:txBody>
      </p:sp>
    </p:spTree>
    <p:extLst>
      <p:ext uri="{BB962C8B-B14F-4D97-AF65-F5344CB8AC3E}">
        <p14:creationId xmlns:p14="http://schemas.microsoft.com/office/powerpoint/2010/main" val="858492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26</a:t>
            </a:fld>
            <a:endParaRPr lang="zh-CN" altLang="en-US"/>
          </a:p>
        </p:txBody>
      </p:sp>
    </p:spTree>
    <p:extLst>
      <p:ext uri="{BB962C8B-B14F-4D97-AF65-F5344CB8AC3E}">
        <p14:creationId xmlns:p14="http://schemas.microsoft.com/office/powerpoint/2010/main" val="1135845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27</a:t>
            </a:fld>
            <a:endParaRPr lang="zh-CN" altLang="en-US"/>
          </a:p>
        </p:txBody>
      </p:sp>
    </p:spTree>
    <p:extLst>
      <p:ext uri="{BB962C8B-B14F-4D97-AF65-F5344CB8AC3E}">
        <p14:creationId xmlns:p14="http://schemas.microsoft.com/office/powerpoint/2010/main" val="3196130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28</a:t>
            </a:fld>
            <a:endParaRPr lang="zh-CN" altLang="en-US"/>
          </a:p>
        </p:txBody>
      </p:sp>
    </p:spTree>
    <p:extLst>
      <p:ext uri="{BB962C8B-B14F-4D97-AF65-F5344CB8AC3E}">
        <p14:creationId xmlns:p14="http://schemas.microsoft.com/office/powerpoint/2010/main" val="109716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29</a:t>
            </a:fld>
            <a:endParaRPr lang="zh-CN" altLang="en-US"/>
          </a:p>
        </p:txBody>
      </p:sp>
    </p:spTree>
    <p:extLst>
      <p:ext uri="{BB962C8B-B14F-4D97-AF65-F5344CB8AC3E}">
        <p14:creationId xmlns:p14="http://schemas.microsoft.com/office/powerpoint/2010/main" val="51772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3</a:t>
            </a:fld>
            <a:endParaRPr lang="zh-CN" altLang="en-US"/>
          </a:p>
        </p:txBody>
      </p:sp>
    </p:spTree>
    <p:extLst>
      <p:ext uri="{BB962C8B-B14F-4D97-AF65-F5344CB8AC3E}">
        <p14:creationId xmlns:p14="http://schemas.microsoft.com/office/powerpoint/2010/main" val="4183985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30</a:t>
            </a:fld>
            <a:endParaRPr lang="zh-CN" altLang="en-US"/>
          </a:p>
        </p:txBody>
      </p:sp>
    </p:spTree>
    <p:extLst>
      <p:ext uri="{BB962C8B-B14F-4D97-AF65-F5344CB8AC3E}">
        <p14:creationId xmlns:p14="http://schemas.microsoft.com/office/powerpoint/2010/main" val="606379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31</a:t>
            </a:fld>
            <a:endParaRPr lang="zh-CN" altLang="en-US"/>
          </a:p>
        </p:txBody>
      </p:sp>
    </p:spTree>
    <p:extLst>
      <p:ext uri="{BB962C8B-B14F-4D97-AF65-F5344CB8AC3E}">
        <p14:creationId xmlns:p14="http://schemas.microsoft.com/office/powerpoint/2010/main" val="1699069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5157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4</a:t>
            </a:fld>
            <a:endParaRPr lang="zh-CN" altLang="en-US"/>
          </a:p>
        </p:txBody>
      </p:sp>
    </p:spTree>
    <p:extLst>
      <p:ext uri="{BB962C8B-B14F-4D97-AF65-F5344CB8AC3E}">
        <p14:creationId xmlns:p14="http://schemas.microsoft.com/office/powerpoint/2010/main" val="86836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5</a:t>
            </a:fld>
            <a:endParaRPr lang="zh-CN" altLang="en-US"/>
          </a:p>
        </p:txBody>
      </p:sp>
    </p:spTree>
    <p:extLst>
      <p:ext uri="{BB962C8B-B14F-4D97-AF65-F5344CB8AC3E}">
        <p14:creationId xmlns:p14="http://schemas.microsoft.com/office/powerpoint/2010/main" val="2793359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6</a:t>
            </a:fld>
            <a:endParaRPr lang="zh-CN" altLang="en-US"/>
          </a:p>
        </p:txBody>
      </p:sp>
    </p:spTree>
    <p:extLst>
      <p:ext uri="{BB962C8B-B14F-4D97-AF65-F5344CB8AC3E}">
        <p14:creationId xmlns:p14="http://schemas.microsoft.com/office/powerpoint/2010/main" val="4246228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7</a:t>
            </a:fld>
            <a:endParaRPr lang="zh-CN" altLang="en-US"/>
          </a:p>
        </p:txBody>
      </p:sp>
    </p:spTree>
    <p:extLst>
      <p:ext uri="{BB962C8B-B14F-4D97-AF65-F5344CB8AC3E}">
        <p14:creationId xmlns:p14="http://schemas.microsoft.com/office/powerpoint/2010/main" val="3254767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8</a:t>
            </a:fld>
            <a:endParaRPr lang="zh-CN" altLang="en-US"/>
          </a:p>
        </p:txBody>
      </p:sp>
    </p:spTree>
    <p:extLst>
      <p:ext uri="{BB962C8B-B14F-4D97-AF65-F5344CB8AC3E}">
        <p14:creationId xmlns:p14="http://schemas.microsoft.com/office/powerpoint/2010/main" val="265565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7F03A8-D2F7-4AB0-96EA-38174A3FA4DC}" type="slidenum">
              <a:rPr lang="zh-CN" altLang="en-US" smtClean="0"/>
              <a:t>9</a:t>
            </a:fld>
            <a:endParaRPr lang="zh-CN" altLang="en-US"/>
          </a:p>
        </p:txBody>
      </p:sp>
    </p:spTree>
    <p:extLst>
      <p:ext uri="{BB962C8B-B14F-4D97-AF65-F5344CB8AC3E}">
        <p14:creationId xmlns:p14="http://schemas.microsoft.com/office/powerpoint/2010/main" val="100744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413076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180112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118623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212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47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1596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277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1652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7952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4614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84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2442944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281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5222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996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2161129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427346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193585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206858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77685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86728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8926C70-FCB0-416D-9A2A-840CFFAE9BC6}" type="datetimeFigureOut">
              <a:rPr lang="zh-CN" altLang="en-US" smtClean="0"/>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104505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6C70-FCB0-416D-9A2A-840CFFAE9BC6}" type="datetimeFigureOut">
              <a:rPr lang="zh-CN" altLang="en-US" smtClean="0"/>
              <a:t>2023/5/31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0BE42-473E-4B01-9F01-4F626A77C0D2}" type="slidenum">
              <a:rPr lang="zh-CN" altLang="en-US" smtClean="0"/>
              <a:t>‹#›</a:t>
            </a:fld>
            <a:endParaRPr lang="zh-CN" altLang="en-US"/>
          </a:p>
        </p:txBody>
      </p:sp>
    </p:spTree>
    <p:extLst>
      <p:ext uri="{BB962C8B-B14F-4D97-AF65-F5344CB8AC3E}">
        <p14:creationId xmlns:p14="http://schemas.microsoft.com/office/powerpoint/2010/main" val="403278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5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5.png"/><Relationship Id="rId7"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5.png"/><Relationship Id="rId7"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2933246" y="446313"/>
            <a:ext cx="7007874" cy="3216729"/>
          </a:xfrm>
          <a:prstGeom prst="rect">
            <a:avLst/>
          </a:prstGeom>
        </p:spPr>
      </p:pic>
    </p:spTree>
    <p:extLst>
      <p:ext uri="{BB962C8B-B14F-4D97-AF65-F5344CB8AC3E}">
        <p14:creationId xmlns:p14="http://schemas.microsoft.com/office/powerpoint/2010/main" val="39010586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485900" y="1098550"/>
            <a:ext cx="1349108"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日本：</a:t>
            </a:r>
          </a:p>
        </p:txBody>
      </p:sp>
      <p:sp>
        <p:nvSpPr>
          <p:cNvPr id="8" name="矩形 7"/>
          <p:cNvSpPr/>
          <p:nvPr/>
        </p:nvSpPr>
        <p:spPr>
          <a:xfrm>
            <a:off x="1485900" y="336728"/>
            <a:ext cx="22098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各地活动</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3" name="矩形 2"/>
          <p:cNvSpPr/>
          <p:nvPr/>
        </p:nvSpPr>
        <p:spPr>
          <a:xfrm>
            <a:off x="981967" y="1610663"/>
            <a:ext cx="10105133"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劳动节逢”黄金周”　日本是一个节日比较多的国家，</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日前后的节日就很多，如</a:t>
            </a:r>
            <a:r>
              <a:rPr lang="en-US" altLang="zh-CN" sz="2000" dirty="0" smtClean="0">
                <a:latin typeface="汉仪南宫体简" panose="02010609000101010101" pitchFamily="49" charset="-122"/>
                <a:ea typeface="汉仪南宫体简" panose="02010609000101010101" pitchFamily="49" charset="-122"/>
              </a:rPr>
              <a:t>4</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29</a:t>
            </a:r>
            <a:r>
              <a:rPr lang="zh-CN" altLang="en-US" sz="2000" dirty="0" smtClean="0">
                <a:latin typeface="汉仪南宫体简" panose="02010609000101010101" pitchFamily="49" charset="-122"/>
                <a:ea typeface="汉仪南宫体简" panose="02010609000101010101" pitchFamily="49" charset="-122"/>
              </a:rPr>
              <a:t>日植树节、</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3</a:t>
            </a:r>
            <a:r>
              <a:rPr lang="zh-CN" altLang="en-US" sz="2000" dirty="0" smtClean="0">
                <a:latin typeface="汉仪南宫体简" panose="02010609000101010101" pitchFamily="49" charset="-122"/>
                <a:ea typeface="汉仪南宫体简" panose="02010609000101010101" pitchFamily="49" charset="-122"/>
              </a:rPr>
              <a:t>日宪法纪念日、</a:t>
            </a:r>
            <a:r>
              <a:rPr lang="en-US" altLang="zh-CN" sz="2000" dirty="0" smtClean="0">
                <a:latin typeface="汉仪南宫体简" panose="02010609000101010101" pitchFamily="49" charset="-122"/>
                <a:ea typeface="汉仪南宫体简" panose="02010609000101010101" pitchFamily="49" charset="-122"/>
              </a:rPr>
              <a:t>4</a:t>
            </a:r>
            <a:r>
              <a:rPr lang="zh-CN" altLang="en-US" sz="2000" dirty="0" smtClean="0">
                <a:latin typeface="汉仪南宫体简" panose="02010609000101010101" pitchFamily="49" charset="-122"/>
                <a:ea typeface="汉仪南宫体简" panose="02010609000101010101" pitchFamily="49" charset="-122"/>
              </a:rPr>
              <a:t>日国民假日、</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日儿童节，这些假日连起来，一般日本人至少有一周休息时间，最长的甚至达</a:t>
            </a:r>
            <a:r>
              <a:rPr lang="en-US" altLang="zh-CN" sz="2000" dirty="0" smtClean="0">
                <a:latin typeface="汉仪南宫体简" panose="02010609000101010101" pitchFamily="49" charset="-122"/>
                <a:ea typeface="汉仪南宫体简" panose="02010609000101010101" pitchFamily="49" charset="-122"/>
              </a:rPr>
              <a:t>11</a:t>
            </a:r>
            <a:r>
              <a:rPr lang="zh-CN" altLang="en-US" sz="2000" dirty="0" smtClean="0">
                <a:latin typeface="汉仪南宫体简" panose="02010609000101010101" pitchFamily="49" charset="-122"/>
                <a:ea typeface="汉仪南宫体简" panose="02010609000101010101" pitchFamily="49" charset="-122"/>
              </a:rPr>
              <a:t>天。</a:t>
            </a:r>
          </a:p>
        </p:txBody>
      </p:sp>
      <p:sp>
        <p:nvSpPr>
          <p:cNvPr id="2" name="矩形 1"/>
          <p:cNvSpPr/>
          <p:nvPr/>
        </p:nvSpPr>
        <p:spPr>
          <a:xfrm>
            <a:off x="4991100" y="3203482"/>
            <a:ext cx="6096000" cy="1885068"/>
          </a:xfrm>
          <a:prstGeom prst="rect">
            <a:avLst/>
          </a:prstGeom>
        </p:spPr>
        <p:txBody>
          <a:bodyPr>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对工薪阶层来说，这个长假的意义真是不同寻常。因此，在日本，劳动节专门的庆祝活动日渐被”五一黄金周”所取代。而且从</a:t>
            </a:r>
            <a:r>
              <a:rPr lang="en-US" altLang="zh-CN" sz="2000" dirty="0" smtClean="0">
                <a:latin typeface="汉仪南宫体简" panose="02010609000101010101" pitchFamily="49" charset="-122"/>
                <a:ea typeface="汉仪南宫体简" panose="02010609000101010101" pitchFamily="49" charset="-122"/>
              </a:rPr>
              <a:t>4</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29</a:t>
            </a:r>
            <a:r>
              <a:rPr lang="zh-CN" altLang="en-US" sz="2000" dirty="0" smtClean="0">
                <a:latin typeface="汉仪南宫体简" panose="02010609000101010101" pitchFamily="49" charset="-122"/>
                <a:ea typeface="汉仪南宫体简" panose="02010609000101010101" pitchFamily="49" charset="-122"/>
              </a:rPr>
              <a:t>日开始，日本就已经进入了”黄金周”。</a:t>
            </a:r>
          </a:p>
        </p:txBody>
      </p:sp>
      <p:pic>
        <p:nvPicPr>
          <p:cNvPr id="10" name="图片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3200" y="3203482"/>
            <a:ext cx="3187700" cy="2123839"/>
          </a:xfrm>
          <a:prstGeom prst="rect">
            <a:avLst/>
          </a:prstGeom>
        </p:spPr>
      </p:pic>
      <p:pic>
        <p:nvPicPr>
          <p:cNvPr id="12" name="图片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38662228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485900" y="1098550"/>
            <a:ext cx="1349108"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泰国：</a:t>
            </a:r>
          </a:p>
        </p:txBody>
      </p:sp>
      <p:sp>
        <p:nvSpPr>
          <p:cNvPr id="8" name="矩形 7"/>
          <p:cNvSpPr/>
          <p:nvPr/>
        </p:nvSpPr>
        <p:spPr>
          <a:xfrm>
            <a:off x="1485900" y="336728"/>
            <a:ext cx="22098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各地活动</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1257300" y="2321694"/>
            <a:ext cx="6096000" cy="2346733"/>
          </a:xfrm>
          <a:prstGeom prst="rect">
            <a:avLst/>
          </a:prstGeom>
        </p:spPr>
        <p:txBody>
          <a:bodyPr>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泰国于</a:t>
            </a:r>
            <a:r>
              <a:rPr lang="en-US" altLang="zh-CN" sz="2000" dirty="0" smtClean="0">
                <a:latin typeface="汉仪南宫体简" panose="02010609000101010101" pitchFamily="49" charset="-122"/>
                <a:ea typeface="汉仪南宫体简" panose="02010609000101010101" pitchFamily="49" charset="-122"/>
              </a:rPr>
              <a:t>1932</a:t>
            </a:r>
            <a:r>
              <a:rPr lang="zh-CN" altLang="en-US" sz="2000" dirty="0" smtClean="0">
                <a:latin typeface="汉仪南宫体简" panose="02010609000101010101" pitchFamily="49" charset="-122"/>
                <a:ea typeface="汉仪南宫体简" panose="02010609000101010101" pitchFamily="49" charset="-122"/>
              </a:rPr>
              <a:t>年首次颁布劳工条例，随后将每年的</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日确定为国家的劳动节，以此嘉奖辛勤工作的劳动者。这一天，泰国全国统一放假一天，在首都以及一些大城市会有相关的庆祝活动，不过规模一般都不会太大。</a:t>
            </a:r>
          </a:p>
        </p:txBody>
      </p:sp>
      <p:pic>
        <p:nvPicPr>
          <p:cNvPr id="11" name="图片 10"/>
          <p:cNvPicPr>
            <a:picLocks noChangeAspect="1"/>
          </p:cNvPicPr>
          <p:nvPr/>
        </p:nvPicPr>
        <p:blipFill>
          <a:blip r:embed="rId6"/>
          <a:stretch>
            <a:fillRect/>
          </a:stretch>
        </p:blipFill>
        <p:spPr>
          <a:xfrm>
            <a:off x="7353300" y="2353550"/>
            <a:ext cx="3546556" cy="2364370"/>
          </a:xfrm>
          <a:prstGeom prst="rect">
            <a:avLst/>
          </a:prstGeom>
        </p:spPr>
      </p:pic>
      <p:pic>
        <p:nvPicPr>
          <p:cNvPr id="12" name="图片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6162633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pic>
        <p:nvPicPr>
          <p:cNvPr id="6" name="图片 5"/>
          <p:cNvPicPr>
            <a:picLocks noChangeAspect="1"/>
          </p:cNvPicPr>
          <p:nvPr/>
        </p:nvPicPr>
        <p:blipFill rotWithShape="1">
          <a:blip r:embed="rId5"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534666" y="923581"/>
            <a:ext cx="1349108"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中国：</a:t>
            </a:r>
          </a:p>
        </p:txBody>
      </p:sp>
      <p:sp>
        <p:nvSpPr>
          <p:cNvPr id="8" name="矩形 7"/>
          <p:cNvSpPr/>
          <p:nvPr/>
        </p:nvSpPr>
        <p:spPr>
          <a:xfrm>
            <a:off x="1485900" y="336728"/>
            <a:ext cx="22098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各地活动</a:t>
            </a:r>
          </a:p>
        </p:txBody>
      </p:sp>
      <p:pic>
        <p:nvPicPr>
          <p:cNvPr id="9" name="图片 8"/>
          <p:cNvPicPr>
            <a:picLocks noChangeAspect="1"/>
          </p:cNvPicPr>
          <p:nvPr/>
        </p:nvPicPr>
        <p:blipFill rotWithShape="1">
          <a:blip r:embed="rId6"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3" name="矩形 2"/>
          <p:cNvSpPr/>
          <p:nvPr/>
        </p:nvSpPr>
        <p:spPr>
          <a:xfrm>
            <a:off x="1043433" y="1374534"/>
            <a:ext cx="10105133"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新中国成立以后，中央人民政府政务院于</a:t>
            </a:r>
            <a:r>
              <a:rPr lang="en-US" altLang="zh-CN" sz="2000" dirty="0" smtClean="0">
                <a:latin typeface="汉仪南宫体简" panose="02010609000101010101" pitchFamily="49" charset="-122"/>
                <a:ea typeface="汉仪南宫体简" panose="02010609000101010101" pitchFamily="49" charset="-122"/>
              </a:rPr>
              <a:t>1949</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12</a:t>
            </a:r>
            <a:r>
              <a:rPr lang="zh-CN" altLang="en-US" sz="2000" dirty="0" smtClean="0">
                <a:latin typeface="汉仪南宫体简" panose="02010609000101010101" pitchFamily="49" charset="-122"/>
                <a:ea typeface="汉仪南宫体简" panose="02010609000101010101" pitchFamily="49" charset="-122"/>
              </a:rPr>
              <a:t>月将</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日定为法定的劳动节，全国放假一天。每年的这一天，举国欢庆，人们换上节日的盛装，兴高采烈地聚集在公园、剧院、广场，参加各种庆祝集会或文体娱乐活动，并对有突出贡献的劳动者进行表彰。</a:t>
            </a:r>
          </a:p>
        </p:txBody>
      </p:sp>
      <p:sp>
        <p:nvSpPr>
          <p:cNvPr id="2" name="矩形 1"/>
          <p:cNvSpPr/>
          <p:nvPr/>
        </p:nvSpPr>
        <p:spPr>
          <a:xfrm>
            <a:off x="5052566" y="2752779"/>
            <a:ext cx="5920234" cy="2862322"/>
          </a:xfrm>
          <a:prstGeom prst="rect">
            <a:avLst/>
          </a:prstGeom>
        </p:spPr>
        <p:txBody>
          <a:bodyPr wrap="square">
            <a:spAutoFit/>
          </a:bodyPr>
          <a:lstStyle/>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2007</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12</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14</a:t>
            </a:r>
            <a:r>
              <a:rPr lang="zh-CN" altLang="en-US" sz="2000" dirty="0" smtClean="0">
                <a:latin typeface="汉仪南宫体简" panose="02010609000101010101" pitchFamily="49" charset="-122"/>
                <a:ea typeface="汉仪南宫体简" panose="02010609000101010101" pitchFamily="49" charset="-122"/>
              </a:rPr>
              <a:t>日，中国国务院第二次修订</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全国年节及纪念日放假办法</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，将春节的放假起始时间由农历年正月初一调整为除夕；”五一”由</a:t>
            </a:r>
            <a:r>
              <a:rPr lang="en-US" altLang="zh-CN" sz="2000" dirty="0" smtClean="0">
                <a:latin typeface="汉仪南宫体简" panose="02010609000101010101" pitchFamily="49" charset="-122"/>
                <a:ea typeface="汉仪南宫体简" panose="02010609000101010101" pitchFamily="49" charset="-122"/>
              </a:rPr>
              <a:t>7</a:t>
            </a:r>
            <a:r>
              <a:rPr lang="zh-CN" altLang="en-US" sz="2000" dirty="0" smtClean="0">
                <a:latin typeface="汉仪南宫体简" panose="02010609000101010101" pitchFamily="49" charset="-122"/>
                <a:ea typeface="汉仪南宫体简" panose="02010609000101010101" pitchFamily="49" charset="-122"/>
              </a:rPr>
              <a:t>天调整为</a:t>
            </a:r>
            <a:r>
              <a:rPr lang="en-US" altLang="zh-CN" sz="2000" dirty="0" smtClean="0">
                <a:latin typeface="汉仪南宫体简" panose="02010609000101010101" pitchFamily="49" charset="-122"/>
                <a:ea typeface="汉仪南宫体简" panose="02010609000101010101" pitchFamily="49" charset="-122"/>
              </a:rPr>
              <a:t>3</a:t>
            </a:r>
            <a:r>
              <a:rPr lang="zh-CN" altLang="en-US" sz="2000" dirty="0" smtClean="0">
                <a:latin typeface="汉仪南宫体简" panose="02010609000101010101" pitchFamily="49" charset="-122"/>
                <a:ea typeface="汉仪南宫体简" panose="02010609000101010101" pitchFamily="49" charset="-122"/>
              </a:rPr>
              <a:t>天，减少</a:t>
            </a:r>
            <a:r>
              <a:rPr lang="en-US" altLang="zh-CN" sz="2000" dirty="0" smtClean="0">
                <a:latin typeface="汉仪南宫体简" panose="02010609000101010101" pitchFamily="49" charset="-122"/>
                <a:ea typeface="汉仪南宫体简" panose="02010609000101010101" pitchFamily="49" charset="-122"/>
              </a:rPr>
              <a:t>4</a:t>
            </a:r>
            <a:r>
              <a:rPr lang="zh-CN" altLang="en-US" sz="2000" dirty="0" smtClean="0">
                <a:latin typeface="汉仪南宫体简" panose="02010609000101010101" pitchFamily="49" charset="-122"/>
                <a:ea typeface="汉仪南宫体简" panose="02010609000101010101" pitchFamily="49" charset="-122"/>
              </a:rPr>
              <a:t>天；清明、端午、中秋增设为法定节假日，各放假</a:t>
            </a:r>
            <a:r>
              <a:rPr lang="en-US" altLang="zh-CN" sz="2000" dirty="0" smtClean="0">
                <a:latin typeface="汉仪南宫体简" panose="02010609000101010101" pitchFamily="49" charset="-122"/>
                <a:ea typeface="汉仪南宫体简" panose="02010609000101010101" pitchFamily="49" charset="-122"/>
              </a:rPr>
              <a:t>3</a:t>
            </a:r>
            <a:r>
              <a:rPr lang="zh-CN" altLang="en-US" sz="2000" dirty="0" smtClean="0">
                <a:latin typeface="汉仪南宫体简" panose="02010609000101010101" pitchFamily="49" charset="-122"/>
                <a:ea typeface="汉仪南宫体简" panose="02010609000101010101" pitchFamily="49" charset="-122"/>
              </a:rPr>
              <a:t>天。五一黄金周也将成为历史。</a:t>
            </a:r>
            <a:r>
              <a:rPr lang="en-US" altLang="zh-CN" sz="2000" dirty="0" smtClean="0">
                <a:latin typeface="汉仪南宫体简" panose="02010609000101010101" pitchFamily="49" charset="-122"/>
                <a:ea typeface="汉仪南宫体简" panose="02010609000101010101" pitchFamily="49" charset="-122"/>
              </a:rPr>
              <a:t>2008</a:t>
            </a:r>
            <a:r>
              <a:rPr lang="zh-CN" altLang="en-US" sz="2000" dirty="0" smtClean="0">
                <a:latin typeface="汉仪南宫体简" panose="02010609000101010101" pitchFamily="49" charset="-122"/>
                <a:ea typeface="汉仪南宫体简" panose="02010609000101010101" pitchFamily="49" charset="-122"/>
              </a:rPr>
              <a:t>年起，五一黄金周变为五一</a:t>
            </a:r>
            <a:r>
              <a:rPr lang="en-US" altLang="zh-CN" sz="2000" dirty="0" smtClean="0">
                <a:latin typeface="汉仪南宫体简" panose="02010609000101010101" pitchFamily="49" charset="-122"/>
                <a:ea typeface="汉仪南宫体简" panose="02010609000101010101" pitchFamily="49" charset="-122"/>
              </a:rPr>
              <a:t>3</a:t>
            </a:r>
            <a:r>
              <a:rPr lang="zh-CN" altLang="en-US" sz="2000" dirty="0" smtClean="0">
                <a:latin typeface="汉仪南宫体简" panose="02010609000101010101" pitchFamily="49" charset="-122"/>
                <a:ea typeface="汉仪南宫体简" panose="02010609000101010101" pitchFamily="49" charset="-122"/>
              </a:rPr>
              <a:t>天小长假。</a:t>
            </a:r>
          </a:p>
        </p:txBody>
      </p:sp>
      <p:pic>
        <p:nvPicPr>
          <p:cNvPr id="11" name="图片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46200" y="2879749"/>
            <a:ext cx="3418245" cy="2502133"/>
          </a:xfrm>
          <a:prstGeom prst="rect">
            <a:avLst/>
          </a:prstGeom>
        </p:spPr>
      </p:pic>
    </p:spTree>
    <p:extLst>
      <p:ext uri="{BB962C8B-B14F-4D97-AF65-F5344CB8AC3E}">
        <p14:creationId xmlns:p14="http://schemas.microsoft.com/office/powerpoint/2010/main" val="16070501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485900" y="1098550"/>
            <a:ext cx="1349108"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俄罗斯：</a:t>
            </a:r>
          </a:p>
        </p:txBody>
      </p:sp>
      <p:sp>
        <p:nvSpPr>
          <p:cNvPr id="8" name="矩形 7"/>
          <p:cNvSpPr/>
          <p:nvPr/>
        </p:nvSpPr>
        <p:spPr>
          <a:xfrm>
            <a:off x="1485900" y="336728"/>
            <a:ext cx="22098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各地活动</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1257300" y="2321694"/>
            <a:ext cx="4635500" cy="2400657"/>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游行、集会、娱乐一个都不少，自国际上设立劳动节以来，俄罗斯一直重视这个特别的节日。“五一”这天，俄罗斯全国放假，并举行各种庆祝活动及群众性游行。</a:t>
            </a:r>
          </a:p>
        </p:txBody>
      </p:sp>
      <p:pic>
        <p:nvPicPr>
          <p:cNvPr id="10" name="图片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58921" y="2526890"/>
            <a:ext cx="4034004" cy="2195461"/>
          </a:xfrm>
          <a:prstGeom prst="rect">
            <a:avLst/>
          </a:prstGeom>
        </p:spPr>
      </p:pic>
      <p:pic>
        <p:nvPicPr>
          <p:cNvPr id="12" name="图片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33371550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 id="{3639C5AA-DDB1-4565-81B0-CF2D3503D04C}"/>
              </a:ext>
            </a:extLst>
          </p:cNvPr>
          <p:cNvGrpSpPr/>
          <p:nvPr/>
        </p:nvGrpSpPr>
        <p:grpSpPr>
          <a:xfrm>
            <a:off x="2696976" y="1724219"/>
            <a:ext cx="1683163" cy="698743"/>
            <a:chOff x="5257800" y="5346700"/>
            <a:chExt cx="1041400" cy="889000"/>
          </a:xfrm>
        </p:grpSpPr>
        <p:cxnSp>
          <p:nvCxnSpPr>
            <p:cNvPr id="4" name="直接连接符 3">
              <a:extLst>
                <a:ext uri="{FF2B5EF4-FFF2-40B4-BE49-F238E27FC236}">
                  <a16:creationId xmlns:a16="http://schemas.microsoft.com/office/drawing/2014/main" xmlns:mc="http://schemas.openxmlformats.org/markup-compatibility/2006" xmlns:p14="http://schemas.microsoft.com/office/powerpoint/2010/main" xmlns="" id="{FAB85338-F3CC-45C5-BBC6-C20C52087F42}"/>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xmlns:mc="http://schemas.openxmlformats.org/markup-compatibility/2006" xmlns:p14="http://schemas.microsoft.com/office/powerpoint/2010/main" xmlns="" id="{7C4D6171-FC5D-44A5-97EC-63010C637458}"/>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xmlns:mc="http://schemas.openxmlformats.org/markup-compatibility/2006" xmlns:p14="http://schemas.microsoft.com/office/powerpoint/2010/main" xmlns="" id="{2FDB197C-820B-42D1-A776-FC39436FFFD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 id="{0321EAFD-4FA8-4A08-A81E-106301A434EF}"/>
              </a:ext>
            </a:extLst>
          </p:cNvPr>
          <p:cNvGrpSpPr/>
          <p:nvPr/>
        </p:nvGrpSpPr>
        <p:grpSpPr>
          <a:xfrm flipV="1">
            <a:off x="2696976" y="2627388"/>
            <a:ext cx="1683163" cy="775602"/>
            <a:chOff x="5257800" y="5346700"/>
            <a:chExt cx="1041400" cy="889000"/>
          </a:xfrm>
        </p:grpSpPr>
        <p:cxnSp>
          <p:nvCxnSpPr>
            <p:cNvPr id="9" name="直接连接符 8">
              <a:extLst>
                <a:ext uri="{FF2B5EF4-FFF2-40B4-BE49-F238E27FC236}">
                  <a16:creationId xmlns:a16="http://schemas.microsoft.com/office/drawing/2014/main" xmlns:mc="http://schemas.openxmlformats.org/markup-compatibility/2006" xmlns:p14="http://schemas.microsoft.com/office/powerpoint/2010/main" xmlns="" id="{BB28C3D5-73A4-4E88-AA1A-DF16FA927CED}"/>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xmlns:mc="http://schemas.openxmlformats.org/markup-compatibility/2006" xmlns:p14="http://schemas.microsoft.com/office/powerpoint/2010/main" xmlns="" id="{97ED3037-B50B-4E44-860B-BE5AC01E6A27}"/>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xmlns:mc="http://schemas.openxmlformats.org/markup-compatibility/2006" xmlns:p14="http://schemas.microsoft.com/office/powerpoint/2010/main" xmlns="" id="{5DADD9DB-6247-4486-88C0-C23ACF0A121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 id="{223874AB-5F3F-4A34-88A8-C0C69F901B79}"/>
              </a:ext>
            </a:extLst>
          </p:cNvPr>
          <p:cNvSpPr txBox="1"/>
          <p:nvPr/>
        </p:nvSpPr>
        <p:spPr>
          <a:xfrm>
            <a:off x="2743758" y="1982475"/>
            <a:ext cx="1589598" cy="1107996"/>
          </a:xfrm>
          <a:prstGeom prst="rect">
            <a:avLst/>
          </a:prstGeom>
          <a:noFill/>
        </p:spPr>
        <p:txBody>
          <a:bodyPr vert="horz" wrap="square" rtlCol="0">
            <a:spAutoFit/>
          </a:bodyPr>
          <a:lstStyle/>
          <a:p>
            <a:pPr algn="ctr"/>
            <a:r>
              <a:rPr lang="en-US" altLang="zh-CN" sz="6600" b="1" dirty="0" smtClean="0">
                <a:solidFill>
                  <a:srgbClr val="C00000"/>
                </a:solidFill>
                <a:latin typeface="汉仪南宫体简" panose="02010609000101010101" pitchFamily="49" charset="-122"/>
                <a:ea typeface="汉仪南宫体简" panose="02010609000101010101" pitchFamily="49" charset="-122"/>
              </a:rPr>
              <a:t>03</a:t>
            </a:r>
            <a:endParaRPr lang="zh-CN" altLang="en-US" sz="6600" b="1" dirty="0">
              <a:solidFill>
                <a:srgbClr val="C00000"/>
              </a:solidFill>
              <a:latin typeface="汉仪南宫体简" panose="02010609000101010101" pitchFamily="49" charset="-122"/>
              <a:ea typeface="汉仪南宫体简" panose="02010609000101010101" pitchFamily="49" charset="-122"/>
            </a:endParaRPr>
          </a:p>
        </p:txBody>
      </p:sp>
      <p:sp>
        <p:nvSpPr>
          <p:cNvPr id="13" name="文本框 12">
            <a:extLst>
              <a:ext uri="{FF2B5EF4-FFF2-40B4-BE49-F238E27FC236}">
                <a16:creationId xmlns:a16="http://schemas.microsoft.com/office/drawing/2014/main" xmlns:mc="http://schemas.openxmlformats.org/markup-compatibility/2006" xmlns:p14="http://schemas.microsoft.com/office/powerpoint/2010/main" xmlns="" id="{C9A35850-CA0A-4571-A824-916BCF8F70C4}"/>
              </a:ext>
            </a:extLst>
          </p:cNvPr>
          <p:cNvSpPr txBox="1"/>
          <p:nvPr/>
        </p:nvSpPr>
        <p:spPr>
          <a:xfrm>
            <a:off x="4708525" y="1874753"/>
            <a:ext cx="5262789" cy="1323439"/>
          </a:xfrm>
          <a:prstGeom prst="rect">
            <a:avLst/>
          </a:prstGeom>
          <a:noFill/>
        </p:spPr>
        <p:txBody>
          <a:bodyPr vert="horz" wrap="square" rtlCol="0">
            <a:spAutoFit/>
          </a:bodyPr>
          <a:lstStyle/>
          <a:p>
            <a:pPr algn="dist"/>
            <a:r>
              <a:rPr lang="zh-CN" altLang="en-US" sz="8000" b="1" dirty="0" smtClean="0">
                <a:latin typeface="汉仪南宫体简" panose="02010609000101010101" pitchFamily="49" charset="-122"/>
                <a:ea typeface="汉仪南宫体简" panose="02010609000101010101" pitchFamily="49" charset="-122"/>
              </a:rPr>
              <a:t>劳模榜样</a:t>
            </a:r>
          </a:p>
        </p:txBody>
      </p:sp>
    </p:spTree>
    <p:extLst>
      <p:ext uri="{BB962C8B-B14F-4D97-AF65-F5344CB8AC3E}">
        <p14:creationId xmlns:p14="http://schemas.microsoft.com/office/powerpoint/2010/main" val="14231938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fill="hold"/>
                                        <p:tgtEl>
                                          <p:spTgt spid="8"/>
                                        </p:tgtEl>
                                        <p:attrNameLst>
                                          <p:attrName>ppt_x</p:attrName>
                                        </p:attrNameLst>
                                      </p:cBhvr>
                                      <p:tavLst>
                                        <p:tav tm="0">
                                          <p:val>
                                            <p:strVal val="#ppt_x"/>
                                          </p:val>
                                        </p:tav>
                                        <p:tav tm="100000">
                                          <p:val>
                                            <p:strVal val="#ppt_x"/>
                                          </p:val>
                                        </p:tav>
                                      </p:tavLst>
                                    </p:anim>
                                    <p:anim calcmode="lin" valueType="num">
                                      <p:cBhvr additive="base">
                                        <p:cTn id="12" dur="3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485900" y="1039538"/>
            <a:ext cx="2527300" cy="646331"/>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马恩</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3505200" y="2004575"/>
            <a:ext cx="8801100" cy="1938992"/>
          </a:xfrm>
          <a:prstGeom prst="rect">
            <a:avLst/>
          </a:prstGeom>
        </p:spPr>
        <p:txBody>
          <a:bodyPr wrap="square">
            <a:spAutoFit/>
          </a:bodyPr>
          <a:lstStyle/>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1986</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1988</a:t>
            </a:r>
            <a:r>
              <a:rPr lang="zh-CN" altLang="en-US" sz="2000" dirty="0" smtClean="0">
                <a:latin typeface="汉仪南宫体简" panose="02010609000101010101" pitchFamily="49" charset="-122"/>
                <a:ea typeface="汉仪南宫体简" panose="02010609000101010101" pitchFamily="49" charset="-122"/>
              </a:rPr>
              <a:t>年两次被评为上海市劳动模范。</a:t>
            </a:r>
          </a:p>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1989</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1995</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2000</a:t>
            </a:r>
            <a:r>
              <a:rPr lang="zh-CN" altLang="en-US" sz="2000" dirty="0" smtClean="0">
                <a:latin typeface="汉仪南宫体简" panose="02010609000101010101" pitchFamily="49" charset="-122"/>
                <a:ea typeface="汉仪南宫体简" panose="02010609000101010101" pitchFamily="49" charset="-122"/>
              </a:rPr>
              <a:t>年三次被评为全国劳动模范</a:t>
            </a:r>
          </a:p>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1996</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月和</a:t>
            </a:r>
            <a:r>
              <a:rPr lang="en-US" altLang="zh-CN" sz="2000" dirty="0" smtClean="0">
                <a:latin typeface="汉仪南宫体简" panose="02010609000101010101" pitchFamily="49" charset="-122"/>
                <a:ea typeface="汉仪南宫体简" panose="02010609000101010101" pitchFamily="49" charset="-122"/>
              </a:rPr>
              <a:t>7</a:t>
            </a:r>
            <a:r>
              <a:rPr lang="zh-CN" altLang="en-US" sz="2000" dirty="0" smtClean="0">
                <a:latin typeface="汉仪南宫体简" panose="02010609000101010101" pitchFamily="49" charset="-122"/>
                <a:ea typeface="汉仪南宫体简" panose="02010609000101010101" pitchFamily="49" charset="-122"/>
              </a:rPr>
              <a:t>月相继被评为全国优秀工人代表和和全国优秀共产党员。</a:t>
            </a:r>
          </a:p>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1997</a:t>
            </a:r>
            <a:r>
              <a:rPr lang="zh-CN" altLang="en-US" sz="2000" dirty="0" smtClean="0">
                <a:latin typeface="汉仪南宫体简" panose="02010609000101010101" pitchFamily="49" charset="-122"/>
                <a:ea typeface="汉仪南宫体简" panose="02010609000101010101" pitchFamily="49" charset="-122"/>
              </a:rPr>
              <a:t>年作为党员代表光荣出席了党的十五大。 </a:t>
            </a:r>
          </a:p>
        </p:txBody>
      </p:sp>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1346200" y="4285509"/>
            <a:ext cx="9690100"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徐虎，</a:t>
            </a:r>
            <a:r>
              <a:rPr lang="en-US" altLang="zh-CN" sz="2000" dirty="0" smtClean="0">
                <a:latin typeface="汉仪南宫体简" panose="02010609000101010101" pitchFamily="49" charset="-122"/>
                <a:ea typeface="汉仪南宫体简" panose="02010609000101010101" pitchFamily="49" charset="-122"/>
              </a:rPr>
              <a:t>1969</a:t>
            </a:r>
            <a:r>
              <a:rPr lang="zh-CN" altLang="en-US" sz="2000" dirty="0" smtClean="0">
                <a:latin typeface="汉仪南宫体简" panose="02010609000101010101" pitchFamily="49" charset="-122"/>
                <a:ea typeface="汉仪南宫体简" panose="02010609000101010101" pitchFamily="49" charset="-122"/>
              </a:rPr>
              <a:t>年参加工作，</a:t>
            </a:r>
            <a:r>
              <a:rPr lang="en-US" altLang="zh-CN" sz="2000" dirty="0" smtClean="0">
                <a:latin typeface="汉仪南宫体简" panose="02010609000101010101" pitchFamily="49" charset="-122"/>
                <a:ea typeface="汉仪南宫体简" panose="02010609000101010101" pitchFamily="49" charset="-122"/>
              </a:rPr>
              <a:t>975</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月被分配到普陀区房管系统工作，被评为</a:t>
            </a:r>
            <a:r>
              <a:rPr lang="en-US" altLang="zh-CN" sz="2000" dirty="0" smtClean="0">
                <a:latin typeface="汉仪南宫体简" panose="02010609000101010101" pitchFamily="49" charset="-122"/>
                <a:ea typeface="汉仪南宫体简" panose="02010609000101010101" pitchFamily="49" charset="-122"/>
              </a:rPr>
              <a:t>100</a:t>
            </a:r>
            <a:r>
              <a:rPr lang="zh-CN" altLang="en-US" sz="2000" dirty="0" smtClean="0">
                <a:latin typeface="汉仪南宫体简" panose="02010609000101010101" pitchFamily="49" charset="-122"/>
                <a:ea typeface="汉仪南宫体简" panose="02010609000101010101" pitchFamily="49" charset="-122"/>
              </a:rPr>
              <a:t>位新中国成立以来感动中国人物。从</a:t>
            </a:r>
            <a:r>
              <a:rPr lang="en-US" altLang="zh-CN" sz="2000" dirty="0" smtClean="0">
                <a:latin typeface="汉仪南宫体简" panose="02010609000101010101" pitchFamily="49" charset="-122"/>
                <a:ea typeface="汉仪南宫体简" panose="02010609000101010101" pitchFamily="49" charset="-122"/>
              </a:rPr>
              <a:t>1989</a:t>
            </a:r>
            <a:r>
              <a:rPr lang="zh-CN" altLang="en-US" sz="2000" dirty="0" smtClean="0">
                <a:latin typeface="汉仪南宫体简" panose="02010609000101010101" pitchFamily="49" charset="-122"/>
                <a:ea typeface="汉仪南宫体简" panose="02010609000101010101" pitchFamily="49" charset="-122"/>
              </a:rPr>
              <a:t>年开</a:t>
            </a:r>
            <a:r>
              <a:rPr lang="en-US" altLang="zh-CN" sz="2000" dirty="0" smtClean="0">
                <a:latin typeface="汉仪南宫体简" panose="02010609000101010101" pitchFamily="49" charset="-122"/>
                <a:ea typeface="汉仪南宫体简" panose="02010609000101010101" pitchFamily="49" charset="-122"/>
              </a:rPr>
              <a:t>1997</a:t>
            </a:r>
            <a:r>
              <a:rPr lang="zh-CN" altLang="en-US" sz="2000" dirty="0" smtClean="0">
                <a:latin typeface="汉仪南宫体简" panose="02010609000101010101" pitchFamily="49" charset="-122"/>
                <a:ea typeface="汉仪南宫体简" panose="02010609000101010101" pitchFamily="49" charset="-122"/>
              </a:rPr>
              <a:t>年，徐虎先后两次受到中共中央总书记江泽民的亲切接始连续五届被评为全国劳动模范。</a:t>
            </a:r>
          </a:p>
        </p:txBody>
      </p:sp>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88255" y="1816982"/>
            <a:ext cx="2258245" cy="2468527"/>
          </a:xfrm>
          <a:prstGeom prst="rect">
            <a:avLst/>
          </a:prstGeom>
        </p:spPr>
      </p:pic>
    </p:spTree>
    <p:extLst>
      <p:ext uri="{BB962C8B-B14F-4D97-AF65-F5344CB8AC3E}">
        <p14:creationId xmlns:p14="http://schemas.microsoft.com/office/powerpoint/2010/main" val="14003505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7739062" y="4437459"/>
            <a:ext cx="2527300" cy="646331"/>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徐虎</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1024513" y="1784626"/>
            <a:ext cx="6587987" cy="193899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马恩华（</a:t>
            </a:r>
            <a:r>
              <a:rPr lang="en-US" altLang="zh-CN" sz="2000" dirty="0" smtClean="0">
                <a:latin typeface="汉仪南宫体简" panose="02010609000101010101" pitchFamily="49" charset="-122"/>
                <a:ea typeface="汉仪南宫体简" panose="02010609000101010101" pitchFamily="49" charset="-122"/>
              </a:rPr>
              <a:t>1937</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—1995</a:t>
            </a:r>
            <a:r>
              <a:rPr lang="zh-CN" altLang="en-US" sz="2000" dirty="0" smtClean="0">
                <a:latin typeface="汉仪南宫体简" panose="02010609000101010101" pitchFamily="49" charset="-122"/>
                <a:ea typeface="汉仪南宫体简" panose="02010609000101010101" pitchFamily="49" charset="-122"/>
              </a:rPr>
              <a:t>年），男，汉族，山东省青岛市人，中共党员，生前系河北省保定市一棉纺织集团有限公司董事长、总经理兼党委书记。他为中国的棉纺事业做出了巨大的贡献。</a:t>
            </a:r>
          </a:p>
        </p:txBody>
      </p:sp>
      <p:pic>
        <p:nvPicPr>
          <p:cNvPr id="10" name="图片 9"/>
          <p:cNvPicPr>
            <a:picLocks noChangeAspect="1"/>
          </p:cNvPicPr>
          <p:nvPr/>
        </p:nvPicPr>
        <p:blipFill>
          <a:blip r:embed="rId7"/>
          <a:stretch>
            <a:fillRect/>
          </a:stretch>
        </p:blipFill>
        <p:spPr>
          <a:xfrm>
            <a:off x="7883525" y="1685869"/>
            <a:ext cx="2238375" cy="2603885"/>
          </a:xfrm>
          <a:prstGeom prst="rect">
            <a:avLst/>
          </a:prstGeom>
        </p:spPr>
      </p:pic>
      <p:sp>
        <p:nvSpPr>
          <p:cNvPr id="3" name="矩形 2"/>
          <p:cNvSpPr/>
          <p:nvPr/>
        </p:nvSpPr>
        <p:spPr>
          <a:xfrm>
            <a:off x="1674554" y="3855825"/>
            <a:ext cx="5109091" cy="581634"/>
          </a:xfrm>
          <a:prstGeom prst="rect">
            <a:avLst/>
          </a:prstGeom>
        </p:spPr>
        <p:txBody>
          <a:bodyPr wrap="none">
            <a:spAutoFit/>
          </a:bodyPr>
          <a:lstStyle/>
          <a:p>
            <a:pPr>
              <a:lnSpc>
                <a:spcPct val="150000"/>
              </a:lnSpc>
            </a:pPr>
            <a:r>
              <a:rPr kumimoji="1" lang="zh-CN" altLang="en-US" sz="2400" b="1" dirty="0" smtClean="0">
                <a:latin typeface="汉仪南宫体简" panose="02010609000101010101" pitchFamily="49" charset="-122"/>
                <a:ea typeface="汉仪南宫体简" panose="02010609000101010101" pitchFamily="49" charset="-122"/>
                <a:cs typeface="Microsoft YaHei Light" charset="-122"/>
              </a:rPr>
              <a:t>为中国的棉纺事业做出了巨大的贡献</a:t>
            </a:r>
            <a:endParaRPr kumimoji="1" lang="zh-CN" altLang="en-US" sz="2400" b="1" dirty="0">
              <a:latin typeface="汉仪南宫体简" panose="02010609000101010101" pitchFamily="49" charset="-122"/>
              <a:ea typeface="汉仪南宫体简" panose="02010609000101010101" pitchFamily="49" charset="-122"/>
              <a:cs typeface="Microsoft YaHei Light" charset="-122"/>
            </a:endParaRPr>
          </a:p>
        </p:txBody>
      </p:sp>
    </p:spTree>
    <p:extLst>
      <p:ext uri="{BB962C8B-B14F-4D97-AF65-F5344CB8AC3E}">
        <p14:creationId xmlns:p14="http://schemas.microsoft.com/office/powerpoint/2010/main" val="23461054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512750" y="4552293"/>
            <a:ext cx="2653863" cy="646331"/>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吴仁宝</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4175769" y="2048609"/>
            <a:ext cx="6587987" cy="193899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华西村</a:t>
            </a:r>
            <a:r>
              <a:rPr lang="en-US" altLang="zh-CN" sz="2000" dirty="0" smtClean="0">
                <a:latin typeface="汉仪南宫体简" panose="02010609000101010101" pitchFamily="49" charset="-122"/>
                <a:ea typeface="汉仪南宫体简" panose="02010609000101010101" pitchFamily="49" charset="-122"/>
              </a:rPr>
              <a:t>30</a:t>
            </a:r>
            <a:r>
              <a:rPr lang="zh-CN" altLang="en-US" sz="2000" dirty="0" smtClean="0">
                <a:latin typeface="汉仪南宫体简" panose="02010609000101010101" pitchFamily="49" charset="-122"/>
                <a:ea typeface="汉仪南宫体简" panose="02010609000101010101" pitchFamily="49" charset="-122"/>
              </a:rPr>
              <a:t>多年的当家人，把华西村从苏南一个默默无闻的乡村，闻名全世界，第一个”彩电村”、第一个”空调村”</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村民全部配备别墅名车，华西村不断刷新着自己创造的记录，成为全中国农民艳羡的一方乐土</a:t>
            </a:r>
            <a:r>
              <a:rPr lang="en-US" altLang="zh-CN" sz="2000" dirty="0" smtClean="0">
                <a:latin typeface="汉仪南宫体简" panose="02010609000101010101" pitchFamily="49" charset="-122"/>
                <a:ea typeface="汉仪南宫体简" panose="02010609000101010101" pitchFamily="49" charset="-122"/>
              </a:rPr>
              <a:t>……</a:t>
            </a:r>
          </a:p>
        </p:txBody>
      </p:sp>
      <p:sp>
        <p:nvSpPr>
          <p:cNvPr id="3" name="矩形 2"/>
          <p:cNvSpPr/>
          <p:nvPr/>
        </p:nvSpPr>
        <p:spPr>
          <a:xfrm>
            <a:off x="4825810" y="4119808"/>
            <a:ext cx="5109091" cy="581634"/>
          </a:xfrm>
          <a:prstGeom prst="rect">
            <a:avLst/>
          </a:prstGeom>
        </p:spPr>
        <p:txBody>
          <a:bodyPr wrap="none">
            <a:spAutoFit/>
          </a:bodyPr>
          <a:lstStyle/>
          <a:p>
            <a:pPr>
              <a:lnSpc>
                <a:spcPct val="150000"/>
              </a:lnSpc>
            </a:pPr>
            <a:r>
              <a:rPr kumimoji="1" lang="zh-CN" altLang="en-US" sz="2400" b="1" dirty="0" smtClean="0">
                <a:latin typeface="汉仪南宫体简" panose="02010609000101010101" pitchFamily="49" charset="-122"/>
                <a:ea typeface="汉仪南宫体简" panose="02010609000101010101" pitchFamily="49" charset="-122"/>
                <a:cs typeface="Microsoft YaHei Light" charset="-122"/>
              </a:rPr>
              <a:t>带领村里建立天下第一村</a:t>
            </a:r>
            <a:r>
              <a:rPr kumimoji="1" lang="en-US" altLang="zh-CN" sz="2400" b="1" dirty="0" smtClean="0">
                <a:latin typeface="汉仪南宫体简" panose="02010609000101010101" pitchFamily="49" charset="-122"/>
                <a:ea typeface="汉仪南宫体简" panose="02010609000101010101" pitchFamily="49" charset="-122"/>
                <a:cs typeface="Microsoft YaHei Light" charset="-122"/>
              </a:rPr>
              <a:t>——</a:t>
            </a:r>
            <a:r>
              <a:rPr kumimoji="1" lang="zh-CN" altLang="en-US" sz="2400" b="1" dirty="0" smtClean="0">
                <a:latin typeface="汉仪南宫体简" panose="02010609000101010101" pitchFamily="49" charset="-122"/>
                <a:ea typeface="汉仪南宫体简" panose="02010609000101010101" pitchFamily="49" charset="-122"/>
                <a:cs typeface="Microsoft YaHei Light" charset="-122"/>
              </a:rPr>
              <a:t>华西村</a:t>
            </a:r>
          </a:p>
        </p:txBody>
      </p:sp>
      <p:pic>
        <p:nvPicPr>
          <p:cNvPr id="13" name="图片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7559" y="1871783"/>
            <a:ext cx="2304244" cy="2680510"/>
          </a:xfrm>
          <a:prstGeom prst="rect">
            <a:avLst/>
          </a:prstGeom>
        </p:spPr>
      </p:pic>
    </p:spTree>
    <p:extLst>
      <p:ext uri="{BB962C8B-B14F-4D97-AF65-F5344CB8AC3E}">
        <p14:creationId xmlns:p14="http://schemas.microsoft.com/office/powerpoint/2010/main" val="1531138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8085332" y="4441014"/>
            <a:ext cx="2653863"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包起帆</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791672" y="1309112"/>
            <a:ext cx="7406631" cy="4247317"/>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 ”抓斗大王”上海国际港务</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集团</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股份有限公司副总裁。包起帆是一名从码头工人成长起来的教授级高级工程师，长期在港口生产一线从事物流工程的研发工作，致力于港口装卸工具的发明创造</a:t>
            </a:r>
            <a:r>
              <a:rPr lang="en-US" altLang="zh-CN" sz="2000" dirty="0" smtClean="0">
                <a:latin typeface="汉仪南宫体简" panose="02010609000101010101" pitchFamily="49" charset="-122"/>
                <a:ea typeface="汉仪南宫体简" panose="02010609000101010101" pitchFamily="49" charset="-122"/>
              </a:rPr>
              <a:t>20</a:t>
            </a:r>
            <a:r>
              <a:rPr lang="zh-CN" altLang="en-US" sz="2000" dirty="0" smtClean="0">
                <a:latin typeface="汉仪南宫体简" panose="02010609000101010101" pitchFamily="49" charset="-122"/>
                <a:ea typeface="汉仪南宫体简" panose="02010609000101010101" pitchFamily="49" charset="-122"/>
              </a:rPr>
              <a:t>多年，开发了新型抓斗系列共</a:t>
            </a:r>
            <a:r>
              <a:rPr lang="en-US" altLang="zh-CN" sz="2000" dirty="0" smtClean="0">
                <a:latin typeface="汉仪南宫体简" panose="02010609000101010101" pitchFamily="49" charset="-122"/>
                <a:ea typeface="汉仪南宫体简" panose="02010609000101010101" pitchFamily="49" charset="-122"/>
              </a:rPr>
              <a:t>140</a:t>
            </a:r>
            <a:r>
              <a:rPr lang="zh-CN" altLang="en-US" sz="2000" dirty="0" smtClean="0">
                <a:latin typeface="汉仪南宫体简" panose="02010609000101010101" pitchFamily="49" charset="-122"/>
                <a:ea typeface="汉仪南宫体简" panose="02010609000101010101" pitchFamily="49" charset="-122"/>
              </a:rPr>
              <a:t>多种，广泛应用于港口、铁路、化工、军工、河道等行业，多次在日内瓦布鲁塞尔等国际发明展览会上获得金奖和银奖，”防漏散货抓斗”等</a:t>
            </a:r>
            <a:r>
              <a:rPr lang="en-US" altLang="zh-CN" sz="2000" dirty="0" smtClean="0">
                <a:latin typeface="汉仪南宫体简" panose="02010609000101010101" pitchFamily="49" charset="-122"/>
                <a:ea typeface="汉仪南宫体简" panose="02010609000101010101" pitchFamily="49" charset="-122"/>
              </a:rPr>
              <a:t>9</a:t>
            </a:r>
            <a:r>
              <a:rPr lang="zh-CN" altLang="en-US" sz="2000" dirty="0" smtClean="0">
                <a:latin typeface="汉仪南宫体简" panose="02010609000101010101" pitchFamily="49" charset="-122"/>
                <a:ea typeface="汉仪南宫体简" panose="02010609000101010101" pitchFamily="49" charset="-122"/>
              </a:rPr>
              <a:t>项成果获国家专利，被誉为“抓斗大王”，并被英、美两国国际传记中心分别列入</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国际知识分子名人录</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及</a:t>
            </a:r>
            <a:r>
              <a:rPr lang="en-US" altLang="zh-CN" sz="2000" dirty="0" smtClean="0">
                <a:latin typeface="汉仪南宫体简" panose="02010609000101010101" pitchFamily="49" charset="-122"/>
                <a:ea typeface="汉仪南宫体简" panose="02010609000101010101" pitchFamily="49" charset="-122"/>
              </a:rPr>
              <a:t>21</a:t>
            </a:r>
            <a:r>
              <a:rPr lang="zh-CN" altLang="en-US" sz="2000" dirty="0" smtClean="0">
                <a:latin typeface="汉仪南宫体简" panose="02010609000101010101" pitchFamily="49" charset="-122"/>
                <a:ea typeface="汉仪南宫体简" panose="02010609000101010101" pitchFamily="49" charset="-122"/>
              </a:rPr>
              <a:t>世纪金质成就奖。曾获全国劳模、”五一”劳动奖状等荣誉称号。</a:t>
            </a:r>
            <a:endParaRPr lang="en-US" altLang="zh-CN" sz="2000" dirty="0" smtClean="0">
              <a:latin typeface="汉仪南宫体简" panose="02010609000101010101" pitchFamily="49" charset="-122"/>
              <a:ea typeface="汉仪南宫体简" panose="02010609000101010101" pitchFamily="49" charset="-122"/>
            </a:endParaRPr>
          </a:p>
        </p:txBody>
      </p:sp>
      <p:pic>
        <p:nvPicPr>
          <p:cNvPr id="10" name="图片 9"/>
          <p:cNvPicPr>
            <a:picLocks/>
          </p:cNvPicPr>
          <p:nvPr/>
        </p:nvPicPr>
        <p:blipFill>
          <a:blip r:embed="rId7"/>
          <a:stretch>
            <a:fillRect/>
          </a:stretch>
        </p:blipFill>
        <p:spPr>
          <a:xfrm>
            <a:off x="8260142" y="1713286"/>
            <a:ext cx="2304244" cy="2680510"/>
          </a:xfrm>
          <a:prstGeom prst="rect">
            <a:avLst/>
          </a:prstGeom>
        </p:spPr>
      </p:pic>
    </p:spTree>
    <p:extLst>
      <p:ext uri="{BB962C8B-B14F-4D97-AF65-F5344CB8AC3E}">
        <p14:creationId xmlns:p14="http://schemas.microsoft.com/office/powerpoint/2010/main" val="97623661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346200" y="1397464"/>
            <a:ext cx="2717800" cy="646331"/>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王进喜</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3962400" y="2342709"/>
            <a:ext cx="7035800"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 中国石油工人的光辉典范，他为祖国石油工业的发展和社会主义建设立下了不朽的功勋，在创造了巨大物质财富的同时，还给我们留下了宝贵的精神财富</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铁人精神。</a:t>
            </a:r>
          </a:p>
        </p:txBody>
      </p:sp>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pic>
        <p:nvPicPr>
          <p:cNvPr id="10" name="图片 9"/>
          <p:cNvPicPr>
            <a:picLocks/>
          </p:cNvPicPr>
          <p:nvPr/>
        </p:nvPicPr>
        <p:blipFill>
          <a:blip r:embed="rId7" cstate="screen">
            <a:extLst>
              <a:ext uri="{28A0092B-C50C-407E-A947-70E740481C1C}">
                <a14:useLocalDpi xmlns:a14="http://schemas.microsoft.com/office/drawing/2010/main"/>
              </a:ext>
            </a:extLst>
          </a:blip>
          <a:stretch>
            <a:fillRect/>
          </a:stretch>
        </p:blipFill>
        <p:spPr>
          <a:xfrm>
            <a:off x="1485900" y="2083016"/>
            <a:ext cx="2324100" cy="2666784"/>
          </a:xfrm>
          <a:prstGeom prst="rect">
            <a:avLst/>
          </a:prstGeom>
        </p:spPr>
      </p:pic>
      <p:sp>
        <p:nvSpPr>
          <p:cNvPr id="14" name="圆角矩形 13"/>
          <p:cNvSpPr/>
          <p:nvPr/>
        </p:nvSpPr>
        <p:spPr>
          <a:xfrm>
            <a:off x="5501581" y="3965646"/>
            <a:ext cx="39574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b="1" dirty="0" smtClean="0">
                <a:solidFill>
                  <a:schemeClr val="tx1"/>
                </a:solidFill>
                <a:latin typeface="汉仪南宫体简" panose="02010609000101010101" pitchFamily="49" charset="-122"/>
                <a:ea typeface="汉仪南宫体简" panose="02010609000101010101" pitchFamily="49" charset="-122"/>
                <a:cs typeface="Microsoft YaHei" charset="-122"/>
              </a:rPr>
              <a:t>铁人精神</a:t>
            </a:r>
            <a:endParaRPr kumimoji="1" lang="zh-CN" altLang="en-US" sz="2400" b="1" dirty="0">
              <a:solidFill>
                <a:schemeClr val="tx1"/>
              </a:solidFill>
              <a:latin typeface="汉仪南宫体简" panose="02010609000101010101" pitchFamily="49" charset="-122"/>
              <a:ea typeface="汉仪南宫体简" panose="02010609000101010101" pitchFamily="49" charset="-122"/>
              <a:cs typeface="Microsoft YaHei" charset="-122"/>
            </a:endParaRPr>
          </a:p>
        </p:txBody>
      </p:sp>
    </p:spTree>
    <p:extLst>
      <p:ext uri="{BB962C8B-B14F-4D97-AF65-F5344CB8AC3E}">
        <p14:creationId xmlns:p14="http://schemas.microsoft.com/office/powerpoint/2010/main" val="22049111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AAF680-8B3F-4AA6-8699-7423398FD8D3}"/>
              </a:ext>
            </a:extLst>
          </p:cNvPr>
          <p:cNvSpPr txBox="1"/>
          <p:nvPr/>
        </p:nvSpPr>
        <p:spPr>
          <a:xfrm>
            <a:off x="3182407" y="510817"/>
            <a:ext cx="1450173" cy="3416320"/>
          </a:xfrm>
          <a:prstGeom prst="rect">
            <a:avLst/>
          </a:prstGeom>
          <a:noFill/>
        </p:spPr>
        <p:txBody>
          <a:bodyPr vert="horz" wrap="square" rtlCol="0">
            <a:spAutoFit/>
          </a:bodyPr>
          <a:lstStyle/>
          <a:p>
            <a:pPr algn="ctr">
              <a:lnSpc>
                <a:spcPct val="150000"/>
              </a:lnSpc>
            </a:pPr>
            <a:r>
              <a:rPr lang="zh-CN" altLang="en-US" sz="7200" b="1" dirty="0">
                <a:latin typeface="汉仪南宫体简" panose="02010609000101010101" pitchFamily="49" charset="-122"/>
                <a:ea typeface="汉仪南宫体简" panose="02010609000101010101" pitchFamily="49" charset="-122"/>
              </a:rPr>
              <a:t>目录</a:t>
            </a:r>
          </a:p>
        </p:txBody>
      </p:sp>
      <p:sp>
        <p:nvSpPr>
          <p:cNvPr id="6" name="文本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7C6A16-6D7A-47AA-B88C-5618FCD08EFE}"/>
              </a:ext>
            </a:extLst>
          </p:cNvPr>
          <p:cNvSpPr txBox="1"/>
          <p:nvPr/>
        </p:nvSpPr>
        <p:spPr>
          <a:xfrm>
            <a:off x="5839315" y="1154807"/>
            <a:ext cx="4935703" cy="769441"/>
          </a:xfrm>
          <a:prstGeom prst="rect">
            <a:avLst/>
          </a:prstGeom>
          <a:noFill/>
        </p:spPr>
        <p:txBody>
          <a:bodyPr vert="horz" wrap="square" rtlCol="0">
            <a:spAutoFit/>
          </a:bodyPr>
          <a:lstStyle/>
          <a:p>
            <a:pPr algn="dist"/>
            <a:r>
              <a:rPr lang="zh-CN" altLang="en-US" sz="4400" b="1" dirty="0">
                <a:latin typeface="汉仪南宫体简" panose="02010609000101010101" pitchFamily="49" charset="-122"/>
                <a:ea typeface="汉仪南宫体简" panose="02010609000101010101" pitchFamily="49" charset="-122"/>
              </a:rPr>
              <a:t> 发展历史</a:t>
            </a:r>
          </a:p>
        </p:txBody>
      </p:sp>
      <p:sp>
        <p:nvSpPr>
          <p:cNvPr id="7" name="文本框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C0626A-E6C8-46EA-BC33-AECE504A709B}"/>
              </a:ext>
            </a:extLst>
          </p:cNvPr>
          <p:cNvSpPr txBox="1"/>
          <p:nvPr/>
        </p:nvSpPr>
        <p:spPr>
          <a:xfrm>
            <a:off x="5839315" y="2572616"/>
            <a:ext cx="4935703" cy="769441"/>
          </a:xfrm>
          <a:prstGeom prst="rect">
            <a:avLst/>
          </a:prstGeom>
          <a:noFill/>
        </p:spPr>
        <p:txBody>
          <a:bodyPr vert="horz" wrap="square" rtlCol="0">
            <a:spAutoFit/>
          </a:bodyPr>
          <a:lstStyle/>
          <a:p>
            <a:pPr algn="dist"/>
            <a:r>
              <a:rPr lang="zh-CN" altLang="en-US" sz="4400" b="1" dirty="0">
                <a:latin typeface="汉仪南宫体简" panose="02010609000101010101" pitchFamily="49" charset="-122"/>
                <a:ea typeface="汉仪南宫体简" panose="02010609000101010101" pitchFamily="49" charset="-122"/>
              </a:rPr>
              <a:t> 各地活动</a:t>
            </a:r>
          </a:p>
        </p:txBody>
      </p:sp>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B3FD91-5A8E-42D0-BE24-5E5F286B30B0}"/>
              </a:ext>
            </a:extLst>
          </p:cNvPr>
          <p:cNvSpPr txBox="1"/>
          <p:nvPr/>
        </p:nvSpPr>
        <p:spPr>
          <a:xfrm>
            <a:off x="6044911" y="3990425"/>
            <a:ext cx="4730108" cy="769441"/>
          </a:xfrm>
          <a:prstGeom prst="rect">
            <a:avLst/>
          </a:prstGeom>
          <a:noFill/>
        </p:spPr>
        <p:txBody>
          <a:bodyPr vert="horz" wrap="square" rtlCol="0">
            <a:spAutoFit/>
          </a:bodyPr>
          <a:lstStyle/>
          <a:p>
            <a:pPr algn="dist"/>
            <a:r>
              <a:rPr lang="zh-CN" altLang="en-US" sz="4400" b="1" dirty="0" smtClean="0">
                <a:latin typeface="汉仪南宫体简" panose="02010609000101010101" pitchFamily="49" charset="-122"/>
                <a:ea typeface="汉仪南宫体简" panose="02010609000101010101" pitchFamily="49" charset="-122"/>
              </a:rPr>
              <a:t>劳模榜样</a:t>
            </a:r>
            <a:endParaRPr lang="zh-CN" altLang="en-US" sz="4400" b="1" dirty="0">
              <a:latin typeface="汉仪南宫体简" panose="02010609000101010101" pitchFamily="49" charset="-122"/>
              <a:ea typeface="汉仪南宫体简" panose="02010609000101010101" pitchFamily="49" charset="-122"/>
            </a:endParaRP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0FE4A7-7DD5-4592-8A46-E48452002092}"/>
              </a:ext>
            </a:extLst>
          </p:cNvPr>
          <p:cNvSpPr txBox="1"/>
          <p:nvPr/>
        </p:nvSpPr>
        <p:spPr>
          <a:xfrm>
            <a:off x="6044911" y="5408234"/>
            <a:ext cx="4730107" cy="769441"/>
          </a:xfrm>
          <a:prstGeom prst="rect">
            <a:avLst/>
          </a:prstGeom>
          <a:noFill/>
        </p:spPr>
        <p:txBody>
          <a:bodyPr vert="horz" wrap="square" rtlCol="0">
            <a:spAutoFit/>
          </a:bodyPr>
          <a:lstStyle/>
          <a:p>
            <a:pPr algn="dist"/>
            <a:r>
              <a:rPr lang="zh-CN" altLang="en-US" sz="4400" b="1" dirty="0" smtClean="0">
                <a:latin typeface="汉仪南宫体简" panose="02010609000101010101" pitchFamily="49" charset="-122"/>
                <a:ea typeface="汉仪南宫体简" panose="02010609000101010101" pitchFamily="49" charset="-122"/>
              </a:rPr>
              <a:t>弘扬劳动精神</a:t>
            </a:r>
            <a:endParaRPr lang="zh-CN" altLang="en-US" sz="4400" b="1" dirty="0">
              <a:latin typeface="汉仪南宫体简" panose="02010609000101010101" pitchFamily="49" charset="-122"/>
              <a:ea typeface="汉仪南宫体简" panose="02010609000101010101" pitchFamily="49" charset="-122"/>
            </a:endParaRPr>
          </a:p>
        </p:txBody>
      </p:sp>
      <p:grpSp>
        <p:nvGrpSpPr>
          <p:cNvPr id="10" name="组合 9"/>
          <p:cNvGrpSpPr>
            <a:grpSpLocks/>
          </p:cNvGrpSpPr>
          <p:nvPr/>
        </p:nvGrpSpPr>
        <p:grpSpPr>
          <a:xfrm>
            <a:off x="5061785" y="1197015"/>
            <a:ext cx="877163" cy="923330"/>
            <a:chOff x="5544892" y="847322"/>
            <a:chExt cx="1329208" cy="1399166"/>
          </a:xfrm>
        </p:grpSpPr>
        <p:sp>
          <p:nvSpPr>
            <p:cNvPr id="11" name="椭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508D1B-746A-4B51-BCA4-A6C71C1594B5}"/>
                </a:ext>
              </a:extLst>
            </p:cNvPr>
            <p:cNvSpPr/>
            <p:nvPr/>
          </p:nvSpPr>
          <p:spPr>
            <a:xfrm>
              <a:off x="5584091" y="943175"/>
              <a:ext cx="1260000" cy="1260000"/>
            </a:xfrm>
            <a:prstGeom prst="ellipse">
              <a:avLst/>
            </a:prstGeom>
            <a:solidFill>
              <a:srgbClr val="FBF7F1"/>
            </a:solidFill>
            <a:ln w="6350">
              <a:solidFill>
                <a:srgbClr val="6F1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汉仪南宫体简" panose="02010609000101010101" pitchFamily="49" charset="-122"/>
                <a:ea typeface="汉仪南宫体简" panose="02010609000101010101" pitchFamily="49" charset="-122"/>
              </a:endParaRPr>
            </a:p>
          </p:txBody>
        </p:sp>
        <p:sp>
          <p:nvSpPr>
            <p:cNvPr id="12" name="矩形 11"/>
            <p:cNvSpPr/>
            <p:nvPr/>
          </p:nvSpPr>
          <p:spPr>
            <a:xfrm>
              <a:off x="5544892" y="847322"/>
              <a:ext cx="1329208" cy="1399166"/>
            </a:xfrm>
            <a:prstGeom prst="rect">
              <a:avLst/>
            </a:prstGeom>
          </p:spPr>
          <p:txBody>
            <a:bodyPr wrap="none">
              <a:spAutoFit/>
            </a:bodyPr>
            <a:lstStyle/>
            <a:p>
              <a:pPr algn="dist"/>
              <a:r>
                <a:rPr lang="zh-CN" altLang="en-US" sz="5400" b="1" dirty="0">
                  <a:solidFill>
                    <a:srgbClr val="C00000"/>
                  </a:solidFill>
                  <a:latin typeface="汉仪南宫体简" panose="02010609000101010101" pitchFamily="49" charset="-122"/>
                  <a:ea typeface="汉仪南宫体简" panose="02010609000101010101" pitchFamily="49" charset="-122"/>
                </a:rPr>
                <a:t>壹</a:t>
              </a:r>
            </a:p>
          </p:txBody>
        </p:sp>
      </p:grpSp>
      <p:grpSp>
        <p:nvGrpSpPr>
          <p:cNvPr id="13" name="组合 12"/>
          <p:cNvGrpSpPr>
            <a:grpSpLocks/>
          </p:cNvGrpSpPr>
          <p:nvPr/>
        </p:nvGrpSpPr>
        <p:grpSpPr>
          <a:xfrm>
            <a:off x="5061785" y="2625062"/>
            <a:ext cx="877165" cy="923330"/>
            <a:chOff x="4557743" y="2480343"/>
            <a:chExt cx="1329210" cy="1393165"/>
          </a:xfrm>
        </p:grpSpPr>
        <p:sp>
          <p:nvSpPr>
            <p:cNvPr id="14" name="椭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551EC0-ECA8-4418-9367-83E72C28E2FE}"/>
                </a:ext>
              </a:extLst>
            </p:cNvPr>
            <p:cNvSpPr/>
            <p:nvPr/>
          </p:nvSpPr>
          <p:spPr>
            <a:xfrm>
              <a:off x="4626953" y="2586057"/>
              <a:ext cx="1260000" cy="1260000"/>
            </a:xfrm>
            <a:prstGeom prst="ellipse">
              <a:avLst/>
            </a:prstGeom>
            <a:solidFill>
              <a:srgbClr val="FBF7F1"/>
            </a:solidFill>
            <a:ln w="6350">
              <a:solidFill>
                <a:srgbClr val="6F1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汉仪南宫体简" panose="02010609000101010101" pitchFamily="49" charset="-122"/>
                <a:ea typeface="汉仪南宫体简" panose="02010609000101010101" pitchFamily="49" charset="-122"/>
              </a:endParaRPr>
            </a:p>
          </p:txBody>
        </p:sp>
        <p:sp>
          <p:nvSpPr>
            <p:cNvPr id="15" name="矩形 14"/>
            <p:cNvSpPr/>
            <p:nvPr/>
          </p:nvSpPr>
          <p:spPr>
            <a:xfrm>
              <a:off x="4557743" y="2480343"/>
              <a:ext cx="1329207" cy="1393165"/>
            </a:xfrm>
            <a:prstGeom prst="rect">
              <a:avLst/>
            </a:prstGeom>
          </p:spPr>
          <p:txBody>
            <a:bodyPr wrap="none">
              <a:spAutoFit/>
            </a:bodyPr>
            <a:lstStyle/>
            <a:p>
              <a:pPr algn="dist"/>
              <a:r>
                <a:rPr lang="zh-CN" altLang="en-US" sz="5400" b="1" dirty="0">
                  <a:solidFill>
                    <a:srgbClr val="C00000"/>
                  </a:solidFill>
                  <a:latin typeface="汉仪南宫体简" panose="02010609000101010101" pitchFamily="49" charset="-122"/>
                  <a:ea typeface="汉仪南宫体简" panose="02010609000101010101" pitchFamily="49" charset="-122"/>
                </a:rPr>
                <a:t>贰</a:t>
              </a:r>
            </a:p>
          </p:txBody>
        </p:sp>
      </p:grpSp>
      <p:grpSp>
        <p:nvGrpSpPr>
          <p:cNvPr id="16" name="组合 15"/>
          <p:cNvGrpSpPr>
            <a:grpSpLocks/>
          </p:cNvGrpSpPr>
          <p:nvPr/>
        </p:nvGrpSpPr>
        <p:grpSpPr>
          <a:xfrm>
            <a:off x="5070296" y="3894214"/>
            <a:ext cx="877163" cy="923330"/>
            <a:chOff x="4346656" y="3615447"/>
            <a:chExt cx="1329207" cy="1393165"/>
          </a:xfrm>
        </p:grpSpPr>
        <p:sp>
          <p:nvSpPr>
            <p:cNvPr id="17" name="椭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0C77BD-89B0-4005-891F-439001137A3C}"/>
                </a:ext>
              </a:extLst>
            </p:cNvPr>
            <p:cNvSpPr/>
            <p:nvPr/>
          </p:nvSpPr>
          <p:spPr>
            <a:xfrm>
              <a:off x="4411781" y="3748612"/>
              <a:ext cx="1260000" cy="1260000"/>
            </a:xfrm>
            <a:prstGeom prst="ellipse">
              <a:avLst/>
            </a:prstGeom>
            <a:solidFill>
              <a:srgbClr val="FBF7F1"/>
            </a:solidFill>
            <a:ln w="6350">
              <a:solidFill>
                <a:srgbClr val="6F1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汉仪南宫体简" panose="02010609000101010101" pitchFamily="49" charset="-122"/>
                <a:ea typeface="汉仪南宫体简" panose="02010609000101010101" pitchFamily="49" charset="-122"/>
              </a:endParaRPr>
            </a:p>
          </p:txBody>
        </p:sp>
        <p:sp>
          <p:nvSpPr>
            <p:cNvPr id="18" name="矩形 17"/>
            <p:cNvSpPr/>
            <p:nvPr/>
          </p:nvSpPr>
          <p:spPr>
            <a:xfrm>
              <a:off x="4346656" y="3615447"/>
              <a:ext cx="1329207" cy="1393165"/>
            </a:xfrm>
            <a:prstGeom prst="rect">
              <a:avLst/>
            </a:prstGeom>
          </p:spPr>
          <p:txBody>
            <a:bodyPr wrap="none">
              <a:spAutoFit/>
            </a:bodyPr>
            <a:lstStyle/>
            <a:p>
              <a:pPr algn="dist"/>
              <a:r>
                <a:rPr lang="zh-CN" altLang="en-US" sz="5400" b="1" dirty="0">
                  <a:solidFill>
                    <a:srgbClr val="C00000"/>
                  </a:solidFill>
                  <a:latin typeface="汉仪南宫体简" panose="02010609000101010101" pitchFamily="49" charset="-122"/>
                  <a:ea typeface="汉仪南宫体简" panose="02010609000101010101" pitchFamily="49" charset="-122"/>
                </a:rPr>
                <a:t>叁</a:t>
              </a:r>
            </a:p>
          </p:txBody>
        </p:sp>
      </p:grpSp>
      <p:grpSp>
        <p:nvGrpSpPr>
          <p:cNvPr id="19" name="组合 18"/>
          <p:cNvGrpSpPr>
            <a:grpSpLocks/>
          </p:cNvGrpSpPr>
          <p:nvPr/>
        </p:nvGrpSpPr>
        <p:grpSpPr>
          <a:xfrm>
            <a:off x="5061783" y="5331289"/>
            <a:ext cx="893868" cy="923330"/>
            <a:chOff x="4317259" y="5165371"/>
            <a:chExt cx="1354522" cy="1393165"/>
          </a:xfrm>
        </p:grpSpPr>
        <p:sp>
          <p:nvSpPr>
            <p:cNvPr id="20" name="椭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B14C31-C88F-4849-A736-663BC022739C}"/>
                </a:ext>
              </a:extLst>
            </p:cNvPr>
            <p:cNvSpPr/>
            <p:nvPr/>
          </p:nvSpPr>
          <p:spPr>
            <a:xfrm>
              <a:off x="4411781" y="5186607"/>
              <a:ext cx="1260000" cy="1260000"/>
            </a:xfrm>
            <a:prstGeom prst="ellipse">
              <a:avLst/>
            </a:prstGeom>
            <a:solidFill>
              <a:srgbClr val="FBF7F1"/>
            </a:solidFill>
            <a:ln w="6350">
              <a:solidFill>
                <a:srgbClr val="6F12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汉仪南宫体简" panose="02010609000101010101" pitchFamily="49" charset="-122"/>
                <a:ea typeface="汉仪南宫体简" panose="02010609000101010101" pitchFamily="49" charset="-122"/>
              </a:endParaRPr>
            </a:p>
          </p:txBody>
        </p:sp>
        <p:sp>
          <p:nvSpPr>
            <p:cNvPr id="21" name="矩形 20"/>
            <p:cNvSpPr/>
            <p:nvPr/>
          </p:nvSpPr>
          <p:spPr>
            <a:xfrm>
              <a:off x="4317259" y="5165371"/>
              <a:ext cx="1329208" cy="1393165"/>
            </a:xfrm>
            <a:prstGeom prst="rect">
              <a:avLst/>
            </a:prstGeom>
          </p:spPr>
          <p:txBody>
            <a:bodyPr wrap="none">
              <a:spAutoFit/>
            </a:bodyPr>
            <a:lstStyle/>
            <a:p>
              <a:pPr algn="dist"/>
              <a:r>
                <a:rPr lang="zh-CN" altLang="en-US" sz="5400" b="1" dirty="0">
                  <a:solidFill>
                    <a:srgbClr val="C00000"/>
                  </a:solidFill>
                  <a:latin typeface="汉仪南宫体简" panose="02010609000101010101" pitchFamily="49" charset="-122"/>
                  <a:ea typeface="汉仪南宫体简" panose="02010609000101010101" pitchFamily="49" charset="-122"/>
                </a:rPr>
                <a:t>肆</a:t>
              </a:r>
            </a:p>
          </p:txBody>
        </p:sp>
      </p:grpSp>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28E3F0-52C9-40CB-8DFF-FB39481D02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3429000"/>
            <a:ext cx="4164777" cy="3429000"/>
          </a:xfrm>
          <a:prstGeom prst="rect">
            <a:avLst/>
          </a:prstGeom>
        </p:spPr>
      </p:pic>
      <p:sp>
        <p:nvSpPr>
          <p:cNvPr id="2" name="文本框 1"/>
          <p:cNvSpPr txBox="1"/>
          <p:nvPr/>
        </p:nvSpPr>
        <p:spPr>
          <a:xfrm>
            <a:off x="6658252" y="195309"/>
            <a:ext cx="1526960" cy="230832"/>
          </a:xfrm>
          <a:prstGeom prst="rect">
            <a:avLst/>
          </a:prstGeom>
          <a:noFill/>
        </p:spPr>
        <p:txBody>
          <a:bodyPr wrap="square" rtlCol="0">
            <a:spAutoFit/>
          </a:bodyPr>
          <a:lstStyle/>
          <a:p>
            <a:r>
              <a:rPr lang="en-US" altLang="zh-CN" sz="900" dirty="0">
                <a:solidFill>
                  <a:srgbClr val="F4F9FB"/>
                </a:solidFill>
              </a:rPr>
              <a:t>https://www.ypppt.com/</a:t>
            </a:r>
            <a:endParaRPr lang="zh-CN" altLang="en-US" sz="900" dirty="0">
              <a:solidFill>
                <a:srgbClr val="F4F9FB"/>
              </a:solidFill>
            </a:endParaRPr>
          </a:p>
        </p:txBody>
      </p:sp>
    </p:spTree>
    <p:extLst>
      <p:ext uri="{BB962C8B-B14F-4D97-AF65-F5344CB8AC3E}">
        <p14:creationId xmlns:p14="http://schemas.microsoft.com/office/powerpoint/2010/main" val="21735404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8085332" y="4441014"/>
            <a:ext cx="2653863"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赵梦桃</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791672" y="1727402"/>
            <a:ext cx="7406631" cy="3731727"/>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赵梦桃（</a:t>
            </a:r>
            <a:r>
              <a:rPr lang="en-US" altLang="zh-CN" sz="2000" dirty="0" smtClean="0">
                <a:latin typeface="汉仪南宫体简" panose="02010609000101010101" pitchFamily="49" charset="-122"/>
                <a:ea typeface="汉仪南宫体简" panose="02010609000101010101" pitchFamily="49" charset="-122"/>
              </a:rPr>
              <a:t>1935</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11</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——1963</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6</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23</a:t>
            </a:r>
            <a:r>
              <a:rPr lang="zh-CN" altLang="en-US" sz="2000" dirty="0" smtClean="0">
                <a:latin typeface="汉仪南宫体简" panose="02010609000101010101" pitchFamily="49" charset="-122"/>
                <a:ea typeface="汉仪南宫体简" panose="02010609000101010101" pitchFamily="49" charset="-122"/>
              </a:rPr>
              <a:t>日），女，中共党员，西北国棉一厂细纱挡车工，</a:t>
            </a:r>
            <a:r>
              <a:rPr lang="en-US" altLang="zh-CN" sz="2000" dirty="0" smtClean="0">
                <a:latin typeface="汉仪南宫体简" panose="02010609000101010101" pitchFamily="49" charset="-122"/>
                <a:ea typeface="汉仪南宫体简" panose="02010609000101010101" pitchFamily="49" charset="-122"/>
              </a:rPr>
              <a:t>1956</a:t>
            </a:r>
            <a:r>
              <a:rPr lang="zh-CN" altLang="en-US" sz="2000" dirty="0" smtClean="0">
                <a:latin typeface="汉仪南宫体简" panose="02010609000101010101" pitchFamily="49" charset="-122"/>
                <a:ea typeface="汉仪南宫体简" panose="02010609000101010101" pitchFamily="49" charset="-122"/>
              </a:rPr>
              <a:t>年和</a:t>
            </a:r>
            <a:r>
              <a:rPr lang="en-US" altLang="zh-CN" sz="2000" dirty="0" smtClean="0">
                <a:latin typeface="汉仪南宫体简" panose="02010609000101010101" pitchFamily="49" charset="-122"/>
                <a:ea typeface="汉仪南宫体简" panose="02010609000101010101" pitchFamily="49" charset="-122"/>
              </a:rPr>
              <a:t>1959</a:t>
            </a:r>
            <a:r>
              <a:rPr lang="zh-CN" altLang="en-US" sz="2000" dirty="0" smtClean="0">
                <a:latin typeface="汉仪南宫体简" panose="02010609000101010101" pitchFamily="49" charset="-122"/>
                <a:ea typeface="汉仪南宫体简" panose="02010609000101010101" pitchFamily="49" charset="-122"/>
              </a:rPr>
              <a:t>年全国劳动模范。被树为全国纺织战线的一面红旗。</a:t>
            </a:r>
            <a:r>
              <a:rPr lang="en-US" altLang="zh-CN" sz="2000" dirty="0" smtClean="0">
                <a:latin typeface="汉仪南宫体简" panose="02010609000101010101" pitchFamily="49" charset="-122"/>
                <a:ea typeface="汉仪南宫体简" panose="02010609000101010101" pitchFamily="49" charset="-122"/>
              </a:rPr>
              <a:t>1952</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月，在学习”郝建秀工作法”活动中，赵梦桃以最优异的成绩第一个戴上了”郝建秀红围腰”。她第一个响应厂党委”扩台扩锭”的号召，看车能力从</a:t>
            </a:r>
            <a:r>
              <a:rPr lang="en-US" altLang="zh-CN" sz="2000" dirty="0" smtClean="0">
                <a:latin typeface="汉仪南宫体简" panose="02010609000101010101" pitchFamily="49" charset="-122"/>
                <a:ea typeface="汉仪南宫体简" panose="02010609000101010101" pitchFamily="49" charset="-122"/>
              </a:rPr>
              <a:t>200</a:t>
            </a:r>
            <a:r>
              <a:rPr lang="zh-CN" altLang="en-US" sz="2000" dirty="0" smtClean="0">
                <a:latin typeface="汉仪南宫体简" panose="02010609000101010101" pitchFamily="49" charset="-122"/>
                <a:ea typeface="汉仪南宫体简" panose="02010609000101010101" pitchFamily="49" charset="-122"/>
              </a:rPr>
              <a:t>锭扩大到</a:t>
            </a:r>
            <a:r>
              <a:rPr lang="en-US" altLang="zh-CN" sz="2000" dirty="0" smtClean="0">
                <a:latin typeface="汉仪南宫体简" panose="02010609000101010101" pitchFamily="49" charset="-122"/>
                <a:ea typeface="汉仪南宫体简" panose="02010609000101010101" pitchFamily="49" charset="-122"/>
              </a:rPr>
              <a:t>600</a:t>
            </a:r>
            <a:r>
              <a:rPr lang="zh-CN" altLang="en-US" sz="2000" dirty="0" smtClean="0">
                <a:latin typeface="汉仪南宫体简" panose="02010609000101010101" pitchFamily="49" charset="-122"/>
                <a:ea typeface="汉仪南宫体简" panose="02010609000101010101" pitchFamily="49" charset="-122"/>
              </a:rPr>
              <a:t>锭，生产效率提高了</a:t>
            </a:r>
            <a:r>
              <a:rPr lang="en-US" altLang="zh-CN" sz="2000" dirty="0" smtClean="0">
                <a:latin typeface="汉仪南宫体简" panose="02010609000101010101" pitchFamily="49" charset="-122"/>
                <a:ea typeface="汉仪南宫体简" panose="02010609000101010101" pitchFamily="49" charset="-122"/>
              </a:rPr>
              <a:t>3</a:t>
            </a:r>
            <a:r>
              <a:rPr lang="zh-CN" altLang="en-US" sz="2000" dirty="0" smtClean="0">
                <a:latin typeface="汉仪南宫体简" panose="02010609000101010101" pitchFamily="49" charset="-122"/>
                <a:ea typeface="汉仪南宫体简" panose="02010609000101010101" pitchFamily="49" charset="-122"/>
              </a:rPr>
              <a:t>倍。在她的影响和带动下，”人人当先进，个个争劳模”蔚然成风。她是中共八大代表，两次被授予全国先进生产者荣誉称号。</a:t>
            </a:r>
          </a:p>
        </p:txBody>
      </p:sp>
      <p:pic>
        <p:nvPicPr>
          <p:cNvPr id="13" name="图片 12"/>
          <p:cNvPicPr>
            <a:picLocks/>
          </p:cNvPicPr>
          <p:nvPr/>
        </p:nvPicPr>
        <p:blipFill>
          <a:blip r:embed="rId7"/>
          <a:stretch>
            <a:fillRect/>
          </a:stretch>
        </p:blipFill>
        <p:spPr>
          <a:xfrm>
            <a:off x="8198303" y="1850090"/>
            <a:ext cx="2304244" cy="2680510"/>
          </a:xfrm>
          <a:prstGeom prst="rect">
            <a:avLst/>
          </a:prstGeom>
        </p:spPr>
      </p:pic>
    </p:spTree>
    <p:extLst>
      <p:ext uri="{BB962C8B-B14F-4D97-AF65-F5344CB8AC3E}">
        <p14:creationId xmlns:p14="http://schemas.microsoft.com/office/powerpoint/2010/main" val="5244293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512750" y="4552293"/>
            <a:ext cx="2653863"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时传祥</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4302769" y="2405529"/>
            <a:ext cx="6587987" cy="193899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 ”宁肯一人脏，换来万户净”他的毫不利己、专门利人的崇高精神，曾受到了党和人民的高度赞扬，</a:t>
            </a:r>
            <a:r>
              <a:rPr lang="en-US" altLang="zh-CN" sz="2000" dirty="0" smtClean="0">
                <a:latin typeface="汉仪南宫体简" panose="02010609000101010101" pitchFamily="49" charset="-122"/>
                <a:ea typeface="汉仪南宫体简" panose="02010609000101010101" pitchFamily="49" charset="-122"/>
              </a:rPr>
              <a:t>1952</a:t>
            </a:r>
            <a:r>
              <a:rPr lang="zh-CN" altLang="en-US" sz="2000" dirty="0" smtClean="0">
                <a:latin typeface="汉仪南宫体简" panose="02010609000101010101" pitchFamily="49" charset="-122"/>
                <a:ea typeface="汉仪南宫体简" panose="02010609000101010101" pitchFamily="49" charset="-122"/>
              </a:rPr>
              <a:t>年在北京市崇文区清洁队工作。随后被评为全国著名劳动模范。</a:t>
            </a:r>
            <a:endParaRPr lang="en-US" altLang="zh-CN" sz="2000" dirty="0" smtClean="0">
              <a:latin typeface="汉仪南宫体简" panose="02010609000101010101" pitchFamily="49" charset="-122"/>
              <a:ea typeface="汉仪南宫体简" panose="02010609000101010101" pitchFamily="49" charset="-122"/>
            </a:endParaRPr>
          </a:p>
        </p:txBody>
      </p:sp>
      <p:pic>
        <p:nvPicPr>
          <p:cNvPr id="10" name="图片 9"/>
          <p:cNvPicPr>
            <a:picLocks/>
          </p:cNvPicPr>
          <p:nvPr/>
        </p:nvPicPr>
        <p:blipFill>
          <a:blip r:embed="rId7"/>
          <a:stretch>
            <a:fillRect/>
          </a:stretch>
        </p:blipFill>
        <p:spPr>
          <a:xfrm>
            <a:off x="1687559" y="1977024"/>
            <a:ext cx="2304244" cy="2680510"/>
          </a:xfrm>
          <a:prstGeom prst="rect">
            <a:avLst/>
          </a:prstGeom>
        </p:spPr>
      </p:pic>
    </p:spTree>
    <p:extLst>
      <p:ext uri="{BB962C8B-B14F-4D97-AF65-F5344CB8AC3E}">
        <p14:creationId xmlns:p14="http://schemas.microsoft.com/office/powerpoint/2010/main" val="19612407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7865625" y="4511114"/>
            <a:ext cx="2527300"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孟泰</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1024513" y="1784626"/>
            <a:ext cx="6587987" cy="327006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孟泰是新中国成立后第一代全国著名劳动模范，先后担任鞍钢炼铁厂配管组组长、技术员副技师、设备修理场场长、炼铁厂副厂长、鞍钢工会副主席等职务。他曾先后当选为第一、二、三届全国人民代表大会代表；出席中国工会第七、八次全国代表大会，当选为执行委员。他爱厂如家，艰苦创业，在恢复和发展鞍钢生产中作出了重大贡献，成为</a:t>
            </a:r>
            <a:r>
              <a:rPr lang="en-US" altLang="zh-CN" sz="2000" dirty="0" smtClean="0">
                <a:latin typeface="汉仪南宫体简" panose="02010609000101010101" pitchFamily="49" charset="-122"/>
                <a:ea typeface="汉仪南宫体简" panose="02010609000101010101" pitchFamily="49" charset="-122"/>
              </a:rPr>
              <a:t>20</a:t>
            </a:r>
            <a:r>
              <a:rPr lang="zh-CN" altLang="en-US" sz="2000" dirty="0" smtClean="0">
                <a:latin typeface="汉仪南宫体简" panose="02010609000101010101" pitchFamily="49" charset="-122"/>
                <a:ea typeface="汉仪南宫体简" panose="02010609000101010101" pitchFamily="49" charset="-122"/>
              </a:rPr>
              <a:t>世纪五六十年代誉满全国的钢铁战线的老英雄。</a:t>
            </a:r>
          </a:p>
        </p:txBody>
      </p:sp>
      <p:sp>
        <p:nvSpPr>
          <p:cNvPr id="3" name="矩形 2"/>
          <p:cNvSpPr/>
          <p:nvPr/>
        </p:nvSpPr>
        <p:spPr>
          <a:xfrm>
            <a:off x="2995067" y="1202992"/>
            <a:ext cx="2646878" cy="581634"/>
          </a:xfrm>
          <a:prstGeom prst="rect">
            <a:avLst/>
          </a:prstGeom>
        </p:spPr>
        <p:txBody>
          <a:bodyPr wrap="none">
            <a:spAutoFit/>
          </a:bodyPr>
          <a:lstStyle/>
          <a:p>
            <a:pPr>
              <a:lnSpc>
                <a:spcPct val="150000"/>
              </a:lnSpc>
            </a:pPr>
            <a:r>
              <a:rPr kumimoji="1" lang="zh-CN" altLang="en-US" sz="2400" b="1" dirty="0" smtClean="0">
                <a:latin typeface="汉仪南宫体简" panose="02010609000101010101" pitchFamily="49" charset="-122"/>
                <a:ea typeface="汉仪南宫体简" panose="02010609000101010101" pitchFamily="49" charset="-122"/>
                <a:cs typeface="Microsoft YaHei Light" charset="-122"/>
              </a:rPr>
              <a:t>新中国第一代劳模</a:t>
            </a:r>
          </a:p>
        </p:txBody>
      </p:sp>
      <p:pic>
        <p:nvPicPr>
          <p:cNvPr id="13" name="图片 12"/>
          <p:cNvPicPr>
            <a:picLocks/>
          </p:cNvPicPr>
          <p:nvPr/>
        </p:nvPicPr>
        <p:blipFill>
          <a:blip r:embed="rId7" cstate="screen">
            <a:extLst>
              <a:ext uri="{28A0092B-C50C-407E-A947-70E740481C1C}">
                <a14:useLocalDpi xmlns:a14="http://schemas.microsoft.com/office/drawing/2010/main"/>
              </a:ext>
            </a:extLst>
          </a:blip>
          <a:stretch>
            <a:fillRect/>
          </a:stretch>
        </p:blipFill>
        <p:spPr>
          <a:xfrm>
            <a:off x="7883525" y="1784626"/>
            <a:ext cx="2238375" cy="2603885"/>
          </a:xfrm>
          <a:prstGeom prst="rect">
            <a:avLst/>
          </a:prstGeom>
        </p:spPr>
      </p:pic>
    </p:spTree>
    <p:extLst>
      <p:ext uri="{BB962C8B-B14F-4D97-AF65-F5344CB8AC3E}">
        <p14:creationId xmlns:p14="http://schemas.microsoft.com/office/powerpoint/2010/main" val="31909585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512750" y="4552293"/>
            <a:ext cx="2653863"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袁隆平</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4302769" y="2405529"/>
            <a:ext cx="6587987" cy="193899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中国杂交水稻育种专家，根据他育种的杂交水稻品种及研究，水稻单位产量由亩产</a:t>
            </a:r>
            <a:r>
              <a:rPr lang="en-US" altLang="zh-CN" sz="2000" dirty="0" smtClean="0">
                <a:latin typeface="汉仪南宫体简" panose="02010609000101010101" pitchFamily="49" charset="-122"/>
                <a:ea typeface="汉仪南宫体简" panose="02010609000101010101" pitchFamily="49" charset="-122"/>
              </a:rPr>
              <a:t>300</a:t>
            </a:r>
            <a:r>
              <a:rPr lang="zh-CN" altLang="en-US" sz="2000" dirty="0" smtClean="0">
                <a:latin typeface="汉仪南宫体简" panose="02010609000101010101" pitchFamily="49" charset="-122"/>
                <a:ea typeface="汉仪南宫体简" panose="02010609000101010101" pitchFamily="49" charset="-122"/>
              </a:rPr>
              <a:t>公斤上升到</a:t>
            </a:r>
            <a:r>
              <a:rPr lang="en-US" altLang="zh-CN" sz="2000" dirty="0" smtClean="0">
                <a:latin typeface="汉仪南宫体简" panose="02010609000101010101" pitchFamily="49" charset="-122"/>
                <a:ea typeface="汉仪南宫体简" panose="02010609000101010101" pitchFamily="49" charset="-122"/>
              </a:rPr>
              <a:t>900</a:t>
            </a:r>
            <a:r>
              <a:rPr lang="zh-CN" altLang="en-US" sz="2000" dirty="0" smtClean="0">
                <a:latin typeface="汉仪南宫体简" panose="02010609000101010101" pitchFamily="49" charset="-122"/>
                <a:ea typeface="汉仪南宫体简" panose="02010609000101010101" pitchFamily="49" charset="-122"/>
              </a:rPr>
              <a:t>公斤以上。他也被广泛誉为”杂交水稻之父”</a:t>
            </a:r>
            <a:r>
              <a:rPr lang="en-US" altLang="zh-CN" sz="2000" dirty="0" smtClean="0">
                <a:latin typeface="汉仪南宫体简" panose="02010609000101010101" pitchFamily="49" charset="-122"/>
                <a:ea typeface="汉仪南宫体简" panose="02010609000101010101" pitchFamily="49" charset="-122"/>
              </a:rPr>
              <a:t>2014</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3</a:t>
            </a:r>
            <a:r>
              <a:rPr lang="zh-CN" altLang="en-US" sz="2000" dirty="0" smtClean="0">
                <a:latin typeface="汉仪南宫体简" panose="02010609000101010101" pitchFamily="49" charset="-122"/>
                <a:ea typeface="汉仪南宫体简" panose="02010609000101010101" pitchFamily="49" charset="-122"/>
              </a:rPr>
              <a:t>月，袁隆平因对粮食安全贡献，被提名诺贝尔和平奖。</a:t>
            </a:r>
          </a:p>
        </p:txBody>
      </p:sp>
      <p:pic>
        <p:nvPicPr>
          <p:cNvPr id="13" name="图片 12"/>
          <p:cNvPicPr>
            <a:picLocks/>
          </p:cNvPicPr>
          <p:nvPr/>
        </p:nvPicPr>
        <p:blipFill>
          <a:blip r:embed="rId7"/>
          <a:stretch>
            <a:fillRect/>
          </a:stretch>
        </p:blipFill>
        <p:spPr>
          <a:xfrm>
            <a:off x="1687559" y="2034770"/>
            <a:ext cx="2304244" cy="2680510"/>
          </a:xfrm>
          <a:prstGeom prst="rect">
            <a:avLst/>
          </a:prstGeom>
        </p:spPr>
      </p:pic>
    </p:spTree>
    <p:extLst>
      <p:ext uri="{BB962C8B-B14F-4D97-AF65-F5344CB8AC3E}">
        <p14:creationId xmlns:p14="http://schemas.microsoft.com/office/powerpoint/2010/main" val="308164045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7612500" y="4511114"/>
            <a:ext cx="2780425" cy="646331"/>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r>
              <a:rPr lang="en-US" altLang="zh-CN" sz="2400" b="1" dirty="0" smtClean="0">
                <a:latin typeface="汉仪南宫体简" panose="02010609000101010101" pitchFamily="49" charset="-122"/>
                <a:ea typeface="汉仪南宫体简" panose="02010609000101010101" pitchFamily="49" charset="-122"/>
              </a:rPr>
              <a:t>—</a:t>
            </a:r>
            <a:r>
              <a:rPr lang="zh-CN" altLang="en-US" sz="2400" b="1" dirty="0" smtClean="0">
                <a:latin typeface="汉仪南宫体简" panose="02010609000101010101" pitchFamily="49" charset="-122"/>
                <a:ea typeface="汉仪南宫体简" panose="02010609000101010101" pitchFamily="49" charset="-122"/>
              </a:rPr>
              <a:t>邓稼先</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1024513" y="1784626"/>
            <a:ext cx="6587987" cy="327006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 中国科学院院士，著名核物理学家，中国核武器研制工作的开拓者和奠基者，为中国核武器、原子武器的研发做出了重要贡献。</a:t>
            </a:r>
            <a:r>
              <a:rPr lang="en-US" altLang="zh-CN" sz="2000" dirty="0" smtClean="0">
                <a:latin typeface="汉仪南宫体简" panose="02010609000101010101" pitchFamily="49" charset="-122"/>
                <a:ea typeface="汉仪南宫体简" panose="02010609000101010101" pitchFamily="49" charset="-122"/>
              </a:rPr>
              <a:t>1982</a:t>
            </a:r>
            <a:r>
              <a:rPr lang="zh-CN" altLang="en-US" sz="2000" dirty="0" smtClean="0">
                <a:latin typeface="汉仪南宫体简" panose="02010609000101010101" pitchFamily="49" charset="-122"/>
                <a:ea typeface="汉仪南宫体简" panose="02010609000101010101" pitchFamily="49" charset="-122"/>
              </a:rPr>
              <a:t>年获国家自然科学奖一等奖，</a:t>
            </a:r>
            <a:r>
              <a:rPr lang="en-US" altLang="zh-CN" sz="2000" dirty="0" smtClean="0">
                <a:latin typeface="汉仪南宫体简" panose="02010609000101010101" pitchFamily="49" charset="-122"/>
                <a:ea typeface="汉仪南宫体简" panose="02010609000101010101" pitchFamily="49" charset="-122"/>
              </a:rPr>
              <a:t>1985</a:t>
            </a:r>
            <a:r>
              <a:rPr lang="zh-CN" altLang="en-US" sz="2000" dirty="0" smtClean="0">
                <a:latin typeface="汉仪南宫体简" panose="02010609000101010101" pitchFamily="49" charset="-122"/>
                <a:ea typeface="汉仪南宫体简" panose="02010609000101010101" pitchFamily="49" charset="-122"/>
              </a:rPr>
              <a:t>年获两项国家科技进步奖特等奖，</a:t>
            </a:r>
            <a:r>
              <a:rPr lang="en-US" altLang="zh-CN" sz="2000" dirty="0" smtClean="0">
                <a:latin typeface="汉仪南宫体简" panose="02010609000101010101" pitchFamily="49" charset="-122"/>
                <a:ea typeface="汉仪南宫体简" panose="02010609000101010101" pitchFamily="49" charset="-122"/>
              </a:rPr>
              <a:t>1986</a:t>
            </a:r>
            <a:r>
              <a:rPr lang="zh-CN" altLang="en-US" sz="2000" dirty="0" smtClean="0">
                <a:latin typeface="汉仪南宫体简" panose="02010609000101010101" pitchFamily="49" charset="-122"/>
                <a:ea typeface="汉仪南宫体简" panose="02010609000101010101" pitchFamily="49" charset="-122"/>
              </a:rPr>
              <a:t>年获全国劳动模范称号，</a:t>
            </a:r>
            <a:r>
              <a:rPr lang="en-US" altLang="zh-CN" sz="2000" dirty="0" smtClean="0">
                <a:latin typeface="汉仪南宫体简" panose="02010609000101010101" pitchFamily="49" charset="-122"/>
                <a:ea typeface="汉仪南宫体简" panose="02010609000101010101" pitchFamily="49" charset="-122"/>
              </a:rPr>
              <a:t>1987</a:t>
            </a:r>
            <a:r>
              <a:rPr lang="zh-CN" altLang="en-US" sz="2000" dirty="0" smtClean="0">
                <a:latin typeface="汉仪南宫体简" panose="02010609000101010101" pitchFamily="49" charset="-122"/>
                <a:ea typeface="汉仪南宫体简" panose="02010609000101010101" pitchFamily="49" charset="-122"/>
              </a:rPr>
              <a:t>年和</a:t>
            </a:r>
            <a:r>
              <a:rPr lang="en-US" altLang="zh-CN" sz="2000" dirty="0" smtClean="0">
                <a:latin typeface="汉仪南宫体简" panose="02010609000101010101" pitchFamily="49" charset="-122"/>
                <a:ea typeface="汉仪南宫体简" panose="02010609000101010101" pitchFamily="49" charset="-122"/>
              </a:rPr>
              <a:t>1989</a:t>
            </a:r>
            <a:r>
              <a:rPr lang="zh-CN" altLang="en-US" sz="2000" dirty="0" smtClean="0">
                <a:latin typeface="汉仪南宫体简" panose="02010609000101010101" pitchFamily="49" charset="-122"/>
                <a:ea typeface="汉仪南宫体简" panose="02010609000101010101" pitchFamily="49" charset="-122"/>
              </a:rPr>
              <a:t>年各获一项国家科技进步奖特等奖。</a:t>
            </a:r>
            <a:r>
              <a:rPr lang="en-US" altLang="zh-CN" sz="2000" dirty="0" smtClean="0">
                <a:latin typeface="汉仪南宫体简" panose="02010609000101010101" pitchFamily="49" charset="-122"/>
                <a:ea typeface="汉仪南宫体简" panose="02010609000101010101" pitchFamily="49" charset="-122"/>
              </a:rPr>
              <a:t>1999</a:t>
            </a:r>
            <a:r>
              <a:rPr lang="zh-CN" altLang="en-US" sz="2000" dirty="0" smtClean="0">
                <a:latin typeface="汉仪南宫体简" panose="02010609000101010101" pitchFamily="49" charset="-122"/>
                <a:ea typeface="汉仪南宫体简" panose="02010609000101010101" pitchFamily="49" charset="-122"/>
              </a:rPr>
              <a:t>年被追授”两弹一星功勋奖章”。由于他对中国核科学事业做出了伟大贡献，被称为”两弹元勋”。</a:t>
            </a:r>
          </a:p>
        </p:txBody>
      </p:sp>
      <p:pic>
        <p:nvPicPr>
          <p:cNvPr id="10" name="图片 9"/>
          <p:cNvPicPr>
            <a:picLocks/>
          </p:cNvPicPr>
          <p:nvPr/>
        </p:nvPicPr>
        <p:blipFill>
          <a:blip r:embed="rId7" cstate="screen">
            <a:extLst>
              <a:ext uri="{28A0092B-C50C-407E-A947-70E740481C1C}">
                <a14:useLocalDpi xmlns:a14="http://schemas.microsoft.com/office/drawing/2010/main"/>
              </a:ext>
            </a:extLst>
          </a:blip>
          <a:stretch>
            <a:fillRect/>
          </a:stretch>
        </p:blipFill>
        <p:spPr>
          <a:xfrm>
            <a:off x="7865625" y="1882280"/>
            <a:ext cx="2238375" cy="2603885"/>
          </a:xfrm>
          <a:prstGeom prst="rect">
            <a:avLst/>
          </a:prstGeom>
        </p:spPr>
      </p:pic>
    </p:spTree>
    <p:extLst>
      <p:ext uri="{BB962C8B-B14F-4D97-AF65-F5344CB8AC3E}">
        <p14:creationId xmlns:p14="http://schemas.microsoft.com/office/powerpoint/2010/main" val="10494817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3942201" y="1748004"/>
            <a:ext cx="1633100" cy="646331"/>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劳动楷模</a:t>
            </a:r>
          </a:p>
        </p:txBody>
      </p:sp>
      <p:sp>
        <p:nvSpPr>
          <p:cNvPr id="8" name="矩形 7"/>
          <p:cNvSpPr/>
          <p:nvPr/>
        </p:nvSpPr>
        <p:spPr>
          <a:xfrm>
            <a:off x="1485900" y="336728"/>
            <a:ext cx="30607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中国十大楷模</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2" name="图片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651500"/>
            <a:ext cx="12192000" cy="1193800"/>
          </a:xfrm>
          <a:prstGeom prst="rect">
            <a:avLst/>
          </a:prstGeom>
        </p:spPr>
      </p:pic>
      <p:sp>
        <p:nvSpPr>
          <p:cNvPr id="11" name="矩形 10"/>
          <p:cNvSpPr/>
          <p:nvPr/>
        </p:nvSpPr>
        <p:spPr>
          <a:xfrm>
            <a:off x="1252606" y="2467762"/>
            <a:ext cx="6587987" cy="2346733"/>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他们的精神不仅仅要感动我们，更要我们一代代人去传承，去学习。我们从小在劳动中陶冶，能培养出人格的好品质</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我们从小在劳动中锻炼，能营造出生活的高境界。将来有一天，我们会以一个合格的劳动者的身份，加入到祖国建设大军的行列中来。</a:t>
            </a:r>
          </a:p>
        </p:txBody>
      </p:sp>
      <p:pic>
        <p:nvPicPr>
          <p:cNvPr id="13" name="图片 12"/>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8047528" y="2259404"/>
            <a:ext cx="3410605" cy="3315086"/>
          </a:xfrm>
          <a:prstGeom prst="rect">
            <a:avLst/>
          </a:prstGeom>
        </p:spPr>
      </p:pic>
    </p:spTree>
    <p:extLst>
      <p:ext uri="{BB962C8B-B14F-4D97-AF65-F5344CB8AC3E}">
        <p14:creationId xmlns:p14="http://schemas.microsoft.com/office/powerpoint/2010/main" val="36695567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 id="{3639C5AA-DDB1-4565-81B0-CF2D3503D04C}"/>
              </a:ext>
            </a:extLst>
          </p:cNvPr>
          <p:cNvGrpSpPr/>
          <p:nvPr/>
        </p:nvGrpSpPr>
        <p:grpSpPr>
          <a:xfrm>
            <a:off x="2696976" y="1724219"/>
            <a:ext cx="1683163" cy="698743"/>
            <a:chOff x="5257800" y="5346700"/>
            <a:chExt cx="1041400" cy="889000"/>
          </a:xfrm>
        </p:grpSpPr>
        <p:cxnSp>
          <p:nvCxnSpPr>
            <p:cNvPr id="4" name="直接连接符 3">
              <a:extLst>
                <a:ext uri="{FF2B5EF4-FFF2-40B4-BE49-F238E27FC236}">
                  <a16:creationId xmlns:a16="http://schemas.microsoft.com/office/drawing/2014/main" xmlns:mc="http://schemas.openxmlformats.org/markup-compatibility/2006" xmlns:p14="http://schemas.microsoft.com/office/powerpoint/2010/main" xmlns="" id="{FAB85338-F3CC-45C5-BBC6-C20C52087F42}"/>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xmlns:mc="http://schemas.openxmlformats.org/markup-compatibility/2006" xmlns:p14="http://schemas.microsoft.com/office/powerpoint/2010/main" xmlns="" id="{7C4D6171-FC5D-44A5-97EC-63010C637458}"/>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xmlns:mc="http://schemas.openxmlformats.org/markup-compatibility/2006" xmlns:p14="http://schemas.microsoft.com/office/powerpoint/2010/main" xmlns="" id="{2FDB197C-820B-42D1-A776-FC39436FFFD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 id="{0321EAFD-4FA8-4A08-A81E-106301A434EF}"/>
              </a:ext>
            </a:extLst>
          </p:cNvPr>
          <p:cNvGrpSpPr/>
          <p:nvPr/>
        </p:nvGrpSpPr>
        <p:grpSpPr>
          <a:xfrm flipV="1">
            <a:off x="2696976" y="2627388"/>
            <a:ext cx="1683163" cy="775602"/>
            <a:chOff x="5257800" y="5346700"/>
            <a:chExt cx="1041400" cy="889000"/>
          </a:xfrm>
        </p:grpSpPr>
        <p:cxnSp>
          <p:nvCxnSpPr>
            <p:cNvPr id="9" name="直接连接符 8">
              <a:extLst>
                <a:ext uri="{FF2B5EF4-FFF2-40B4-BE49-F238E27FC236}">
                  <a16:creationId xmlns:a16="http://schemas.microsoft.com/office/drawing/2014/main" xmlns:mc="http://schemas.openxmlformats.org/markup-compatibility/2006" xmlns:p14="http://schemas.microsoft.com/office/powerpoint/2010/main" xmlns="" id="{BB28C3D5-73A4-4E88-AA1A-DF16FA927CED}"/>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xmlns:mc="http://schemas.openxmlformats.org/markup-compatibility/2006" xmlns:p14="http://schemas.microsoft.com/office/powerpoint/2010/main" xmlns="" id="{97ED3037-B50B-4E44-860B-BE5AC01E6A27}"/>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xmlns:mc="http://schemas.openxmlformats.org/markup-compatibility/2006" xmlns:p14="http://schemas.microsoft.com/office/powerpoint/2010/main" xmlns="" id="{5DADD9DB-6247-4486-88C0-C23ACF0A121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 id="{223874AB-5F3F-4A34-88A8-C0C69F901B79}"/>
              </a:ext>
            </a:extLst>
          </p:cNvPr>
          <p:cNvSpPr txBox="1"/>
          <p:nvPr/>
        </p:nvSpPr>
        <p:spPr>
          <a:xfrm>
            <a:off x="2743758" y="1982475"/>
            <a:ext cx="1589598" cy="1107996"/>
          </a:xfrm>
          <a:prstGeom prst="rect">
            <a:avLst/>
          </a:prstGeom>
          <a:noFill/>
        </p:spPr>
        <p:txBody>
          <a:bodyPr vert="horz" wrap="square" rtlCol="0">
            <a:spAutoFit/>
          </a:bodyPr>
          <a:lstStyle/>
          <a:p>
            <a:pPr algn="ctr"/>
            <a:r>
              <a:rPr lang="en-US" altLang="zh-CN" sz="6600" b="1" dirty="0" smtClean="0">
                <a:solidFill>
                  <a:srgbClr val="C00000"/>
                </a:solidFill>
                <a:latin typeface="汉仪南宫体简" panose="02010609000101010101" pitchFamily="49" charset="-122"/>
                <a:ea typeface="汉仪南宫体简" panose="02010609000101010101" pitchFamily="49" charset="-122"/>
              </a:rPr>
              <a:t>04</a:t>
            </a:r>
            <a:endParaRPr lang="zh-CN" altLang="en-US" sz="6600" b="1" dirty="0">
              <a:solidFill>
                <a:srgbClr val="C00000"/>
              </a:solidFill>
              <a:latin typeface="汉仪南宫体简" panose="02010609000101010101" pitchFamily="49" charset="-122"/>
              <a:ea typeface="汉仪南宫体简" panose="02010609000101010101" pitchFamily="49" charset="-122"/>
            </a:endParaRPr>
          </a:p>
        </p:txBody>
      </p:sp>
      <p:sp>
        <p:nvSpPr>
          <p:cNvPr id="13" name="文本框 12">
            <a:extLst>
              <a:ext uri="{FF2B5EF4-FFF2-40B4-BE49-F238E27FC236}">
                <a16:creationId xmlns:a16="http://schemas.microsoft.com/office/drawing/2014/main" xmlns:mc="http://schemas.openxmlformats.org/markup-compatibility/2006" xmlns:p14="http://schemas.microsoft.com/office/powerpoint/2010/main" xmlns="" id="{C9A35850-CA0A-4571-A824-916BCF8F70C4}"/>
              </a:ext>
            </a:extLst>
          </p:cNvPr>
          <p:cNvSpPr txBox="1"/>
          <p:nvPr/>
        </p:nvSpPr>
        <p:spPr>
          <a:xfrm>
            <a:off x="4708525" y="1874753"/>
            <a:ext cx="6391275" cy="1323439"/>
          </a:xfrm>
          <a:prstGeom prst="rect">
            <a:avLst/>
          </a:prstGeom>
          <a:noFill/>
        </p:spPr>
        <p:txBody>
          <a:bodyPr vert="horz" wrap="square" rtlCol="0">
            <a:spAutoFit/>
          </a:bodyPr>
          <a:lstStyle/>
          <a:p>
            <a:pPr algn="dist"/>
            <a:r>
              <a:rPr lang="zh-CN" altLang="en-US" sz="8000" b="1" dirty="0" smtClean="0">
                <a:latin typeface="汉仪南宫体简" panose="02010609000101010101" pitchFamily="49" charset="-122"/>
                <a:ea typeface="汉仪南宫体简" panose="02010609000101010101" pitchFamily="49" charset="-122"/>
              </a:rPr>
              <a:t>弘扬劳动精神</a:t>
            </a:r>
          </a:p>
        </p:txBody>
      </p:sp>
    </p:spTree>
    <p:extLst>
      <p:ext uri="{BB962C8B-B14F-4D97-AF65-F5344CB8AC3E}">
        <p14:creationId xmlns:p14="http://schemas.microsoft.com/office/powerpoint/2010/main" val="13658306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fill="hold"/>
                                        <p:tgtEl>
                                          <p:spTgt spid="8"/>
                                        </p:tgtEl>
                                        <p:attrNameLst>
                                          <p:attrName>ppt_x</p:attrName>
                                        </p:attrNameLst>
                                      </p:cBhvr>
                                      <p:tavLst>
                                        <p:tav tm="0">
                                          <p:val>
                                            <p:strVal val="#ppt_x"/>
                                          </p:val>
                                        </p:tav>
                                        <p:tav tm="100000">
                                          <p:val>
                                            <p:strVal val="#ppt_x"/>
                                          </p:val>
                                        </p:tav>
                                      </p:tavLst>
                                    </p:anim>
                                    <p:anim calcmode="lin" valueType="num">
                                      <p:cBhvr additive="base">
                                        <p:cTn id="12" dur="3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8" name="矩形 7"/>
          <p:cNvSpPr/>
          <p:nvPr/>
        </p:nvSpPr>
        <p:spPr>
          <a:xfrm>
            <a:off x="1485900" y="336728"/>
            <a:ext cx="30734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劳动从我做起</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1378345" y="4242137"/>
            <a:ext cx="8907025" cy="1015663"/>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同学们，在家可以帮助妈妈打扫卫生或者做一些其他力所能及的事情，自己的事情自己做。养成热号劳动的好习惯。</a:t>
            </a:r>
          </a:p>
        </p:txBody>
      </p:sp>
      <p:pic>
        <p:nvPicPr>
          <p:cNvPr id="11" name="图片 10"/>
          <p:cNvPicPr>
            <a:picLocks/>
          </p:cNvPicPr>
          <p:nvPr/>
        </p:nvPicPr>
        <p:blipFill>
          <a:blip r:embed="rId6">
            <a:clrChange>
              <a:clrFrom>
                <a:srgbClr val="FFFFFF"/>
              </a:clrFrom>
              <a:clrTo>
                <a:srgbClr val="FFFFFF">
                  <a:alpha val="0"/>
                </a:srgbClr>
              </a:clrTo>
            </a:clrChange>
          </a:blip>
          <a:stretch>
            <a:fillRect/>
          </a:stretch>
        </p:blipFill>
        <p:spPr>
          <a:xfrm>
            <a:off x="1352872" y="1738457"/>
            <a:ext cx="2580952" cy="2447619"/>
          </a:xfrm>
          <a:prstGeom prst="rect">
            <a:avLst/>
          </a:prstGeom>
        </p:spPr>
      </p:pic>
      <p:pic>
        <p:nvPicPr>
          <p:cNvPr id="12" name="图片 11"/>
          <p:cNvPicPr>
            <a:picLocks/>
          </p:cNvPicPr>
          <p:nvPr/>
        </p:nvPicPr>
        <p:blipFill>
          <a:blip r:embed="rId7">
            <a:clrChange>
              <a:clrFrom>
                <a:srgbClr val="FFFFFF"/>
              </a:clrFrom>
              <a:clrTo>
                <a:srgbClr val="FFFFFF">
                  <a:alpha val="0"/>
                </a:srgbClr>
              </a:clrTo>
            </a:clrChange>
          </a:blip>
          <a:stretch>
            <a:fillRect/>
          </a:stretch>
        </p:blipFill>
        <p:spPr>
          <a:xfrm>
            <a:off x="4541382" y="1738457"/>
            <a:ext cx="2580952" cy="2447619"/>
          </a:xfrm>
          <a:prstGeom prst="rect">
            <a:avLst/>
          </a:prstGeom>
        </p:spPr>
      </p:pic>
      <p:pic>
        <p:nvPicPr>
          <p:cNvPr id="13" name="图片 12"/>
          <p:cNvPicPr>
            <a:picLocks/>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29892" y="1738457"/>
            <a:ext cx="2580952" cy="2447619"/>
          </a:xfrm>
          <a:prstGeom prst="rect">
            <a:avLst/>
          </a:prstGeom>
        </p:spPr>
      </p:pic>
      <p:pic>
        <p:nvPicPr>
          <p:cNvPr id="17" name="图片 16"/>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16812455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8" name="矩形 7"/>
          <p:cNvSpPr/>
          <p:nvPr/>
        </p:nvSpPr>
        <p:spPr>
          <a:xfrm>
            <a:off x="1485900" y="336728"/>
            <a:ext cx="30734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劳动节活动</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1212937" y="4058958"/>
            <a:ext cx="9898624"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 五一来到畅欢笑，缓解压力朋友邀。带着家人外出游，怡情满怀摄像照。留住人生幸福笑，放唱歌谣多美好。添增雅兴无烦恼，朋友齐欢好热闹。五一劳动节：朋友一起来聚会，天南海北游一回。</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D360FF-B583-49AC-A124-F0CC845A9B8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212937" y="1664521"/>
            <a:ext cx="2935590" cy="2070528"/>
          </a:xfrm>
          <a:custGeom>
            <a:avLst/>
            <a:gdLst>
              <a:gd name="connsiteX0" fmla="*/ 0 w 3871784"/>
              <a:gd name="connsiteY0" fmla="*/ 0 h 2730844"/>
              <a:gd name="connsiteX1" fmla="*/ 3416634 w 3871784"/>
              <a:gd name="connsiteY1" fmla="*/ 0 h 2730844"/>
              <a:gd name="connsiteX2" fmla="*/ 3871784 w 3871784"/>
              <a:gd name="connsiteY2" fmla="*/ 455150 h 2730844"/>
              <a:gd name="connsiteX3" fmla="*/ 3871784 w 3871784"/>
              <a:gd name="connsiteY3" fmla="*/ 2730844 h 2730844"/>
              <a:gd name="connsiteX4" fmla="*/ 0 w 3871784"/>
              <a:gd name="connsiteY4" fmla="*/ 2730844 h 2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784" h="2730844">
                <a:moveTo>
                  <a:pt x="0" y="0"/>
                </a:moveTo>
                <a:lnTo>
                  <a:pt x="3416634" y="0"/>
                </a:lnTo>
                <a:lnTo>
                  <a:pt x="3871784" y="455150"/>
                </a:lnTo>
                <a:lnTo>
                  <a:pt x="3871784" y="2730844"/>
                </a:lnTo>
                <a:lnTo>
                  <a:pt x="0" y="2730844"/>
                </a:lnTo>
                <a:close/>
              </a:path>
            </a:pathLst>
          </a:custGeom>
        </p:spPr>
      </p:pic>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E53AEC-F770-46DA-97E7-236D44AA33E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175971" y="1664521"/>
            <a:ext cx="2935590" cy="2070528"/>
          </a:xfrm>
          <a:custGeom>
            <a:avLst/>
            <a:gdLst>
              <a:gd name="connsiteX0" fmla="*/ 0 w 3871784"/>
              <a:gd name="connsiteY0" fmla="*/ 0 h 2730844"/>
              <a:gd name="connsiteX1" fmla="*/ 3416634 w 3871784"/>
              <a:gd name="connsiteY1" fmla="*/ 0 h 2730844"/>
              <a:gd name="connsiteX2" fmla="*/ 3871784 w 3871784"/>
              <a:gd name="connsiteY2" fmla="*/ 455150 h 2730844"/>
              <a:gd name="connsiteX3" fmla="*/ 3871784 w 3871784"/>
              <a:gd name="connsiteY3" fmla="*/ 2730844 h 2730844"/>
              <a:gd name="connsiteX4" fmla="*/ 0 w 3871784"/>
              <a:gd name="connsiteY4" fmla="*/ 2730844 h 2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784" h="2730844">
                <a:moveTo>
                  <a:pt x="0" y="0"/>
                </a:moveTo>
                <a:lnTo>
                  <a:pt x="3416634" y="0"/>
                </a:lnTo>
                <a:lnTo>
                  <a:pt x="3871784" y="455150"/>
                </a:lnTo>
                <a:lnTo>
                  <a:pt x="3871784" y="2730844"/>
                </a:lnTo>
                <a:lnTo>
                  <a:pt x="0" y="2730844"/>
                </a:lnTo>
                <a:close/>
              </a:path>
            </a:pathLst>
          </a:custGeom>
        </p:spPr>
      </p:pic>
      <p:pic>
        <p:nvPicPr>
          <p:cNvPr id="15" name="图片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F5D778-94BE-4AE5-997D-FA1A0258877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4694454" y="1664521"/>
            <a:ext cx="2935590" cy="2070528"/>
          </a:xfrm>
          <a:custGeom>
            <a:avLst/>
            <a:gdLst>
              <a:gd name="connsiteX0" fmla="*/ 0 w 3871784"/>
              <a:gd name="connsiteY0" fmla="*/ 0 h 2730844"/>
              <a:gd name="connsiteX1" fmla="*/ 3416634 w 3871784"/>
              <a:gd name="connsiteY1" fmla="*/ 0 h 2730844"/>
              <a:gd name="connsiteX2" fmla="*/ 3871784 w 3871784"/>
              <a:gd name="connsiteY2" fmla="*/ 455150 h 2730844"/>
              <a:gd name="connsiteX3" fmla="*/ 3871784 w 3871784"/>
              <a:gd name="connsiteY3" fmla="*/ 2730844 h 2730844"/>
              <a:gd name="connsiteX4" fmla="*/ 0 w 3871784"/>
              <a:gd name="connsiteY4" fmla="*/ 2730844 h 2730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784" h="2730844">
                <a:moveTo>
                  <a:pt x="0" y="0"/>
                </a:moveTo>
                <a:lnTo>
                  <a:pt x="3416634" y="0"/>
                </a:lnTo>
                <a:lnTo>
                  <a:pt x="3871784" y="455150"/>
                </a:lnTo>
                <a:lnTo>
                  <a:pt x="3871784" y="2730844"/>
                </a:lnTo>
                <a:lnTo>
                  <a:pt x="0" y="2730844"/>
                </a:lnTo>
                <a:close/>
              </a:path>
            </a:pathLst>
          </a:custGeom>
        </p:spPr>
      </p:pic>
      <p:pic>
        <p:nvPicPr>
          <p:cNvPr id="16" name="图片 1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1376510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8" name="矩形 7"/>
          <p:cNvSpPr/>
          <p:nvPr/>
        </p:nvSpPr>
        <p:spPr>
          <a:xfrm>
            <a:off x="1485900" y="336728"/>
            <a:ext cx="30734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劳动节活动</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4203699" y="2538171"/>
            <a:ext cx="6933261"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  五一到，热天到，出门记得要戴帽，五一到，假期到，放下工作，出门游玩心情好，呼朋唤友，大家一起闹一闹，五一劳动节，快乐非你莫属！</a:t>
            </a:r>
          </a:p>
        </p:txBody>
      </p:sp>
      <p:pic>
        <p:nvPicPr>
          <p:cNvPr id="11" name="图片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515EB8-E684-4A19-B24D-054E0FDD187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87501" y="2102085"/>
            <a:ext cx="2349500" cy="2349500"/>
          </a:xfrm>
          <a:prstGeom prst="rect">
            <a:avLst/>
          </a:prstGeom>
          <a:noFill/>
          <a:ln>
            <a:noFill/>
          </a:ln>
        </p:spPr>
      </p:pic>
      <p:pic>
        <p:nvPicPr>
          <p:cNvPr id="12" name="图片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326666999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 id="{3639C5AA-DDB1-4565-81B0-CF2D3503D04C}"/>
              </a:ext>
            </a:extLst>
          </p:cNvPr>
          <p:cNvGrpSpPr/>
          <p:nvPr/>
        </p:nvGrpSpPr>
        <p:grpSpPr>
          <a:xfrm>
            <a:off x="2696976" y="1724219"/>
            <a:ext cx="1683163" cy="698743"/>
            <a:chOff x="5257800" y="5346700"/>
            <a:chExt cx="1041400" cy="889000"/>
          </a:xfrm>
        </p:grpSpPr>
        <p:cxnSp>
          <p:nvCxnSpPr>
            <p:cNvPr id="4" name="直接连接符 3">
              <a:extLst>
                <a:ext uri="{FF2B5EF4-FFF2-40B4-BE49-F238E27FC236}">
                  <a16:creationId xmlns:a16="http://schemas.microsoft.com/office/drawing/2014/main" xmlns:mc="http://schemas.openxmlformats.org/markup-compatibility/2006" xmlns:p14="http://schemas.microsoft.com/office/powerpoint/2010/main" xmlns="" id="{FAB85338-F3CC-45C5-BBC6-C20C52087F42}"/>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xmlns:mc="http://schemas.openxmlformats.org/markup-compatibility/2006" xmlns:p14="http://schemas.microsoft.com/office/powerpoint/2010/main" xmlns="" id="{7C4D6171-FC5D-44A5-97EC-63010C637458}"/>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xmlns:mc="http://schemas.openxmlformats.org/markup-compatibility/2006" xmlns:p14="http://schemas.microsoft.com/office/powerpoint/2010/main" xmlns="" id="{2FDB197C-820B-42D1-A776-FC39436FFFD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 id="{0321EAFD-4FA8-4A08-A81E-106301A434EF}"/>
              </a:ext>
            </a:extLst>
          </p:cNvPr>
          <p:cNvGrpSpPr/>
          <p:nvPr/>
        </p:nvGrpSpPr>
        <p:grpSpPr>
          <a:xfrm flipV="1">
            <a:off x="2696976" y="2627388"/>
            <a:ext cx="1683163" cy="775602"/>
            <a:chOff x="5257800" y="5346700"/>
            <a:chExt cx="1041400" cy="889000"/>
          </a:xfrm>
        </p:grpSpPr>
        <p:cxnSp>
          <p:nvCxnSpPr>
            <p:cNvPr id="9" name="直接连接符 8">
              <a:extLst>
                <a:ext uri="{FF2B5EF4-FFF2-40B4-BE49-F238E27FC236}">
                  <a16:creationId xmlns:a16="http://schemas.microsoft.com/office/drawing/2014/main" xmlns:mc="http://schemas.openxmlformats.org/markup-compatibility/2006" xmlns:p14="http://schemas.microsoft.com/office/powerpoint/2010/main" xmlns="" id="{BB28C3D5-73A4-4E88-AA1A-DF16FA927CED}"/>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xmlns:mc="http://schemas.openxmlformats.org/markup-compatibility/2006" xmlns:p14="http://schemas.microsoft.com/office/powerpoint/2010/main" xmlns="" id="{97ED3037-B50B-4E44-860B-BE5AC01E6A27}"/>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xmlns:mc="http://schemas.openxmlformats.org/markup-compatibility/2006" xmlns:p14="http://schemas.microsoft.com/office/powerpoint/2010/main" xmlns="" id="{5DADD9DB-6247-4486-88C0-C23ACF0A121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 id="{223874AB-5F3F-4A34-88A8-C0C69F901B79}"/>
              </a:ext>
            </a:extLst>
          </p:cNvPr>
          <p:cNvSpPr txBox="1"/>
          <p:nvPr/>
        </p:nvSpPr>
        <p:spPr>
          <a:xfrm>
            <a:off x="2743758" y="1982475"/>
            <a:ext cx="1589598" cy="1107996"/>
          </a:xfrm>
          <a:prstGeom prst="rect">
            <a:avLst/>
          </a:prstGeom>
          <a:noFill/>
        </p:spPr>
        <p:txBody>
          <a:bodyPr vert="horz" wrap="square" rtlCol="0">
            <a:spAutoFit/>
          </a:bodyPr>
          <a:lstStyle/>
          <a:p>
            <a:pPr algn="ctr"/>
            <a:r>
              <a:rPr lang="en-US" altLang="zh-CN" sz="6600" b="1" dirty="0" smtClean="0">
                <a:solidFill>
                  <a:srgbClr val="C00000"/>
                </a:solidFill>
                <a:latin typeface="汉仪南宫体简" panose="02010609000101010101" pitchFamily="49" charset="-122"/>
                <a:ea typeface="汉仪南宫体简" panose="02010609000101010101" pitchFamily="49" charset="-122"/>
              </a:rPr>
              <a:t>01</a:t>
            </a:r>
            <a:endParaRPr lang="zh-CN" altLang="en-US" sz="6600" b="1" dirty="0">
              <a:solidFill>
                <a:srgbClr val="C00000"/>
              </a:solidFill>
              <a:latin typeface="汉仪南宫体简" panose="02010609000101010101" pitchFamily="49" charset="-122"/>
              <a:ea typeface="汉仪南宫体简" panose="02010609000101010101" pitchFamily="49" charset="-122"/>
            </a:endParaRPr>
          </a:p>
        </p:txBody>
      </p:sp>
      <p:sp>
        <p:nvSpPr>
          <p:cNvPr id="13" name="文本框 12">
            <a:extLst>
              <a:ext uri="{FF2B5EF4-FFF2-40B4-BE49-F238E27FC236}">
                <a16:creationId xmlns:a16="http://schemas.microsoft.com/office/drawing/2014/main" xmlns:mc="http://schemas.openxmlformats.org/markup-compatibility/2006" xmlns:p14="http://schemas.microsoft.com/office/powerpoint/2010/main" xmlns="" id="{C9A35850-CA0A-4571-A824-916BCF8F70C4}"/>
              </a:ext>
            </a:extLst>
          </p:cNvPr>
          <p:cNvSpPr txBox="1"/>
          <p:nvPr/>
        </p:nvSpPr>
        <p:spPr>
          <a:xfrm>
            <a:off x="4708525" y="1874753"/>
            <a:ext cx="5262789" cy="1323439"/>
          </a:xfrm>
          <a:prstGeom prst="rect">
            <a:avLst/>
          </a:prstGeom>
          <a:noFill/>
        </p:spPr>
        <p:txBody>
          <a:bodyPr vert="horz" wrap="square" rtlCol="0">
            <a:spAutoFit/>
          </a:bodyPr>
          <a:lstStyle/>
          <a:p>
            <a:pPr algn="dist"/>
            <a:r>
              <a:rPr lang="zh-CN" altLang="en-US" sz="8000" b="1" dirty="0">
                <a:latin typeface="汉仪南宫体简" panose="02010609000101010101" pitchFamily="49" charset="-122"/>
                <a:ea typeface="汉仪南宫体简" panose="02010609000101010101" pitchFamily="49" charset="-122"/>
              </a:rPr>
              <a:t> 发展历史</a:t>
            </a:r>
          </a:p>
        </p:txBody>
      </p:sp>
    </p:spTree>
    <p:extLst>
      <p:ext uri="{BB962C8B-B14F-4D97-AF65-F5344CB8AC3E}">
        <p14:creationId xmlns:p14="http://schemas.microsoft.com/office/powerpoint/2010/main" val="415122095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fill="hold"/>
                                        <p:tgtEl>
                                          <p:spTgt spid="8"/>
                                        </p:tgtEl>
                                        <p:attrNameLst>
                                          <p:attrName>ppt_x</p:attrName>
                                        </p:attrNameLst>
                                      </p:cBhvr>
                                      <p:tavLst>
                                        <p:tav tm="0">
                                          <p:val>
                                            <p:strVal val="#ppt_x"/>
                                          </p:val>
                                        </p:tav>
                                        <p:tav tm="100000">
                                          <p:val>
                                            <p:strVal val="#ppt_x"/>
                                          </p:val>
                                        </p:tav>
                                      </p:tavLst>
                                    </p:anim>
                                    <p:anim calcmode="lin" valueType="num">
                                      <p:cBhvr additive="base">
                                        <p:cTn id="12" dur="3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8" name="矩形 7"/>
          <p:cNvSpPr/>
          <p:nvPr/>
        </p:nvSpPr>
        <p:spPr>
          <a:xfrm>
            <a:off x="1485900" y="336728"/>
            <a:ext cx="30734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劳动节活动</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2" name="矩形 1"/>
          <p:cNvSpPr/>
          <p:nvPr/>
        </p:nvSpPr>
        <p:spPr>
          <a:xfrm>
            <a:off x="1899301" y="3873368"/>
            <a:ext cx="7985415"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五月是劳动的季节，五月是青春的季节，五月是山花烂漫的季节。岁月因劳动而充实，因青春而梦幻，因山花烂漫而心情舒畅！祝劳动节开心，青年节快乐！</a:t>
            </a:r>
          </a:p>
        </p:txBody>
      </p:sp>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95E9E5-F274-467B-9473-A638C122F394}"/>
              </a:ext>
            </a:extLst>
          </p:cNvPr>
          <p:cNvPicPr>
            <a:picLocks/>
          </p:cNvPicPr>
          <p:nvPr/>
        </p:nvPicPr>
        <p:blipFill>
          <a:blip r:embed="rId6" cstate="screen">
            <a:extLst>
              <a:ext uri="{28A0092B-C50C-407E-A947-70E740481C1C}">
                <a14:useLocalDpi xmlns:a14="http://schemas.microsoft.com/office/drawing/2010/main"/>
              </a:ext>
            </a:extLst>
          </a:blip>
          <a:srcRect/>
          <a:stretch>
            <a:fillRect/>
          </a:stretch>
        </p:blipFill>
        <p:spPr>
          <a:xfrm>
            <a:off x="4921591" y="1772337"/>
            <a:ext cx="1940835" cy="1940835"/>
          </a:xfrm>
          <a:prstGeom prst="rect">
            <a:avLst/>
          </a:prstGeom>
          <a:noFill/>
          <a:ln>
            <a:noFill/>
          </a:ln>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659413-40F7-48B4-A401-29AD91BA9C42}"/>
              </a:ext>
            </a:extLst>
          </p:cNvPr>
          <p:cNvPicPr>
            <a:picLocks/>
          </p:cNvPicPr>
          <p:nvPr/>
        </p:nvPicPr>
        <p:blipFill>
          <a:blip r:embed="rId7" cstate="screen">
            <a:extLst>
              <a:ext uri="{28A0092B-C50C-407E-A947-70E740481C1C}">
                <a14:useLocalDpi xmlns:a14="http://schemas.microsoft.com/office/drawing/2010/main"/>
              </a:ext>
            </a:extLst>
          </a:blip>
          <a:srcRect/>
          <a:stretch>
            <a:fillRect/>
          </a:stretch>
        </p:blipFill>
        <p:spPr>
          <a:xfrm>
            <a:off x="1899301" y="1772337"/>
            <a:ext cx="1940835" cy="1940835"/>
          </a:xfrm>
          <a:prstGeom prst="rect">
            <a:avLst/>
          </a:prstGeom>
          <a:noFill/>
          <a:ln>
            <a:noFill/>
          </a:ln>
        </p:spPr>
      </p:pic>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1F63A4-1C84-4FC2-B121-A6E1FEB65FBF}"/>
              </a:ext>
            </a:extLst>
          </p:cNvPr>
          <p:cNvPicPr>
            <a:picLocks/>
          </p:cNvPicPr>
          <p:nvPr/>
        </p:nvPicPr>
        <p:blipFill>
          <a:blip r:embed="rId8" cstate="screen">
            <a:extLst>
              <a:ext uri="{28A0092B-C50C-407E-A947-70E740481C1C}">
                <a14:useLocalDpi xmlns:a14="http://schemas.microsoft.com/office/drawing/2010/main"/>
              </a:ext>
            </a:extLst>
          </a:blip>
          <a:srcRect/>
          <a:stretch>
            <a:fillRect/>
          </a:stretch>
        </p:blipFill>
        <p:spPr>
          <a:xfrm>
            <a:off x="7943881" y="1772337"/>
            <a:ext cx="1940835" cy="1940835"/>
          </a:xfrm>
          <a:prstGeom prst="rect">
            <a:avLst/>
          </a:prstGeom>
          <a:noFill/>
          <a:ln>
            <a:noFill/>
          </a:ln>
        </p:spPr>
      </p:pic>
      <p:pic>
        <p:nvPicPr>
          <p:cNvPr id="13" name="图片 1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19742291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16" presetClass="entr" presetSubtype="2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2933246" y="446313"/>
            <a:ext cx="7007874" cy="3216729"/>
          </a:xfrm>
          <a:prstGeom prst="rect">
            <a:avLst/>
          </a:prstGeom>
        </p:spPr>
      </p:pic>
    </p:spTree>
    <p:extLst>
      <p:ext uri="{BB962C8B-B14F-4D97-AF65-F5344CB8AC3E}">
        <p14:creationId xmlns:p14="http://schemas.microsoft.com/office/powerpoint/2010/main" val="184995899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440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126113" y="1130337"/>
            <a:ext cx="9486900" cy="1423403"/>
          </a:xfrm>
          <a:prstGeom prst="rect">
            <a:avLst/>
          </a:prstGeom>
        </p:spPr>
        <p:txBody>
          <a:bodyPr wrap="square">
            <a:spAutoFit/>
          </a:bodyPr>
          <a:lstStyle/>
          <a:p>
            <a:pPr>
              <a:lnSpc>
                <a:spcPct val="150000"/>
              </a:lnSpc>
            </a:pPr>
            <a:r>
              <a:rPr lang="zh-CN" altLang="en-US" sz="2000" dirty="0" smtClean="0">
                <a:latin typeface="汉仪南宫体简" panose="02010609000101010101" pitchFamily="49" charset="-122"/>
                <a:ea typeface="汉仪南宫体简" panose="02010609000101010101" pitchFamily="49" charset="-122"/>
              </a:rPr>
              <a:t>    十八世纪末，美国</a:t>
            </a:r>
            <a:r>
              <a:rPr lang="zh-CN" altLang="en-US" sz="2000" dirty="0">
                <a:latin typeface="汉仪南宫体简" panose="02010609000101010101" pitchFamily="49" charset="-122"/>
                <a:ea typeface="汉仪南宫体简" panose="02010609000101010101" pitchFamily="49" charset="-122"/>
              </a:rPr>
              <a:t>和欧洲等许多</a:t>
            </a:r>
            <a:r>
              <a:rPr lang="zh-CN" altLang="en-US" sz="2000" dirty="0" smtClean="0">
                <a:latin typeface="汉仪南宫体简" panose="02010609000101010101" pitchFamily="49" charset="-122"/>
                <a:ea typeface="汉仪南宫体简" panose="02010609000101010101" pitchFamily="49" charset="-122"/>
              </a:rPr>
              <a:t>国家，逐步</a:t>
            </a:r>
            <a:r>
              <a:rPr lang="zh-CN" altLang="en-US" sz="2000" dirty="0">
                <a:latin typeface="汉仪南宫体简" panose="02010609000101010101" pitchFamily="49" charset="-122"/>
                <a:ea typeface="汉仪南宫体简" panose="02010609000101010101" pitchFamily="49" charset="-122"/>
              </a:rPr>
              <a:t>由资本主义发展到帝国主义</a:t>
            </a:r>
            <a:r>
              <a:rPr lang="zh-CN" altLang="en-US" sz="2000" dirty="0" smtClean="0">
                <a:latin typeface="汉仪南宫体简" panose="02010609000101010101" pitchFamily="49" charset="-122"/>
                <a:ea typeface="汉仪南宫体简" panose="02010609000101010101" pitchFamily="49" charset="-122"/>
              </a:rPr>
              <a:t>阶段，为了</a:t>
            </a:r>
            <a:r>
              <a:rPr lang="zh-CN" altLang="en-US" sz="2000" dirty="0">
                <a:latin typeface="汉仪南宫体简" panose="02010609000101010101" pitchFamily="49" charset="-122"/>
                <a:ea typeface="汉仪南宫体简" panose="02010609000101010101" pitchFamily="49" charset="-122"/>
              </a:rPr>
              <a:t>刺激经济的高速</a:t>
            </a:r>
            <a:r>
              <a:rPr lang="zh-CN" altLang="en-US" sz="2000" dirty="0" smtClean="0">
                <a:latin typeface="汉仪南宫体简" panose="02010609000101010101" pitchFamily="49" charset="-122"/>
                <a:ea typeface="汉仪南宫体简" panose="02010609000101010101" pitchFamily="49" charset="-122"/>
              </a:rPr>
              <a:t>发展，榨取</a:t>
            </a:r>
            <a:r>
              <a:rPr lang="zh-CN" altLang="en-US" sz="2000" dirty="0">
                <a:latin typeface="汉仪南宫体简" panose="02010609000101010101" pitchFamily="49" charset="-122"/>
                <a:ea typeface="汉仪南宫体简" panose="02010609000101010101" pitchFamily="49" charset="-122"/>
              </a:rPr>
              <a:t>更多的</a:t>
            </a:r>
            <a:r>
              <a:rPr lang="zh-CN" altLang="en-US" sz="2000" dirty="0" smtClean="0">
                <a:latin typeface="汉仪南宫体简" panose="02010609000101010101" pitchFamily="49" charset="-122"/>
                <a:ea typeface="汉仪南宫体简" panose="02010609000101010101" pitchFamily="49" charset="-122"/>
              </a:rPr>
              <a:t>剩余价值，以</a:t>
            </a:r>
            <a:r>
              <a:rPr lang="zh-CN" altLang="en-US" sz="2000" dirty="0">
                <a:latin typeface="汉仪南宫体简" panose="02010609000101010101" pitchFamily="49" charset="-122"/>
                <a:ea typeface="汉仪南宫体简" panose="02010609000101010101" pitchFamily="49" charset="-122"/>
              </a:rPr>
              <a:t>维护这个高速运转的资本主义</a:t>
            </a:r>
            <a:r>
              <a:rPr lang="zh-CN" altLang="en-US" sz="2000" dirty="0" smtClean="0">
                <a:latin typeface="汉仪南宫体简" panose="02010609000101010101" pitchFamily="49" charset="-122"/>
                <a:ea typeface="汉仪南宫体简" panose="02010609000101010101" pitchFamily="49" charset="-122"/>
              </a:rPr>
              <a:t>机器，资本家</a:t>
            </a:r>
            <a:r>
              <a:rPr lang="zh-CN" altLang="en-US" sz="2000" dirty="0">
                <a:latin typeface="汉仪南宫体简" panose="02010609000101010101" pitchFamily="49" charset="-122"/>
                <a:ea typeface="汉仪南宫体简" panose="02010609000101010101" pitchFamily="49" charset="-122"/>
              </a:rPr>
              <a:t>不断采取增加劳动时间和劳动强度的办法来残酷地剥削工人</a:t>
            </a:r>
            <a:r>
              <a:rPr lang="zh-CN" altLang="en-US" sz="2000" dirty="0" smtClean="0">
                <a:latin typeface="汉仪南宫体简" panose="02010609000101010101" pitchFamily="49" charset="-122"/>
                <a:ea typeface="汉仪南宫体简" panose="02010609000101010101" pitchFamily="49" charset="-122"/>
              </a:rPr>
              <a:t>。</a:t>
            </a:r>
            <a:endParaRPr lang="zh-CN" altLang="en-US" sz="2000" dirty="0">
              <a:latin typeface="汉仪南宫体简" panose="02010609000101010101" pitchFamily="49" charset="-122"/>
              <a:ea typeface="汉仪南宫体简" panose="02010609000101010101" pitchFamily="49" charset="-122"/>
            </a:endParaRPr>
          </a:p>
        </p:txBody>
      </p:sp>
      <p:sp>
        <p:nvSpPr>
          <p:cNvPr id="8" name="矩形 7"/>
          <p:cNvSpPr/>
          <p:nvPr/>
        </p:nvSpPr>
        <p:spPr>
          <a:xfrm>
            <a:off x="1346200" y="336728"/>
            <a:ext cx="2492991" cy="646331"/>
          </a:xfrm>
          <a:prstGeom prst="rect">
            <a:avLst/>
          </a:prstGeom>
        </p:spPr>
        <p:txBody>
          <a:bodyPr wrap="none">
            <a:spAutoFit/>
          </a:bodyPr>
          <a:lstStyle/>
          <a:p>
            <a:pPr algn="r"/>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劳动节由来</a:t>
            </a:r>
            <a:endParaRPr lang="zh-CN" altLang="en-US" sz="3600" b="1" dirty="0">
              <a:solidFill>
                <a:schemeClr val="tx1">
                  <a:lumMod val="95000"/>
                  <a:lumOff val="5000"/>
                </a:schemeClr>
              </a:solidFill>
              <a:latin typeface="汉仪南宫体简" panose="02010609000101010101" pitchFamily="49" charset="-122"/>
              <a:ea typeface="汉仪南宫体简" panose="02010609000101010101" pitchFamily="49" charset="-122"/>
            </a:endParaRP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0" name="图片 9"/>
          <p:cNvPicPr>
            <a:picLocks noChangeAspect="1"/>
          </p:cNvPicPr>
          <p:nvPr/>
        </p:nvPicPr>
        <p:blipFill rotWithShape="1">
          <a:blip r:embed="rId6"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7467600" y="3728470"/>
            <a:ext cx="4724400" cy="3129530"/>
          </a:xfrm>
          <a:prstGeom prst="rect">
            <a:avLst/>
          </a:prstGeom>
        </p:spPr>
      </p:pic>
      <p:sp>
        <p:nvSpPr>
          <p:cNvPr id="11" name="矩形 10"/>
          <p:cNvSpPr/>
          <p:nvPr/>
        </p:nvSpPr>
        <p:spPr>
          <a:xfrm>
            <a:off x="1231899" y="2587167"/>
            <a:ext cx="9161025"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在美国，工人们每天要劳动</a:t>
            </a:r>
            <a:r>
              <a:rPr lang="en-US" altLang="zh-CN" sz="2000" dirty="0" smtClean="0">
                <a:latin typeface="汉仪南宫体简" panose="02010609000101010101" pitchFamily="49" charset="-122"/>
                <a:ea typeface="汉仪南宫体简" panose="02010609000101010101" pitchFamily="49" charset="-122"/>
              </a:rPr>
              <a:t>14</a:t>
            </a:r>
            <a:r>
              <a:rPr lang="zh-CN" altLang="en-US" sz="2000" dirty="0" smtClean="0">
                <a:latin typeface="汉仪南宫体简" panose="02010609000101010101" pitchFamily="49" charset="-122"/>
                <a:ea typeface="汉仪南宫体简" panose="02010609000101010101" pitchFamily="49" charset="-122"/>
              </a:rPr>
              <a:t>至</a:t>
            </a:r>
            <a:r>
              <a:rPr lang="en-US" altLang="zh-CN" sz="2000" dirty="0" smtClean="0">
                <a:latin typeface="汉仪南宫体简" panose="02010609000101010101" pitchFamily="49" charset="-122"/>
                <a:ea typeface="汉仪南宫体简" panose="02010609000101010101" pitchFamily="49" charset="-122"/>
              </a:rPr>
              <a:t>16</a:t>
            </a:r>
            <a:r>
              <a:rPr lang="zh-CN" altLang="en-US" sz="2000" dirty="0" smtClean="0">
                <a:latin typeface="汉仪南宫体简" panose="02010609000101010101" pitchFamily="49" charset="-122"/>
                <a:ea typeface="汉仪南宫体简" panose="02010609000101010101" pitchFamily="49" charset="-122"/>
              </a:rPr>
              <a:t>个小时，有的甚至长达</a:t>
            </a:r>
            <a:r>
              <a:rPr lang="en-US" altLang="zh-CN" sz="2000" dirty="0" smtClean="0">
                <a:latin typeface="汉仪南宫体简" panose="02010609000101010101" pitchFamily="49" charset="-122"/>
                <a:ea typeface="汉仪南宫体简" panose="02010609000101010101" pitchFamily="49" charset="-122"/>
              </a:rPr>
              <a:t>18</a:t>
            </a:r>
            <a:r>
              <a:rPr lang="zh-CN" altLang="en-US" sz="2000" dirty="0" smtClean="0">
                <a:latin typeface="汉仪南宫体简" panose="02010609000101010101" pitchFamily="49" charset="-122"/>
                <a:ea typeface="汉仪南宫体简" panose="02010609000101010101" pitchFamily="49" charset="-122"/>
              </a:rPr>
              <a:t>个小时，但工资却很低。马萨诸塞州一个鞋厂的监工曾经说过这样的话</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让一个身强力壮体格健全的</a:t>
            </a:r>
            <a:r>
              <a:rPr lang="en-US" altLang="zh-CN" sz="2000" dirty="0" smtClean="0">
                <a:latin typeface="汉仪南宫体简" panose="02010609000101010101" pitchFamily="49" charset="-122"/>
                <a:ea typeface="汉仪南宫体简" panose="02010609000101010101" pitchFamily="49" charset="-122"/>
              </a:rPr>
              <a:t>18</a:t>
            </a:r>
            <a:r>
              <a:rPr lang="zh-CN" altLang="en-US" sz="2000" dirty="0" smtClean="0">
                <a:latin typeface="汉仪南宫体简" panose="02010609000101010101" pitchFamily="49" charset="-122"/>
                <a:ea typeface="汉仪南宫体简" panose="02010609000101010101" pitchFamily="49" charset="-122"/>
              </a:rPr>
              <a:t>岁小伙子，在这里的任何架机器旁边工作，我能够使他在</a:t>
            </a:r>
            <a:r>
              <a:rPr lang="en-US" altLang="zh-CN" sz="2000" dirty="0" smtClean="0">
                <a:latin typeface="汉仪南宫体简" panose="02010609000101010101" pitchFamily="49" charset="-122"/>
                <a:ea typeface="汉仪南宫体简" panose="02010609000101010101" pitchFamily="49" charset="-122"/>
              </a:rPr>
              <a:t>22</a:t>
            </a:r>
            <a:r>
              <a:rPr lang="zh-CN" altLang="en-US" sz="2000" dirty="0" smtClean="0">
                <a:latin typeface="汉仪南宫体简" panose="02010609000101010101" pitchFamily="49" charset="-122"/>
                <a:ea typeface="汉仪南宫体简" panose="02010609000101010101" pitchFamily="49" charset="-122"/>
              </a:rPr>
              <a:t>岁时头发</a:t>
            </a:r>
            <a:endParaRPr lang="zh-CN" altLang="en-US" sz="2000" dirty="0"/>
          </a:p>
        </p:txBody>
      </p:sp>
      <p:sp>
        <p:nvSpPr>
          <p:cNvPr id="12" name="矩形 11"/>
          <p:cNvSpPr/>
          <p:nvPr/>
        </p:nvSpPr>
        <p:spPr>
          <a:xfrm>
            <a:off x="1231899" y="3992507"/>
            <a:ext cx="7632700" cy="1428276"/>
          </a:xfrm>
          <a:prstGeom prst="rect">
            <a:avLst/>
          </a:prstGeom>
        </p:spPr>
        <p:txBody>
          <a:bodyPr wrap="square">
            <a:spAutoFit/>
          </a:bodyPr>
          <a:lstStyle/>
          <a:p>
            <a:pPr>
              <a:lnSpc>
                <a:spcPct val="150000"/>
              </a:lnSpc>
            </a:pPr>
            <a:r>
              <a:rPr lang="zh-CN" altLang="en-US" sz="2000" dirty="0" smtClean="0">
                <a:latin typeface="汉仪南宫体简" panose="02010609000101010101" pitchFamily="49" charset="-122"/>
                <a:ea typeface="汉仪南宫体简" panose="02010609000101010101" pitchFamily="49" charset="-122"/>
              </a:rPr>
              <a:t>变成灰白</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沉重的阶级压迫激起了无产者巨大的愤怒。他们知道，要争取生存的条件，就只有团结起来，通过罢工运动与资本家作斗争。工人们提出的罢工口号，就是要求实行八小时工作制。</a:t>
            </a:r>
            <a:endParaRPr lang="zh-CN" altLang="en-US" sz="2000" dirty="0"/>
          </a:p>
        </p:txBody>
      </p:sp>
    </p:spTree>
    <p:extLst>
      <p:ext uri="{BB962C8B-B14F-4D97-AF65-F5344CB8AC3E}">
        <p14:creationId xmlns:p14="http://schemas.microsoft.com/office/powerpoint/2010/main" val="13325021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5483492" y="2197100"/>
            <a:ext cx="5808970" cy="2862322"/>
          </a:xfrm>
          <a:prstGeom prst="rect">
            <a:avLst/>
          </a:prstGeom>
        </p:spPr>
        <p:txBody>
          <a:bodyPr wrap="square">
            <a:spAutoFit/>
          </a:bodyPr>
          <a:lstStyle/>
          <a:p>
            <a:pPr>
              <a:lnSpc>
                <a:spcPct val="150000"/>
              </a:lnSpc>
            </a:pPr>
            <a:r>
              <a:rPr lang="zh-CN" altLang="en-US" sz="2000" dirty="0" smtClean="0">
                <a:latin typeface="汉仪南宫体简" panose="02010609000101010101" pitchFamily="49" charset="-122"/>
                <a:ea typeface="汉仪南宫体简" panose="02010609000101010101" pitchFamily="49" charset="-122"/>
              </a:rPr>
              <a:t>    </a:t>
            </a:r>
            <a:r>
              <a:rPr lang="en-US" altLang="zh-CN" sz="2000" dirty="0" smtClean="0">
                <a:latin typeface="汉仪南宫体简" panose="02010609000101010101" pitchFamily="49" charset="-122"/>
                <a:ea typeface="汉仪南宫体简" panose="02010609000101010101" pitchFamily="49" charset="-122"/>
              </a:rPr>
              <a:t>1884</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10</a:t>
            </a:r>
            <a:r>
              <a:rPr lang="zh-CN" altLang="en-US" sz="2000" dirty="0" smtClean="0">
                <a:latin typeface="汉仪南宫体简" panose="02010609000101010101" pitchFamily="49" charset="-122"/>
                <a:ea typeface="汉仪南宫体简" panose="02010609000101010101" pitchFamily="49" charset="-122"/>
              </a:rPr>
              <a:t>月，美国和加拿大的八个国际性和全国性工人团体，在美国芝加哥举行一个集会，决定于</a:t>
            </a:r>
            <a:r>
              <a:rPr lang="en-US" altLang="zh-CN" sz="2000" dirty="0" smtClean="0">
                <a:latin typeface="汉仪南宫体简" panose="02010609000101010101" pitchFamily="49" charset="-122"/>
                <a:ea typeface="汉仪南宫体简" panose="02010609000101010101" pitchFamily="49" charset="-122"/>
              </a:rPr>
              <a:t>1886</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日举行总罢工，迫使资本家实施八小时工作制。这一天终于来到了。</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日，美国</a:t>
            </a:r>
            <a:r>
              <a:rPr lang="en-US" altLang="zh-CN" sz="2000" dirty="0" smtClean="0">
                <a:latin typeface="汉仪南宫体简" panose="02010609000101010101" pitchFamily="49" charset="-122"/>
                <a:ea typeface="汉仪南宫体简" panose="02010609000101010101" pitchFamily="49" charset="-122"/>
              </a:rPr>
              <a:t>2</a:t>
            </a:r>
            <a:r>
              <a:rPr lang="zh-CN" altLang="en-US" sz="2000" dirty="0" smtClean="0">
                <a:latin typeface="汉仪南宫体简" panose="02010609000101010101" pitchFamily="49" charset="-122"/>
                <a:ea typeface="汉仪南宫体简" panose="02010609000101010101" pitchFamily="49" charset="-122"/>
              </a:rPr>
              <a:t>万多个企业的</a:t>
            </a:r>
            <a:r>
              <a:rPr lang="en-US" altLang="zh-CN" sz="2000" dirty="0" smtClean="0">
                <a:latin typeface="汉仪南宫体简" panose="02010609000101010101" pitchFamily="49" charset="-122"/>
                <a:ea typeface="汉仪南宫体简" panose="02010609000101010101" pitchFamily="49" charset="-122"/>
              </a:rPr>
              <a:t>35</a:t>
            </a:r>
            <a:r>
              <a:rPr lang="zh-CN" altLang="en-US" sz="2000" dirty="0" smtClean="0">
                <a:latin typeface="汉仪南宫体简" panose="02010609000101010101" pitchFamily="49" charset="-122"/>
                <a:ea typeface="汉仪南宫体简" panose="02010609000101010101" pitchFamily="49" charset="-122"/>
              </a:rPr>
              <a:t>万工人停工上街举行了声势浩大示威游行，各种肤色各个工种的工人一齐进行总罢工。</a:t>
            </a:r>
          </a:p>
        </p:txBody>
      </p:sp>
      <p:sp>
        <p:nvSpPr>
          <p:cNvPr id="8" name="矩形 7"/>
          <p:cNvSpPr/>
          <p:nvPr/>
        </p:nvSpPr>
        <p:spPr>
          <a:xfrm>
            <a:off x="1346200" y="336728"/>
            <a:ext cx="2492991" cy="646331"/>
          </a:xfrm>
          <a:prstGeom prst="rect">
            <a:avLst/>
          </a:prstGeom>
        </p:spPr>
        <p:txBody>
          <a:bodyPr wrap="none">
            <a:spAutoFit/>
          </a:bodyPr>
          <a:lstStyle/>
          <a:p>
            <a:pPr algn="r"/>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劳动节由来</a:t>
            </a:r>
            <a:endParaRPr lang="zh-CN" altLang="en-US" sz="3600" b="1" dirty="0">
              <a:solidFill>
                <a:schemeClr val="tx1">
                  <a:lumMod val="95000"/>
                  <a:lumOff val="5000"/>
                </a:schemeClr>
              </a:solidFill>
              <a:latin typeface="汉仪南宫体简" panose="02010609000101010101" pitchFamily="49" charset="-122"/>
              <a:ea typeface="汉仪南宫体简" panose="02010609000101010101" pitchFamily="49" charset="-122"/>
            </a:endParaRP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9026" y="2281834"/>
            <a:ext cx="4049404" cy="2692854"/>
          </a:xfrm>
          <a:prstGeom prst="rect">
            <a:avLst/>
          </a:prstGeom>
        </p:spPr>
      </p:pic>
      <p:pic>
        <p:nvPicPr>
          <p:cNvPr id="2" name="图片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8795084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pic>
        <p:nvPicPr>
          <p:cNvPr id="6" name="图片 5"/>
          <p:cNvPicPr>
            <a:picLocks noChangeAspect="1"/>
          </p:cNvPicPr>
          <p:nvPr/>
        </p:nvPicPr>
        <p:blipFill rotWithShape="1">
          <a:blip r:embed="rId5"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203592" y="1587500"/>
            <a:ext cx="9189333" cy="96173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为纪念这次伟大的工人运动及抗议随后的宣判，在世界范围内举行了工人的抗议活动。这些活动成为了”国际劳动节”的前身。</a:t>
            </a:r>
          </a:p>
        </p:txBody>
      </p:sp>
      <p:sp>
        <p:nvSpPr>
          <p:cNvPr id="8" name="矩形 7"/>
          <p:cNvSpPr/>
          <p:nvPr/>
        </p:nvSpPr>
        <p:spPr>
          <a:xfrm>
            <a:off x="1346200" y="352453"/>
            <a:ext cx="2492991" cy="646331"/>
          </a:xfrm>
          <a:prstGeom prst="rect">
            <a:avLst/>
          </a:prstGeom>
        </p:spPr>
        <p:txBody>
          <a:bodyPr wrap="none">
            <a:spAutoFit/>
          </a:bodyPr>
          <a:lstStyle/>
          <a:p>
            <a:pPr algn="r"/>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劳动节由来</a:t>
            </a:r>
            <a:endParaRPr lang="zh-CN" altLang="en-US" sz="3600" b="1" dirty="0">
              <a:solidFill>
                <a:schemeClr val="tx1">
                  <a:lumMod val="95000"/>
                  <a:lumOff val="5000"/>
                </a:schemeClr>
              </a:solidFill>
              <a:latin typeface="汉仪南宫体简" panose="02010609000101010101" pitchFamily="49" charset="-122"/>
              <a:ea typeface="汉仪南宫体简" panose="02010609000101010101" pitchFamily="49" charset="-122"/>
            </a:endParaRPr>
          </a:p>
        </p:txBody>
      </p:sp>
      <p:pic>
        <p:nvPicPr>
          <p:cNvPr id="9" name="图片 8"/>
          <p:cNvPicPr>
            <a:picLocks noChangeAspect="1"/>
          </p:cNvPicPr>
          <p:nvPr/>
        </p:nvPicPr>
        <p:blipFill rotWithShape="1">
          <a:blip r:embed="rId6"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11" name="矩形 10"/>
          <p:cNvSpPr/>
          <p:nvPr/>
        </p:nvSpPr>
        <p:spPr>
          <a:xfrm>
            <a:off x="1140068" y="4136738"/>
            <a:ext cx="5808970" cy="1423403"/>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中国人民庆祝劳动节的活动可追溯至</a:t>
            </a:r>
            <a:r>
              <a:rPr lang="en-US" altLang="zh-CN" sz="2000" dirty="0" smtClean="0">
                <a:latin typeface="汉仪南宫体简" panose="02010609000101010101" pitchFamily="49" charset="-122"/>
                <a:ea typeface="汉仪南宫体简" panose="02010609000101010101" pitchFamily="49" charset="-122"/>
              </a:rPr>
              <a:t>1918</a:t>
            </a:r>
            <a:r>
              <a:rPr lang="zh-CN" altLang="en-US" sz="2000" dirty="0" smtClean="0">
                <a:latin typeface="汉仪南宫体简" panose="02010609000101010101" pitchFamily="49" charset="-122"/>
                <a:ea typeface="汉仪南宫体简" panose="02010609000101010101" pitchFamily="49" charset="-122"/>
              </a:rPr>
              <a:t>年。中央人民政府政务院于</a:t>
            </a:r>
            <a:r>
              <a:rPr lang="en-US" altLang="zh-CN" sz="2000" dirty="0" smtClean="0">
                <a:latin typeface="汉仪南宫体简" panose="02010609000101010101" pitchFamily="49" charset="-122"/>
                <a:ea typeface="汉仪南宫体简" panose="02010609000101010101" pitchFamily="49" charset="-122"/>
              </a:rPr>
              <a:t>1949</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12</a:t>
            </a:r>
            <a:r>
              <a:rPr lang="zh-CN" altLang="en-US" sz="2000" dirty="0" smtClean="0">
                <a:latin typeface="汉仪南宫体简" panose="02010609000101010101" pitchFamily="49" charset="-122"/>
                <a:ea typeface="汉仪南宫体简" panose="02010609000101010101" pitchFamily="49" charset="-122"/>
              </a:rPr>
              <a:t>月将</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日定为法定的劳动节。</a:t>
            </a:r>
          </a:p>
        </p:txBody>
      </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B72C34-57A3-4494-A374-C3B80E7E668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813590" y="2606699"/>
            <a:ext cx="2216236" cy="2659483"/>
          </a:xfrm>
          <a:custGeom>
            <a:avLst/>
            <a:gdLst>
              <a:gd name="connsiteX0" fmla="*/ 0 w 2903838"/>
              <a:gd name="connsiteY0" fmla="*/ 0 h 3484606"/>
              <a:gd name="connsiteX1" fmla="*/ 2903838 w 2903838"/>
              <a:gd name="connsiteY1" fmla="*/ 0 h 3484606"/>
              <a:gd name="connsiteX2" fmla="*/ 2903838 w 2903838"/>
              <a:gd name="connsiteY2" fmla="*/ 3484606 h 3484606"/>
              <a:gd name="connsiteX3" fmla="*/ 0 w 2903838"/>
              <a:gd name="connsiteY3" fmla="*/ 3484606 h 3484606"/>
            </a:gdLst>
            <a:ahLst/>
            <a:cxnLst>
              <a:cxn ang="0">
                <a:pos x="connsiteX0" y="connsiteY0"/>
              </a:cxn>
              <a:cxn ang="0">
                <a:pos x="connsiteX1" y="connsiteY1"/>
              </a:cxn>
              <a:cxn ang="0">
                <a:pos x="connsiteX2" y="connsiteY2"/>
              </a:cxn>
              <a:cxn ang="0">
                <a:pos x="connsiteX3" y="connsiteY3"/>
              </a:cxn>
            </a:cxnLst>
            <a:rect l="l" t="t" r="r" b="b"/>
            <a:pathLst>
              <a:path w="2903838" h="3484606">
                <a:moveTo>
                  <a:pt x="0" y="0"/>
                </a:moveTo>
                <a:lnTo>
                  <a:pt x="2903838" y="0"/>
                </a:lnTo>
                <a:lnTo>
                  <a:pt x="2903838" y="3484606"/>
                </a:lnTo>
                <a:lnTo>
                  <a:pt x="0" y="3484606"/>
                </a:lnTo>
                <a:close/>
              </a:path>
            </a:pathLst>
          </a:custGeom>
        </p:spPr>
      </p:pic>
      <p:sp>
        <p:nvSpPr>
          <p:cNvPr id="2" name="矩形 1"/>
          <p:cNvSpPr/>
          <p:nvPr/>
        </p:nvSpPr>
        <p:spPr>
          <a:xfrm>
            <a:off x="1140068" y="2845374"/>
            <a:ext cx="6096000" cy="961738"/>
          </a:xfrm>
          <a:prstGeom prst="rect">
            <a:avLst/>
          </a:prstGeom>
        </p:spPr>
        <p:txBody>
          <a:bodyPr>
            <a:spAutoFit/>
          </a:bodyPr>
          <a:lstStyle/>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1889</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7</a:t>
            </a:r>
            <a:r>
              <a:rPr lang="zh-CN" altLang="en-US" sz="2000" dirty="0" smtClean="0">
                <a:latin typeface="汉仪南宫体简" panose="02010609000101010101" pitchFamily="49" charset="-122"/>
                <a:ea typeface="汉仪南宫体简" panose="02010609000101010101" pitchFamily="49" charset="-122"/>
              </a:rPr>
              <a:t>月，在恩格斯组织召开的第二国际成立大会上宣布将每年的五月一日定为国际劳动节。</a:t>
            </a:r>
          </a:p>
        </p:txBody>
      </p:sp>
    </p:spTree>
    <p:extLst>
      <p:ext uri="{BB962C8B-B14F-4D97-AF65-F5344CB8AC3E}">
        <p14:creationId xmlns:p14="http://schemas.microsoft.com/office/powerpoint/2010/main" val="37525908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140092" y="1425821"/>
            <a:ext cx="10099407" cy="1015663"/>
          </a:xfrm>
          <a:prstGeom prst="rect">
            <a:avLst/>
          </a:prstGeom>
        </p:spPr>
        <p:txBody>
          <a:bodyPr wrap="square">
            <a:spAutoFit/>
          </a:bodyPr>
          <a:lstStyle/>
          <a:p>
            <a:pPr indent="457200">
              <a:lnSpc>
                <a:spcPct val="150000"/>
              </a:lnSpc>
            </a:pPr>
            <a:r>
              <a:rPr lang="en-US" altLang="zh-CN" sz="2000" dirty="0" smtClean="0">
                <a:latin typeface="汉仪南宫体简" panose="02010609000101010101" pitchFamily="49" charset="-122"/>
                <a:ea typeface="汉仪南宫体简" panose="02010609000101010101" pitchFamily="49" charset="-122"/>
              </a:rPr>
              <a:t>1921</a:t>
            </a:r>
            <a:r>
              <a:rPr lang="zh-CN" altLang="en-US" sz="2000" dirty="0" smtClean="0">
                <a:latin typeface="汉仪南宫体简" panose="02010609000101010101" pitchFamily="49" charset="-122"/>
                <a:ea typeface="汉仪南宫体简" panose="02010609000101010101" pitchFamily="49" charset="-122"/>
              </a:rPr>
              <a:t>年”五一”前夕，在北京的共产主义小组成员邓中夏等人创办的长辛店劳动补习学校里，工人们学唱</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五一纪念歌</a:t>
            </a:r>
            <a:r>
              <a:rPr lang="en-US" altLang="zh-CN" sz="2000" dirty="0" smtClean="0">
                <a:latin typeface="汉仪南宫体简" panose="02010609000101010101" pitchFamily="49" charset="-122"/>
                <a:ea typeface="汉仪南宫体简" panose="02010609000101010101" pitchFamily="49" charset="-122"/>
              </a:rPr>
              <a:t>》</a:t>
            </a:r>
            <a:r>
              <a:rPr lang="zh-CN" altLang="en-US" sz="2000" dirty="0" smtClean="0">
                <a:latin typeface="汉仪南宫体简" panose="02010609000101010101" pitchFamily="49" charset="-122"/>
                <a:ea typeface="汉仪南宫体简" panose="02010609000101010101" pitchFamily="49" charset="-122"/>
              </a:rPr>
              <a:t>。</a:t>
            </a:r>
          </a:p>
        </p:txBody>
      </p:sp>
      <p:sp>
        <p:nvSpPr>
          <p:cNvPr id="8" name="矩形 7"/>
          <p:cNvSpPr/>
          <p:nvPr/>
        </p:nvSpPr>
        <p:spPr>
          <a:xfrm>
            <a:off x="1460500" y="292689"/>
            <a:ext cx="21463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纪念歌曲</a:t>
            </a:r>
          </a:p>
        </p:txBody>
      </p:sp>
      <p:pic>
        <p:nvPicPr>
          <p:cNvPr id="9" name="图片 8"/>
          <p:cNvPicPr>
            <a:picLocks noChangeAspect="1"/>
          </p:cNvPicPr>
          <p:nvPr/>
        </p:nvPicPr>
        <p:blipFill rotWithShape="1">
          <a:blip r:embed="rId5"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F650CB-FA25-4673-93F2-5D479F1C7F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3978" y="2541446"/>
            <a:ext cx="3889242" cy="2593389"/>
          </a:xfrm>
          <a:prstGeom prst="rect">
            <a:avLst/>
          </a:prstGeom>
        </p:spPr>
      </p:pic>
      <p:sp>
        <p:nvSpPr>
          <p:cNvPr id="3" name="矩形 2"/>
          <p:cNvSpPr/>
          <p:nvPr/>
        </p:nvSpPr>
        <p:spPr>
          <a:xfrm>
            <a:off x="1020153" y="2418481"/>
            <a:ext cx="5977547" cy="2862322"/>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其歌词是：”美哉自由，世界明星，拼吾热血，为他牺牲，要把强权制度一切扫除净，记取五月一日之良辰。红旗飞舞，走光明路，各尽所能，各取所需，不分贫富贵贱，责任唯互助，愿大家努力齐进取。”这首雄壮有力的歌，是由长辛店劳动实习学校的教员和北京大学的进步学生共同创编而成的。</a:t>
            </a:r>
          </a:p>
        </p:txBody>
      </p:sp>
      <p:pic>
        <p:nvPicPr>
          <p:cNvPr id="13" name="图片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spTree>
    <p:extLst>
      <p:ext uri="{BB962C8B-B14F-4D97-AF65-F5344CB8AC3E}">
        <p14:creationId xmlns:p14="http://schemas.microsoft.com/office/powerpoint/2010/main" val="13159968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 id="{3639C5AA-DDB1-4565-81B0-CF2D3503D04C}"/>
              </a:ext>
            </a:extLst>
          </p:cNvPr>
          <p:cNvGrpSpPr/>
          <p:nvPr/>
        </p:nvGrpSpPr>
        <p:grpSpPr>
          <a:xfrm>
            <a:off x="2696976" y="1724219"/>
            <a:ext cx="1683163" cy="698743"/>
            <a:chOff x="5257800" y="5346700"/>
            <a:chExt cx="1041400" cy="889000"/>
          </a:xfrm>
        </p:grpSpPr>
        <p:cxnSp>
          <p:nvCxnSpPr>
            <p:cNvPr id="4" name="直接连接符 3">
              <a:extLst>
                <a:ext uri="{FF2B5EF4-FFF2-40B4-BE49-F238E27FC236}">
                  <a16:creationId xmlns:a16="http://schemas.microsoft.com/office/drawing/2014/main" xmlns:mc="http://schemas.openxmlformats.org/markup-compatibility/2006" xmlns:p14="http://schemas.microsoft.com/office/powerpoint/2010/main" xmlns="" id="{FAB85338-F3CC-45C5-BBC6-C20C52087F42}"/>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直接连接符 5">
              <a:extLst>
                <a:ext uri="{FF2B5EF4-FFF2-40B4-BE49-F238E27FC236}">
                  <a16:creationId xmlns:a16="http://schemas.microsoft.com/office/drawing/2014/main" xmlns:mc="http://schemas.openxmlformats.org/markup-compatibility/2006" xmlns:p14="http://schemas.microsoft.com/office/powerpoint/2010/main" xmlns="" id="{7C4D6171-FC5D-44A5-97EC-63010C637458}"/>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xmlns:mc="http://schemas.openxmlformats.org/markup-compatibility/2006" xmlns:p14="http://schemas.microsoft.com/office/powerpoint/2010/main" xmlns="" id="{2FDB197C-820B-42D1-A776-FC39436FFFD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 id="{0321EAFD-4FA8-4A08-A81E-106301A434EF}"/>
              </a:ext>
            </a:extLst>
          </p:cNvPr>
          <p:cNvGrpSpPr/>
          <p:nvPr/>
        </p:nvGrpSpPr>
        <p:grpSpPr>
          <a:xfrm flipV="1">
            <a:off x="2696976" y="2627388"/>
            <a:ext cx="1683163" cy="775602"/>
            <a:chOff x="5257800" y="5346700"/>
            <a:chExt cx="1041400" cy="889000"/>
          </a:xfrm>
        </p:grpSpPr>
        <p:cxnSp>
          <p:nvCxnSpPr>
            <p:cNvPr id="9" name="直接连接符 8">
              <a:extLst>
                <a:ext uri="{FF2B5EF4-FFF2-40B4-BE49-F238E27FC236}">
                  <a16:creationId xmlns:a16="http://schemas.microsoft.com/office/drawing/2014/main" xmlns:mc="http://schemas.openxmlformats.org/markup-compatibility/2006" xmlns:p14="http://schemas.microsoft.com/office/powerpoint/2010/main" xmlns="" id="{BB28C3D5-73A4-4E88-AA1A-DF16FA927CED}"/>
                </a:ext>
              </a:extLst>
            </p:cNvPr>
            <p:cNvCxnSpPr/>
            <p:nvPr/>
          </p:nvCxnSpPr>
          <p:spPr>
            <a:xfrm>
              <a:off x="5257800" y="5346700"/>
              <a:ext cx="10414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接连接符 9">
              <a:extLst>
                <a:ext uri="{FF2B5EF4-FFF2-40B4-BE49-F238E27FC236}">
                  <a16:creationId xmlns:a16="http://schemas.microsoft.com/office/drawing/2014/main" xmlns:mc="http://schemas.openxmlformats.org/markup-compatibility/2006" xmlns:p14="http://schemas.microsoft.com/office/powerpoint/2010/main" xmlns="" id="{97ED3037-B50B-4E44-860B-BE5AC01E6A27}"/>
                </a:ext>
              </a:extLst>
            </p:cNvPr>
            <p:cNvCxnSpPr>
              <a:cxnSpLocks/>
            </p:cNvCxnSpPr>
            <p:nvPr/>
          </p:nvCxnSpPr>
          <p:spPr>
            <a:xfrm flipV="1">
              <a:off x="5257800" y="5346700"/>
              <a:ext cx="0" cy="889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xmlns:mc="http://schemas.openxmlformats.org/markup-compatibility/2006" xmlns:p14="http://schemas.microsoft.com/office/powerpoint/2010/main" xmlns="" id="{5DADD9DB-6247-4486-88C0-C23ACF0A121B}"/>
                </a:ext>
              </a:extLst>
            </p:cNvPr>
            <p:cNvCxnSpPr>
              <a:cxnSpLocks/>
            </p:cNvCxnSpPr>
            <p:nvPr/>
          </p:nvCxnSpPr>
          <p:spPr>
            <a:xfrm flipV="1">
              <a:off x="6299200" y="5346700"/>
              <a:ext cx="0" cy="889000"/>
            </a:xfrm>
            <a:prstGeom prst="line">
              <a:avLst/>
            </a:prstGeom>
            <a:ln w="38100"/>
          </p:spPr>
          <p:style>
            <a:lnRef idx="1">
              <a:schemeClr val="dk1"/>
            </a:lnRef>
            <a:fillRef idx="0">
              <a:schemeClr val="dk1"/>
            </a:fillRef>
            <a:effectRef idx="0">
              <a:schemeClr val="dk1"/>
            </a:effectRef>
            <a:fontRef idx="minor">
              <a:schemeClr val="tx1"/>
            </a:fontRef>
          </p:style>
        </p:cxnSp>
      </p:gr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 id="{223874AB-5F3F-4A34-88A8-C0C69F901B79}"/>
              </a:ext>
            </a:extLst>
          </p:cNvPr>
          <p:cNvSpPr txBox="1"/>
          <p:nvPr/>
        </p:nvSpPr>
        <p:spPr>
          <a:xfrm>
            <a:off x="2743758" y="1982475"/>
            <a:ext cx="1589598" cy="1107996"/>
          </a:xfrm>
          <a:prstGeom prst="rect">
            <a:avLst/>
          </a:prstGeom>
          <a:noFill/>
        </p:spPr>
        <p:txBody>
          <a:bodyPr vert="horz" wrap="square" rtlCol="0">
            <a:spAutoFit/>
          </a:bodyPr>
          <a:lstStyle/>
          <a:p>
            <a:pPr algn="ctr"/>
            <a:r>
              <a:rPr lang="en-US" altLang="zh-CN" sz="6600" b="1" dirty="0" smtClean="0">
                <a:solidFill>
                  <a:srgbClr val="C00000"/>
                </a:solidFill>
                <a:latin typeface="汉仪南宫体简" panose="02010609000101010101" pitchFamily="49" charset="-122"/>
                <a:ea typeface="汉仪南宫体简" panose="02010609000101010101" pitchFamily="49" charset="-122"/>
              </a:rPr>
              <a:t>02</a:t>
            </a:r>
            <a:endParaRPr lang="zh-CN" altLang="en-US" sz="6600" b="1" dirty="0">
              <a:solidFill>
                <a:srgbClr val="C00000"/>
              </a:solidFill>
              <a:latin typeface="汉仪南宫体简" panose="02010609000101010101" pitchFamily="49" charset="-122"/>
              <a:ea typeface="汉仪南宫体简" panose="02010609000101010101" pitchFamily="49" charset="-122"/>
            </a:endParaRPr>
          </a:p>
        </p:txBody>
      </p:sp>
      <p:sp>
        <p:nvSpPr>
          <p:cNvPr id="13" name="文本框 12">
            <a:extLst>
              <a:ext uri="{FF2B5EF4-FFF2-40B4-BE49-F238E27FC236}">
                <a16:creationId xmlns:a16="http://schemas.microsoft.com/office/drawing/2014/main" xmlns:mc="http://schemas.openxmlformats.org/markup-compatibility/2006" xmlns:p14="http://schemas.microsoft.com/office/powerpoint/2010/main" xmlns="" id="{C9A35850-CA0A-4571-A824-916BCF8F70C4}"/>
              </a:ext>
            </a:extLst>
          </p:cNvPr>
          <p:cNvSpPr txBox="1"/>
          <p:nvPr/>
        </p:nvSpPr>
        <p:spPr>
          <a:xfrm>
            <a:off x="4708525" y="1874753"/>
            <a:ext cx="5262789" cy="1323439"/>
          </a:xfrm>
          <a:prstGeom prst="rect">
            <a:avLst/>
          </a:prstGeom>
          <a:noFill/>
        </p:spPr>
        <p:txBody>
          <a:bodyPr vert="horz" wrap="square" rtlCol="0">
            <a:spAutoFit/>
          </a:bodyPr>
          <a:lstStyle/>
          <a:p>
            <a:pPr algn="dist"/>
            <a:r>
              <a:rPr lang="zh-CN" altLang="en-US" sz="8000" b="1" dirty="0" smtClean="0">
                <a:latin typeface="汉仪南宫体简" panose="02010609000101010101" pitchFamily="49" charset="-122"/>
                <a:ea typeface="汉仪南宫体简" panose="02010609000101010101" pitchFamily="49" charset="-122"/>
              </a:rPr>
              <a:t>各地活动</a:t>
            </a:r>
            <a:endParaRPr lang="zh-CN" altLang="en-US" sz="8000" b="1" dirty="0">
              <a:latin typeface="汉仪南宫体简" panose="02010609000101010101" pitchFamily="49" charset="-122"/>
              <a:ea typeface="汉仪南宫体简" panose="02010609000101010101" pitchFamily="49" charset="-122"/>
            </a:endParaRPr>
          </a:p>
        </p:txBody>
      </p:sp>
    </p:spTree>
    <p:extLst>
      <p:ext uri="{BB962C8B-B14F-4D97-AF65-F5344CB8AC3E}">
        <p14:creationId xmlns:p14="http://schemas.microsoft.com/office/powerpoint/2010/main" val="16748185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6="http://schemas.microsoft.com/office/drawing/2014/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 fill="hold"/>
                                        <p:tgtEl>
                                          <p:spTgt spid="8"/>
                                        </p:tgtEl>
                                        <p:attrNameLst>
                                          <p:attrName>ppt_x</p:attrName>
                                        </p:attrNameLst>
                                      </p:cBhvr>
                                      <p:tavLst>
                                        <p:tav tm="0">
                                          <p:val>
                                            <p:strVal val="#ppt_x"/>
                                          </p:val>
                                        </p:tav>
                                        <p:tav tm="100000">
                                          <p:val>
                                            <p:strVal val="#ppt_x"/>
                                          </p:val>
                                        </p:tav>
                                      </p:tavLst>
                                    </p:anim>
                                    <p:anim calcmode="lin" valueType="num">
                                      <p:cBhvr additive="base">
                                        <p:cTn id="12" dur="3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257800"/>
            <a:ext cx="12192000" cy="1587500"/>
          </a:xfrm>
          <a:prstGeom prst="rect">
            <a:avLst/>
          </a:prstGeom>
        </p:spPr>
      </p:pic>
      <p:pic>
        <p:nvPicPr>
          <p:cNvPr id="6" name="图片 5"/>
          <p:cNvPicPr>
            <a:picLocks noChangeAspect="1"/>
          </p:cNvPicPr>
          <p:nvPr/>
        </p:nvPicPr>
        <p:blipFill rotWithShape="1">
          <a:blip r:embed="rId5" cstate="screen">
            <a:clrChange>
              <a:clrFrom>
                <a:srgbClr val="FDFEFF"/>
              </a:clrFrom>
              <a:clrTo>
                <a:srgbClr val="FDFEFF">
                  <a:alpha val="0"/>
                </a:srgbClr>
              </a:clrTo>
            </a:clrChange>
            <a:extLst>
              <a:ext uri="{28A0092B-C50C-407E-A947-70E740481C1C}">
                <a14:useLocalDpi xmlns:a14="http://schemas.microsoft.com/office/drawing/2010/main"/>
              </a:ext>
            </a:extLst>
          </a:blip>
          <a:srcRect/>
          <a:stretch/>
        </p:blipFill>
        <p:spPr>
          <a:xfrm>
            <a:off x="10392925" y="0"/>
            <a:ext cx="1799075" cy="2197100"/>
          </a:xfrm>
          <a:prstGeom prst="rect">
            <a:avLst/>
          </a:prstGeom>
        </p:spPr>
      </p:pic>
      <p:sp>
        <p:nvSpPr>
          <p:cNvPr id="7" name="矩形 6"/>
          <p:cNvSpPr/>
          <p:nvPr/>
        </p:nvSpPr>
        <p:spPr>
          <a:xfrm>
            <a:off x="1485900" y="1098550"/>
            <a:ext cx="1349108" cy="581634"/>
          </a:xfrm>
          <a:prstGeom prst="rect">
            <a:avLst/>
          </a:prstGeom>
        </p:spPr>
        <p:txBody>
          <a:bodyPr wrap="square">
            <a:spAutoFit/>
          </a:bodyPr>
          <a:lstStyle/>
          <a:p>
            <a:pPr>
              <a:lnSpc>
                <a:spcPct val="150000"/>
              </a:lnSpc>
            </a:pPr>
            <a:r>
              <a:rPr lang="zh-CN" altLang="en-US" sz="2400" b="1" dirty="0" smtClean="0">
                <a:latin typeface="汉仪南宫体简" panose="02010609000101010101" pitchFamily="49" charset="-122"/>
                <a:ea typeface="汉仪南宫体简" panose="02010609000101010101" pitchFamily="49" charset="-122"/>
              </a:rPr>
              <a:t>美国：</a:t>
            </a:r>
          </a:p>
        </p:txBody>
      </p:sp>
      <p:sp>
        <p:nvSpPr>
          <p:cNvPr id="8" name="矩形 7"/>
          <p:cNvSpPr/>
          <p:nvPr/>
        </p:nvSpPr>
        <p:spPr>
          <a:xfrm>
            <a:off x="1485900" y="336728"/>
            <a:ext cx="2209800" cy="646331"/>
          </a:xfrm>
          <a:prstGeom prst="rect">
            <a:avLst/>
          </a:prstGeom>
        </p:spPr>
        <p:txBody>
          <a:bodyPr wrap="square">
            <a:spAutoFit/>
          </a:bodyPr>
          <a:lstStyle/>
          <a:p>
            <a:pPr algn="dist"/>
            <a:r>
              <a:rPr lang="zh-CN" altLang="en-US" sz="3600" b="1" dirty="0" smtClean="0">
                <a:solidFill>
                  <a:schemeClr val="tx1">
                    <a:lumMod val="95000"/>
                    <a:lumOff val="5000"/>
                  </a:schemeClr>
                </a:solidFill>
                <a:latin typeface="汉仪南宫体简" panose="02010609000101010101" pitchFamily="49" charset="-122"/>
                <a:ea typeface="汉仪南宫体简" panose="02010609000101010101" pitchFamily="49" charset="-122"/>
              </a:rPr>
              <a:t>各地活动</a:t>
            </a:r>
          </a:p>
        </p:txBody>
      </p:sp>
      <p:pic>
        <p:nvPicPr>
          <p:cNvPr id="9" name="图片 8"/>
          <p:cNvPicPr>
            <a:picLocks noChangeAspect="1"/>
          </p:cNvPicPr>
          <p:nvPr/>
        </p:nvPicPr>
        <p:blipFill rotWithShape="1">
          <a:blip r:embed="rId6" cstate="screen">
            <a:clrChange>
              <a:clrFrom>
                <a:srgbClr val="F6F6F6"/>
              </a:clrFrom>
              <a:clrTo>
                <a:srgbClr val="F6F6F6">
                  <a:alpha val="0"/>
                </a:srgbClr>
              </a:clrTo>
            </a:clrChange>
            <a:extLst>
              <a:ext uri="{28A0092B-C50C-407E-A947-70E740481C1C}">
                <a14:useLocalDpi xmlns:a14="http://schemas.microsoft.com/office/drawing/2010/main"/>
              </a:ext>
            </a:extLst>
          </a:blip>
          <a:srcRect/>
          <a:stretch/>
        </p:blipFill>
        <p:spPr>
          <a:xfrm>
            <a:off x="237145" y="221238"/>
            <a:ext cx="1109055" cy="877312"/>
          </a:xfrm>
          <a:prstGeom prst="rect">
            <a:avLst/>
          </a:prstGeom>
        </p:spPr>
      </p:pic>
      <p:sp>
        <p:nvSpPr>
          <p:cNvPr id="3" name="矩形 2"/>
          <p:cNvSpPr/>
          <p:nvPr/>
        </p:nvSpPr>
        <p:spPr>
          <a:xfrm>
            <a:off x="1043433" y="1606019"/>
            <a:ext cx="10105133" cy="1477328"/>
          </a:xfrm>
          <a:prstGeom prst="rect">
            <a:avLst/>
          </a:prstGeom>
        </p:spPr>
        <p:txBody>
          <a:bodyPr wrap="square">
            <a:spAutoFit/>
          </a:bodyPr>
          <a:lstStyle/>
          <a:p>
            <a:pPr indent="457200">
              <a:lnSpc>
                <a:spcPct val="150000"/>
              </a:lnSpc>
            </a:pPr>
            <a:r>
              <a:rPr lang="zh-CN" altLang="en-US" sz="2000" dirty="0" smtClean="0">
                <a:latin typeface="汉仪南宫体简" panose="02010609000101010101" pitchFamily="49" charset="-122"/>
                <a:ea typeface="汉仪南宫体简" panose="02010609000101010101" pitchFamily="49" charset="-122"/>
              </a:rPr>
              <a:t>劳动节起源于美国。</a:t>
            </a:r>
            <a:r>
              <a:rPr lang="en-US" altLang="zh-CN" sz="2000" dirty="0" smtClean="0">
                <a:latin typeface="汉仪南宫体简" panose="02010609000101010101" pitchFamily="49" charset="-122"/>
                <a:ea typeface="汉仪南宫体简" panose="02010609000101010101" pitchFamily="49" charset="-122"/>
              </a:rPr>
              <a:t>1889</a:t>
            </a:r>
            <a:r>
              <a:rPr lang="zh-CN" altLang="en-US" sz="2000" dirty="0" smtClean="0">
                <a:latin typeface="汉仪南宫体简" panose="02010609000101010101" pitchFamily="49" charset="-122"/>
                <a:ea typeface="汉仪南宫体简" panose="02010609000101010101" pitchFamily="49" charset="-122"/>
              </a:rPr>
              <a:t>年</a:t>
            </a:r>
            <a:r>
              <a:rPr lang="en-US" altLang="zh-CN" sz="2000" dirty="0" smtClean="0">
                <a:latin typeface="汉仪南宫体简" panose="02010609000101010101" pitchFamily="49" charset="-122"/>
                <a:ea typeface="汉仪南宫体简" panose="02010609000101010101" pitchFamily="49" charset="-122"/>
              </a:rPr>
              <a:t>7</a:t>
            </a:r>
            <a:r>
              <a:rPr lang="zh-CN" altLang="en-US" sz="2000" dirty="0" smtClean="0">
                <a:latin typeface="汉仪南宫体简" panose="02010609000101010101" pitchFamily="49" charset="-122"/>
                <a:ea typeface="汉仪南宫体简" panose="02010609000101010101" pitchFamily="49" charset="-122"/>
              </a:rPr>
              <a:t>月，由恩格斯领导的第二国际在巴黎举行代表大会。为了纪念美国工人的这次”五一”大罢工，会议通过决议，将每年的</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a:t>
            </a:r>
            <a:r>
              <a:rPr lang="en-US" altLang="zh-CN" sz="2000" dirty="0" smtClean="0">
                <a:latin typeface="汉仪南宫体简" panose="02010609000101010101" pitchFamily="49" charset="-122"/>
                <a:ea typeface="汉仪南宫体简" panose="02010609000101010101" pitchFamily="49" charset="-122"/>
              </a:rPr>
              <a:t>1</a:t>
            </a:r>
            <a:r>
              <a:rPr lang="zh-CN" altLang="en-US" sz="2000" dirty="0" smtClean="0">
                <a:latin typeface="汉仪南宫体简" panose="02010609000101010101" pitchFamily="49" charset="-122"/>
                <a:ea typeface="汉仪南宫体简" panose="02010609000101010101" pitchFamily="49" charset="-122"/>
              </a:rPr>
              <a:t>日定为国际劳动节。从此，世界各国的工人团体在这一天举行盛大庆祝活动，许多国家还放假一天。但是，</a:t>
            </a:r>
          </a:p>
        </p:txBody>
      </p:sp>
      <p:pic>
        <p:nvPicPr>
          <p:cNvPr id="11" name="图片 10"/>
          <p:cNvPicPr>
            <a:picLocks noChangeAspect="1"/>
          </p:cNvPicPr>
          <p:nvPr/>
        </p:nvPicPr>
        <p:blipFill>
          <a:blip r:embed="rId7"/>
          <a:stretch>
            <a:fillRect/>
          </a:stretch>
        </p:blipFill>
        <p:spPr>
          <a:xfrm>
            <a:off x="7246874" y="3127838"/>
            <a:ext cx="3705368" cy="2487430"/>
          </a:xfrm>
          <a:prstGeom prst="rect">
            <a:avLst/>
          </a:prstGeom>
        </p:spPr>
      </p:pic>
      <p:sp>
        <p:nvSpPr>
          <p:cNvPr id="2" name="矩形 1"/>
          <p:cNvSpPr/>
          <p:nvPr/>
        </p:nvSpPr>
        <p:spPr>
          <a:xfrm>
            <a:off x="1043433" y="3092035"/>
            <a:ext cx="6096000" cy="2346733"/>
          </a:xfrm>
          <a:prstGeom prst="rect">
            <a:avLst/>
          </a:prstGeom>
        </p:spPr>
        <p:txBody>
          <a:bodyPr>
            <a:spAutoFit/>
          </a:bodyPr>
          <a:lstStyle/>
          <a:p>
            <a:pPr>
              <a:lnSpc>
                <a:spcPct val="150000"/>
              </a:lnSpc>
            </a:pPr>
            <a:r>
              <a:rPr lang="zh-CN" altLang="en-US" sz="2000" dirty="0" smtClean="0">
                <a:latin typeface="汉仪南宫体简" panose="02010609000101010101" pitchFamily="49" charset="-122"/>
                <a:ea typeface="汉仪南宫体简" panose="02010609000101010101" pitchFamily="49" charset="-122"/>
              </a:rPr>
              <a:t>特殊的是，美国政府后来在设立劳动节时，自行规定每年</a:t>
            </a:r>
            <a:r>
              <a:rPr lang="en-US" altLang="zh-CN" sz="2000" dirty="0" smtClean="0">
                <a:latin typeface="汉仪南宫体简" panose="02010609000101010101" pitchFamily="49" charset="-122"/>
                <a:ea typeface="汉仪南宫体简" panose="02010609000101010101" pitchFamily="49" charset="-122"/>
              </a:rPr>
              <a:t>9</a:t>
            </a:r>
            <a:r>
              <a:rPr lang="zh-CN" altLang="en-US" sz="2000" dirty="0" smtClean="0">
                <a:latin typeface="汉仪南宫体简" panose="02010609000101010101" pitchFamily="49" charset="-122"/>
                <a:ea typeface="汉仪南宫体简" panose="02010609000101010101" pitchFamily="49" charset="-122"/>
              </a:rPr>
              <a:t>月的第一个星期一为劳动节，所以美国人的劳动节不在</a:t>
            </a:r>
            <a:r>
              <a:rPr lang="en-US" altLang="zh-CN" sz="2000" dirty="0" smtClean="0">
                <a:latin typeface="汉仪南宫体简" panose="02010609000101010101" pitchFamily="49" charset="-122"/>
                <a:ea typeface="汉仪南宫体简" panose="02010609000101010101" pitchFamily="49" charset="-122"/>
              </a:rPr>
              <a:t>5</a:t>
            </a:r>
            <a:r>
              <a:rPr lang="zh-CN" altLang="en-US" sz="2000" dirty="0" smtClean="0">
                <a:latin typeface="汉仪南宫体简" panose="02010609000101010101" pitchFamily="49" charset="-122"/>
                <a:ea typeface="汉仪南宫体简" panose="02010609000101010101" pitchFamily="49" charset="-122"/>
              </a:rPr>
              <a:t>月，而在</a:t>
            </a:r>
            <a:r>
              <a:rPr lang="en-US" altLang="zh-CN" sz="2000" dirty="0" smtClean="0">
                <a:latin typeface="汉仪南宫体简" panose="02010609000101010101" pitchFamily="49" charset="-122"/>
                <a:ea typeface="汉仪南宫体简" panose="02010609000101010101" pitchFamily="49" charset="-122"/>
              </a:rPr>
              <a:t>9</a:t>
            </a:r>
            <a:r>
              <a:rPr lang="zh-CN" altLang="en-US" sz="2000" dirty="0" smtClean="0">
                <a:latin typeface="汉仪南宫体简" panose="02010609000101010101" pitchFamily="49" charset="-122"/>
                <a:ea typeface="汉仪南宫体简" panose="02010609000101010101" pitchFamily="49" charset="-122"/>
              </a:rPr>
              <a:t>月。每逢</a:t>
            </a:r>
            <a:r>
              <a:rPr lang="en-US" altLang="zh-CN" sz="2000" dirty="0" smtClean="0">
                <a:latin typeface="汉仪南宫体简" panose="02010609000101010101" pitchFamily="49" charset="-122"/>
                <a:ea typeface="汉仪南宫体简" panose="02010609000101010101" pitchFamily="49" charset="-122"/>
              </a:rPr>
              <a:t>9</a:t>
            </a:r>
            <a:r>
              <a:rPr lang="zh-CN" altLang="en-US" sz="2000" dirty="0" smtClean="0">
                <a:latin typeface="汉仪南宫体简" panose="02010609000101010101" pitchFamily="49" charset="-122"/>
                <a:ea typeface="汉仪南宫体简" panose="02010609000101010101" pitchFamily="49" charset="-122"/>
              </a:rPr>
              <a:t>月的劳动节，美国人可以放假一天，全美各地的民众一般都会举行游行、集会等各种庆祝活动，以示对劳工的尊重。</a:t>
            </a:r>
          </a:p>
        </p:txBody>
      </p:sp>
    </p:spTree>
    <p:extLst>
      <p:ext uri="{BB962C8B-B14F-4D97-AF65-F5344CB8AC3E}">
        <p14:creationId xmlns:p14="http://schemas.microsoft.com/office/powerpoint/2010/main" val="185097838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2301</Words>
  <Application>Microsoft Office PowerPoint</Application>
  <PresentationFormat>宽屏</PresentationFormat>
  <Paragraphs>139</Paragraphs>
  <Slides>32</Slides>
  <Notes>32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32</vt:i4>
      </vt:variant>
    </vt:vector>
  </HeadingPairs>
  <TitlesOfParts>
    <vt:vector size="43" baseType="lpstr">
      <vt:lpstr>Meiryo</vt:lpstr>
      <vt:lpstr>Microsoft YaHei Light</vt:lpstr>
      <vt:lpstr>汉仪南宫体简</vt:lpstr>
      <vt:lpstr>宋体</vt:lpstr>
      <vt:lpstr>Microsoft YaHei</vt:lpstr>
      <vt:lpstr>Microsoft YaHei</vt:lpstr>
      <vt:lpstr>Arial</vt:lpstr>
      <vt:lpstr>Calibri</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64</cp:revision>
  <dcterms:created xsi:type="dcterms:W3CDTF">2019-04-16T07:55:23Z</dcterms:created>
  <dcterms:modified xsi:type="dcterms:W3CDTF">2023-05-31T02:20:58Z</dcterms:modified>
</cp:coreProperties>
</file>