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74" r:id="rId3"/>
  </p:sldMasterIdLst>
  <p:notesMasterIdLst>
    <p:notesMasterId r:id="rId30"/>
  </p:notesMasterIdLst>
  <p:handoutMasterIdLst>
    <p:handoutMasterId r:id="rId31"/>
  </p:handoutMasterIdLst>
  <p:sldIdLst>
    <p:sldId id="256" r:id="rId4"/>
    <p:sldId id="259" r:id="rId5"/>
    <p:sldId id="318" r:id="rId6"/>
    <p:sldId id="358" r:id="rId7"/>
    <p:sldId id="359" r:id="rId8"/>
    <p:sldId id="360" r:id="rId9"/>
    <p:sldId id="355" r:id="rId10"/>
    <p:sldId id="361" r:id="rId11"/>
    <p:sldId id="362" r:id="rId12"/>
    <p:sldId id="363" r:id="rId13"/>
    <p:sldId id="364" r:id="rId14"/>
    <p:sldId id="356" r:id="rId15"/>
    <p:sldId id="365" r:id="rId16"/>
    <p:sldId id="367" r:id="rId17"/>
    <p:sldId id="368" r:id="rId18"/>
    <p:sldId id="369" r:id="rId19"/>
    <p:sldId id="370" r:id="rId20"/>
    <p:sldId id="357" r:id="rId21"/>
    <p:sldId id="371" r:id="rId22"/>
    <p:sldId id="372" r:id="rId23"/>
    <p:sldId id="373" r:id="rId24"/>
    <p:sldId id="374" r:id="rId25"/>
    <p:sldId id="375" r:id="rId26"/>
    <p:sldId id="376" r:id="rId27"/>
    <p:sldId id="378" r:id="rId28"/>
    <p:sldId id="37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Wangzhi gang" initials="Wg" lastIdx="1" clrIdx="0"/>
  <p:cmAuthor id="8" name="姜伟光" initials="姜" lastIdx="1" clrIdx="0"/>
  <p:cmAuthor id="2" name="作者" initials="A" lastIdx="1" clrIdx="1"/>
  <p:cmAuthor id="3" name="lenovo" initials="l" lastIdx="6"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2610"/>
    <a:srgbClr val="FF0A65"/>
    <a:srgbClr val="FF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Normal" panose="020B0400000000000000" charset="-122"/>
              </a:rPr>
              <a:t>2023/5/30</a:t>
            </a:fld>
            <a:endParaRPr lang="zh-CN" altLang="en-US">
              <a:latin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Normal" panose="020B0400000000000000" charset="-122"/>
              </a:rPr>
              <a:t>‹#›</a:t>
            </a:fld>
            <a:endParaRPr lang="zh-CN" altLang="en-US">
              <a:latin typeface="思源黑体 CN Normal" panose="020B0400000000000000" charset="-122"/>
            </a:endParaRPr>
          </a:p>
        </p:txBody>
      </p:sp>
    </p:spTree>
    <p:extLst>
      <p:ext uri="{BB962C8B-B14F-4D97-AF65-F5344CB8AC3E}">
        <p14:creationId xmlns:p14="http://schemas.microsoft.com/office/powerpoint/2010/main" val="255439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t>2023/5/30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5927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56764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2244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C:/Users/Administrator/AppData/Local/Temp/picturecompress_20220410173428/output_1.pngoutput_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 y="0"/>
            <a:ext cx="12192000" cy="6857365"/>
          </a:xfrm>
          <a:prstGeom prst="rect">
            <a:avLst/>
          </a:prstGeom>
        </p:spPr>
      </p:pic>
      <p:pic>
        <p:nvPicPr>
          <p:cNvPr id="3" name="图片 2" descr="C:/Users/Administrator/AppData/Local/Temp/picturecompress_20220410183810/output_1.pngoutput_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35" y="4025900"/>
            <a:ext cx="12192000" cy="2831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39323929"/>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27880741"/>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78777226"/>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99239699"/>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0369701"/>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19100987"/>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82874347"/>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45317677"/>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76053860"/>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6" name="TextBox 5"/>
          <p:cNvSpPr txBox="1"/>
          <p:nvPr userDrawn="1"/>
        </p:nvSpPr>
        <p:spPr>
          <a:xfrm>
            <a:off x="267590" y="642943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3571954"/>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2" name="图片 1" descr="C:/Users/Administrator/AppData/Local/Temp/picturecompress_20220410173428/output_1.pngoutput_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 y="0"/>
            <a:ext cx="12192000" cy="6857365"/>
          </a:xfrm>
          <a:prstGeom prst="rect">
            <a:avLst/>
          </a:prstGeom>
        </p:spPr>
      </p:pic>
      <p:pic>
        <p:nvPicPr>
          <p:cNvPr id="3" name="图片 2" descr="C:/Users/Administrator/AppData/Local/Temp/picturecompress_20220410183810/output_1.pngoutput_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35" y="4304665"/>
            <a:ext cx="12192000" cy="2553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3719670"/>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7024904"/>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415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5238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285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9678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9018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23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481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370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stretch>
            <a:fillRect/>
          </a:stretch>
        </p:blipFill>
        <p:spPr>
          <a:xfrm>
            <a:off x="0" y="0"/>
            <a:ext cx="12192000" cy="6858000"/>
          </a:xfrm>
          <a:prstGeom prst="rect">
            <a:avLst/>
          </a:prstGeom>
        </p:spPr>
      </p:pic>
      <p:sp>
        <p:nvSpPr>
          <p:cNvPr id="9" name="矩形 8"/>
          <p:cNvSpPr/>
          <p:nvPr userDrawn="1"/>
        </p:nvSpPr>
        <p:spPr>
          <a:xfrm>
            <a:off x="243205" y="224155"/>
            <a:ext cx="11706225" cy="640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035175" y="412750"/>
            <a:ext cx="4000500" cy="922020"/>
          </a:xfrm>
          <a:prstGeom prst="rect">
            <a:avLst/>
          </a:prstGeom>
          <a:noFill/>
        </p:spPr>
        <p:txBody>
          <a:bodyPr wrap="square" rtlCol="0">
            <a:spAutoFit/>
          </a:bodyPr>
          <a:lstStyle/>
          <a:p>
            <a:pPr lvl="0" algn="just">
              <a:lnSpc>
                <a:spcPct val="150000"/>
              </a:lnSpc>
            </a:pPr>
            <a:r>
              <a:rPr lang="zh-CN" altLang="en-US" sz="3600" kern="0" dirty="0">
                <a:blipFill>
                  <a:blip r:embed="rId4"/>
                  <a:stretch>
                    <a:fillRect/>
                  </a:stretch>
                </a:blipFill>
                <a:uFillTx/>
                <a:latin typeface="三极春联字体简" panose="00000500000000000000" charset="-122"/>
                <a:ea typeface="三极春联字体简" panose="00000500000000000000" charset="-122"/>
                <a:cs typeface="汉仪雅酷黑 75W" panose="020B0804020202020204" pitchFamily="34" charset="-122"/>
                <a:sym typeface="Arial" panose="020B0604020202020204" pitchFamily="34" charset="0"/>
              </a:rPr>
              <a:t>五四青年节的来历</a:t>
            </a:r>
          </a:p>
        </p:txBody>
      </p:sp>
      <p:sp>
        <p:nvSpPr>
          <p:cNvPr id="17" name="PA-102227"/>
          <p:cNvSpPr txBox="1"/>
          <p:nvPr userDrawn="1">
            <p:custDataLst>
              <p:tags r:id="rId1"/>
            </p:custDataLst>
          </p:nvPr>
        </p:nvSpPr>
        <p:spPr>
          <a:xfrm>
            <a:off x="742315" y="725805"/>
            <a:ext cx="1292860" cy="502285"/>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txBody>
          <a:bodyPr wrap="none" rtlCol="0" anchor="ctr" anchorCtr="1">
            <a:noAutofit/>
          </a:bodyPr>
          <a:lstStyle/>
          <a:p>
            <a:pPr algn="dist" defTabSz="914400"/>
            <a:r>
              <a:rPr lang="zh-CN" altLang="en-US" sz="2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Arial" panose="020B0604020202020204" pitchFamily="34" charset="0"/>
              </a:rPr>
              <a:t>第一部分</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2887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5171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095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3852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0131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05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stretch>
            <a:fillRect/>
          </a:stretch>
        </p:blipFill>
        <p:spPr>
          <a:xfrm>
            <a:off x="0" y="0"/>
            <a:ext cx="12192000" cy="6858000"/>
          </a:xfrm>
          <a:prstGeom prst="rect">
            <a:avLst/>
          </a:prstGeom>
        </p:spPr>
      </p:pic>
      <p:sp>
        <p:nvSpPr>
          <p:cNvPr id="9" name="矩形 8"/>
          <p:cNvSpPr/>
          <p:nvPr userDrawn="1"/>
        </p:nvSpPr>
        <p:spPr>
          <a:xfrm>
            <a:off x="243205" y="224155"/>
            <a:ext cx="11706225" cy="640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035175" y="412750"/>
            <a:ext cx="4000500" cy="922020"/>
          </a:xfrm>
          <a:prstGeom prst="rect">
            <a:avLst/>
          </a:prstGeom>
          <a:noFill/>
        </p:spPr>
        <p:txBody>
          <a:bodyPr wrap="square" rtlCol="0">
            <a:spAutoFit/>
          </a:bodyPr>
          <a:lstStyle/>
          <a:p>
            <a:pPr lvl="0" algn="just">
              <a:lnSpc>
                <a:spcPct val="150000"/>
              </a:lnSpc>
            </a:pPr>
            <a:r>
              <a:rPr lang="zh-CN" altLang="en-US" sz="3600" kern="0" dirty="0">
                <a:blipFill>
                  <a:blip r:embed="rId4"/>
                  <a:stretch>
                    <a:fillRect/>
                  </a:stretch>
                </a:blipFill>
                <a:uFillTx/>
                <a:latin typeface="三极春联字体简" panose="00000500000000000000" charset="-122"/>
                <a:ea typeface="三极春联字体简" panose="00000500000000000000" charset="-122"/>
                <a:cs typeface="汉仪雅酷黑 75W" panose="020B0804020202020204" pitchFamily="34" charset="-122"/>
                <a:sym typeface="Arial" panose="020B0604020202020204" pitchFamily="34" charset="0"/>
              </a:rPr>
              <a:t>五四精神具体内容</a:t>
            </a:r>
          </a:p>
        </p:txBody>
      </p:sp>
      <p:sp>
        <p:nvSpPr>
          <p:cNvPr id="17" name="PA-102227"/>
          <p:cNvSpPr txBox="1"/>
          <p:nvPr userDrawn="1">
            <p:custDataLst>
              <p:tags r:id="rId1"/>
            </p:custDataLst>
          </p:nvPr>
        </p:nvSpPr>
        <p:spPr>
          <a:xfrm>
            <a:off x="742315" y="725805"/>
            <a:ext cx="1292860" cy="502285"/>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txBody>
          <a:bodyPr wrap="none" rtlCol="0" anchor="ctr" anchorCtr="1">
            <a:noAutofit/>
          </a:bodyPr>
          <a:lstStyle/>
          <a:p>
            <a:pPr algn="dist" defTabSz="914400"/>
            <a:r>
              <a:rPr lang="zh-CN" altLang="en-US" sz="2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Arial" panose="020B0604020202020204" pitchFamily="34" charset="0"/>
              </a:rPr>
              <a:t>第二部分</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stretch>
            <a:fillRect/>
          </a:stretch>
        </p:blipFill>
        <p:spPr>
          <a:xfrm>
            <a:off x="0" y="0"/>
            <a:ext cx="12192000" cy="6858000"/>
          </a:xfrm>
          <a:prstGeom prst="rect">
            <a:avLst/>
          </a:prstGeom>
        </p:spPr>
      </p:pic>
      <p:sp>
        <p:nvSpPr>
          <p:cNvPr id="9" name="矩形 8"/>
          <p:cNvSpPr/>
          <p:nvPr userDrawn="1"/>
        </p:nvSpPr>
        <p:spPr>
          <a:xfrm>
            <a:off x="243205" y="224155"/>
            <a:ext cx="11706225" cy="640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035175" y="412750"/>
            <a:ext cx="4365625" cy="922020"/>
          </a:xfrm>
          <a:prstGeom prst="rect">
            <a:avLst/>
          </a:prstGeom>
          <a:noFill/>
        </p:spPr>
        <p:txBody>
          <a:bodyPr wrap="square" rtlCol="0">
            <a:spAutoFit/>
          </a:bodyPr>
          <a:lstStyle/>
          <a:p>
            <a:pPr lvl="0" algn="just">
              <a:lnSpc>
                <a:spcPct val="150000"/>
              </a:lnSpc>
            </a:pPr>
            <a:r>
              <a:rPr lang="zh-CN" altLang="en-US" sz="3600" kern="0" dirty="0">
                <a:blipFill>
                  <a:blip r:embed="rId4"/>
                  <a:stretch>
                    <a:fillRect/>
                  </a:stretch>
                </a:blipFill>
                <a:uFillTx/>
                <a:latin typeface="三极春联字体简" panose="00000500000000000000" charset="-122"/>
                <a:ea typeface="三极春联字体简" panose="00000500000000000000" charset="-122"/>
                <a:cs typeface="汉仪雅酷黑 75W" panose="020B0804020202020204" pitchFamily="34" charset="-122"/>
                <a:sym typeface="Arial" panose="020B0604020202020204" pitchFamily="34" charset="0"/>
              </a:rPr>
              <a:t>学习五四精神的意义</a:t>
            </a:r>
          </a:p>
        </p:txBody>
      </p:sp>
      <p:sp>
        <p:nvSpPr>
          <p:cNvPr id="17" name="PA-102227"/>
          <p:cNvSpPr txBox="1"/>
          <p:nvPr userDrawn="1">
            <p:custDataLst>
              <p:tags r:id="rId1"/>
            </p:custDataLst>
          </p:nvPr>
        </p:nvSpPr>
        <p:spPr>
          <a:xfrm>
            <a:off x="742315" y="725805"/>
            <a:ext cx="1292860" cy="502285"/>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txBody>
          <a:bodyPr wrap="none" rtlCol="0" anchor="ctr" anchorCtr="1">
            <a:noAutofit/>
          </a:bodyPr>
          <a:lstStyle/>
          <a:p>
            <a:pPr algn="dist" defTabSz="914400"/>
            <a:r>
              <a:rPr lang="zh-CN" altLang="en-US" sz="2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Arial" panose="020B0604020202020204" pitchFamily="34" charset="0"/>
              </a:rPr>
              <a:t>第三部分</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stretch>
            <a:fillRect/>
          </a:stretch>
        </p:blipFill>
        <p:spPr>
          <a:xfrm>
            <a:off x="0" y="0"/>
            <a:ext cx="12192000" cy="6858000"/>
          </a:xfrm>
          <a:prstGeom prst="rect">
            <a:avLst/>
          </a:prstGeom>
        </p:spPr>
      </p:pic>
      <p:sp>
        <p:nvSpPr>
          <p:cNvPr id="9" name="矩形 8"/>
          <p:cNvSpPr/>
          <p:nvPr userDrawn="1"/>
        </p:nvSpPr>
        <p:spPr>
          <a:xfrm>
            <a:off x="243205" y="224155"/>
            <a:ext cx="11706225" cy="640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035175" y="412750"/>
            <a:ext cx="4528820" cy="922020"/>
          </a:xfrm>
          <a:prstGeom prst="rect">
            <a:avLst/>
          </a:prstGeom>
          <a:noFill/>
        </p:spPr>
        <p:txBody>
          <a:bodyPr wrap="square" rtlCol="0">
            <a:spAutoFit/>
          </a:bodyPr>
          <a:lstStyle/>
          <a:p>
            <a:pPr lvl="0" algn="just">
              <a:lnSpc>
                <a:spcPct val="150000"/>
              </a:lnSpc>
            </a:pPr>
            <a:r>
              <a:rPr lang="zh-CN" altLang="en-US" sz="3600" kern="0" dirty="0">
                <a:blipFill>
                  <a:blip r:embed="rId4"/>
                  <a:stretch>
                    <a:fillRect/>
                  </a:stretch>
                </a:blipFill>
                <a:uFillTx/>
                <a:latin typeface="三极春联字体简" panose="00000500000000000000" charset="-122"/>
                <a:ea typeface="三极春联字体简" panose="00000500000000000000" charset="-122"/>
                <a:cs typeface="汉仪雅酷黑 75W" panose="020B0804020202020204" pitchFamily="34" charset="-122"/>
                <a:sym typeface="Arial" panose="020B0604020202020204" pitchFamily="34" charset="0"/>
              </a:rPr>
              <a:t>争做新时代有为青年</a:t>
            </a:r>
          </a:p>
        </p:txBody>
      </p:sp>
      <p:sp>
        <p:nvSpPr>
          <p:cNvPr id="17" name="PA-102227"/>
          <p:cNvSpPr txBox="1"/>
          <p:nvPr userDrawn="1">
            <p:custDataLst>
              <p:tags r:id="rId1"/>
            </p:custDataLst>
          </p:nvPr>
        </p:nvSpPr>
        <p:spPr>
          <a:xfrm>
            <a:off x="742315" y="725805"/>
            <a:ext cx="1292860" cy="502285"/>
          </a:xfrm>
          <a:prstGeom prst="roundRect">
            <a:avLst/>
          </a:prstGeom>
          <a:blipFill rotWithShape="1">
            <a:blip r:embed="rId5" cstate="screen">
              <a:extLst>
                <a:ext uri="{28A0092B-C50C-407E-A947-70E740481C1C}">
                  <a14:useLocalDpi xmlns:a14="http://schemas.microsoft.com/office/drawing/2010/main"/>
                </a:ext>
              </a:extLst>
            </a:blip>
            <a:stretch>
              <a:fillRect/>
            </a:stretch>
          </a:blipFill>
          <a:ln>
            <a:noFill/>
          </a:ln>
        </p:spPr>
        <p:txBody>
          <a:bodyPr wrap="none" rtlCol="0" anchor="ctr" anchorCtr="1">
            <a:noAutofit/>
          </a:bodyPr>
          <a:lstStyle/>
          <a:p>
            <a:pPr algn="dist" defTabSz="914400"/>
            <a:r>
              <a:rPr lang="zh-CN" altLang="en-US" sz="2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Arial" panose="020B0604020202020204" pitchFamily="34" charset="0"/>
              </a:rPr>
              <a:t>第四部分</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0"/>
            <a:ext cx="12192000" cy="6858000"/>
          </a:xfrm>
          <a:prstGeom prst="rect">
            <a:avLst/>
          </a:prstGeom>
        </p:spPr>
      </p:pic>
      <p:sp>
        <p:nvSpPr>
          <p:cNvPr id="9" name="矩形 8"/>
          <p:cNvSpPr/>
          <p:nvPr userDrawn="1"/>
        </p:nvSpPr>
        <p:spPr>
          <a:xfrm>
            <a:off x="243205" y="224155"/>
            <a:ext cx="11706225" cy="640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8170711"/>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4533407"/>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61921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32247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notesSlide" Target="../notesSlides/notesSlide1.xml"/><Relationship Id="rId12"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xml"/><Relationship Id="rId11" Type="http://schemas.openxmlformats.org/officeDocument/2006/relationships/image" Target="../media/image14.png"/><Relationship Id="rId5" Type="http://schemas.openxmlformats.org/officeDocument/2006/relationships/tags" Target="../tags/tag27.xml"/><Relationship Id="rId10" Type="http://schemas.openxmlformats.org/officeDocument/2006/relationships/image" Target="../media/image15.png"/><Relationship Id="rId4" Type="http://schemas.openxmlformats.org/officeDocument/2006/relationships/tags" Target="../tags/tag26.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xml"/><Relationship Id="rId11" Type="http://schemas.openxmlformats.org/officeDocument/2006/relationships/image" Target="../media/image12.png"/><Relationship Id="rId5" Type="http://schemas.openxmlformats.org/officeDocument/2006/relationships/tags" Target="../tags/tag32.xml"/><Relationship Id="rId10" Type="http://schemas.openxmlformats.org/officeDocument/2006/relationships/image" Target="../media/image14.png"/><Relationship Id="rId4" Type="http://schemas.openxmlformats.org/officeDocument/2006/relationships/tags" Target="../tags/tag31.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4.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5.png"/><Relationship Id="rId5" Type="http://schemas.openxmlformats.org/officeDocument/2006/relationships/tags" Target="../tags/tag9.xml"/><Relationship Id="rId10" Type="http://schemas.openxmlformats.org/officeDocument/2006/relationships/image" Target="../media/image7.png"/><Relationship Id="rId4" Type="http://schemas.openxmlformats.org/officeDocument/2006/relationships/tags" Target="../tags/tag8.xml"/><Relationship Id="rId9" Type="http://schemas.openxmlformats.org/officeDocument/2006/relationships/slideLayout" Target="../slideLayouts/slideLayout2.xm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11" Type="http://schemas.openxmlformats.org/officeDocument/2006/relationships/image" Target="../media/image12.png"/><Relationship Id="rId5" Type="http://schemas.openxmlformats.org/officeDocument/2006/relationships/tags" Target="../tags/tag17.xml"/><Relationship Id="rId10" Type="http://schemas.openxmlformats.org/officeDocument/2006/relationships/image" Target="../media/image14.png"/><Relationship Id="rId4" Type="http://schemas.openxmlformats.org/officeDocument/2006/relationships/tags" Target="../tags/tag16.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xml"/><Relationship Id="rId11" Type="http://schemas.openxmlformats.org/officeDocument/2006/relationships/image" Target="../media/image12.png"/><Relationship Id="rId5" Type="http://schemas.openxmlformats.org/officeDocument/2006/relationships/tags" Target="../tags/tag22.xml"/><Relationship Id="rId10" Type="http://schemas.openxmlformats.org/officeDocument/2006/relationships/image" Target="../media/image14.png"/><Relationship Id="rId4" Type="http://schemas.openxmlformats.org/officeDocument/2006/relationships/tags" Target="../tags/tag21.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08735" y="2361565"/>
            <a:ext cx="9444990" cy="1322070"/>
          </a:xfrm>
          <a:prstGeom prst="rect">
            <a:avLst/>
          </a:prstGeom>
          <a:noFill/>
        </p:spPr>
        <p:txBody>
          <a:bodyPr wrap="square" rtlCol="0">
            <a:spAutoFit/>
          </a:bodyPr>
          <a:lstStyle/>
          <a:p>
            <a:pPr algn="dist"/>
            <a:r>
              <a:rPr sz="80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争做新时代有为青年</a:t>
            </a:r>
          </a:p>
        </p:txBody>
      </p:sp>
      <p:sp>
        <p:nvSpPr>
          <p:cNvPr id="6" name="文本框 5"/>
          <p:cNvSpPr txBox="1"/>
          <p:nvPr/>
        </p:nvSpPr>
        <p:spPr>
          <a:xfrm>
            <a:off x="1991995" y="545465"/>
            <a:ext cx="8209280" cy="368300"/>
          </a:xfrm>
          <a:prstGeom prst="rect">
            <a:avLst/>
          </a:prstGeom>
          <a:noFill/>
        </p:spPr>
        <p:txBody>
          <a:bodyPr wrap="square" rtlCol="0" anchor="t">
            <a:spAutoFit/>
          </a:bodyPr>
          <a:lstStyle/>
          <a:p>
            <a:pPr algn="dist"/>
            <a:r>
              <a:rPr lang="en-US" altLang="zh-CN"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20XX</a:t>
            </a:r>
            <a:r>
              <a:rPr lang="zh-CN" altLang="en-US"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年纪念五四运动</a:t>
            </a:r>
            <a:r>
              <a:rPr lang="en-US" altLang="zh-CN"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1XX</a:t>
            </a:r>
            <a:r>
              <a:rPr lang="zh-CN" altLang="en-US"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周年专题党课团课</a:t>
            </a:r>
          </a:p>
        </p:txBody>
      </p:sp>
      <p:grpSp>
        <p:nvGrpSpPr>
          <p:cNvPr id="2" name="组合 1"/>
          <p:cNvGrpSpPr/>
          <p:nvPr/>
        </p:nvGrpSpPr>
        <p:grpSpPr>
          <a:xfrm>
            <a:off x="1991360" y="1236980"/>
            <a:ext cx="8209915" cy="1106805"/>
            <a:chOff x="5088" y="1518"/>
            <a:chExt cx="12929" cy="1743"/>
          </a:xfrm>
        </p:grpSpPr>
        <p:cxnSp>
          <p:nvCxnSpPr>
            <p:cNvPr id="7" name="直接连接符 6"/>
            <p:cNvCxnSpPr/>
            <p:nvPr/>
          </p:nvCxnSpPr>
          <p:spPr>
            <a:xfrm>
              <a:off x="15689" y="2390"/>
              <a:ext cx="2328" cy="0"/>
            </a:xfrm>
            <a:prstGeom prst="line">
              <a:avLst/>
            </a:prstGeom>
            <a:ln>
              <a:solidFill>
                <a:srgbClr val="FF2610"/>
              </a:solidFill>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88" y="2390"/>
              <a:ext cx="2400" cy="0"/>
            </a:xfrm>
            <a:prstGeom prst="line">
              <a:avLst/>
            </a:prstGeom>
            <a:ln>
              <a:solidFill>
                <a:srgbClr val="FF0A65"/>
              </a:soli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87" y="1518"/>
              <a:ext cx="8725" cy="1743"/>
            </a:xfrm>
            <a:prstGeom prst="rect">
              <a:avLst/>
            </a:prstGeom>
            <a:noFill/>
          </p:spPr>
          <p:txBody>
            <a:bodyPr wrap="square" rtlCol="0">
              <a:spAutoFit/>
            </a:bodyPr>
            <a:lstStyle/>
            <a:p>
              <a:pPr algn="ctr"/>
              <a:r>
                <a:rPr sz="66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Aa攒劲小楷" panose="02010600010101010101" charset="-122"/>
                  <a:ea typeface="Aa攒劲小楷" panose="02010600010101010101" charset="-122"/>
                  <a:cs typeface="三极春联字体简" panose="00000500000000000000" charset="-122"/>
                </a:rPr>
                <a:t>弘扬五四精神</a:t>
              </a:r>
              <a:endParaRPr lang="zh-CN" altLang="en-US" sz="66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Aa攒劲小楷" panose="02010600010101010101" charset="-122"/>
                <a:ea typeface="Aa攒劲小楷" panose="02010600010101010101" charset="-122"/>
                <a:cs typeface="三极春联字体简" panose="00000500000000000000" charset="-122"/>
              </a:endParaRPr>
            </a:p>
          </p:txBody>
        </p:sp>
      </p:grpSp>
      <p:grpSp>
        <p:nvGrpSpPr>
          <p:cNvPr id="21" name="组合 20"/>
          <p:cNvGrpSpPr/>
          <p:nvPr/>
        </p:nvGrpSpPr>
        <p:grpSpPr>
          <a:xfrm>
            <a:off x="3880485" y="3880485"/>
            <a:ext cx="4432300" cy="504190"/>
            <a:chOff x="5235" y="6182"/>
            <a:chExt cx="6980" cy="794"/>
          </a:xfrm>
        </p:grpSpPr>
        <p:sp>
          <p:nvSpPr>
            <p:cNvPr id="15" name="对角圆角矩形 14"/>
            <p:cNvSpPr/>
            <p:nvPr/>
          </p:nvSpPr>
          <p:spPr>
            <a:xfrm>
              <a:off x="5235" y="6223"/>
              <a:ext cx="3234" cy="704"/>
            </a:xfrm>
            <a:prstGeom prst="round2Diag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16" name="文本框 15"/>
            <p:cNvSpPr txBox="1"/>
            <p:nvPr/>
          </p:nvSpPr>
          <p:spPr>
            <a:xfrm>
              <a:off x="6095" y="6293"/>
              <a:ext cx="2375" cy="580"/>
            </a:xfrm>
            <a:prstGeom prst="rect">
              <a:avLst/>
            </a:prstGeom>
            <a:noFill/>
          </p:spPr>
          <p:txBody>
            <a:bodyPr wrap="square" rtlCol="0">
              <a:spAutoFit/>
            </a:bodyPr>
            <a:lstStyle/>
            <a:p>
              <a:pPr algn="dist"/>
              <a:r>
                <a:rPr lang="zh-CN" altLang="en-US" dirty="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rPr>
                <a:t>优品</a:t>
              </a:r>
              <a:r>
                <a:rPr lang="en-US" altLang="zh-CN" dirty="0" smtClean="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rPr>
                <a:t>PPT</a:t>
              </a:r>
              <a:endParaRPr lang="en-US" dirty="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endParaRPr>
            </a:p>
          </p:txBody>
        </p:sp>
        <p:sp>
          <p:nvSpPr>
            <p:cNvPr id="30" name="QQ1132210344"/>
            <p:cNvSpPr>
              <a:spLocks noEditPoints="1"/>
            </p:cNvSpPr>
            <p:nvPr/>
          </p:nvSpPr>
          <p:spPr bwMode="auto">
            <a:xfrm>
              <a:off x="5508" y="6294"/>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p:spPr>
          <p:txBody>
            <a:bodyPr vert="horz" wrap="square" lIns="91419" tIns="45709" rIns="91419" bIns="45709" numCol="1" anchor="t" anchorCtr="0" compatLnSpc="1"/>
            <a:lstStyle/>
            <a:p>
              <a:pPr defTabSz="913765">
                <a:defRPr/>
              </a:pPr>
              <a:endParaRPr lang="zh-CN" altLang="en-US" kern="0" dirty="0">
                <a:solidFill>
                  <a:srgbClr val="C00000">
                    <a:lumMod val="95000"/>
                    <a:lumOff val="5000"/>
                  </a:srgbClr>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7" name="对角圆角矩形 16"/>
            <p:cNvSpPr/>
            <p:nvPr/>
          </p:nvSpPr>
          <p:spPr>
            <a:xfrm>
              <a:off x="8984" y="6223"/>
              <a:ext cx="3231" cy="704"/>
            </a:xfrm>
            <a:prstGeom prst="round2Diag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30019"/>
                </a:solidFill>
                <a:latin typeface="思源黑体 CN Normal" panose="020B0400000000000000" pitchFamily="34" charset="-122"/>
                <a:ea typeface="思源黑体 CN Normal" panose="020B0400000000000000" pitchFamily="34" charset="-122"/>
              </a:endParaRPr>
            </a:p>
          </p:txBody>
        </p:sp>
        <p:sp>
          <p:nvSpPr>
            <p:cNvPr id="18" name="文本框 17"/>
            <p:cNvSpPr txBox="1"/>
            <p:nvPr/>
          </p:nvSpPr>
          <p:spPr>
            <a:xfrm>
              <a:off x="9859" y="6285"/>
              <a:ext cx="2356" cy="580"/>
            </a:xfrm>
            <a:prstGeom prst="rect">
              <a:avLst/>
            </a:prstGeom>
            <a:noFill/>
          </p:spPr>
          <p:txBody>
            <a:bodyPr wrap="square" rtlCol="0">
              <a:spAutoFit/>
            </a:bodyPr>
            <a:lstStyle/>
            <a:p>
              <a:pPr algn="dist"/>
              <a:r>
                <a:rPr lang="en-US" dirty="0" smtClean="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rPr>
                <a:t>20</a:t>
              </a:r>
              <a:r>
                <a:rPr lang="en-US" altLang="zh-CN" dirty="0" smtClean="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rPr>
                <a:t>XX</a:t>
              </a:r>
              <a:endParaRPr dirty="0">
                <a:solidFill>
                  <a:schemeClr val="bg1"/>
                </a:solidFill>
                <a:latin typeface="思源黑体 CN Normal" panose="020B0400000000000000" pitchFamily="34" charset="-122"/>
                <a:ea typeface="思源黑体 CN Normal" panose="020B0400000000000000" pitchFamily="34" charset="-122"/>
                <a:cs typeface="思源黑体 CN Medium" panose="020B0600000000000000" charset="-122"/>
                <a:sym typeface="+mn-ea"/>
              </a:endParaRPr>
            </a:p>
          </p:txBody>
        </p:sp>
        <p:pic>
          <p:nvPicPr>
            <p:cNvPr id="11" name="图片 10" descr="303b333530343332333bcab1bce4"/>
            <p:cNvPicPr preferRelativeResize="0"/>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089" y="6182"/>
              <a:ext cx="794" cy="794"/>
            </a:xfrm>
            <a:prstGeom prst="rect">
              <a:avLst/>
            </a:prstGeom>
          </p:spPr>
        </p:pic>
      </p:grpSp>
      <p:pic>
        <p:nvPicPr>
          <p:cNvPr id="19" name="图片 18" descr="51miz-E1218252-DDA4C47B"/>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57555" y="1236980"/>
            <a:ext cx="795655" cy="1197610"/>
          </a:xfrm>
          <a:prstGeom prst="rect">
            <a:avLst/>
          </a:prstGeom>
        </p:spPr>
      </p:pic>
      <p:pic>
        <p:nvPicPr>
          <p:cNvPr id="20" name="图片 19" descr="51miz-E1218252-DDA4C47B"/>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541000" y="755650"/>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8635" y="2206625"/>
            <a:ext cx="3553460" cy="645160"/>
          </a:xfrm>
          <a:prstGeom prst="rect">
            <a:avLst/>
          </a:prstGeom>
        </p:spPr>
        <p:txBody>
          <a:bodyPr wrap="square">
            <a:spAutoFit/>
          </a:bodyPr>
          <a:lstStyle/>
          <a:p>
            <a:pPr lvl="0" algn="ctr">
              <a:buClrTx/>
              <a:buSzTx/>
              <a:buFontTx/>
            </a:pPr>
            <a:r>
              <a:rPr lang="zh-CN" altLang="en-US" sz="36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五四精神的实质</a:t>
            </a:r>
          </a:p>
        </p:txBody>
      </p:sp>
      <p:sp>
        <p:nvSpPr>
          <p:cNvPr id="10" name="文本框 9"/>
          <p:cNvSpPr txBox="1"/>
          <p:nvPr/>
        </p:nvSpPr>
        <p:spPr>
          <a:xfrm>
            <a:off x="1734185" y="3253740"/>
            <a:ext cx="1964690" cy="1569720"/>
          </a:xfrm>
          <a:prstGeom prst="round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忧国忧民</a:t>
            </a:r>
          </a:p>
        </p:txBody>
      </p:sp>
      <p:sp>
        <p:nvSpPr>
          <p:cNvPr id="32" name="矩形 31"/>
          <p:cNvSpPr/>
          <p:nvPr/>
        </p:nvSpPr>
        <p:spPr>
          <a:xfrm>
            <a:off x="4544060" y="5205095"/>
            <a:ext cx="3103880" cy="521970"/>
          </a:xfrm>
          <a:prstGeom prst="rect">
            <a:avLst/>
          </a:prstGeom>
        </p:spPr>
        <p:txBody>
          <a:bodyPr wrap="square">
            <a:spAutoFit/>
          </a:bodyPr>
          <a:lstStyle/>
          <a:p>
            <a:pPr lvl="0" algn="ctr">
              <a:buClrTx/>
              <a:buSzTx/>
              <a:buFontTx/>
            </a:pPr>
            <a:r>
              <a:rPr lang="zh-CN" altLang="en-US" sz="28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升华了的爱国精神</a:t>
            </a:r>
          </a:p>
        </p:txBody>
      </p:sp>
      <p:sp>
        <p:nvSpPr>
          <p:cNvPr id="6" name="文本框 5"/>
          <p:cNvSpPr txBox="1"/>
          <p:nvPr/>
        </p:nvSpPr>
        <p:spPr>
          <a:xfrm>
            <a:off x="3988435" y="3253740"/>
            <a:ext cx="1964690" cy="1569720"/>
          </a:xfrm>
          <a:prstGeom prst="round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积极创新</a:t>
            </a:r>
          </a:p>
        </p:txBody>
      </p:sp>
      <p:sp>
        <p:nvSpPr>
          <p:cNvPr id="12" name="文本框 11"/>
          <p:cNvSpPr txBox="1"/>
          <p:nvPr/>
        </p:nvSpPr>
        <p:spPr>
          <a:xfrm>
            <a:off x="6242685" y="3253740"/>
            <a:ext cx="1964690" cy="1569720"/>
          </a:xfrm>
          <a:prstGeom prst="round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热爱祖国</a:t>
            </a:r>
          </a:p>
        </p:txBody>
      </p:sp>
      <p:sp>
        <p:nvSpPr>
          <p:cNvPr id="15" name="文本框 14"/>
          <p:cNvSpPr txBox="1"/>
          <p:nvPr/>
        </p:nvSpPr>
        <p:spPr>
          <a:xfrm>
            <a:off x="8496935" y="3253740"/>
            <a:ext cx="1964690" cy="1569720"/>
          </a:xfrm>
          <a:prstGeom prst="round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探索科学</a:t>
            </a:r>
          </a:p>
        </p:txBody>
      </p:sp>
      <p:sp>
        <p:nvSpPr>
          <p:cNvPr id="9" name="TextBox 8"/>
          <p:cNvSpPr txBox="1"/>
          <p:nvPr/>
        </p:nvSpPr>
        <p:spPr>
          <a:xfrm>
            <a:off x="1014105" y="6400402"/>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a:t>
            </a:r>
            <a:r>
              <a:rPr lang="zh-CN" altLang="en-US" sz="100" dirty="0" smtClean="0">
                <a:solidFill>
                  <a:schemeClr val="bg1"/>
                </a:solidFill>
                <a:latin typeface="微软雅黑" panose="020B0503020204020204" pitchFamily="34" charset="-122"/>
                <a:ea typeface="微软雅黑" panose="020B0503020204020204" pitchFamily="34" charset="-122"/>
              </a:rPr>
              <a:t>日</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47315" y="2167890"/>
            <a:ext cx="2890520" cy="521970"/>
          </a:xfrm>
          <a:prstGeom prst="rect">
            <a:avLst/>
          </a:prstGeom>
        </p:spPr>
        <p:txBody>
          <a:bodyPr wrap="square">
            <a:spAutoFit/>
          </a:bodyPr>
          <a:lstStyle/>
          <a:p>
            <a:pPr lvl="0" algn="ctr">
              <a:buClrTx/>
              <a:buSzTx/>
              <a:buFontTx/>
            </a:pPr>
            <a:r>
              <a:rPr lang="zh-CN" altLang="en-US" sz="28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五四精神的实质</a:t>
            </a:r>
          </a:p>
        </p:txBody>
      </p:sp>
      <p:sp>
        <p:nvSpPr>
          <p:cNvPr id="10" name="文本框 9"/>
          <p:cNvSpPr txBox="1"/>
          <p:nvPr/>
        </p:nvSpPr>
        <p:spPr>
          <a:xfrm>
            <a:off x="1181100" y="2995930"/>
            <a:ext cx="5819775" cy="482600"/>
          </a:xfrm>
          <a:prstGeom prst="round2Diag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忧国忧民的爱国主义精神</a:t>
            </a:r>
          </a:p>
        </p:txBody>
      </p:sp>
      <p:sp>
        <p:nvSpPr>
          <p:cNvPr id="21" name="文本框 20"/>
          <p:cNvSpPr txBox="1"/>
          <p:nvPr/>
        </p:nvSpPr>
        <p:spPr>
          <a:xfrm>
            <a:off x="1181735" y="3763010"/>
            <a:ext cx="5819775" cy="482600"/>
          </a:xfrm>
          <a:prstGeom prst="round2Diag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无私奉献的高度社会责任感</a:t>
            </a:r>
          </a:p>
        </p:txBody>
      </p:sp>
      <p:sp>
        <p:nvSpPr>
          <p:cNvPr id="24" name="文本框 23"/>
          <p:cNvSpPr txBox="1"/>
          <p:nvPr/>
        </p:nvSpPr>
        <p:spPr>
          <a:xfrm>
            <a:off x="1182370" y="4530090"/>
            <a:ext cx="5819775" cy="482600"/>
          </a:xfrm>
          <a:prstGeom prst="round2Diag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宣传民主科学的进步精神</a:t>
            </a:r>
          </a:p>
        </p:txBody>
      </p:sp>
      <p:sp>
        <p:nvSpPr>
          <p:cNvPr id="27" name="文本框 26"/>
          <p:cNvSpPr txBox="1"/>
          <p:nvPr/>
        </p:nvSpPr>
        <p:spPr>
          <a:xfrm>
            <a:off x="1182370" y="5297170"/>
            <a:ext cx="5819775" cy="482600"/>
          </a:xfrm>
          <a:prstGeom prst="round2Diag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追寻时代潮流、把握时代命运的伟大精神</a:t>
            </a:r>
          </a:p>
        </p:txBody>
      </p:sp>
      <p:pic>
        <p:nvPicPr>
          <p:cNvPr id="2" name="图片 1" descr="51miz-E1111564-81E55AEC"/>
          <p:cNvPicPr>
            <a:picLocks noChangeAspect="1"/>
          </p:cNvPicPr>
          <p:nvPr/>
        </p:nvPicPr>
        <p:blipFill>
          <a:blip r:embed="rId4" cstate="screen">
            <a:lum bright="24000" contrast="48000"/>
            <a:extLst>
              <a:ext uri="{28A0092B-C50C-407E-A947-70E740481C1C}">
                <a14:useLocalDpi xmlns:a14="http://schemas.microsoft.com/office/drawing/2010/main"/>
              </a:ext>
            </a:extLst>
          </a:blip>
          <a:stretch>
            <a:fillRect/>
          </a:stretch>
        </p:blipFill>
        <p:spPr>
          <a:xfrm>
            <a:off x="6042025" y="2076450"/>
            <a:ext cx="6149975" cy="4613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4415790" y="1598930"/>
            <a:ext cx="3220720" cy="249555"/>
          </a:xfrm>
          <a:prstGeom prst="rect">
            <a:avLst/>
          </a:prstGeom>
        </p:spPr>
        <p:txBody>
          <a:bodyPr vert="horz" wrap="square" lIns="91440" tIns="45720" rIns="91440" bIns="45720" rtlCol="0" anchor="ctr" anchorCtr="0">
            <a:no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lvl="0" algn="dist">
              <a:lnSpc>
                <a:spcPct val="150000"/>
              </a:lnSpc>
              <a:buClrTx/>
              <a:buSzTx/>
              <a:buFontTx/>
            </a:pPr>
            <a:r>
              <a:rPr lang="zh-CN" altLang="en-US" sz="5400" kern="0" spc="0" dirty="0">
                <a:blipFill>
                  <a:blip r:embed="rId8"/>
                  <a:stretch>
                    <a:fillRect/>
                  </a:stretch>
                </a:blipFill>
                <a:latin typeface="汉仪劲楷简" panose="00020600040101010101" charset="-122"/>
                <a:ea typeface="汉仪劲楷简" panose="00020600040101010101" charset="-122"/>
                <a:cs typeface="汉仪雅酷黑 75W" panose="020B0804020202020204" pitchFamily="34" charset="-122"/>
                <a:sym typeface="+mn-ea"/>
              </a:rPr>
              <a:t>PATR 03</a:t>
            </a:r>
          </a:p>
        </p:txBody>
      </p:sp>
      <p:sp>
        <p:nvSpPr>
          <p:cNvPr id="11" name="任意多边形 10"/>
          <p:cNvSpPr/>
          <p:nvPr>
            <p:custDataLst>
              <p:tags r:id="rId2"/>
            </p:custDataLst>
          </p:nvPr>
        </p:nvSpPr>
        <p:spPr>
          <a:xfrm>
            <a:off x="4952365" y="1284605"/>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sp>
        <p:nvSpPr>
          <p:cNvPr id="12" name="任意多边形 11"/>
          <p:cNvSpPr/>
          <p:nvPr>
            <p:custDataLst>
              <p:tags r:id="rId3"/>
            </p:custDataLst>
          </p:nvPr>
        </p:nvSpPr>
        <p:spPr>
          <a:xfrm rot="10800000">
            <a:off x="4953000" y="2413000"/>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cxnSp>
        <p:nvCxnSpPr>
          <p:cNvPr id="16" name="直接连接符 15"/>
          <p:cNvCxnSpPr/>
          <p:nvPr>
            <p:custDataLst>
              <p:tags r:id="rId4"/>
            </p:custDataLst>
          </p:nvPr>
        </p:nvCxnSpPr>
        <p:spPr>
          <a:xfrm>
            <a:off x="5771979" y="2286120"/>
            <a:ext cx="506730" cy="0"/>
          </a:xfrm>
          <a:prstGeom prst="line">
            <a:avLst/>
          </a:prstGeom>
          <a:ln w="25400">
            <a:solidFill>
              <a:srgbClr val="FF0015"/>
            </a:solidFill>
          </a:ln>
        </p:spPr>
        <p:style>
          <a:lnRef idx="1">
            <a:schemeClr val="accent1"/>
          </a:lnRef>
          <a:fillRef idx="0">
            <a:schemeClr val="accent1"/>
          </a:fillRef>
          <a:effectRef idx="0">
            <a:schemeClr val="accent1"/>
          </a:effectRef>
          <a:fontRef idx="minor">
            <a:schemeClr val="tx1"/>
          </a:fontRef>
        </p:style>
      </p:cxnSp>
      <p:sp>
        <p:nvSpPr>
          <p:cNvPr id="4" name="标题 2"/>
          <p:cNvSpPr>
            <a:spLocks noGrp="1"/>
          </p:cNvSpPr>
          <p:nvPr>
            <p:custDataLst>
              <p:tags r:id="rId5"/>
            </p:custDataLst>
          </p:nvPr>
        </p:nvSpPr>
        <p:spPr>
          <a:xfrm>
            <a:off x="951230" y="2643505"/>
            <a:ext cx="10313670" cy="1597660"/>
          </a:xfrm>
          <a:prstGeom prst="rect">
            <a:avLst/>
          </a:prstGeom>
        </p:spPr>
        <p:txBody>
          <a:bodyPr vert="horz" wrap="square" lIns="91440" tIns="45720" rIns="91440" bIns="45720" rtlCol="0" anchor="b" anchorCtr="0">
            <a:noAutofit/>
          </a:bodyPr>
          <a:lstStyle>
            <a:lvl1pPr algn="ctr" defTabSz="914400" rtl="0" eaLnBrk="1" fontAlgn="auto" latinLnBrk="0" hangingPunct="1">
              <a:lnSpc>
                <a:spcPct val="100000"/>
              </a:lnSpc>
              <a:spcBef>
                <a:spcPct val="0"/>
              </a:spcBef>
              <a:buNone/>
              <a:defRPr kumimoji="0" lang="zh-CN" altLang="en-US" sz="4400" b="0" i="0" u="none" strike="noStrike" kern="1200" cap="none" spc="4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lgn="dist">
              <a:buClrTx/>
              <a:buSzTx/>
              <a:buFontTx/>
            </a:pPr>
            <a:r>
              <a:rPr sz="8800" b="1" spc="0" dirty="0">
                <a:ln w="19050" cmpd="sng">
                  <a:solidFill>
                    <a:schemeClr val="bg1"/>
                  </a:solidFill>
                  <a:prstDash val="solid"/>
                </a:ln>
                <a:blipFill>
                  <a:blip r:embed="rId9"/>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学习五四精神的意义</a:t>
            </a:r>
          </a:p>
        </p:txBody>
      </p:sp>
      <p:pic>
        <p:nvPicPr>
          <p:cNvPr id="14" name="图片 13" descr="image8"/>
          <p:cNvPicPr>
            <a:picLocks noChangeAspect="1"/>
          </p:cNvPicPr>
          <p:nvPr/>
        </p:nvPicPr>
        <p:blipFill>
          <a:blip r:embed="rId10" cstate="screen">
            <a:lum bright="6000" contrast="24000"/>
            <a:extLst>
              <a:ext uri="{28A0092B-C50C-407E-A947-70E740481C1C}">
                <a14:useLocalDpi xmlns:a14="http://schemas.microsoft.com/office/drawing/2010/main"/>
              </a:ext>
            </a:extLst>
          </a:blip>
          <a:stretch>
            <a:fillRect/>
          </a:stretch>
        </p:blipFill>
        <p:spPr>
          <a:xfrm>
            <a:off x="0" y="5749290"/>
            <a:ext cx="1312545" cy="1212850"/>
          </a:xfrm>
          <a:prstGeom prst="rect">
            <a:avLst/>
          </a:prstGeom>
        </p:spPr>
      </p:pic>
      <p:pic>
        <p:nvPicPr>
          <p:cNvPr id="23" name="图片 22" descr="51miz-E1218252-DDA4C47B"/>
          <p:cNvPicPr>
            <a:picLocks noChangeAspect="1"/>
          </p:cNvPicPr>
          <p:nvPr/>
        </p:nvPicPr>
        <p:blipFill>
          <a:blip r:embed="rId11" cstate="screen">
            <a:extLst>
              <a:ext uri="{28A0092B-C50C-407E-A947-70E740481C1C}">
                <a14:useLocalDpi xmlns:a14="http://schemas.microsoft.com/office/drawing/2010/main"/>
              </a:ext>
            </a:extLst>
          </a:blip>
          <a:srcRect r="-3965"/>
          <a:stretch>
            <a:fillRect/>
          </a:stretch>
        </p:blipFill>
        <p:spPr>
          <a:xfrm>
            <a:off x="951230" y="581660"/>
            <a:ext cx="908050" cy="655320"/>
          </a:xfrm>
          <a:prstGeom prst="rect">
            <a:avLst/>
          </a:prstGeom>
        </p:spPr>
      </p:pic>
      <p:pic>
        <p:nvPicPr>
          <p:cNvPr id="24" name="图片 23" descr="51miz-E1218252-DDA4C47B"/>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650220" y="310515"/>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bldLvl="0" animBg="1"/>
      <p:bldP spid="11" grpId="1" animBg="1"/>
      <p:bldP spid="12" grpId="0" bldLvl="0" animBg="1"/>
      <p:bldP spid="12"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6710" y="2651125"/>
            <a:ext cx="8511540" cy="1198880"/>
          </a:xfrm>
          <a:prstGeom prst="rect">
            <a:avLst/>
          </a:prstGeom>
        </p:spPr>
        <p:txBody>
          <a:bodyPr wrap="square">
            <a:spAutoFit/>
          </a:bodyPr>
          <a:lstStyle/>
          <a:p>
            <a:pPr algn="just" fontAlgn="auto">
              <a:lnSpc>
                <a:spcPct val="200000"/>
              </a:lnSpc>
            </a:pPr>
            <a:r>
              <a:rPr lang="zh-CN" altLang="en-US" dirty="0" smtClean="0">
                <a:latin typeface="思源黑体 CN Normal" panose="020B0400000000000000" charset="-122"/>
                <a:ea typeface="思源黑体 CN Normal" panose="020B0400000000000000" charset="-122"/>
                <a:cs typeface="思源黑体 CN Normal" panose="020B0400000000000000" charset="-122"/>
              </a:rPr>
              <a:t>中国共产党党史一般将其定文为“反帝反封建的爱国运动”</a:t>
            </a:r>
            <a:r>
              <a:rPr lang="en-US" altLang="zh-CN" dirty="0" smtClean="0">
                <a:latin typeface="思源黑体 CN Normal" panose="020B0400000000000000" charset="-122"/>
                <a:ea typeface="思源黑体 CN Normal" panose="020B0400000000000000" charset="-122"/>
                <a:cs typeface="思源黑体 CN Normal" panose="020B0400000000000000" charset="-122"/>
              </a:rPr>
              <a:t>(</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注意这里的“封建</a:t>
            </a:r>
            <a:r>
              <a:rPr lang="en-US" altLang="zh-CN" dirty="0" smtClean="0">
                <a:latin typeface="思源黑体 CN Normal" panose="020B0400000000000000" charset="-122"/>
                <a:ea typeface="思源黑体 CN Normal" panose="020B0400000000000000" charset="-122"/>
                <a:cs typeface="思源黑体 CN Normal" panose="020B0400000000000000" charset="-122"/>
              </a:rPr>
              <a:t>” </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一词是泛化的封建观</a:t>
            </a:r>
            <a:r>
              <a:rPr lang="en-US" altLang="zh-CN" dirty="0" smtClean="0">
                <a:latin typeface="思源黑体 CN Normal" panose="020B0400000000000000" charset="-122"/>
                <a:ea typeface="思源黑体 CN Normal" panose="020B0400000000000000" charset="-122"/>
                <a:cs typeface="思源黑体 CN Normal" panose="020B0400000000000000" charset="-122"/>
              </a:rPr>
              <a:t>)</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。并以此运动作为旧民主主义革命和新民主主义革命的分水岭。</a:t>
            </a: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sp>
        <p:nvSpPr>
          <p:cNvPr id="3" name="文本框 2"/>
          <p:cNvSpPr txBox="1"/>
          <p:nvPr/>
        </p:nvSpPr>
        <p:spPr>
          <a:xfrm>
            <a:off x="1751648" y="2215833"/>
            <a:ext cx="530860" cy="460375"/>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01</a:t>
            </a:r>
          </a:p>
        </p:txBody>
      </p:sp>
      <p:sp>
        <p:nvSpPr>
          <p:cNvPr id="6" name="矩形 5"/>
          <p:cNvSpPr/>
          <p:nvPr/>
        </p:nvSpPr>
        <p:spPr>
          <a:xfrm>
            <a:off x="2313305" y="2175510"/>
            <a:ext cx="7314565" cy="521970"/>
          </a:xfrm>
          <a:prstGeom prst="rect">
            <a:avLst/>
          </a:prstGeom>
        </p:spPr>
        <p:txBody>
          <a:bodyPr wrap="square" rtlCol="0">
            <a:spAutoFit/>
          </a:bodyPr>
          <a:lstStyle/>
          <a:p>
            <a:pPr lvl="0" algn="ctr">
              <a:buClrTx/>
              <a:buSzTx/>
              <a:buFontTx/>
            </a:pPr>
            <a:r>
              <a:rPr lang="zh-CN" altLang="en-US" sz="2800" kern="0" dirty="0">
                <a:blipFill>
                  <a:blip r:embed="rId3"/>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五四运动直接影响了中国共产党的诞生和发展</a:t>
            </a:r>
          </a:p>
        </p:txBody>
      </p:sp>
      <p:sp>
        <p:nvSpPr>
          <p:cNvPr id="7" name="矩形 6"/>
          <p:cNvSpPr/>
          <p:nvPr/>
        </p:nvSpPr>
        <p:spPr>
          <a:xfrm>
            <a:off x="1616710" y="4601845"/>
            <a:ext cx="8510905" cy="1198880"/>
          </a:xfrm>
          <a:prstGeom prst="rect">
            <a:avLst/>
          </a:prstGeom>
        </p:spPr>
        <p:txBody>
          <a:bodyPr wrap="square">
            <a:spAutoFit/>
          </a:bodyPr>
          <a:lstStyle/>
          <a:p>
            <a:pPr algn="just" fontAlgn="auto">
              <a:lnSpc>
                <a:spcPct val="200000"/>
              </a:lnSpc>
            </a:pPr>
            <a:r>
              <a:rPr dirty="0" smtClean="0">
                <a:latin typeface="思源黑体 CN Normal" panose="020B0400000000000000" charset="-122"/>
                <a:ea typeface="思源黑体 CN Normal" panose="020B0400000000000000" charset="-122"/>
                <a:cs typeface="思源黑体 CN Normal" panose="020B0400000000000000" charset="-122"/>
              </a:rPr>
              <a:t>为中国共产党的成立在思想上和干部上作了准备。各级党组织、共青团组织、学校、机关都对其形式非常重视每年都有大型的纪念活动。</a:t>
            </a:r>
          </a:p>
        </p:txBody>
      </p:sp>
      <p:sp>
        <p:nvSpPr>
          <p:cNvPr id="8" name="文本框 7"/>
          <p:cNvSpPr txBox="1"/>
          <p:nvPr/>
        </p:nvSpPr>
        <p:spPr>
          <a:xfrm>
            <a:off x="1728470" y="4157028"/>
            <a:ext cx="530860" cy="460375"/>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02</a:t>
            </a:r>
          </a:p>
        </p:txBody>
      </p:sp>
      <p:sp>
        <p:nvSpPr>
          <p:cNvPr id="9" name="矩形 8"/>
          <p:cNvSpPr/>
          <p:nvPr/>
        </p:nvSpPr>
        <p:spPr>
          <a:xfrm>
            <a:off x="2279650" y="4126230"/>
            <a:ext cx="7179310" cy="460375"/>
          </a:xfrm>
          <a:prstGeom prst="rect">
            <a:avLst/>
          </a:prstGeom>
        </p:spPr>
        <p:txBody>
          <a:bodyPr wrap="square" rtlCol="0">
            <a:spAutoFit/>
          </a:bodyPr>
          <a:lstStyle/>
          <a:p>
            <a:pPr lvl="0" algn="just">
              <a:buClrTx/>
              <a:buSzTx/>
              <a:buFontTx/>
            </a:pPr>
            <a:r>
              <a:rPr lang="zh-CN" altLang="en-US" sz="2400" kern="0" dirty="0">
                <a:blipFill>
                  <a:blip r:embed="rId3"/>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五四运动促进了马克思主义理论在中国的广泛传播。</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7910" y="3331845"/>
            <a:ext cx="7536180" cy="1753235"/>
          </a:xfrm>
          <a:prstGeom prst="rect">
            <a:avLst/>
          </a:prstGeom>
        </p:spPr>
        <p:txBody>
          <a:bodyPr wrap="square">
            <a:spAutoFit/>
          </a:bodyPr>
          <a:lstStyle/>
          <a:p>
            <a:pPr algn="just" fontAlgn="auto">
              <a:lnSpc>
                <a:spcPct val="200000"/>
              </a:lnSpc>
            </a:pPr>
            <a:r>
              <a:rPr dirty="0" smtClean="0">
                <a:latin typeface="思源黑体 CN Normal" panose="020B0400000000000000" charset="-122"/>
                <a:ea typeface="思源黑体 CN Normal" panose="020B0400000000000000" charset="-122"/>
                <a:cs typeface="思源黑体 CN Normal" panose="020B0400000000000000" charset="-122"/>
              </a:rPr>
              <a:t>它的斗争对象直指帝国主义和北洋军阀政府,表现出的反帝反封建的彻底性是史上前所未有的。它充分发动了群众。工、商、学联合起来，农民也有部分参加了，实际上揭开了全民族进行彻底的反帝反封建斗争的序幕。</a:t>
            </a:r>
          </a:p>
        </p:txBody>
      </p:sp>
      <p:sp>
        <p:nvSpPr>
          <p:cNvPr id="3" name="文本框 2"/>
          <p:cNvSpPr txBox="1"/>
          <p:nvPr/>
        </p:nvSpPr>
        <p:spPr>
          <a:xfrm>
            <a:off x="2425065" y="2754948"/>
            <a:ext cx="530860" cy="460375"/>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03</a:t>
            </a:r>
          </a:p>
        </p:txBody>
      </p:sp>
      <p:sp>
        <p:nvSpPr>
          <p:cNvPr id="6" name="矩形 5"/>
          <p:cNvSpPr/>
          <p:nvPr/>
        </p:nvSpPr>
        <p:spPr>
          <a:xfrm>
            <a:off x="2955925" y="2713990"/>
            <a:ext cx="6308725" cy="521970"/>
          </a:xfrm>
          <a:prstGeom prst="rect">
            <a:avLst/>
          </a:prstGeom>
        </p:spPr>
        <p:txBody>
          <a:bodyPr wrap="square" rtlCol="0">
            <a:spAutoFit/>
          </a:bodyPr>
          <a:lstStyle/>
          <a:p>
            <a:pPr lvl="0" algn="ctr">
              <a:buClrTx/>
              <a:buSzTx/>
              <a:buFontTx/>
            </a:pPr>
            <a:r>
              <a:rPr lang="zh-CN" altLang="en-US" sz="2800" kern="0" dirty="0">
                <a:blipFill>
                  <a:blip r:embed="rId3"/>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五四运动是一场伟大的群众爱国运动。</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0755" y="3372485"/>
            <a:ext cx="7731125" cy="1753235"/>
          </a:xfrm>
          <a:prstGeom prst="rect">
            <a:avLst/>
          </a:prstGeom>
        </p:spPr>
        <p:txBody>
          <a:bodyPr wrap="square">
            <a:spAutoFit/>
          </a:bodyPr>
          <a:lstStyle/>
          <a:p>
            <a:pPr algn="just" fontAlgn="auto">
              <a:lnSpc>
                <a:spcPct val="200000"/>
              </a:lnSpc>
            </a:pPr>
            <a:r>
              <a:rPr dirty="0" smtClean="0">
                <a:latin typeface="思源黑体 CN Normal" panose="020B0400000000000000" charset="-122"/>
                <a:ea typeface="思源黑体 CN Normal" panose="020B0400000000000000" charset="-122"/>
                <a:cs typeface="思源黑体 CN Normal" panose="020B0400000000000000" charset="-122"/>
              </a:rPr>
              <a:t>它使中国人民进一步认 识到帝因主义侵略的本质和军阀统治的黑暗，同时进一步提高了中国人民反帝反封建的决心和觉悟，促进了全国人民对改造中国的问题的反思和探索，也促进了新思潮的蓬勃兴起和马克恩主义的传播。</a:t>
            </a:r>
          </a:p>
        </p:txBody>
      </p:sp>
      <p:sp>
        <p:nvSpPr>
          <p:cNvPr id="3" name="文本框 2"/>
          <p:cNvSpPr txBox="1"/>
          <p:nvPr/>
        </p:nvSpPr>
        <p:spPr>
          <a:xfrm>
            <a:off x="2348548" y="2826068"/>
            <a:ext cx="530860" cy="460375"/>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04</a:t>
            </a:r>
          </a:p>
        </p:txBody>
      </p:sp>
      <p:sp>
        <p:nvSpPr>
          <p:cNvPr id="6" name="矩形 5"/>
          <p:cNvSpPr/>
          <p:nvPr/>
        </p:nvSpPr>
        <p:spPr>
          <a:xfrm>
            <a:off x="2910205" y="2785110"/>
            <a:ext cx="6084570" cy="521970"/>
          </a:xfrm>
          <a:prstGeom prst="rect">
            <a:avLst/>
          </a:prstGeom>
        </p:spPr>
        <p:txBody>
          <a:bodyPr wrap="square" rtlCol="0">
            <a:spAutoFit/>
          </a:bodyPr>
          <a:lstStyle/>
          <a:p>
            <a:pPr lvl="0" algn="ctr">
              <a:buClrTx/>
              <a:buSzTx/>
              <a:buFontTx/>
            </a:pPr>
            <a:r>
              <a:rPr lang="zh-CN" altLang="en-US" sz="2800" kern="0" dirty="0">
                <a:blipFill>
                  <a:blip r:embed="rId3"/>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五四运动是一场深刻的思想解放运动。</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3455" y="4436110"/>
            <a:ext cx="5793105" cy="953135"/>
          </a:xfrm>
          <a:prstGeom prst="rect">
            <a:avLst/>
          </a:prstGeom>
        </p:spPr>
        <p:txBody>
          <a:bodyPr wrap="square">
            <a:spAutoFit/>
          </a:bodyPr>
          <a:lstStyle/>
          <a:p>
            <a:pPr algn="just" fontAlgn="auto">
              <a:lnSpc>
                <a:spcPct val="200000"/>
              </a:lnSpc>
            </a:pPr>
            <a:r>
              <a:rPr lang="zh-CN" altLang="en-US" sz="2800" kern="0" dirty="0">
                <a:blipFill>
                  <a:blip r:embed="rId2"/>
                  <a:stretch>
                    <a:fillRect/>
                  </a:stretch>
                </a:blipFill>
                <a:uFillTx/>
                <a:latin typeface="思源黑体 CN Medium" panose="020B0600000000000000" charset="-122"/>
                <a:ea typeface="思源黑体 CN Medium" panose="020B0600000000000000" charset="-122"/>
                <a:cs typeface="思源黑体 CN Medium" panose="020B0600000000000000" charset="-122"/>
              </a:rPr>
              <a:t>是五四精神对当代青年的伟大意义</a:t>
            </a:r>
          </a:p>
        </p:txBody>
      </p:sp>
      <p:sp>
        <p:nvSpPr>
          <p:cNvPr id="3" name="文本框 2"/>
          <p:cNvSpPr txBox="1"/>
          <p:nvPr/>
        </p:nvSpPr>
        <p:spPr>
          <a:xfrm>
            <a:off x="1088390" y="2586355"/>
            <a:ext cx="758190" cy="652780"/>
          </a:xfrm>
          <a:prstGeom prst="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思源黑体 CN Medium" panose="020B0600000000000000" charset="-122"/>
                <a:ea typeface="思源黑体 CN Medium" panose="020B0600000000000000" charset="-122"/>
                <a:cs typeface="思源黑体 CN Normal" panose="020B0400000000000000" charset="-122"/>
                <a:sym typeface="+mn-ea"/>
              </a:rPr>
              <a:t>05</a:t>
            </a:r>
          </a:p>
        </p:txBody>
      </p:sp>
      <p:sp>
        <p:nvSpPr>
          <p:cNvPr id="6" name="矩形 5"/>
          <p:cNvSpPr/>
          <p:nvPr/>
        </p:nvSpPr>
        <p:spPr>
          <a:xfrm>
            <a:off x="1846580" y="2613025"/>
            <a:ext cx="9796145" cy="565150"/>
          </a:xfrm>
          <a:prstGeom prst="rect">
            <a:avLst/>
          </a:prstGeom>
        </p:spPr>
        <p:txBody>
          <a:bodyPr wrap="square" rtlCol="0">
            <a:spAutoFit/>
          </a:bodyPr>
          <a:lstStyle/>
          <a:p>
            <a:pPr lvl="0" algn="just" fontAlgn="auto">
              <a:lnSpc>
                <a:spcPct val="110000"/>
              </a:lnSpc>
              <a:buClrTx/>
              <a:buSzTx/>
              <a:buFontTx/>
            </a:pPr>
            <a:r>
              <a:rPr lang="zh-CN" altLang="en-US" sz="28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五四运动</a:t>
            </a:r>
            <a:r>
              <a:rPr lang="zh-CN" altLang="en-US" sz="2000" kern="0" dirty="0">
                <a:blipFill>
                  <a:blip r:embed="rId2"/>
                  <a:stretch>
                    <a:fillRect/>
                  </a:stretch>
                </a:blipFill>
                <a:uFillTx/>
                <a:latin typeface="思源黑体 CN Medium" panose="020B0600000000000000" charset="-122"/>
                <a:ea typeface="思源黑体 CN Medium" panose="020B0600000000000000" charset="-122"/>
                <a:cs typeface="思源黑体 CN Medium" panose="020B0600000000000000" charset="-122"/>
                <a:sym typeface="+mn-ea"/>
              </a:rPr>
              <a:t>既揭开了新民主主义革命的序幕，又开创了中国新民主主义革命的开端。</a:t>
            </a:r>
          </a:p>
        </p:txBody>
      </p:sp>
      <p:sp>
        <p:nvSpPr>
          <p:cNvPr id="10" name="文本框 9"/>
          <p:cNvSpPr txBox="1"/>
          <p:nvPr/>
        </p:nvSpPr>
        <p:spPr>
          <a:xfrm>
            <a:off x="1087755" y="3679825"/>
            <a:ext cx="1944000" cy="4826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振兴中华</a:t>
            </a:r>
          </a:p>
        </p:txBody>
      </p:sp>
      <p:sp>
        <p:nvSpPr>
          <p:cNvPr id="12" name="文本框 11"/>
          <p:cNvSpPr txBox="1"/>
          <p:nvPr/>
        </p:nvSpPr>
        <p:spPr>
          <a:xfrm>
            <a:off x="3144150" y="3679825"/>
            <a:ext cx="1943735" cy="4826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爱国主义</a:t>
            </a:r>
          </a:p>
        </p:txBody>
      </p:sp>
      <p:sp>
        <p:nvSpPr>
          <p:cNvPr id="15" name="文本框 14"/>
          <p:cNvSpPr txBox="1"/>
          <p:nvPr/>
        </p:nvSpPr>
        <p:spPr>
          <a:xfrm>
            <a:off x="5200280" y="3679825"/>
            <a:ext cx="1943735" cy="4826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民主精神</a:t>
            </a:r>
          </a:p>
        </p:txBody>
      </p:sp>
      <p:sp>
        <p:nvSpPr>
          <p:cNvPr id="18" name="文本框 17"/>
          <p:cNvSpPr txBox="1"/>
          <p:nvPr/>
        </p:nvSpPr>
        <p:spPr>
          <a:xfrm>
            <a:off x="7256410" y="3679825"/>
            <a:ext cx="1943735" cy="4826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科学精神</a:t>
            </a:r>
          </a:p>
        </p:txBody>
      </p:sp>
      <p:sp>
        <p:nvSpPr>
          <p:cNvPr id="21" name="文本框 20"/>
          <p:cNvSpPr txBox="1"/>
          <p:nvPr/>
        </p:nvSpPr>
        <p:spPr>
          <a:xfrm>
            <a:off x="9312540" y="3679825"/>
            <a:ext cx="1943735" cy="4826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解放思想</a:t>
            </a:r>
          </a:p>
        </p:txBody>
      </p:sp>
      <p:pic>
        <p:nvPicPr>
          <p:cNvPr id="23" name="图片 22" descr="51miz-E1033461-C715BA88"/>
          <p:cNvPicPr>
            <a:picLocks noChangeAspect="1"/>
          </p:cNvPicPr>
          <p:nvPr/>
        </p:nvPicPr>
        <p:blipFill>
          <a:blip r:embed="rId5" cstate="screen">
            <a:extLst>
              <a:ext uri="{28A0092B-C50C-407E-A947-70E740481C1C}">
                <a14:useLocalDpi xmlns:a14="http://schemas.microsoft.com/office/drawing/2010/main"/>
              </a:ext>
            </a:extLst>
          </a:blip>
          <a:srcRect r="-11089"/>
          <a:stretch>
            <a:fillRect/>
          </a:stretch>
        </p:blipFill>
        <p:spPr>
          <a:xfrm>
            <a:off x="6617335" y="4072255"/>
            <a:ext cx="2401570" cy="1256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9170" y="2785110"/>
            <a:ext cx="6048375" cy="1485900"/>
          </a:xfrm>
          <a:prstGeom prst="rect">
            <a:avLst/>
          </a:prstGeom>
        </p:spPr>
        <p:txBody>
          <a:bodyPr wrap="square">
            <a:spAutoFit/>
          </a:bodyPr>
          <a:lstStyle/>
          <a:p>
            <a:pPr lvl="0" algn="just" fontAlgn="auto">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作为确定的人，现实的人，你就有规定，就有使命，就有任务，至于你是否意识到这一”点。那都是无所谓的。这个任务是由于你的需要及其与现存世界的联系而产生的。</a:t>
            </a:r>
          </a:p>
        </p:txBody>
      </p:sp>
      <p:sp>
        <p:nvSpPr>
          <p:cNvPr id="3" name="矩形 2"/>
          <p:cNvSpPr/>
          <p:nvPr/>
        </p:nvSpPr>
        <p:spPr>
          <a:xfrm>
            <a:off x="1312545" y="4189730"/>
            <a:ext cx="9676130" cy="737235"/>
          </a:xfrm>
          <a:prstGeom prst="rect">
            <a:avLst/>
          </a:prstGeom>
        </p:spPr>
        <p:txBody>
          <a:bodyPr wrap="square">
            <a:spAutoFit/>
          </a:bodyPr>
          <a:lstStyle/>
          <a:p>
            <a:pPr lvl="0" algn="just">
              <a:lnSpc>
                <a:spcPct val="200000"/>
              </a:lnSpc>
              <a:buClrTx/>
              <a:buSzTx/>
              <a:buFontTx/>
            </a:pPr>
            <a:r>
              <a:rPr lang="zh-CN" altLang="en-US" sz="2100" kern="0" dirty="0">
                <a:blipFill>
                  <a:blip r:embed="rId2"/>
                  <a:stretch>
                    <a:fillRect/>
                  </a:stretch>
                </a:blipFill>
                <a:uFillTx/>
                <a:latin typeface="思源黑体 CN Medium" panose="020B0600000000000000" charset="-122"/>
                <a:ea typeface="思源黑体 CN Medium" panose="020B0600000000000000" charset="-122"/>
                <a:cs typeface="思源黑体 CN Medium" panose="020B0600000000000000" charset="-122"/>
                <a:sym typeface="+mn-ea"/>
              </a:rPr>
              <a:t>青年是时代和社会的产物。青年的作用使命是由特定的时代条件和社会关系决定。</a:t>
            </a:r>
          </a:p>
        </p:txBody>
      </p:sp>
      <p:sp>
        <p:nvSpPr>
          <p:cNvPr id="10" name="文本框 9"/>
          <p:cNvSpPr txBox="1"/>
          <p:nvPr/>
        </p:nvSpPr>
        <p:spPr>
          <a:xfrm>
            <a:off x="1433195" y="2991485"/>
            <a:ext cx="3260725" cy="1187450"/>
          </a:xfrm>
          <a:prstGeom prst="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马克思、恩格斯指出</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4415790" y="1588770"/>
            <a:ext cx="3220720" cy="249555"/>
          </a:xfrm>
          <a:prstGeom prst="rect">
            <a:avLst/>
          </a:prstGeom>
        </p:spPr>
        <p:txBody>
          <a:bodyPr vert="horz" wrap="square" lIns="91440" tIns="45720" rIns="91440" bIns="45720" rtlCol="0" anchor="ctr" anchorCtr="0">
            <a:no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lvl="0" algn="dist">
              <a:lnSpc>
                <a:spcPct val="150000"/>
              </a:lnSpc>
              <a:buClrTx/>
              <a:buSzTx/>
              <a:buFontTx/>
            </a:pPr>
            <a:r>
              <a:rPr lang="zh-CN" altLang="en-US" sz="5400" kern="0" spc="0" dirty="0">
                <a:blipFill>
                  <a:blip r:embed="rId7"/>
                  <a:stretch>
                    <a:fillRect/>
                  </a:stretch>
                </a:blipFill>
                <a:latin typeface="汉仪劲楷简" panose="00020600040101010101" charset="-122"/>
                <a:ea typeface="汉仪劲楷简" panose="00020600040101010101" charset="-122"/>
                <a:cs typeface="汉仪雅酷黑 75W" panose="020B0804020202020204" pitchFamily="34" charset="-122"/>
                <a:sym typeface="+mn-ea"/>
              </a:rPr>
              <a:t>PATR 04</a:t>
            </a:r>
          </a:p>
        </p:txBody>
      </p:sp>
      <p:sp>
        <p:nvSpPr>
          <p:cNvPr id="11" name="任意多边形 10"/>
          <p:cNvSpPr/>
          <p:nvPr>
            <p:custDataLst>
              <p:tags r:id="rId2"/>
            </p:custDataLst>
          </p:nvPr>
        </p:nvSpPr>
        <p:spPr>
          <a:xfrm>
            <a:off x="4952365" y="1284605"/>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sp>
        <p:nvSpPr>
          <p:cNvPr id="12" name="任意多边形 11"/>
          <p:cNvSpPr/>
          <p:nvPr>
            <p:custDataLst>
              <p:tags r:id="rId3"/>
            </p:custDataLst>
          </p:nvPr>
        </p:nvSpPr>
        <p:spPr>
          <a:xfrm rot="10800000">
            <a:off x="4953000" y="2413000"/>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cxnSp>
        <p:nvCxnSpPr>
          <p:cNvPr id="16" name="直接连接符 15"/>
          <p:cNvCxnSpPr/>
          <p:nvPr>
            <p:custDataLst>
              <p:tags r:id="rId4"/>
            </p:custDataLst>
          </p:nvPr>
        </p:nvCxnSpPr>
        <p:spPr>
          <a:xfrm>
            <a:off x="5771979" y="2286120"/>
            <a:ext cx="506730" cy="0"/>
          </a:xfrm>
          <a:prstGeom prst="line">
            <a:avLst/>
          </a:prstGeom>
          <a:ln w="25400">
            <a:solidFill>
              <a:srgbClr val="FF0015"/>
            </a:solidFill>
          </a:ln>
        </p:spPr>
        <p:style>
          <a:lnRef idx="1">
            <a:schemeClr val="accent1"/>
          </a:lnRef>
          <a:fillRef idx="0">
            <a:schemeClr val="accent1"/>
          </a:fillRef>
          <a:effectRef idx="0">
            <a:schemeClr val="accent1"/>
          </a:effectRef>
          <a:fontRef idx="minor">
            <a:schemeClr val="tx1"/>
          </a:fontRef>
        </p:style>
      </p:cxnSp>
      <p:sp>
        <p:nvSpPr>
          <p:cNvPr id="4" name="标题 2"/>
          <p:cNvSpPr>
            <a:spLocks noGrp="1"/>
          </p:cNvSpPr>
          <p:nvPr>
            <p:custDataLst>
              <p:tags r:id="rId5"/>
            </p:custDataLst>
          </p:nvPr>
        </p:nvSpPr>
        <p:spPr>
          <a:xfrm>
            <a:off x="910590" y="2643505"/>
            <a:ext cx="10435590" cy="1597660"/>
          </a:xfrm>
          <a:prstGeom prst="rect">
            <a:avLst/>
          </a:prstGeom>
        </p:spPr>
        <p:txBody>
          <a:bodyPr vert="horz" wrap="square" lIns="91440" tIns="45720" rIns="91440" bIns="45720" rtlCol="0" anchor="b" anchorCtr="0">
            <a:noAutofit/>
          </a:bodyPr>
          <a:lstStyle>
            <a:lvl1pPr algn="ctr" defTabSz="914400" rtl="0" eaLnBrk="1" fontAlgn="auto" latinLnBrk="0" hangingPunct="1">
              <a:lnSpc>
                <a:spcPct val="100000"/>
              </a:lnSpc>
              <a:spcBef>
                <a:spcPct val="0"/>
              </a:spcBef>
              <a:buNone/>
              <a:defRPr kumimoji="0" lang="zh-CN" altLang="en-US" sz="4400" b="0" i="0" u="none" strike="noStrike" kern="1200" cap="none" spc="4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lgn="dist">
              <a:buClrTx/>
              <a:buSzTx/>
              <a:buFontTx/>
            </a:pPr>
            <a:r>
              <a:rPr sz="8800" b="1" spc="0" dirty="0">
                <a:ln w="19050" cmpd="sng">
                  <a:solidFill>
                    <a:schemeClr val="bg1"/>
                  </a:solidFill>
                  <a:prstDash val="solid"/>
                </a:ln>
                <a:blipFill>
                  <a:blip r:embed="rId8"/>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争做新时代有为青年</a:t>
            </a:r>
          </a:p>
        </p:txBody>
      </p:sp>
      <p:pic>
        <p:nvPicPr>
          <p:cNvPr id="14" name="图片 13" descr="image8"/>
          <p:cNvPicPr>
            <a:picLocks noChangeAspect="1"/>
          </p:cNvPicPr>
          <p:nvPr/>
        </p:nvPicPr>
        <p:blipFill>
          <a:blip r:embed="rId9" cstate="screen">
            <a:lum bright="6000" contrast="24000"/>
            <a:extLst>
              <a:ext uri="{28A0092B-C50C-407E-A947-70E740481C1C}">
                <a14:useLocalDpi xmlns:a14="http://schemas.microsoft.com/office/drawing/2010/main"/>
              </a:ext>
            </a:extLst>
          </a:blip>
          <a:stretch>
            <a:fillRect/>
          </a:stretch>
        </p:blipFill>
        <p:spPr>
          <a:xfrm>
            <a:off x="0" y="5749290"/>
            <a:ext cx="1312545" cy="1212850"/>
          </a:xfrm>
          <a:prstGeom prst="rect">
            <a:avLst/>
          </a:prstGeom>
        </p:spPr>
      </p:pic>
      <p:pic>
        <p:nvPicPr>
          <p:cNvPr id="23" name="图片 22" descr="51miz-E1218252-DDA4C47B"/>
          <p:cNvPicPr>
            <a:picLocks noChangeAspect="1"/>
          </p:cNvPicPr>
          <p:nvPr/>
        </p:nvPicPr>
        <p:blipFill>
          <a:blip r:embed="rId10" cstate="screen">
            <a:extLst>
              <a:ext uri="{28A0092B-C50C-407E-A947-70E740481C1C}">
                <a14:useLocalDpi xmlns:a14="http://schemas.microsoft.com/office/drawing/2010/main"/>
              </a:ext>
            </a:extLst>
          </a:blip>
          <a:srcRect r="-3965"/>
          <a:stretch>
            <a:fillRect/>
          </a:stretch>
        </p:blipFill>
        <p:spPr>
          <a:xfrm>
            <a:off x="951230" y="581660"/>
            <a:ext cx="908050" cy="655320"/>
          </a:xfrm>
          <a:prstGeom prst="rect">
            <a:avLst/>
          </a:prstGeom>
        </p:spPr>
      </p:pic>
      <p:pic>
        <p:nvPicPr>
          <p:cNvPr id="24" name="图片 23" descr="51miz-E1218252-DDA4C47B"/>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650220" y="310515"/>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bldLvl="0" animBg="1"/>
      <p:bldP spid="11" grpId="1" animBg="1"/>
      <p:bldP spid="12" grpId="0" bldLvl="0" animBg="1"/>
      <p:bldP spid="12" grpId="1"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5530" y="3136265"/>
            <a:ext cx="5758815" cy="2415540"/>
          </a:xfrm>
          <a:prstGeom prst="rect">
            <a:avLst/>
          </a:prstGeom>
        </p:spPr>
        <p:txBody>
          <a:bodyPr wrap="square">
            <a:spAutoFit/>
          </a:bodyPr>
          <a:lstStyle/>
          <a:p>
            <a:pPr lvl="0" algn="just" fontAlgn="auto">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青年一代有理想、有本领、有担当。国家就有前途、民族就有希望。中华民族伟大复兴的中国梦终将在一代代青年的接力奋斗中变为现实。作为新时代中国特色社会主文建设和发展的主力军，青年们要有推动实现中华民族伟大复兴的中国梦的历史担当，勇做新时代的奋斗者</a:t>
            </a:r>
          </a:p>
        </p:txBody>
      </p:sp>
      <p:sp>
        <p:nvSpPr>
          <p:cNvPr id="10" name="文本框 9"/>
          <p:cNvSpPr txBox="1"/>
          <p:nvPr/>
        </p:nvSpPr>
        <p:spPr>
          <a:xfrm>
            <a:off x="1519555" y="3375025"/>
            <a:ext cx="3138805" cy="2028190"/>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习近平总书记指出</a:t>
            </a:r>
          </a:p>
        </p:txBody>
      </p:sp>
      <p:sp>
        <p:nvSpPr>
          <p:cNvPr id="4" name="矩形 3"/>
          <p:cNvSpPr/>
          <p:nvPr/>
        </p:nvSpPr>
        <p:spPr>
          <a:xfrm>
            <a:off x="1266825" y="2540000"/>
            <a:ext cx="5382260" cy="521970"/>
          </a:xfrm>
          <a:prstGeom prst="rect">
            <a:avLst/>
          </a:prstGeom>
        </p:spPr>
        <p:txBody>
          <a:bodyPr wrap="square" rtlCol="0">
            <a:spAutoFit/>
          </a:bodyPr>
          <a:lstStyle/>
          <a:p>
            <a:pPr lvl="0" algn="ctr">
              <a:buClrTx/>
              <a:buSzTx/>
              <a:buFontTx/>
            </a:pPr>
            <a:r>
              <a:rPr lang="zh-CN" altLang="en-US" sz="2800" kern="0" dirty="0">
                <a:blipFill>
                  <a:blip r:embed="rId3"/>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青年是国之栋梁，民族之希望。</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23460" y="702945"/>
            <a:ext cx="2566035" cy="1322070"/>
          </a:xfrm>
          <a:prstGeom prst="rect">
            <a:avLst/>
          </a:prstGeom>
          <a:noFill/>
        </p:spPr>
        <p:txBody>
          <a:bodyPr vert="horz" wrap="square" rtlCol="0">
            <a:spAutoFit/>
          </a:bodyPr>
          <a:lstStyle/>
          <a:p>
            <a:pPr algn="ctr"/>
            <a:r>
              <a:rPr sz="8000" b="1" i="0" u="none" strike="noStrike" baseline="0" dirty="0">
                <a:ln w="19050" cmpd="sng">
                  <a:solidFill>
                    <a:schemeClr val="bg1"/>
                  </a:solidFill>
                  <a:prstDash val="solid"/>
                </a:ln>
                <a:blipFill>
                  <a:blip r:embed="rId10"/>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目录</a:t>
            </a:r>
            <a:endParaRPr lang="zh-CN" altLang="zh-CN" sz="7200" i="0" u="none" strike="noStrike" kern="100" baseline="0" dirty="0">
              <a:solidFill>
                <a:srgbClr val="FF0015"/>
              </a:solidFill>
              <a:effectLst/>
              <a:latin typeface="Aa攒劲小楷" panose="02010600010101010101" charset="-122"/>
              <a:ea typeface="Aa攒劲小楷" panose="02010600010101010101" charset="-122"/>
              <a:sym typeface="+mn-ea"/>
            </a:endParaRPr>
          </a:p>
        </p:txBody>
      </p:sp>
      <p:grpSp>
        <p:nvGrpSpPr>
          <p:cNvPr id="14" name="组合 13"/>
          <p:cNvGrpSpPr/>
          <p:nvPr/>
        </p:nvGrpSpPr>
        <p:grpSpPr>
          <a:xfrm>
            <a:off x="1270635" y="2211705"/>
            <a:ext cx="4851400" cy="835025"/>
            <a:chOff x="5025" y="1658"/>
            <a:chExt cx="7640" cy="1315"/>
          </a:xfrm>
        </p:grpSpPr>
        <p:sp>
          <p:nvSpPr>
            <p:cNvPr id="19" name="文本框 18"/>
            <p:cNvSpPr txBox="1"/>
            <p:nvPr/>
          </p:nvSpPr>
          <p:spPr>
            <a:xfrm>
              <a:off x="6365" y="1658"/>
              <a:ext cx="6300" cy="1307"/>
            </a:xfrm>
            <a:prstGeom prst="rect">
              <a:avLst/>
            </a:prstGeom>
            <a:noFill/>
          </p:spPr>
          <p:txBody>
            <a:bodyPr wrap="square" rtlCol="0">
              <a:spAutoFit/>
            </a:bodyPr>
            <a:lstStyle/>
            <a:p>
              <a:pPr lvl="0" algn="ctr">
                <a:lnSpc>
                  <a:spcPct val="150000"/>
                </a:lnSpc>
              </a:pPr>
              <a:r>
                <a:rPr lang="zh-CN" altLang="en-US" sz="3200" kern="0" dirty="0">
                  <a:blipFill>
                    <a:blip r:embed="rId11"/>
                    <a:stretch>
                      <a:fillRect/>
                    </a:stretch>
                  </a:blipFill>
                  <a:uFillTx/>
                  <a:latin typeface="Aa攒劲小楷" panose="02010600010101010101" charset="-122"/>
                  <a:ea typeface="Aa攒劲小楷" panose="02010600010101010101" charset="-122"/>
                  <a:cs typeface="汉仪雅酷黑 75W" panose="020B0804020202020204" pitchFamily="34" charset="-122"/>
                  <a:sym typeface="Arial" panose="020B0604020202020204" pitchFamily="34" charset="0"/>
                </a:rPr>
                <a:t>五四青年节的来历</a:t>
              </a:r>
            </a:p>
          </p:txBody>
        </p:sp>
        <p:sp>
          <p:nvSpPr>
            <p:cNvPr id="17" name="PA-102227"/>
            <p:cNvSpPr txBox="1"/>
            <p:nvPr>
              <p:custDataLst>
                <p:tags r:id="rId7"/>
              </p:custDataLst>
            </p:nvPr>
          </p:nvSpPr>
          <p:spPr>
            <a:xfrm>
              <a:off x="5025" y="1841"/>
              <a:ext cx="1061" cy="1132"/>
            </a:xfrm>
            <a:prstGeom prst="rect">
              <a:avLst/>
            </a:prstGeom>
            <a:blipFill rotWithShape="1">
              <a:blip r:embed="rId12"/>
              <a:stretch>
                <a:fillRect/>
              </a:stretch>
            </a:blipFill>
            <a:ln>
              <a:noFill/>
            </a:ln>
          </p:spPr>
          <p:txBody>
            <a:bodyPr wrap="none" rtlCol="0" anchor="ctr" anchorCtr="1">
              <a:noAutofit/>
            </a:bodyPr>
            <a:lstStyle/>
            <a:p>
              <a:pPr algn="ctr" defTabSz="914400"/>
              <a:r>
                <a:rPr lang="zh-CN" altLang="en-US" sz="2800" dirty="0">
                  <a:solidFill>
                    <a:schemeClr val="bg1"/>
                  </a:solidFill>
                  <a:latin typeface="汉仪雅酷黑 75W" panose="020B0804020202020204" pitchFamily="34" charset="-122"/>
                  <a:ea typeface="汉仪雅酷黑 75W" panose="020B0804020202020204" pitchFamily="34" charset="-122"/>
                  <a:cs typeface="思源黑体 CN Normal" panose="020B0400000000000000" charset="-122"/>
                  <a:sym typeface="Arial" panose="020B0604020202020204" pitchFamily="34" charset="0"/>
                </a:rPr>
                <a:t>一</a:t>
              </a:r>
            </a:p>
          </p:txBody>
        </p:sp>
        <p:sp>
          <p:nvSpPr>
            <p:cNvPr id="18" name="PA-102228"/>
            <p:cNvSpPr/>
            <p:nvPr>
              <p:custDataLst>
                <p:tags r:id="rId8"/>
              </p:custDataLst>
            </p:nvPr>
          </p:nvSpPr>
          <p:spPr>
            <a:xfrm>
              <a:off x="6366" y="1841"/>
              <a:ext cx="6298" cy="1132"/>
            </a:xfrm>
            <a:prstGeom prst="rect">
              <a:avLst/>
            </a:prstGeom>
            <a:noFill/>
            <a:ln w="12700" cap="flat" cmpd="sng" algn="ctr">
              <a:solidFill>
                <a:srgbClr val="FF0015"/>
              </a:solidFill>
              <a:prstDash val="sysDash"/>
              <a:miter lim="800000"/>
            </a:ln>
            <a:effectLst/>
          </p:spPr>
          <p:txBody>
            <a:bodyPr rtlCol="0" anchor="ctr"/>
            <a:lstStyle/>
            <a:p>
              <a:pPr lvl="0" algn="ctr" defTabSz="914400" fontAlgn="auto">
                <a:lnSpc>
                  <a:spcPct val="150000"/>
                </a:lnSpc>
              </a:pPr>
              <a:endParaRPr lang="zh-CN" altLang="en-US" sz="2000" kern="0" spc="100" dirty="0">
                <a:solidFill>
                  <a:srgbClr val="FFFFFF"/>
                </a:solidFill>
                <a:uFillTx/>
                <a:latin typeface="Aa攒劲小楷" panose="02010600010101010101" charset="-122"/>
                <a:ea typeface="Aa攒劲小楷" panose="02010600010101010101" charset="-122"/>
                <a:cs typeface="思源黑体 CN Normal" panose="020B0400000000000000" charset="-122"/>
                <a:sym typeface="Arial" panose="020B0604020202020204" pitchFamily="34" charset="0"/>
              </a:endParaRPr>
            </a:p>
          </p:txBody>
        </p:sp>
      </p:grpSp>
      <p:grpSp>
        <p:nvGrpSpPr>
          <p:cNvPr id="15" name="组合 14"/>
          <p:cNvGrpSpPr/>
          <p:nvPr/>
        </p:nvGrpSpPr>
        <p:grpSpPr>
          <a:xfrm>
            <a:off x="1271270" y="3494405"/>
            <a:ext cx="4851400" cy="835025"/>
            <a:chOff x="5025" y="3368"/>
            <a:chExt cx="7640" cy="1315"/>
          </a:xfrm>
        </p:grpSpPr>
        <p:sp>
          <p:nvSpPr>
            <p:cNvPr id="10" name="文本框 9"/>
            <p:cNvSpPr txBox="1"/>
            <p:nvPr/>
          </p:nvSpPr>
          <p:spPr>
            <a:xfrm>
              <a:off x="6365" y="3368"/>
              <a:ext cx="6300" cy="1307"/>
            </a:xfrm>
            <a:prstGeom prst="rect">
              <a:avLst/>
            </a:prstGeom>
            <a:noFill/>
          </p:spPr>
          <p:txBody>
            <a:bodyPr wrap="square" rtlCol="0">
              <a:spAutoFit/>
            </a:bodyPr>
            <a:lstStyle/>
            <a:p>
              <a:pPr lvl="0" algn="ctr">
                <a:lnSpc>
                  <a:spcPct val="150000"/>
                </a:lnSpc>
              </a:pPr>
              <a:r>
                <a:rPr lang="zh-CN" altLang="en-US" sz="3200" kern="0" dirty="0">
                  <a:blipFill>
                    <a:blip r:embed="rId11"/>
                    <a:stretch>
                      <a:fillRect/>
                    </a:stretch>
                  </a:blipFill>
                  <a:uFillTx/>
                  <a:latin typeface="Aa攒劲小楷" panose="02010600010101010101" charset="-122"/>
                  <a:ea typeface="Aa攒劲小楷" panose="02010600010101010101" charset="-122"/>
                  <a:cs typeface="汉仪雅酷黑 75W" panose="020B0804020202020204" pitchFamily="34" charset="-122"/>
                  <a:sym typeface="Arial" panose="020B0604020202020204" pitchFamily="34" charset="0"/>
                </a:rPr>
                <a:t>五四精神具体内容</a:t>
              </a:r>
            </a:p>
          </p:txBody>
        </p:sp>
        <p:sp>
          <p:nvSpPr>
            <p:cNvPr id="8" name="PA-102227"/>
            <p:cNvSpPr txBox="1"/>
            <p:nvPr>
              <p:custDataLst>
                <p:tags r:id="rId5"/>
              </p:custDataLst>
            </p:nvPr>
          </p:nvSpPr>
          <p:spPr>
            <a:xfrm>
              <a:off x="5025" y="3551"/>
              <a:ext cx="1061" cy="1132"/>
            </a:xfrm>
            <a:prstGeom prst="rect">
              <a:avLst/>
            </a:prstGeom>
            <a:blipFill rotWithShape="1">
              <a:blip r:embed="rId12"/>
              <a:stretch>
                <a:fillRect/>
              </a:stretch>
            </a:blipFill>
            <a:ln>
              <a:noFill/>
            </a:ln>
          </p:spPr>
          <p:txBody>
            <a:bodyPr wrap="none" rtlCol="0" anchor="ctr" anchorCtr="1">
              <a:noAutofit/>
            </a:bodyPr>
            <a:lstStyle/>
            <a:p>
              <a:pPr lvl="0" algn="ctr">
                <a:buClrTx/>
                <a:buSzTx/>
                <a:buFontTx/>
              </a:pPr>
              <a:r>
                <a:rPr lang="zh-CN" altLang="en-US" sz="2800" dirty="0">
                  <a:solidFill>
                    <a:schemeClr val="bg1"/>
                  </a:solidFill>
                  <a:latin typeface="汉仪雅酷黑 75W" panose="020B0804020202020204" pitchFamily="34" charset="-122"/>
                  <a:ea typeface="汉仪雅酷黑 75W" panose="020B0804020202020204" pitchFamily="34" charset="-122"/>
                  <a:cs typeface="思源黑体 CN Normal" panose="020B0400000000000000" charset="-122"/>
                  <a:sym typeface="Arial" panose="020B0604020202020204" pitchFamily="34" charset="0"/>
                </a:rPr>
                <a:t>二</a:t>
              </a:r>
            </a:p>
          </p:txBody>
        </p:sp>
        <p:sp>
          <p:nvSpPr>
            <p:cNvPr id="9" name="PA-102228"/>
            <p:cNvSpPr/>
            <p:nvPr>
              <p:custDataLst>
                <p:tags r:id="rId6"/>
              </p:custDataLst>
            </p:nvPr>
          </p:nvSpPr>
          <p:spPr>
            <a:xfrm>
              <a:off x="6365" y="3551"/>
              <a:ext cx="6300" cy="1132"/>
            </a:xfrm>
            <a:prstGeom prst="rect">
              <a:avLst/>
            </a:prstGeom>
            <a:noFill/>
            <a:ln w="12700" cap="flat" cmpd="sng" algn="ctr">
              <a:solidFill>
                <a:srgbClr val="FF0015"/>
              </a:solidFill>
              <a:prstDash val="sysDash"/>
              <a:miter lim="800000"/>
            </a:ln>
            <a:effectLst/>
          </p:spPr>
          <p:txBody>
            <a:bodyPr rtlCol="0" anchor="ctr"/>
            <a:lstStyle/>
            <a:p>
              <a:pPr lvl="0" algn="ctr" defTabSz="914400" fontAlgn="auto">
                <a:lnSpc>
                  <a:spcPct val="150000"/>
                </a:lnSpc>
              </a:pPr>
              <a:endParaRPr lang="zh-CN" altLang="en-US" sz="2000" kern="0" spc="100" dirty="0">
                <a:solidFill>
                  <a:srgbClr val="FFFFFF"/>
                </a:solidFill>
                <a:uFillTx/>
                <a:latin typeface="Aa攒劲小楷" panose="02010600010101010101" charset="-122"/>
                <a:ea typeface="Aa攒劲小楷" panose="02010600010101010101" charset="-122"/>
                <a:cs typeface="思源黑体 CN Normal" panose="020B0400000000000000" charset="-122"/>
                <a:sym typeface="Arial" panose="020B0604020202020204" pitchFamily="34" charset="0"/>
              </a:endParaRPr>
            </a:p>
          </p:txBody>
        </p:sp>
      </p:grpSp>
      <p:grpSp>
        <p:nvGrpSpPr>
          <p:cNvPr id="20" name="组合 19"/>
          <p:cNvGrpSpPr/>
          <p:nvPr/>
        </p:nvGrpSpPr>
        <p:grpSpPr>
          <a:xfrm>
            <a:off x="6386195" y="2211705"/>
            <a:ext cx="4851400" cy="835025"/>
            <a:chOff x="5026" y="5078"/>
            <a:chExt cx="7640" cy="1315"/>
          </a:xfrm>
        </p:grpSpPr>
        <p:sp>
          <p:nvSpPr>
            <p:cNvPr id="3" name="文本框 2"/>
            <p:cNvSpPr txBox="1"/>
            <p:nvPr/>
          </p:nvSpPr>
          <p:spPr>
            <a:xfrm>
              <a:off x="6366" y="5078"/>
              <a:ext cx="6300" cy="1307"/>
            </a:xfrm>
            <a:prstGeom prst="rect">
              <a:avLst/>
            </a:prstGeom>
            <a:noFill/>
          </p:spPr>
          <p:txBody>
            <a:bodyPr wrap="square" rtlCol="0">
              <a:spAutoFit/>
            </a:bodyPr>
            <a:lstStyle/>
            <a:p>
              <a:pPr lvl="0" algn="ctr">
                <a:lnSpc>
                  <a:spcPct val="150000"/>
                </a:lnSpc>
              </a:pPr>
              <a:r>
                <a:rPr lang="zh-CN" altLang="en-US" sz="3200" kern="0" dirty="0">
                  <a:blipFill>
                    <a:blip r:embed="rId11"/>
                    <a:stretch>
                      <a:fillRect/>
                    </a:stretch>
                  </a:blipFill>
                  <a:uFillTx/>
                  <a:latin typeface="Aa攒劲小楷" panose="02010600010101010101" charset="-122"/>
                  <a:ea typeface="Aa攒劲小楷" panose="02010600010101010101" charset="-122"/>
                  <a:cs typeface="汉仪雅酷黑 75W" panose="020B0804020202020204" pitchFamily="34" charset="-122"/>
                  <a:sym typeface="Arial" panose="020B0604020202020204" pitchFamily="34" charset="0"/>
                </a:rPr>
                <a:t>学习五四精神的意义</a:t>
              </a:r>
            </a:p>
          </p:txBody>
        </p:sp>
        <p:sp>
          <p:nvSpPr>
            <p:cNvPr id="5" name="PA-102227"/>
            <p:cNvSpPr txBox="1"/>
            <p:nvPr>
              <p:custDataLst>
                <p:tags r:id="rId3"/>
              </p:custDataLst>
            </p:nvPr>
          </p:nvSpPr>
          <p:spPr>
            <a:xfrm>
              <a:off x="5026" y="5261"/>
              <a:ext cx="1061" cy="1132"/>
            </a:xfrm>
            <a:prstGeom prst="rect">
              <a:avLst/>
            </a:prstGeom>
            <a:blipFill rotWithShape="1">
              <a:blip r:embed="rId12"/>
              <a:stretch>
                <a:fillRect/>
              </a:stretch>
            </a:blipFill>
            <a:ln>
              <a:noFill/>
            </a:ln>
          </p:spPr>
          <p:txBody>
            <a:bodyPr wrap="none" rtlCol="0" anchor="ctr" anchorCtr="1">
              <a:noAutofit/>
            </a:bodyPr>
            <a:lstStyle/>
            <a:p>
              <a:pPr lvl="0" algn="ctr">
                <a:buClrTx/>
                <a:buSzTx/>
                <a:buFontTx/>
              </a:pPr>
              <a:r>
                <a:rPr lang="zh-CN" altLang="en-US" sz="2800" dirty="0">
                  <a:solidFill>
                    <a:schemeClr val="bg1"/>
                  </a:solidFill>
                  <a:latin typeface="汉仪雅酷黑 75W" panose="020B0804020202020204" pitchFamily="34" charset="-122"/>
                  <a:ea typeface="汉仪雅酷黑 75W" panose="020B0804020202020204" pitchFamily="34" charset="-122"/>
                  <a:cs typeface="思源黑体 CN Normal" panose="020B0400000000000000" charset="-122"/>
                  <a:sym typeface="Arial" panose="020B0604020202020204" pitchFamily="34" charset="0"/>
                </a:rPr>
                <a:t>三</a:t>
              </a:r>
            </a:p>
          </p:txBody>
        </p:sp>
        <p:sp>
          <p:nvSpPr>
            <p:cNvPr id="6" name="PA-102228"/>
            <p:cNvSpPr/>
            <p:nvPr>
              <p:custDataLst>
                <p:tags r:id="rId4"/>
              </p:custDataLst>
            </p:nvPr>
          </p:nvSpPr>
          <p:spPr>
            <a:xfrm>
              <a:off x="6366" y="5261"/>
              <a:ext cx="6300" cy="1132"/>
            </a:xfrm>
            <a:prstGeom prst="rect">
              <a:avLst/>
            </a:prstGeom>
            <a:noFill/>
            <a:ln w="12700" cap="flat" cmpd="sng" algn="ctr">
              <a:solidFill>
                <a:srgbClr val="FF0015"/>
              </a:solidFill>
              <a:prstDash val="sysDash"/>
              <a:miter lim="800000"/>
            </a:ln>
            <a:effectLst/>
          </p:spPr>
          <p:txBody>
            <a:bodyPr rtlCol="0" anchor="ctr"/>
            <a:lstStyle/>
            <a:p>
              <a:pPr lvl="0" algn="ctr" defTabSz="914400" fontAlgn="auto">
                <a:lnSpc>
                  <a:spcPct val="150000"/>
                </a:lnSpc>
              </a:pPr>
              <a:endParaRPr lang="zh-CN" altLang="en-US" sz="2000" kern="0" spc="100" dirty="0">
                <a:solidFill>
                  <a:srgbClr val="FFFFFF"/>
                </a:solidFill>
                <a:uFillTx/>
                <a:latin typeface="Aa攒劲小楷" panose="02010600010101010101" charset="-122"/>
                <a:ea typeface="Aa攒劲小楷" panose="02010600010101010101" charset="-122"/>
                <a:cs typeface="思源黑体 CN Normal" panose="020B0400000000000000" charset="-122"/>
                <a:sym typeface="Arial" panose="020B0604020202020204" pitchFamily="34" charset="0"/>
              </a:endParaRPr>
            </a:p>
          </p:txBody>
        </p:sp>
      </p:grpSp>
      <p:grpSp>
        <p:nvGrpSpPr>
          <p:cNvPr id="21" name="组合 20"/>
          <p:cNvGrpSpPr/>
          <p:nvPr/>
        </p:nvGrpSpPr>
        <p:grpSpPr>
          <a:xfrm>
            <a:off x="6386830" y="3494405"/>
            <a:ext cx="4851400" cy="835025"/>
            <a:chOff x="5026" y="6708"/>
            <a:chExt cx="7640" cy="1315"/>
          </a:xfrm>
        </p:grpSpPr>
        <p:sp>
          <p:nvSpPr>
            <p:cNvPr id="11" name="文本框 10"/>
            <p:cNvSpPr txBox="1"/>
            <p:nvPr/>
          </p:nvSpPr>
          <p:spPr>
            <a:xfrm>
              <a:off x="6366" y="6708"/>
              <a:ext cx="6300" cy="1307"/>
            </a:xfrm>
            <a:prstGeom prst="rect">
              <a:avLst/>
            </a:prstGeom>
            <a:noFill/>
          </p:spPr>
          <p:txBody>
            <a:bodyPr wrap="square" rtlCol="0">
              <a:spAutoFit/>
            </a:bodyPr>
            <a:lstStyle/>
            <a:p>
              <a:pPr lvl="0" algn="ctr">
                <a:lnSpc>
                  <a:spcPct val="150000"/>
                </a:lnSpc>
              </a:pPr>
              <a:r>
                <a:rPr lang="zh-CN" altLang="en-US" sz="3200" kern="0" dirty="0">
                  <a:blipFill>
                    <a:blip r:embed="rId11"/>
                    <a:stretch>
                      <a:fillRect/>
                    </a:stretch>
                  </a:blipFill>
                  <a:uFillTx/>
                  <a:latin typeface="Aa攒劲小楷" panose="02010600010101010101" charset="-122"/>
                  <a:ea typeface="Aa攒劲小楷" panose="02010600010101010101" charset="-122"/>
                  <a:cs typeface="汉仪雅酷黑 75W" panose="020B0804020202020204" pitchFamily="34" charset="-122"/>
                  <a:sym typeface="Arial" panose="020B0604020202020204" pitchFamily="34" charset="0"/>
                </a:rPr>
                <a:t>争做新时代有为青年</a:t>
              </a:r>
            </a:p>
          </p:txBody>
        </p:sp>
        <p:sp>
          <p:nvSpPr>
            <p:cNvPr id="12" name="PA-102227"/>
            <p:cNvSpPr txBox="1"/>
            <p:nvPr>
              <p:custDataLst>
                <p:tags r:id="rId1"/>
              </p:custDataLst>
            </p:nvPr>
          </p:nvSpPr>
          <p:spPr>
            <a:xfrm>
              <a:off x="5026" y="6891"/>
              <a:ext cx="1061" cy="1132"/>
            </a:xfrm>
            <a:prstGeom prst="rect">
              <a:avLst/>
            </a:prstGeom>
            <a:blipFill rotWithShape="1">
              <a:blip r:embed="rId12"/>
              <a:stretch>
                <a:fillRect/>
              </a:stretch>
            </a:blipFill>
            <a:ln>
              <a:noFill/>
            </a:ln>
          </p:spPr>
          <p:txBody>
            <a:bodyPr wrap="none" rtlCol="0" anchor="ctr" anchorCtr="1">
              <a:noAutofit/>
            </a:bodyPr>
            <a:lstStyle/>
            <a:p>
              <a:pPr lvl="0" algn="ctr">
                <a:buClrTx/>
                <a:buSzTx/>
                <a:buFontTx/>
              </a:pPr>
              <a:r>
                <a:rPr lang="zh-CN" altLang="en-US" sz="2800" dirty="0">
                  <a:solidFill>
                    <a:schemeClr val="bg1"/>
                  </a:solidFill>
                  <a:latin typeface="汉仪雅酷黑 75W" panose="020B0804020202020204" pitchFamily="34" charset="-122"/>
                  <a:ea typeface="汉仪雅酷黑 75W" panose="020B0804020202020204" pitchFamily="34" charset="-122"/>
                  <a:cs typeface="思源黑体 CN Normal" panose="020B0400000000000000" charset="-122"/>
                  <a:sym typeface="Arial" panose="020B0604020202020204" pitchFamily="34" charset="0"/>
                </a:rPr>
                <a:t>四</a:t>
              </a:r>
            </a:p>
          </p:txBody>
        </p:sp>
        <p:sp>
          <p:nvSpPr>
            <p:cNvPr id="13" name="PA-102228"/>
            <p:cNvSpPr/>
            <p:nvPr>
              <p:custDataLst>
                <p:tags r:id="rId2"/>
              </p:custDataLst>
            </p:nvPr>
          </p:nvSpPr>
          <p:spPr>
            <a:xfrm>
              <a:off x="6366" y="6891"/>
              <a:ext cx="6300" cy="1132"/>
            </a:xfrm>
            <a:prstGeom prst="rect">
              <a:avLst/>
            </a:prstGeom>
            <a:noFill/>
            <a:ln w="12700" cap="flat" cmpd="sng" algn="ctr">
              <a:solidFill>
                <a:srgbClr val="FF0015"/>
              </a:solidFill>
              <a:prstDash val="sysDash"/>
              <a:miter lim="800000"/>
            </a:ln>
            <a:effectLst/>
          </p:spPr>
          <p:txBody>
            <a:bodyPr rtlCol="0" anchor="ctr"/>
            <a:lstStyle/>
            <a:p>
              <a:pPr lvl="0" algn="ctr" defTabSz="914400" fontAlgn="auto">
                <a:lnSpc>
                  <a:spcPct val="150000"/>
                </a:lnSpc>
              </a:pPr>
              <a:endParaRPr lang="zh-CN" altLang="en-US" sz="2000" kern="0" spc="100" dirty="0">
                <a:solidFill>
                  <a:srgbClr val="FFFFFF"/>
                </a:solidFill>
                <a:uFillTx/>
                <a:latin typeface="Aa攒劲小楷" panose="02010600010101010101" charset="-122"/>
                <a:ea typeface="Aa攒劲小楷" panose="02010600010101010101" charset="-122"/>
                <a:cs typeface="思源黑体 CN Normal" panose="020B0400000000000000" charset="-122"/>
                <a:sym typeface="Arial" panose="020B0604020202020204" pitchFamily="34" charset="0"/>
              </a:endParaRPr>
            </a:p>
          </p:txBody>
        </p:sp>
      </p:grpSp>
      <p:pic>
        <p:nvPicPr>
          <p:cNvPr id="23" name="图片 22" descr="51miz-E1218252-DDA4C47B"/>
          <p:cNvPicPr>
            <a:picLocks noChangeAspect="1"/>
          </p:cNvPicPr>
          <p:nvPr/>
        </p:nvPicPr>
        <p:blipFill>
          <a:blip r:embed="rId13" cstate="screen">
            <a:extLst>
              <a:ext uri="{28A0092B-C50C-407E-A947-70E740481C1C}">
                <a14:useLocalDpi xmlns:a14="http://schemas.microsoft.com/office/drawing/2010/main"/>
              </a:ext>
            </a:extLst>
          </a:blip>
          <a:srcRect r="-3965"/>
          <a:stretch>
            <a:fillRect/>
          </a:stretch>
        </p:blipFill>
        <p:spPr>
          <a:xfrm>
            <a:off x="951230" y="581660"/>
            <a:ext cx="908050" cy="655320"/>
          </a:xfrm>
          <a:prstGeom prst="rect">
            <a:avLst/>
          </a:prstGeom>
        </p:spPr>
      </p:pic>
      <p:pic>
        <p:nvPicPr>
          <p:cNvPr id="24" name="图片 23" descr="51miz-E1218252-DDA4C47B"/>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0650220" y="310515"/>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29385" y="221234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“树立远大理想”</a:t>
            </a:r>
          </a:p>
        </p:txBody>
      </p:sp>
      <p:sp>
        <p:nvSpPr>
          <p:cNvPr id="4" name="文本框 3"/>
          <p:cNvSpPr txBox="1"/>
          <p:nvPr/>
        </p:nvSpPr>
        <p:spPr>
          <a:xfrm>
            <a:off x="4708525" y="221234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“热爱伟大祖国”</a:t>
            </a:r>
          </a:p>
        </p:txBody>
      </p:sp>
      <p:sp>
        <p:nvSpPr>
          <p:cNvPr id="8" name="文本框 7"/>
          <p:cNvSpPr txBox="1"/>
          <p:nvPr/>
        </p:nvSpPr>
        <p:spPr>
          <a:xfrm>
            <a:off x="7987665" y="221234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“担当时代责任”</a:t>
            </a:r>
          </a:p>
        </p:txBody>
      </p:sp>
      <p:sp>
        <p:nvSpPr>
          <p:cNvPr id="13" name="文本框 12"/>
          <p:cNvSpPr txBox="1"/>
          <p:nvPr/>
        </p:nvSpPr>
        <p:spPr>
          <a:xfrm>
            <a:off x="1429385" y="360045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“勇于砥砺奋斗”</a:t>
            </a:r>
          </a:p>
        </p:txBody>
      </p:sp>
      <p:sp>
        <p:nvSpPr>
          <p:cNvPr id="16" name="文本框 15"/>
          <p:cNvSpPr txBox="1"/>
          <p:nvPr/>
        </p:nvSpPr>
        <p:spPr>
          <a:xfrm>
            <a:off x="4708525" y="360045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“练就过硬本领”</a:t>
            </a:r>
          </a:p>
        </p:txBody>
      </p:sp>
      <p:sp>
        <p:nvSpPr>
          <p:cNvPr id="19" name="文本框 18"/>
          <p:cNvSpPr txBox="1"/>
          <p:nvPr/>
        </p:nvSpPr>
        <p:spPr>
          <a:xfrm>
            <a:off x="7987665" y="3600450"/>
            <a:ext cx="2643505" cy="84010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“锤炼品德修为”</a:t>
            </a:r>
          </a:p>
        </p:txBody>
      </p:sp>
      <p:sp>
        <p:nvSpPr>
          <p:cNvPr id="20" name="矩形 19"/>
          <p:cNvSpPr/>
          <p:nvPr/>
        </p:nvSpPr>
        <p:spPr>
          <a:xfrm>
            <a:off x="907415" y="4775835"/>
            <a:ext cx="10377170" cy="1124585"/>
          </a:xfrm>
          <a:prstGeom prst="rect">
            <a:avLst/>
          </a:prstGeom>
        </p:spPr>
        <p:txBody>
          <a:bodyPr wrap="square">
            <a:spAutoFit/>
          </a:bodyPr>
          <a:lstStyle/>
          <a:p>
            <a:pPr lvl="0" algn="ctr">
              <a:lnSpc>
                <a:spcPct val="168000"/>
              </a:lnSpc>
              <a:buClrTx/>
              <a:buSzTx/>
              <a:buFontTx/>
            </a:pPr>
            <a:r>
              <a:rPr sz="2000" dirty="0" smtClean="0">
                <a:solidFill>
                  <a:schemeClr val="tx1"/>
                </a:solidFill>
                <a:latin typeface="思源黑体 CN Normal" panose="020B0400000000000000" charset="-122"/>
                <a:ea typeface="思源黑体 CN Normal" panose="020B0400000000000000" charset="-122"/>
                <a:cs typeface="思源黑体 CN Normal" panose="020B0400000000000000" charset="-122"/>
                <a:sym typeface="+mn-ea"/>
              </a:rPr>
              <a:t>当代中国青年是与新时代同向同行、共同前进的一代，生逢盛世，肩负重任。</a:t>
            </a:r>
          </a:p>
          <a:p>
            <a:pPr lvl="0" algn="ctr">
              <a:lnSpc>
                <a:spcPct val="168000"/>
              </a:lnSpc>
              <a:buClrTx/>
              <a:buSzTx/>
              <a:buFontTx/>
            </a:pPr>
            <a:r>
              <a:rPr sz="2000" dirty="0" smtClean="0">
                <a:solidFill>
                  <a:schemeClr val="tx1"/>
                </a:solidFill>
                <a:latin typeface="思源黑体 CN Normal" panose="020B0400000000000000" charset="-122"/>
                <a:ea typeface="思源黑体 CN Normal" panose="020B0400000000000000" charset="-122"/>
                <a:cs typeface="思源黑体 CN Normal" panose="020B0400000000000000" charset="-122"/>
                <a:sym typeface="+mn-ea"/>
              </a:rPr>
              <a:t>实现第二个百年奋斗目标，实现中华民族伟大复兴，青年一代责任在肩。</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9585" y="2748280"/>
            <a:ext cx="4326255" cy="1950720"/>
          </a:xfrm>
          <a:prstGeom prst="rect">
            <a:avLst/>
          </a:prstGeom>
        </p:spPr>
        <p:txBody>
          <a:bodyPr wrap="square">
            <a:spAutoFit/>
          </a:bodyPr>
          <a:lstStyle/>
          <a:p>
            <a:pPr lvl="0" algn="just">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从党史学习中激发信仰、获得启发、汲取力量，不断坚定“四个自信”，不断增强做中国人的志气、骨气、底气，树立为祖国为人民永久奋斗、赤诚奉献的坚定理想</a:t>
            </a:r>
          </a:p>
        </p:txBody>
      </p:sp>
      <p:sp>
        <p:nvSpPr>
          <p:cNvPr id="10" name="文本框 9"/>
          <p:cNvSpPr txBox="1"/>
          <p:nvPr/>
        </p:nvSpPr>
        <p:spPr>
          <a:xfrm>
            <a:off x="2082165" y="2980690"/>
            <a:ext cx="3138805" cy="160718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4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要爱国爱民</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9585" y="2712720"/>
            <a:ext cx="4561840" cy="2415540"/>
          </a:xfrm>
          <a:prstGeom prst="rect">
            <a:avLst/>
          </a:prstGeom>
        </p:spPr>
        <p:txBody>
          <a:bodyPr wrap="square">
            <a:spAutoFit/>
          </a:bodyPr>
          <a:lstStyle/>
          <a:p>
            <a:pPr lvl="0" algn="just">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自觉树立和践行社会主义核心价值观，自觉用中华优秀传统文化、革命文化、社会主义先进文化培根铸魂、启智润心，加强道德修养，明辨是非曲直，增强自我定力，矢志追求更有高度、更有境界、更有品位的人生。</a:t>
            </a:r>
          </a:p>
        </p:txBody>
      </p:sp>
      <p:sp>
        <p:nvSpPr>
          <p:cNvPr id="10" name="文本框 9"/>
          <p:cNvSpPr txBox="1"/>
          <p:nvPr/>
        </p:nvSpPr>
        <p:spPr>
          <a:xfrm>
            <a:off x="2082165" y="2895600"/>
            <a:ext cx="3138805" cy="2101850"/>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4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要锤炼品德</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04130" y="2486025"/>
            <a:ext cx="5467985" cy="1021080"/>
          </a:xfrm>
          <a:prstGeom prst="rect">
            <a:avLst/>
          </a:prstGeom>
        </p:spPr>
        <p:txBody>
          <a:bodyPr wrap="square">
            <a:spAutoFit/>
          </a:bodyPr>
          <a:lstStyle/>
          <a:p>
            <a:pPr lvl="0" algn="just">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深刻理解把握时代潮流和国家需要，敢为人先、敢于突破，以聪明才智贡献国家，以开拓进取服务社会。</a:t>
            </a:r>
          </a:p>
        </p:txBody>
      </p:sp>
      <p:sp>
        <p:nvSpPr>
          <p:cNvPr id="10" name="文本框 9"/>
          <p:cNvSpPr txBox="1"/>
          <p:nvPr/>
        </p:nvSpPr>
        <p:spPr>
          <a:xfrm>
            <a:off x="1723390" y="2699385"/>
            <a:ext cx="3138805" cy="709295"/>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4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要勇于创新</a:t>
            </a:r>
          </a:p>
        </p:txBody>
      </p:sp>
      <p:sp>
        <p:nvSpPr>
          <p:cNvPr id="3" name="矩形 2"/>
          <p:cNvSpPr/>
          <p:nvPr/>
        </p:nvSpPr>
        <p:spPr>
          <a:xfrm>
            <a:off x="5104130" y="3827780"/>
            <a:ext cx="5467985" cy="1485900"/>
          </a:xfrm>
          <a:prstGeom prst="rect">
            <a:avLst/>
          </a:prstGeom>
        </p:spPr>
        <p:txBody>
          <a:bodyPr wrap="square">
            <a:spAutoFit/>
          </a:bodyPr>
          <a:lstStyle/>
          <a:p>
            <a:pPr lvl="0" algn="just">
              <a:lnSpc>
                <a:spcPct val="168000"/>
              </a:lnSpc>
              <a:buClrTx/>
              <a:buSzTx/>
              <a:buFontTx/>
            </a:pPr>
            <a:r>
              <a:rPr dirty="0" smtClean="0">
                <a:latin typeface="思源黑体 CN Normal" panose="020B0400000000000000" charset="-122"/>
                <a:ea typeface="思源黑体 CN Normal" panose="020B0400000000000000" charset="-122"/>
                <a:cs typeface="思源黑体 CN Normal" panose="020B0400000000000000" charset="-122"/>
                <a:sym typeface="+mn-ea"/>
              </a:rPr>
              <a:t>脚踏实地、埋头苦干，孜孜不倦、如饥似渴，在攀登知识高峰中追求卓越，在肩负时代重任时行胜于言，在真刀真枪的实干中成就一番事业。</a:t>
            </a:r>
          </a:p>
        </p:txBody>
      </p:sp>
      <p:sp>
        <p:nvSpPr>
          <p:cNvPr id="6" name="文本框 5"/>
          <p:cNvSpPr txBox="1"/>
          <p:nvPr/>
        </p:nvSpPr>
        <p:spPr>
          <a:xfrm>
            <a:off x="1723390" y="4061460"/>
            <a:ext cx="3138805" cy="1143000"/>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40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要实学实干</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8055" y="2952750"/>
            <a:ext cx="6916420" cy="636270"/>
          </a:xfrm>
          <a:prstGeom prst="round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党有号召，团有行动，不忘初心，牢记使命</a:t>
            </a:r>
          </a:p>
        </p:txBody>
      </p:sp>
      <p:sp>
        <p:nvSpPr>
          <p:cNvPr id="4" name="矩形 3"/>
          <p:cNvSpPr/>
          <p:nvPr/>
        </p:nvSpPr>
        <p:spPr>
          <a:xfrm>
            <a:off x="3366135" y="3669665"/>
            <a:ext cx="7038340" cy="1568450"/>
          </a:xfrm>
          <a:prstGeom prst="rect">
            <a:avLst/>
          </a:prstGeom>
        </p:spPr>
        <p:txBody>
          <a:bodyPr wrap="square">
            <a:spAutoFit/>
          </a:bodyPr>
          <a:lstStyle/>
          <a:p>
            <a:pPr lvl="0" algn="just" fontAlgn="auto">
              <a:lnSpc>
                <a:spcPct val="200000"/>
              </a:lnSpc>
              <a:buClrTx/>
              <a:buSzTx/>
              <a:buFontTx/>
            </a:pPr>
            <a:r>
              <a:rPr sz="2400" dirty="0" smtClean="0">
                <a:latin typeface="思源黑体 CN Normal" panose="020B0400000000000000" charset="-122"/>
                <a:ea typeface="思源黑体 CN Normal" panose="020B0400000000000000" charset="-122"/>
                <a:cs typeface="思源黑体 CN Normal" panose="020B0400000000000000" charset="-122"/>
                <a:sym typeface="+mn-ea"/>
              </a:rPr>
              <a:t>新时代青年要从五四精神中汲取营养，继承和发扬五四精神，争当时代先锋、勇立时代潮头。</a:t>
            </a:r>
          </a:p>
        </p:txBody>
      </p:sp>
      <p:pic>
        <p:nvPicPr>
          <p:cNvPr id="6" name="图片 5" descr="51miz-E1255905-6372A4E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 y="2664460"/>
            <a:ext cx="3683000" cy="2762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08735" y="2361565"/>
            <a:ext cx="9444990" cy="1322070"/>
          </a:xfrm>
          <a:prstGeom prst="rect">
            <a:avLst/>
          </a:prstGeom>
          <a:noFill/>
        </p:spPr>
        <p:txBody>
          <a:bodyPr wrap="square" rtlCol="0">
            <a:spAutoFit/>
          </a:bodyPr>
          <a:lstStyle/>
          <a:p>
            <a:pPr algn="dist"/>
            <a:r>
              <a:rPr sz="80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争做新时代有为青年</a:t>
            </a:r>
          </a:p>
        </p:txBody>
      </p:sp>
      <p:sp>
        <p:nvSpPr>
          <p:cNvPr id="6" name="文本框 5"/>
          <p:cNvSpPr txBox="1"/>
          <p:nvPr/>
        </p:nvSpPr>
        <p:spPr>
          <a:xfrm>
            <a:off x="1991995" y="545465"/>
            <a:ext cx="8209280" cy="368300"/>
          </a:xfrm>
          <a:prstGeom prst="rect">
            <a:avLst/>
          </a:prstGeom>
          <a:noFill/>
        </p:spPr>
        <p:txBody>
          <a:bodyPr wrap="square" rtlCol="0" anchor="t">
            <a:spAutoFit/>
          </a:bodyPr>
          <a:lstStyle/>
          <a:p>
            <a:pPr algn="dist"/>
            <a:r>
              <a:rPr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20</a:t>
            </a:r>
            <a:r>
              <a:rPr lang="en-US" altLang="zh-CN"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XX</a:t>
            </a:r>
            <a:r>
              <a:rPr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zh-CN"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纪念</a:t>
            </a:r>
            <a:r>
              <a:rPr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五四运动</a:t>
            </a:r>
            <a:r>
              <a:rPr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1</a:t>
            </a:r>
            <a:r>
              <a:rPr lang="en-US" altLang="zh-CN"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XX</a:t>
            </a:r>
            <a:r>
              <a:rPr dirty="0" smtClean="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rPr>
              <a:t>周年专题党课团课</a:t>
            </a:r>
            <a:endParaRPr dirty="0">
              <a:solidFill>
                <a:schemeClr val="tx2">
                  <a:lumMod val="90000"/>
                  <a:lumOff val="10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grpSp>
        <p:nvGrpSpPr>
          <p:cNvPr id="2" name="组合 1"/>
          <p:cNvGrpSpPr/>
          <p:nvPr/>
        </p:nvGrpSpPr>
        <p:grpSpPr>
          <a:xfrm>
            <a:off x="1991360" y="1236980"/>
            <a:ext cx="8209915" cy="1106805"/>
            <a:chOff x="5088" y="1518"/>
            <a:chExt cx="12929" cy="1743"/>
          </a:xfrm>
        </p:grpSpPr>
        <p:cxnSp>
          <p:nvCxnSpPr>
            <p:cNvPr id="7" name="直接连接符 6"/>
            <p:cNvCxnSpPr/>
            <p:nvPr/>
          </p:nvCxnSpPr>
          <p:spPr>
            <a:xfrm>
              <a:off x="15689" y="2390"/>
              <a:ext cx="2328" cy="0"/>
            </a:xfrm>
            <a:prstGeom prst="line">
              <a:avLst/>
            </a:prstGeom>
            <a:ln>
              <a:solidFill>
                <a:srgbClr val="FF2610"/>
              </a:solidFill>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88" y="2390"/>
              <a:ext cx="2400" cy="0"/>
            </a:xfrm>
            <a:prstGeom prst="line">
              <a:avLst/>
            </a:prstGeom>
            <a:ln>
              <a:solidFill>
                <a:srgbClr val="FF0A65"/>
              </a:soli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87" y="1518"/>
              <a:ext cx="8725" cy="1743"/>
            </a:xfrm>
            <a:prstGeom prst="rect">
              <a:avLst/>
            </a:prstGeom>
            <a:noFill/>
          </p:spPr>
          <p:txBody>
            <a:bodyPr wrap="square" rtlCol="0">
              <a:spAutoFit/>
            </a:bodyPr>
            <a:lstStyle/>
            <a:p>
              <a:pPr algn="ctr"/>
              <a:r>
                <a:rPr sz="66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Aa攒劲小楷" panose="02010600010101010101" charset="-122"/>
                  <a:ea typeface="Aa攒劲小楷" panose="02010600010101010101" charset="-122"/>
                  <a:cs typeface="三极春联字体简" panose="00000500000000000000" charset="-122"/>
                </a:rPr>
                <a:t>弘扬五四精神</a:t>
              </a:r>
              <a:endParaRPr lang="zh-CN" altLang="en-US" sz="6600" b="1" dirty="0">
                <a:ln w="19050" cmpd="sng">
                  <a:solidFill>
                    <a:schemeClr val="bg1"/>
                  </a:solidFill>
                  <a:prstDash val="solid"/>
                </a:ln>
                <a:blipFill>
                  <a:blip r:embed="rId2"/>
                  <a:stretch>
                    <a:fillRect/>
                  </a:stretch>
                </a:blipFill>
                <a:effectLst>
                  <a:outerShdw dist="12700" dir="2700000" algn="tl">
                    <a:srgbClr val="FF2610">
                      <a:alpha val="43137"/>
                    </a:srgbClr>
                  </a:outerShdw>
                </a:effectLst>
                <a:latin typeface="Aa攒劲小楷" panose="02010600010101010101" charset="-122"/>
                <a:ea typeface="Aa攒劲小楷" panose="02010600010101010101" charset="-122"/>
                <a:cs typeface="三极春联字体简" panose="00000500000000000000" charset="-122"/>
              </a:endParaRPr>
            </a:p>
          </p:txBody>
        </p:sp>
      </p:grpSp>
      <p:grpSp>
        <p:nvGrpSpPr>
          <p:cNvPr id="21" name="组合 20"/>
          <p:cNvGrpSpPr/>
          <p:nvPr/>
        </p:nvGrpSpPr>
        <p:grpSpPr>
          <a:xfrm>
            <a:off x="3880485" y="3880485"/>
            <a:ext cx="4432300" cy="504190"/>
            <a:chOff x="5235" y="6182"/>
            <a:chExt cx="6980" cy="794"/>
          </a:xfrm>
        </p:grpSpPr>
        <p:sp>
          <p:nvSpPr>
            <p:cNvPr id="15" name="对角圆角矩形 14"/>
            <p:cNvSpPr/>
            <p:nvPr/>
          </p:nvSpPr>
          <p:spPr>
            <a:xfrm>
              <a:off x="5235" y="6223"/>
              <a:ext cx="3234" cy="704"/>
            </a:xfrm>
            <a:prstGeom prst="round2Diag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endParaRPr>
            </a:p>
          </p:txBody>
        </p:sp>
        <p:sp>
          <p:nvSpPr>
            <p:cNvPr id="16" name="文本框 15"/>
            <p:cNvSpPr txBox="1"/>
            <p:nvPr/>
          </p:nvSpPr>
          <p:spPr>
            <a:xfrm>
              <a:off x="6095" y="6293"/>
              <a:ext cx="2375" cy="582"/>
            </a:xfrm>
            <a:prstGeom prst="rect">
              <a:avLst/>
            </a:prstGeom>
            <a:noFill/>
          </p:spPr>
          <p:txBody>
            <a:bodyPr wrap="square" rtlCol="0">
              <a:spAutoFit/>
            </a:bodyPr>
            <a:lstStyle/>
            <a:p>
              <a:pPr algn="dist"/>
              <a:r>
                <a:rPr lang="zh-CN" altLang="en-US" dirty="0" smtClean="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第一</a:t>
              </a:r>
              <a:r>
                <a:rPr lang="en-US" altLang="zh-CN" dirty="0" smtClean="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PPT</a:t>
              </a:r>
              <a:endParaRPr lang="en-US" dirty="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30" name="QQ1132210344"/>
            <p:cNvSpPr>
              <a:spLocks noEditPoints="1"/>
            </p:cNvSpPr>
            <p:nvPr/>
          </p:nvSpPr>
          <p:spPr bwMode="auto">
            <a:xfrm>
              <a:off x="5508" y="6294"/>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p:spPr>
          <p:txBody>
            <a:bodyPr vert="horz" wrap="square" lIns="91419" tIns="45709" rIns="91419" bIns="45709" numCol="1" anchor="t" anchorCtr="0" compatLnSpc="1"/>
            <a:lstStyle/>
            <a:p>
              <a:pPr defTabSz="913765">
                <a:defRPr/>
              </a:pPr>
              <a:endParaRPr lang="zh-CN" altLang="en-US" kern="0" dirty="0">
                <a:solidFill>
                  <a:srgbClr val="C00000">
                    <a:lumMod val="95000"/>
                    <a:lumOff val="5000"/>
                  </a:srgbClr>
                </a:solidFill>
                <a:latin typeface="思源黑体 CN Medium" panose="020B0600000000000000" charset="-122"/>
                <a:ea typeface="思源黑体 CN Medium" panose="020B0600000000000000" charset="-122"/>
                <a:sym typeface="Arial" panose="020B0604020202020204" pitchFamily="34" charset="0"/>
              </a:endParaRPr>
            </a:p>
          </p:txBody>
        </p:sp>
        <p:sp>
          <p:nvSpPr>
            <p:cNvPr id="17" name="对角圆角矩形 16"/>
            <p:cNvSpPr/>
            <p:nvPr/>
          </p:nvSpPr>
          <p:spPr>
            <a:xfrm>
              <a:off x="8984" y="6223"/>
              <a:ext cx="3231" cy="704"/>
            </a:xfrm>
            <a:prstGeom prst="round2Diag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30019"/>
                </a:solidFill>
                <a:latin typeface="思源黑体 CN Medium" panose="020B0600000000000000" charset="-122"/>
                <a:ea typeface="思源黑体 CN Medium" panose="020B0600000000000000" charset="-122"/>
              </a:endParaRPr>
            </a:p>
          </p:txBody>
        </p:sp>
        <p:sp>
          <p:nvSpPr>
            <p:cNvPr id="18" name="文本框 17"/>
            <p:cNvSpPr txBox="1"/>
            <p:nvPr/>
          </p:nvSpPr>
          <p:spPr>
            <a:xfrm>
              <a:off x="9859" y="6285"/>
              <a:ext cx="2356" cy="580"/>
            </a:xfrm>
            <a:prstGeom prst="rect">
              <a:avLst/>
            </a:prstGeom>
            <a:noFill/>
          </p:spPr>
          <p:txBody>
            <a:bodyPr wrap="square" rtlCol="0">
              <a:spAutoFit/>
            </a:bodyPr>
            <a:lstStyle/>
            <a:p>
              <a:pPr algn="dist"/>
              <a:r>
                <a:rPr lang="en-US" dirty="0" smtClean="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20</a:t>
              </a:r>
              <a:r>
                <a:rPr lang="en-US" altLang="zh-CN" dirty="0" smtClean="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XX</a:t>
              </a:r>
              <a:endParaRPr dirty="0">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1" name="图片 10" descr="303b333530343332333bcab1bce4"/>
            <p:cNvPicPr preferRelativeResize="0"/>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089" y="6182"/>
              <a:ext cx="794" cy="794"/>
            </a:xfrm>
            <a:prstGeom prst="rect">
              <a:avLst/>
            </a:prstGeom>
          </p:spPr>
        </p:pic>
      </p:grpSp>
      <p:pic>
        <p:nvPicPr>
          <p:cNvPr id="19" name="图片 18" descr="51miz-E1218252-DDA4C47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57555" y="1236980"/>
            <a:ext cx="795655" cy="1197610"/>
          </a:xfrm>
          <a:prstGeom prst="rect">
            <a:avLst/>
          </a:prstGeom>
        </p:spPr>
      </p:pic>
      <p:pic>
        <p:nvPicPr>
          <p:cNvPr id="20" name="图片 19" descr="51miz-E1218252-DDA4C47B"/>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541000" y="755650"/>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742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4414520" y="1619250"/>
            <a:ext cx="3220720" cy="249555"/>
          </a:xfrm>
          <a:prstGeom prst="rect">
            <a:avLst/>
          </a:prstGeom>
        </p:spPr>
        <p:txBody>
          <a:bodyPr vert="horz" wrap="square" lIns="91440" tIns="45720" rIns="91440" bIns="45720" rtlCol="0" anchor="ctr" anchorCtr="0">
            <a:no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lvl="0" algn="dist">
              <a:lnSpc>
                <a:spcPct val="150000"/>
              </a:lnSpc>
              <a:buClrTx/>
              <a:buSzTx/>
              <a:buFontTx/>
            </a:pPr>
            <a:r>
              <a:rPr lang="zh-CN" altLang="en-US" sz="5400" kern="0" spc="0" dirty="0">
                <a:blipFill>
                  <a:blip r:embed="rId7"/>
                  <a:stretch>
                    <a:fillRect/>
                  </a:stretch>
                </a:blipFill>
                <a:latin typeface="汉仪劲楷简" panose="00020600040101010101" charset="-122"/>
                <a:ea typeface="汉仪劲楷简" panose="00020600040101010101" charset="-122"/>
                <a:cs typeface="汉仪雅酷黑 75W" panose="020B0804020202020204" pitchFamily="34" charset="-122"/>
                <a:sym typeface="+mn-ea"/>
              </a:rPr>
              <a:t>PATR 01</a:t>
            </a:r>
          </a:p>
        </p:txBody>
      </p:sp>
      <p:sp>
        <p:nvSpPr>
          <p:cNvPr id="11" name="任意多边形 10"/>
          <p:cNvSpPr/>
          <p:nvPr>
            <p:custDataLst>
              <p:tags r:id="rId2"/>
            </p:custDataLst>
          </p:nvPr>
        </p:nvSpPr>
        <p:spPr>
          <a:xfrm>
            <a:off x="4952365" y="1284605"/>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sp>
        <p:nvSpPr>
          <p:cNvPr id="12" name="任意多边形 11"/>
          <p:cNvSpPr/>
          <p:nvPr>
            <p:custDataLst>
              <p:tags r:id="rId3"/>
            </p:custDataLst>
          </p:nvPr>
        </p:nvSpPr>
        <p:spPr>
          <a:xfrm rot="10800000">
            <a:off x="4953000" y="2413000"/>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Arial" panose="020B0604020202020204" pitchFamily="34" charset="0"/>
              <a:ea typeface="思源黑体 CN Normal" panose="020B0400000000000000" charset="-122"/>
            </a:endParaRPr>
          </a:p>
        </p:txBody>
      </p:sp>
      <p:cxnSp>
        <p:nvCxnSpPr>
          <p:cNvPr id="16" name="直接连接符 15"/>
          <p:cNvCxnSpPr/>
          <p:nvPr>
            <p:custDataLst>
              <p:tags r:id="rId4"/>
            </p:custDataLst>
          </p:nvPr>
        </p:nvCxnSpPr>
        <p:spPr>
          <a:xfrm>
            <a:off x="5771979" y="2286120"/>
            <a:ext cx="506730" cy="0"/>
          </a:xfrm>
          <a:prstGeom prst="line">
            <a:avLst/>
          </a:prstGeom>
          <a:ln w="25400">
            <a:solidFill>
              <a:srgbClr val="FF0015"/>
            </a:solidFill>
          </a:ln>
        </p:spPr>
        <p:style>
          <a:lnRef idx="1">
            <a:schemeClr val="accent1"/>
          </a:lnRef>
          <a:fillRef idx="0">
            <a:schemeClr val="accent1"/>
          </a:fillRef>
          <a:effectRef idx="0">
            <a:schemeClr val="accent1"/>
          </a:effectRef>
          <a:fontRef idx="minor">
            <a:schemeClr val="tx1"/>
          </a:fontRef>
        </p:style>
      </p:cxnSp>
      <p:sp>
        <p:nvSpPr>
          <p:cNvPr id="4" name="标题 2"/>
          <p:cNvSpPr>
            <a:spLocks noGrp="1"/>
          </p:cNvSpPr>
          <p:nvPr>
            <p:custDataLst>
              <p:tags r:id="rId5"/>
            </p:custDataLst>
          </p:nvPr>
        </p:nvSpPr>
        <p:spPr>
          <a:xfrm>
            <a:off x="1243965" y="2606040"/>
            <a:ext cx="9562465" cy="1597660"/>
          </a:xfrm>
          <a:prstGeom prst="rect">
            <a:avLst/>
          </a:prstGeom>
        </p:spPr>
        <p:txBody>
          <a:bodyPr vert="horz" wrap="square" lIns="91440" tIns="45720" rIns="91440" bIns="45720" rtlCol="0" anchor="b" anchorCtr="0"/>
          <a:lstStyle>
            <a:lvl1pPr algn="ctr" defTabSz="914400" rtl="0" eaLnBrk="1" fontAlgn="auto" latinLnBrk="0" hangingPunct="1">
              <a:lnSpc>
                <a:spcPct val="100000"/>
              </a:lnSpc>
              <a:spcBef>
                <a:spcPct val="0"/>
              </a:spcBef>
              <a:buNone/>
              <a:defRPr kumimoji="0" lang="zh-CN" altLang="en-US" sz="4400" b="0" i="0" u="none" strike="noStrike" kern="1200" cap="none" spc="4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algn="dist">
              <a:lnSpc>
                <a:spcPct val="100000"/>
              </a:lnSpc>
              <a:buClrTx/>
              <a:buSzTx/>
              <a:buFontTx/>
            </a:pPr>
            <a:r>
              <a:rPr lang="zh-CN" altLang="en-US" sz="8800" b="1" spc="0" dirty="0">
                <a:ln w="19050" cmpd="sng">
                  <a:solidFill>
                    <a:schemeClr val="bg1"/>
                  </a:solidFill>
                  <a:prstDash val="solid"/>
                </a:ln>
                <a:blipFill>
                  <a:blip r:embed="rId8"/>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rPr>
              <a:t>五</a:t>
            </a:r>
            <a:r>
              <a:rPr sz="8800" b="1" spc="0" dirty="0">
                <a:ln w="19050" cmpd="sng">
                  <a:solidFill>
                    <a:schemeClr val="bg1"/>
                  </a:solidFill>
                  <a:prstDash val="solid"/>
                </a:ln>
                <a:blipFill>
                  <a:blip r:embed="rId8"/>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rPr>
              <a:t>四青年节的来历</a:t>
            </a:r>
          </a:p>
        </p:txBody>
      </p:sp>
      <p:pic>
        <p:nvPicPr>
          <p:cNvPr id="14" name="图片 13" descr="image8"/>
          <p:cNvPicPr>
            <a:picLocks noChangeAspect="1"/>
          </p:cNvPicPr>
          <p:nvPr/>
        </p:nvPicPr>
        <p:blipFill>
          <a:blip r:embed="rId9" cstate="screen">
            <a:lum bright="6000" contrast="24000"/>
            <a:extLst>
              <a:ext uri="{28A0092B-C50C-407E-A947-70E740481C1C}">
                <a14:useLocalDpi xmlns:a14="http://schemas.microsoft.com/office/drawing/2010/main"/>
              </a:ext>
            </a:extLst>
          </a:blip>
          <a:stretch>
            <a:fillRect/>
          </a:stretch>
        </p:blipFill>
        <p:spPr>
          <a:xfrm>
            <a:off x="0" y="5749290"/>
            <a:ext cx="1312545" cy="1212850"/>
          </a:xfrm>
          <a:prstGeom prst="rect">
            <a:avLst/>
          </a:prstGeom>
        </p:spPr>
      </p:pic>
      <p:pic>
        <p:nvPicPr>
          <p:cNvPr id="23" name="图片 22" descr="51miz-E1218252-DDA4C47B"/>
          <p:cNvPicPr>
            <a:picLocks noChangeAspect="1"/>
          </p:cNvPicPr>
          <p:nvPr/>
        </p:nvPicPr>
        <p:blipFill>
          <a:blip r:embed="rId10" cstate="screen">
            <a:extLst>
              <a:ext uri="{28A0092B-C50C-407E-A947-70E740481C1C}">
                <a14:useLocalDpi xmlns:a14="http://schemas.microsoft.com/office/drawing/2010/main"/>
              </a:ext>
            </a:extLst>
          </a:blip>
          <a:srcRect r="-3965"/>
          <a:stretch>
            <a:fillRect/>
          </a:stretch>
        </p:blipFill>
        <p:spPr>
          <a:xfrm>
            <a:off x="951230" y="581660"/>
            <a:ext cx="908050" cy="655320"/>
          </a:xfrm>
          <a:prstGeom prst="rect">
            <a:avLst/>
          </a:prstGeom>
        </p:spPr>
      </p:pic>
      <p:pic>
        <p:nvPicPr>
          <p:cNvPr id="24" name="图片 23" descr="51miz-E1218252-DDA4C47B"/>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650220" y="310515"/>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bldLvl="0" animBg="1"/>
      <p:bldP spid="11" grpId="1" animBg="1"/>
      <p:bldP spid="12" grpId="0" bldLvl="0" animBg="1"/>
      <p:bldP spid="12" grpId="1"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66825" y="2900680"/>
            <a:ext cx="5800725" cy="482600"/>
          </a:xfrm>
          <a:prstGeom prst="round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每年的五月四日是中国青年节</a:t>
            </a:r>
          </a:p>
        </p:txBody>
      </p:sp>
      <p:sp>
        <p:nvSpPr>
          <p:cNvPr id="3" name="矩形 2"/>
          <p:cNvSpPr/>
          <p:nvPr/>
        </p:nvSpPr>
        <p:spPr>
          <a:xfrm>
            <a:off x="1169670" y="3509010"/>
            <a:ext cx="6169660" cy="1814830"/>
          </a:xfrm>
          <a:prstGeom prst="rect">
            <a:avLst/>
          </a:prstGeom>
        </p:spPr>
        <p:txBody>
          <a:bodyPr wrap="square">
            <a:spAutoFit/>
          </a:bodyPr>
          <a:lstStyle/>
          <a:p>
            <a:pPr algn="just" fontAlgn="auto">
              <a:lnSpc>
                <a:spcPct val="200000"/>
              </a:lnSpc>
            </a:pPr>
            <a:r>
              <a:rPr lang="zh-CN" altLang="en-US" sz="2000" kern="0" dirty="0">
                <a:blipFill>
                  <a:blip r:embed="rId3"/>
                  <a:stretch>
                    <a:fillRect/>
                  </a:stretch>
                </a:blipFill>
                <a:uFillTx/>
                <a:latin typeface="思源黑体 CN Medium" panose="020B0600000000000000" charset="-122"/>
                <a:ea typeface="思源黑体 CN Medium" panose="020B0600000000000000" charset="-122"/>
                <a:cs typeface="思源黑体 CN Medium" panose="020B0600000000000000" charset="-122"/>
              </a:rPr>
              <a:t>是为纪念1919年5月4日爆发的五四运动而设立的。</a:t>
            </a:r>
            <a:r>
              <a:rPr lang="zh-CN" altLang="en-US" dirty="0" smtClean="0">
                <a:solidFill>
                  <a:schemeClr val="tx1"/>
                </a:solidFill>
                <a:latin typeface="思源黑体 CN Normal" panose="020B0400000000000000" charset="-122"/>
                <a:ea typeface="思源黑体 CN Normal" panose="020B0400000000000000" charset="-122"/>
                <a:cs typeface="思源黑体 CN Normal" panose="020B0400000000000000" charset="-122"/>
              </a:rPr>
              <a:t>它来源于中国1919年反帝爱国的”五四运动”。它不仅是对五四精神的继承与发展，更是当代中国青年朝气蓬勃的象征。</a:t>
            </a:r>
          </a:p>
        </p:txBody>
      </p:sp>
      <p:pic>
        <p:nvPicPr>
          <p:cNvPr id="12" name="图片 11" descr="51miz-E1166413-AB76B55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74510" y="2573020"/>
            <a:ext cx="4829810" cy="2628900"/>
          </a:xfrm>
          <a:prstGeom prst="rect">
            <a:avLst/>
          </a:prstGeom>
        </p:spPr>
      </p:pic>
      <p:sp>
        <p:nvSpPr>
          <p:cNvPr id="2" name="文本框 1"/>
          <p:cNvSpPr txBox="1"/>
          <p:nvPr/>
        </p:nvSpPr>
        <p:spPr>
          <a:xfrm>
            <a:off x="1713390" y="1793289"/>
            <a:ext cx="1420427"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3215" y="3248660"/>
            <a:ext cx="9335135" cy="1076325"/>
          </a:xfrm>
          <a:prstGeom prst="rect">
            <a:avLst/>
          </a:prstGeom>
        </p:spPr>
        <p:txBody>
          <a:bodyPr wrap="square">
            <a:spAutoFit/>
          </a:bodyPr>
          <a:lstStyle/>
          <a:p>
            <a:pPr algn="just" fontAlgn="auto">
              <a:lnSpc>
                <a:spcPct val="200000"/>
              </a:lnSpc>
            </a:pPr>
            <a:r>
              <a:rPr lang="zh-CN" altLang="en-US" sz="1600" dirty="0" smtClean="0">
                <a:latin typeface="思源黑体 CN Normal" panose="020B0400000000000000" charset="-122"/>
                <a:ea typeface="思源黑体 CN Normal" panose="020B0400000000000000" charset="-122"/>
                <a:cs typeface="思源黑体 CN Normal" panose="020B0400000000000000" charset="-122"/>
              </a:rPr>
              <a:t>1919年5月4日，一场发生在北京的以青年学生为主，广大群众、市民、工商人士等阶层共同参与的，通过示威游行、请愿、罢工、暴力对抗政府等多种形式进行的一场彻底的反帝、反封建的爱国运动爆发。</a:t>
            </a:r>
          </a:p>
        </p:txBody>
      </p:sp>
      <p:sp>
        <p:nvSpPr>
          <p:cNvPr id="4" name="文本框 3"/>
          <p:cNvSpPr txBox="1"/>
          <p:nvPr/>
        </p:nvSpPr>
        <p:spPr>
          <a:xfrm>
            <a:off x="1740535" y="2616200"/>
            <a:ext cx="2636520" cy="482600"/>
          </a:xfrm>
          <a:prstGeom prst="rect">
            <a:avLst/>
          </a:prstGeom>
          <a:blipFill rotWithShape="1">
            <a:blip r:embed="rId2"/>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1919年5月4日</a:t>
            </a:r>
          </a:p>
        </p:txBody>
      </p:sp>
      <p:sp>
        <p:nvSpPr>
          <p:cNvPr id="6" name="矩形 5"/>
          <p:cNvSpPr/>
          <p:nvPr/>
        </p:nvSpPr>
        <p:spPr>
          <a:xfrm>
            <a:off x="1593215" y="4324985"/>
            <a:ext cx="7891145" cy="1076325"/>
          </a:xfrm>
          <a:prstGeom prst="rect">
            <a:avLst/>
          </a:prstGeom>
        </p:spPr>
        <p:txBody>
          <a:bodyPr wrap="square">
            <a:spAutoFit/>
          </a:bodyPr>
          <a:lstStyle/>
          <a:p>
            <a:pPr algn="just" fontAlgn="auto">
              <a:lnSpc>
                <a:spcPct val="200000"/>
              </a:lnSpc>
            </a:pPr>
            <a:r>
              <a:rPr lang="zh-CN" altLang="en-US" sz="1600" dirty="0" smtClean="0">
                <a:latin typeface="思源黑体 CN Normal" panose="020B0400000000000000" charset="-122"/>
                <a:ea typeface="思源黑体 CN Normal" panose="020B0400000000000000" charset="-122"/>
                <a:cs typeface="思源黑体 CN Normal" panose="020B0400000000000000" charset="-122"/>
              </a:rPr>
              <a:t>北京高校3000余名学生高喊“外争主权，内惩国贼”的口号走上街头，为拯救民族危亡奔走呼号，天津、上海、广州、南京、杭州、武汉、济南的学生、工人也给予支持。</a:t>
            </a:r>
          </a:p>
        </p:txBody>
      </p:sp>
      <p:pic>
        <p:nvPicPr>
          <p:cNvPr id="11" name="图片 10" descr="51miz-E1033461-C715BA8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01175" y="3819525"/>
            <a:ext cx="1527175" cy="1734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4375" y="3343275"/>
            <a:ext cx="6608445" cy="1876425"/>
          </a:xfrm>
          <a:prstGeom prst="rect">
            <a:avLst/>
          </a:prstGeom>
        </p:spPr>
        <p:txBody>
          <a:bodyPr wrap="square">
            <a:spAutoFit/>
          </a:bodyPr>
          <a:lstStyle/>
          <a:p>
            <a:pPr algn="just" fontAlgn="auto">
              <a:lnSpc>
                <a:spcPct val="200000"/>
              </a:lnSpc>
            </a:pPr>
            <a:r>
              <a:rPr lang="zh-CN" altLang="en-US" sz="2000" kern="0" dirty="0">
                <a:blipFill>
                  <a:blip r:embed="rId2"/>
                  <a:stretch>
                    <a:fillRect/>
                  </a:stretch>
                </a:blipFill>
                <a:uFillTx/>
                <a:latin typeface="思源黑体 CN Medium" panose="020B0600000000000000" charset="-122"/>
                <a:ea typeface="思源黑体 CN Medium" panose="020B0600000000000000" charset="-122"/>
                <a:cs typeface="思源黑体 CN Medium" panose="020B0600000000000000" charset="-122"/>
              </a:rPr>
              <a:t>中国共产党党史一般将其定义为“反帝反封建的爱国运动”，</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它是中国近代史上划时代的里程碑，标志着中国新民主主义革命的开端，是旧民主主义革命和新民主主义革命的分水岭。</a:t>
            </a:r>
          </a:p>
        </p:txBody>
      </p:sp>
      <p:sp>
        <p:nvSpPr>
          <p:cNvPr id="4" name="文本框 3"/>
          <p:cNvSpPr txBox="1"/>
          <p:nvPr/>
        </p:nvSpPr>
        <p:spPr>
          <a:xfrm>
            <a:off x="4631055" y="2790825"/>
            <a:ext cx="6501765" cy="482600"/>
          </a:xfrm>
          <a:prstGeom prst="rect">
            <a:avLst/>
          </a:prstGeom>
          <a:blipFill rotWithShape="1">
            <a:blip r:embed="rId3"/>
            <a:stretch>
              <a:fillRect/>
            </a:stretch>
          </a:blipFill>
          <a:ln>
            <a:noFill/>
          </a:ln>
        </p:spPr>
        <p:txBody>
          <a:bodyPr wrap="none" tIns="45720" rtlCol="0" anchor="ctr" anchorCtr="1">
            <a:noAutofit/>
          </a:bodyPr>
          <a:lstStyle/>
          <a:p>
            <a:pPr lvl="0" algn="dist">
              <a:buClrTx/>
              <a:buSzTx/>
              <a:buFontTx/>
            </a:pPr>
            <a:r>
              <a:rPr lang="zh-CN" altLang="en-US" sz="24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五四运动直接影响了中国共产党的诞生和发展</a:t>
            </a:r>
          </a:p>
        </p:txBody>
      </p:sp>
      <p:pic>
        <p:nvPicPr>
          <p:cNvPr id="8" name="图片 7" descr="51miz-E1255690-7A8ED52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640" y="2255520"/>
            <a:ext cx="3180080" cy="318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4415790" y="1609090"/>
            <a:ext cx="3220720" cy="249555"/>
          </a:xfrm>
          <a:prstGeom prst="rect">
            <a:avLst/>
          </a:prstGeom>
        </p:spPr>
        <p:txBody>
          <a:bodyPr vert="horz" wrap="square" lIns="91440" tIns="45720" rIns="91440" bIns="45720" rtlCol="0" anchor="ctr" anchorCtr="0">
            <a:no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lvl="0" algn="dist">
              <a:lnSpc>
                <a:spcPct val="150000"/>
              </a:lnSpc>
              <a:buClrTx/>
              <a:buSzTx/>
              <a:buFontTx/>
            </a:pPr>
            <a:r>
              <a:rPr lang="zh-CN" altLang="en-US" sz="5400" kern="0" spc="0" dirty="0">
                <a:blipFill>
                  <a:blip r:embed="rId7"/>
                  <a:stretch>
                    <a:fillRect/>
                  </a:stretch>
                </a:blipFill>
                <a:latin typeface="汉仪劲楷简" panose="00020600040101010101" charset="-122"/>
                <a:ea typeface="汉仪劲楷简" panose="00020600040101010101" charset="-122"/>
                <a:cs typeface="汉仪雅酷黑 75W" panose="020B0804020202020204" pitchFamily="34" charset="-122"/>
                <a:sym typeface="+mn-ea"/>
              </a:rPr>
              <a:t>PATR 02</a:t>
            </a:r>
          </a:p>
        </p:txBody>
      </p:sp>
      <p:sp>
        <p:nvSpPr>
          <p:cNvPr id="11" name="任意多边形 10"/>
          <p:cNvSpPr/>
          <p:nvPr>
            <p:custDataLst>
              <p:tags r:id="rId2"/>
            </p:custDataLst>
          </p:nvPr>
        </p:nvSpPr>
        <p:spPr>
          <a:xfrm>
            <a:off x="4952365" y="1284605"/>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汉仪劲楷简" panose="00020600040101010101" charset="-122"/>
              <a:ea typeface="汉仪劲楷简" panose="00020600040101010101" charset="-122"/>
            </a:endParaRPr>
          </a:p>
        </p:txBody>
      </p:sp>
      <p:sp>
        <p:nvSpPr>
          <p:cNvPr id="12" name="任意多边形 11"/>
          <p:cNvSpPr/>
          <p:nvPr>
            <p:custDataLst>
              <p:tags r:id="rId3"/>
            </p:custDataLst>
          </p:nvPr>
        </p:nvSpPr>
        <p:spPr>
          <a:xfrm rot="10800000">
            <a:off x="4953000" y="2413000"/>
            <a:ext cx="2146935" cy="103505"/>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1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pc="200">
              <a:solidFill>
                <a:srgbClr val="FF0015"/>
              </a:solidFill>
              <a:latin typeface="汉仪劲楷简" panose="00020600040101010101" charset="-122"/>
              <a:ea typeface="汉仪劲楷简" panose="00020600040101010101" charset="-122"/>
            </a:endParaRPr>
          </a:p>
        </p:txBody>
      </p:sp>
      <p:cxnSp>
        <p:nvCxnSpPr>
          <p:cNvPr id="16" name="直接连接符 15"/>
          <p:cNvCxnSpPr/>
          <p:nvPr>
            <p:custDataLst>
              <p:tags r:id="rId4"/>
            </p:custDataLst>
          </p:nvPr>
        </p:nvCxnSpPr>
        <p:spPr>
          <a:xfrm>
            <a:off x="5771979" y="2286120"/>
            <a:ext cx="506730" cy="0"/>
          </a:xfrm>
          <a:prstGeom prst="line">
            <a:avLst/>
          </a:prstGeom>
          <a:ln w="25400">
            <a:solidFill>
              <a:srgbClr val="FF0015"/>
            </a:solidFill>
          </a:ln>
        </p:spPr>
        <p:style>
          <a:lnRef idx="1">
            <a:schemeClr val="accent1"/>
          </a:lnRef>
          <a:fillRef idx="0">
            <a:schemeClr val="accent1"/>
          </a:fillRef>
          <a:effectRef idx="0">
            <a:schemeClr val="accent1"/>
          </a:effectRef>
          <a:fontRef idx="minor">
            <a:schemeClr val="tx1"/>
          </a:fontRef>
        </p:style>
      </p:cxnSp>
      <p:sp>
        <p:nvSpPr>
          <p:cNvPr id="4" name="标题 2"/>
          <p:cNvSpPr>
            <a:spLocks noGrp="1"/>
          </p:cNvSpPr>
          <p:nvPr>
            <p:custDataLst>
              <p:tags r:id="rId5"/>
            </p:custDataLst>
          </p:nvPr>
        </p:nvSpPr>
        <p:spPr>
          <a:xfrm>
            <a:off x="1243965" y="2606040"/>
            <a:ext cx="9562465" cy="1597660"/>
          </a:xfrm>
          <a:prstGeom prst="rect">
            <a:avLst/>
          </a:prstGeom>
        </p:spPr>
        <p:txBody>
          <a:bodyPr vert="horz" wrap="square" lIns="91440" tIns="45720" rIns="91440" bIns="45720" rtlCol="0" anchor="b" anchorCtr="0">
            <a:noAutofit/>
          </a:bodyPr>
          <a:lstStyle>
            <a:lvl1pPr algn="ctr" defTabSz="914400" rtl="0" eaLnBrk="1" fontAlgn="auto" latinLnBrk="0" hangingPunct="1">
              <a:lnSpc>
                <a:spcPct val="100000"/>
              </a:lnSpc>
              <a:spcBef>
                <a:spcPct val="0"/>
              </a:spcBef>
              <a:buNone/>
              <a:defRPr kumimoji="0" lang="zh-CN" altLang="en-US" sz="4400" b="0" i="0" u="none" strike="noStrike" kern="1200" cap="none" spc="4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lgn="dist">
              <a:buClrTx/>
              <a:buSzTx/>
              <a:buFontTx/>
            </a:pPr>
            <a:r>
              <a:rPr sz="8800" b="1" spc="0" dirty="0">
                <a:ln w="19050" cmpd="sng">
                  <a:solidFill>
                    <a:schemeClr val="bg1"/>
                  </a:solidFill>
                  <a:prstDash val="solid"/>
                </a:ln>
                <a:blipFill>
                  <a:blip r:embed="rId8"/>
                  <a:stretch>
                    <a:fillRect/>
                  </a:stretch>
                </a:blipFill>
                <a:effectLst>
                  <a:outerShdw dist="12700" dir="2700000" algn="tl">
                    <a:srgbClr val="FF2610">
                      <a:alpha val="43137"/>
                    </a:srgbClr>
                  </a:outerShdw>
                </a:effectLst>
                <a:latin typeface="三极春联字体简" panose="00000500000000000000" charset="-122"/>
                <a:ea typeface="三极春联字体简" panose="00000500000000000000" charset="-122"/>
                <a:cs typeface="三极春联字体简" panose="00000500000000000000" charset="-122"/>
                <a:sym typeface="+mn-ea"/>
              </a:rPr>
              <a:t>五四精神具体内容</a:t>
            </a:r>
          </a:p>
        </p:txBody>
      </p:sp>
      <p:pic>
        <p:nvPicPr>
          <p:cNvPr id="14" name="图片 13" descr="image8"/>
          <p:cNvPicPr>
            <a:picLocks noChangeAspect="1"/>
          </p:cNvPicPr>
          <p:nvPr/>
        </p:nvPicPr>
        <p:blipFill>
          <a:blip r:embed="rId9" cstate="screen">
            <a:lum bright="6000" contrast="24000"/>
            <a:extLst>
              <a:ext uri="{28A0092B-C50C-407E-A947-70E740481C1C}">
                <a14:useLocalDpi xmlns:a14="http://schemas.microsoft.com/office/drawing/2010/main"/>
              </a:ext>
            </a:extLst>
          </a:blip>
          <a:stretch>
            <a:fillRect/>
          </a:stretch>
        </p:blipFill>
        <p:spPr>
          <a:xfrm>
            <a:off x="0" y="5749290"/>
            <a:ext cx="1312545" cy="1212850"/>
          </a:xfrm>
          <a:prstGeom prst="rect">
            <a:avLst/>
          </a:prstGeom>
        </p:spPr>
      </p:pic>
      <p:pic>
        <p:nvPicPr>
          <p:cNvPr id="23" name="图片 22" descr="51miz-E1218252-DDA4C47B"/>
          <p:cNvPicPr>
            <a:picLocks noChangeAspect="1"/>
          </p:cNvPicPr>
          <p:nvPr/>
        </p:nvPicPr>
        <p:blipFill>
          <a:blip r:embed="rId10" cstate="screen">
            <a:extLst>
              <a:ext uri="{28A0092B-C50C-407E-A947-70E740481C1C}">
                <a14:useLocalDpi xmlns:a14="http://schemas.microsoft.com/office/drawing/2010/main"/>
              </a:ext>
            </a:extLst>
          </a:blip>
          <a:srcRect r="-3965"/>
          <a:stretch>
            <a:fillRect/>
          </a:stretch>
        </p:blipFill>
        <p:spPr>
          <a:xfrm>
            <a:off x="951230" y="581660"/>
            <a:ext cx="908050" cy="655320"/>
          </a:xfrm>
          <a:prstGeom prst="rect">
            <a:avLst/>
          </a:prstGeom>
        </p:spPr>
      </p:pic>
      <p:pic>
        <p:nvPicPr>
          <p:cNvPr id="24" name="图片 23" descr="51miz-E1218252-DDA4C47B"/>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650220" y="310515"/>
            <a:ext cx="758825" cy="119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bldLvl="0" animBg="1"/>
      <p:bldP spid="11" grpId="1" animBg="1"/>
      <p:bldP spid="12" grpId="0" bldLvl="0" animBg="1"/>
      <p:bldP spid="12"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04303" y="2357701"/>
            <a:ext cx="3383280" cy="521970"/>
          </a:xfrm>
          <a:prstGeom prst="rect">
            <a:avLst/>
          </a:prstGeom>
        </p:spPr>
        <p:txBody>
          <a:bodyPr wrap="none">
            <a:spAutoFit/>
          </a:bodyPr>
          <a:lstStyle/>
          <a:p>
            <a:r>
              <a:rPr lang="zh-CN" altLang="en-US" sz="28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rPr>
              <a:t>五四精神的核心内容</a:t>
            </a:r>
          </a:p>
        </p:txBody>
      </p:sp>
      <p:sp>
        <p:nvSpPr>
          <p:cNvPr id="8" name="矩形 7"/>
          <p:cNvSpPr/>
          <p:nvPr/>
        </p:nvSpPr>
        <p:spPr>
          <a:xfrm>
            <a:off x="1781175" y="3884295"/>
            <a:ext cx="8629650" cy="1260475"/>
          </a:xfrm>
          <a:prstGeom prst="rect">
            <a:avLst/>
          </a:prstGeom>
        </p:spPr>
        <p:txBody>
          <a:bodyPr wrap="square">
            <a:spAutoFit/>
          </a:bodyPr>
          <a:lstStyle/>
          <a:p>
            <a:pPr fontAlgn="auto">
              <a:lnSpc>
                <a:spcPct val="200000"/>
              </a:lnSpc>
            </a:pPr>
            <a:r>
              <a:rPr lang="zh-CN" altLang="en-US" sz="2000" b="1" dirty="0" smtClean="0">
                <a:latin typeface="思源黑体 CN Normal" panose="020B0400000000000000" charset="-122"/>
                <a:ea typeface="思源黑体 CN Normal" panose="020B0400000000000000" charset="-122"/>
                <a:cs typeface="思源黑体 CN Normal" panose="020B0400000000000000" charset="-122"/>
              </a:rPr>
              <a:t>概括地讲</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就是</a:t>
            </a:r>
            <a:r>
              <a:rPr lang="zh-CN" altLang="en-US" sz="2000" kern="0" dirty="0">
                <a:blipFill>
                  <a:blip r:embed="rId2"/>
                  <a:stretch>
                    <a:fillRect/>
                  </a:stretch>
                </a:blipFill>
                <a:uFillTx/>
                <a:latin typeface="思源黑体 CN Medium" panose="020B0600000000000000" charset="-122"/>
                <a:ea typeface="思源黑体 CN Medium" panose="020B0600000000000000" charset="-122"/>
                <a:cs typeface="思源黑体 CN Medium" panose="020B0600000000000000" charset="-122"/>
              </a:rPr>
              <a:t>彻底地、不妥协地反帝反封建的爱国精神</a:t>
            </a:r>
            <a:r>
              <a:rPr lang="zh-CN" altLang="en-US" dirty="0" smtClean="0">
                <a:latin typeface="思源黑体 CN Normal" panose="020B0400000000000000" charset="-122"/>
                <a:ea typeface="思源黑体 CN Normal" panose="020B0400000000000000" charset="-122"/>
                <a:cs typeface="思源黑体 CN Normal" panose="020B0400000000000000" charset="-122"/>
              </a:rPr>
              <a:t>。我们应该为了民族的独立和解放，为了国家的繁荣和富强，前仆后继，英勇奋斗，积极进取，勤奋工作。</a:t>
            </a:r>
          </a:p>
        </p:txBody>
      </p:sp>
      <p:sp>
        <p:nvSpPr>
          <p:cNvPr id="10" name="文本框 9"/>
          <p:cNvSpPr txBox="1"/>
          <p:nvPr/>
        </p:nvSpPr>
        <p:spPr>
          <a:xfrm>
            <a:off x="2482850" y="320675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爱国</a:t>
            </a:r>
          </a:p>
        </p:txBody>
      </p:sp>
      <p:sp>
        <p:nvSpPr>
          <p:cNvPr id="13" name="文本框 12"/>
          <p:cNvSpPr txBox="1"/>
          <p:nvPr/>
        </p:nvSpPr>
        <p:spPr>
          <a:xfrm>
            <a:off x="4302760" y="320675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进步</a:t>
            </a:r>
          </a:p>
        </p:txBody>
      </p:sp>
      <p:sp>
        <p:nvSpPr>
          <p:cNvPr id="16" name="文本框 15"/>
          <p:cNvSpPr txBox="1"/>
          <p:nvPr/>
        </p:nvSpPr>
        <p:spPr>
          <a:xfrm>
            <a:off x="6122670" y="320675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民主</a:t>
            </a:r>
          </a:p>
        </p:txBody>
      </p:sp>
      <p:sp>
        <p:nvSpPr>
          <p:cNvPr id="19" name="文本框 18"/>
          <p:cNvSpPr txBox="1"/>
          <p:nvPr/>
        </p:nvSpPr>
        <p:spPr>
          <a:xfrm>
            <a:off x="7942580" y="320675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科学</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4080" y="1951355"/>
            <a:ext cx="2962910" cy="583565"/>
          </a:xfrm>
          <a:prstGeom prst="rect">
            <a:avLst/>
          </a:prstGeom>
        </p:spPr>
        <p:txBody>
          <a:bodyPr wrap="square">
            <a:spAutoFit/>
          </a:bodyPr>
          <a:lstStyle/>
          <a:p>
            <a:pPr lvl="0" algn="l">
              <a:buClrTx/>
              <a:buSzTx/>
              <a:buFontTx/>
            </a:pPr>
            <a:r>
              <a:rPr lang="zh-CN" altLang="en-US" sz="32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五四精神诠释</a:t>
            </a:r>
          </a:p>
        </p:txBody>
      </p:sp>
      <p:sp>
        <p:nvSpPr>
          <p:cNvPr id="8" name="矩形 7"/>
          <p:cNvSpPr/>
          <p:nvPr/>
        </p:nvSpPr>
        <p:spPr>
          <a:xfrm>
            <a:off x="2499995" y="2714625"/>
            <a:ext cx="3319780" cy="645160"/>
          </a:xfrm>
          <a:prstGeom prst="rect">
            <a:avLst/>
          </a:prstGeom>
        </p:spPr>
        <p:txBody>
          <a:bodyPr wrap="square">
            <a:spAutoFit/>
          </a:bodyPr>
          <a:lstStyle/>
          <a:p>
            <a:pPr fontAlgn="auto">
              <a:lnSpc>
                <a:spcPct val="200000"/>
              </a:lnSpc>
            </a:pPr>
            <a:r>
              <a:rPr lang="zh-CN" altLang="en-US" dirty="0" smtClean="0">
                <a:latin typeface="思源黑体 CN Normal" panose="020B0400000000000000" charset="-122"/>
                <a:ea typeface="思源黑体 CN Normal" panose="020B0400000000000000" charset="-122"/>
                <a:cs typeface="思源黑体 CN Normal" panose="020B0400000000000000" charset="-122"/>
              </a:rPr>
              <a:t>爱国主义是五四精神的源泉</a:t>
            </a:r>
          </a:p>
        </p:txBody>
      </p:sp>
      <p:sp>
        <p:nvSpPr>
          <p:cNvPr id="10" name="文本框 9"/>
          <p:cNvSpPr txBox="1"/>
          <p:nvPr/>
        </p:nvSpPr>
        <p:spPr>
          <a:xfrm>
            <a:off x="1046480" y="2849245"/>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源泉</a:t>
            </a:r>
          </a:p>
        </p:txBody>
      </p:sp>
      <p:sp>
        <p:nvSpPr>
          <p:cNvPr id="20" name="矩形 19"/>
          <p:cNvSpPr/>
          <p:nvPr/>
        </p:nvSpPr>
        <p:spPr>
          <a:xfrm>
            <a:off x="8110220" y="2528570"/>
            <a:ext cx="3056890" cy="1021080"/>
          </a:xfrm>
          <a:prstGeom prst="rect">
            <a:avLst/>
          </a:prstGeom>
        </p:spPr>
        <p:txBody>
          <a:bodyPr wrap="square">
            <a:spAutoFit/>
          </a:bodyPr>
          <a:lstStyle/>
          <a:p>
            <a:pPr fontAlgn="auto">
              <a:lnSpc>
                <a:spcPct val="168000"/>
              </a:lnSpc>
            </a:pPr>
            <a:r>
              <a:rPr lang="zh-CN" altLang="en-US" dirty="0" smtClean="0">
                <a:latin typeface="思源黑体 CN Normal" panose="020B0400000000000000" charset="-122"/>
                <a:ea typeface="思源黑体 CN Normal" panose="020B0400000000000000" charset="-122"/>
                <a:cs typeface="思源黑体 CN Normal" panose="020B0400000000000000" charset="-122"/>
              </a:rPr>
              <a:t>理性精神，个性解放、反帝反封建是民主与科学的内容</a:t>
            </a:r>
          </a:p>
        </p:txBody>
      </p:sp>
      <p:sp>
        <p:nvSpPr>
          <p:cNvPr id="23" name="文本框 22"/>
          <p:cNvSpPr txBox="1"/>
          <p:nvPr/>
        </p:nvSpPr>
        <p:spPr>
          <a:xfrm>
            <a:off x="6630035" y="2849245"/>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核心</a:t>
            </a:r>
          </a:p>
        </p:txBody>
      </p:sp>
      <p:sp>
        <p:nvSpPr>
          <p:cNvPr id="24" name="矩形 23"/>
          <p:cNvSpPr/>
          <p:nvPr/>
        </p:nvSpPr>
        <p:spPr>
          <a:xfrm>
            <a:off x="2499995" y="3664585"/>
            <a:ext cx="4104640" cy="1021080"/>
          </a:xfrm>
          <a:prstGeom prst="rect">
            <a:avLst/>
          </a:prstGeom>
        </p:spPr>
        <p:txBody>
          <a:bodyPr wrap="square">
            <a:spAutoFit/>
          </a:bodyPr>
          <a:lstStyle/>
          <a:p>
            <a:pPr lvl="0" algn="l">
              <a:lnSpc>
                <a:spcPct val="168000"/>
              </a:lnSpc>
              <a:buClrTx/>
              <a:buSzTx/>
              <a:buFontTx/>
            </a:pPr>
            <a:r>
              <a:rPr lang="zh-CN" altLang="en-US" dirty="0" smtClean="0">
                <a:latin typeface="思源黑体 CN Normal" panose="020B0400000000000000" charset="-122"/>
                <a:ea typeface="思源黑体 CN Normal" panose="020B0400000000000000" charset="-122"/>
                <a:cs typeface="思源黑体 CN Normal" panose="020B0400000000000000" charset="-122"/>
                <a:sym typeface="+mn-ea"/>
              </a:rPr>
              <a:t>勇于探索、敢于创新、解放思想、实行变革是民主与科学提出和实现的途径</a:t>
            </a:r>
          </a:p>
        </p:txBody>
      </p:sp>
      <p:sp>
        <p:nvSpPr>
          <p:cNvPr id="27" name="文本框 26"/>
          <p:cNvSpPr txBox="1"/>
          <p:nvPr/>
        </p:nvSpPr>
        <p:spPr>
          <a:xfrm>
            <a:off x="1028065" y="394208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途径</a:t>
            </a:r>
          </a:p>
        </p:txBody>
      </p:sp>
      <p:sp>
        <p:nvSpPr>
          <p:cNvPr id="28" name="矩形 27"/>
          <p:cNvSpPr/>
          <p:nvPr/>
        </p:nvSpPr>
        <p:spPr>
          <a:xfrm>
            <a:off x="8091805" y="3870325"/>
            <a:ext cx="3701415" cy="556260"/>
          </a:xfrm>
          <a:prstGeom prst="rect">
            <a:avLst/>
          </a:prstGeom>
        </p:spPr>
        <p:txBody>
          <a:bodyPr wrap="square">
            <a:spAutoFit/>
          </a:bodyPr>
          <a:lstStyle/>
          <a:p>
            <a:pPr fontAlgn="auto">
              <a:lnSpc>
                <a:spcPct val="168000"/>
              </a:lnSpc>
            </a:pPr>
            <a:r>
              <a:rPr lang="zh-CN" altLang="en-US" dirty="0" smtClean="0">
                <a:latin typeface="思源黑体 CN Normal" panose="020B0400000000000000" charset="-122"/>
                <a:ea typeface="思源黑体 CN Normal" panose="020B0400000000000000" charset="-122"/>
                <a:cs typeface="思源黑体 CN Normal" panose="020B0400000000000000" charset="-122"/>
              </a:rPr>
              <a:t>民主与科学是五四精神的核心</a:t>
            </a:r>
          </a:p>
        </p:txBody>
      </p:sp>
      <p:sp>
        <p:nvSpPr>
          <p:cNvPr id="31" name="文本框 30"/>
          <p:cNvSpPr txBox="1"/>
          <p:nvPr/>
        </p:nvSpPr>
        <p:spPr>
          <a:xfrm>
            <a:off x="6611620" y="3942080"/>
            <a:ext cx="1381760" cy="482600"/>
          </a:xfrm>
          <a:prstGeom prst="roundRect">
            <a:avLst/>
          </a:prstGeom>
          <a:blipFill rotWithShape="1">
            <a:blip r:embed="rId3" cstate="screen">
              <a:extLst>
                <a:ext uri="{28A0092B-C50C-407E-A947-70E740481C1C}">
                  <a14:useLocalDpi xmlns:a14="http://schemas.microsoft.com/office/drawing/2010/main"/>
                </a:ext>
              </a:extLst>
            </a:blip>
            <a:stretch>
              <a:fillRect/>
            </a:stretch>
          </a:blipFill>
          <a:ln>
            <a:noFill/>
          </a:ln>
        </p:spPr>
        <p:txBody>
          <a:bodyPr wrap="none" tIns="45720" rtlCol="0" anchor="ctr" anchorCtr="1">
            <a:noAutofit/>
          </a:bodyPr>
          <a:lstStyle/>
          <a:p>
            <a:pPr lvl="0" algn="dist">
              <a:buClrTx/>
              <a:buSzTx/>
              <a:buFontTx/>
            </a:pPr>
            <a:r>
              <a:rPr lang="zh-CN" altLang="en-US" sz="2800" dirty="0">
                <a:solidFill>
                  <a:schemeClr val="bg1"/>
                </a:solidFill>
                <a:latin typeface="三极春联字体简" panose="00000500000000000000" charset="-122"/>
                <a:ea typeface="三极春联字体简" panose="00000500000000000000" charset="-122"/>
                <a:cs typeface="思源黑体 CN Normal" panose="020B0400000000000000" charset="-122"/>
                <a:sym typeface="+mn-ea"/>
              </a:rPr>
              <a:t>内容</a:t>
            </a:r>
          </a:p>
        </p:txBody>
      </p:sp>
      <p:sp>
        <p:nvSpPr>
          <p:cNvPr id="32" name="矩形 31"/>
          <p:cNvSpPr/>
          <p:nvPr/>
        </p:nvSpPr>
        <p:spPr>
          <a:xfrm>
            <a:off x="927100" y="4642485"/>
            <a:ext cx="9641840" cy="1330960"/>
          </a:xfrm>
          <a:prstGeom prst="rect">
            <a:avLst/>
          </a:prstGeom>
        </p:spPr>
        <p:txBody>
          <a:bodyPr wrap="square">
            <a:spAutoFit/>
          </a:bodyPr>
          <a:lstStyle/>
          <a:p>
            <a:pPr lvl="0" algn="l">
              <a:lnSpc>
                <a:spcPct val="168000"/>
              </a:lnSpc>
              <a:buClrTx/>
              <a:buSzTx/>
              <a:buFontTx/>
            </a:pPr>
            <a:r>
              <a:rPr lang="zh-CN" altLang="en-US" sz="2800" kern="0" dirty="0">
                <a:blipFill>
                  <a:blip r:embed="rId2"/>
                  <a:stretch>
                    <a:fillRect/>
                  </a:stretch>
                </a:blipFill>
                <a:uFillTx/>
                <a:latin typeface="三极春联字体简" panose="00000500000000000000" charset="-122"/>
                <a:ea typeface="三极春联字体简" panose="00000500000000000000" charset="-122"/>
                <a:cs typeface="思源黑体 CN Medium" panose="020B0600000000000000" charset="-122"/>
                <a:sym typeface="+mn-ea"/>
              </a:rPr>
              <a:t>最终目的：</a:t>
            </a:r>
            <a:r>
              <a:rPr lang="zh-CN" altLang="en-US" sz="2000" dirty="0" smtClean="0">
                <a:latin typeface="思源黑体 CN Normal" panose="020B0400000000000000" charset="-122"/>
                <a:ea typeface="思源黑体 CN Normal" panose="020B0400000000000000" charset="-122"/>
                <a:cs typeface="思源黑体 CN Normal" panose="020B0400000000000000" charset="-122"/>
                <a:sym typeface="+mn-ea"/>
              </a:rPr>
              <a:t>都是为了振兴中华民族。因此，纪念五四运动。</a:t>
            </a:r>
          </a:p>
          <a:p>
            <a:pPr lvl="0" algn="l">
              <a:lnSpc>
                <a:spcPct val="168000"/>
              </a:lnSpc>
              <a:buClrTx/>
              <a:buSzTx/>
              <a:buFontTx/>
            </a:pPr>
            <a:r>
              <a:rPr lang="zh-CN" altLang="en-US" sz="2000" dirty="0" smtClean="0">
                <a:latin typeface="思源黑体 CN Normal" panose="020B0400000000000000" charset="-122"/>
                <a:ea typeface="思源黑体 CN Normal" panose="020B0400000000000000" charset="-122"/>
                <a:cs typeface="思源黑体 CN Normal" panose="020B0400000000000000" charset="-122"/>
                <a:sym typeface="+mn-ea"/>
              </a:rPr>
              <a:t>发扬五四精神，应该把这些方面结合起来，为振兴中华民族面努力奋斗。</a:t>
            </a:r>
          </a:p>
        </p:txBody>
      </p:sp>
      <p:pic>
        <p:nvPicPr>
          <p:cNvPr id="4" name="图片 3" descr="51miz-E1173595-1A8D9C4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653145" y="4464685"/>
            <a:ext cx="2946400" cy="154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4" grpId="0"/>
      <p:bldP spid="28"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自定义 166">
      <a:dk1>
        <a:srgbClr val="0F1423"/>
      </a:dk1>
      <a:lt1>
        <a:srgbClr val="FFFFFF"/>
      </a:lt1>
      <a:dk2>
        <a:srgbClr val="0F1423"/>
      </a:dk2>
      <a:lt2>
        <a:srgbClr val="FFFFFF"/>
      </a:lt2>
      <a:accent1>
        <a:srgbClr val="FF0015"/>
      </a:accent1>
      <a:accent2>
        <a:srgbClr val="FF0015"/>
      </a:accent2>
      <a:accent3>
        <a:srgbClr val="FF0015"/>
      </a:accent3>
      <a:accent4>
        <a:srgbClr val="FF0015"/>
      </a:accent4>
      <a:accent5>
        <a:srgbClr val="FF0015"/>
      </a:accent5>
      <a:accent6>
        <a:srgbClr val="FF0015"/>
      </a:accent6>
      <a:hlink>
        <a:srgbClr val="FF0015"/>
      </a:hlink>
      <a:folHlink>
        <a:srgbClr val="954D72"/>
      </a:folHlink>
    </a:clrScheme>
    <a:fontScheme name="Office">
      <a:majorFont>
        <a:latin typeface="思源黑体 CN Normal"/>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891</Words>
  <Application>Microsoft Office PowerPoint</Application>
  <PresentationFormat>宽屏</PresentationFormat>
  <Paragraphs>119</Paragraphs>
  <Slides>26</Slides>
  <Notes>2</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26</vt:i4>
      </vt:variant>
    </vt:vector>
  </HeadingPairs>
  <TitlesOfParts>
    <vt:vector size="41" baseType="lpstr">
      <vt:lpstr>Aa攒劲小楷</vt:lpstr>
      <vt:lpstr>Meiryo</vt:lpstr>
      <vt:lpstr>汉仪劲楷简</vt:lpstr>
      <vt:lpstr>汉仪雅酷黑 75W</vt:lpstr>
      <vt:lpstr>三极春联字体简</vt:lpstr>
      <vt:lpstr>思源黑体 CN Medium</vt:lpstr>
      <vt:lpstr>思源黑体 CN Normal</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62</cp:revision>
  <dcterms:created xsi:type="dcterms:W3CDTF">2021-09-01T05:32:00Z</dcterms:created>
  <dcterms:modified xsi:type="dcterms:W3CDTF">2023-05-30T08:27:14Z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F823E5146F3146EEA3F47A18C50292BF</vt:lpwstr>
  </property>
</Properties>
</file>