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6" r:id="rId2"/>
    <p:sldMasterId id="2147483670" r:id="rId3"/>
  </p:sldMasterIdLst>
  <p:notesMasterIdLst>
    <p:notesMasterId r:id="rId25"/>
  </p:notesMasterIdLst>
  <p:handoutMasterIdLst>
    <p:handoutMasterId r:id="rId26"/>
  </p:handoutMasterIdLst>
  <p:sldIdLst>
    <p:sldId id="3243" r:id="rId4"/>
    <p:sldId id="3385" r:id="rId5"/>
    <p:sldId id="3397" r:id="rId6"/>
    <p:sldId id="3480" r:id="rId7"/>
    <p:sldId id="3509" r:id="rId8"/>
    <p:sldId id="3484" r:id="rId9"/>
    <p:sldId id="3510" r:id="rId10"/>
    <p:sldId id="3486" r:id="rId11"/>
    <p:sldId id="3517" r:id="rId12"/>
    <p:sldId id="3514" r:id="rId13"/>
    <p:sldId id="3515" r:id="rId14"/>
    <p:sldId id="3511" r:id="rId15"/>
    <p:sldId id="3520" r:id="rId16"/>
    <p:sldId id="3521" r:id="rId17"/>
    <p:sldId id="3522" r:id="rId18"/>
    <p:sldId id="3512" r:id="rId19"/>
    <p:sldId id="3479" r:id="rId20"/>
    <p:sldId id="3518" r:id="rId21"/>
    <p:sldId id="3519" r:id="rId22"/>
    <p:sldId id="3443" r:id="rId23"/>
    <p:sldId id="3523" r:id="rId24"/>
  </p:sldIdLst>
  <p:sldSz cx="9147175" cy="51450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5295" indent="-1295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2495" indent="-2616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69695" indent="-39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6895" indent="-5264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62560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195072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27584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601595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 userDrawn="1">
          <p15:clr>
            <a:srgbClr val="A4A3A4"/>
          </p15:clr>
        </p15:guide>
        <p15:guide id="2" orient="horz" pos="4178" userDrawn="1">
          <p15:clr>
            <a:srgbClr val="A4A3A4"/>
          </p15:clr>
        </p15:guide>
        <p15:guide id="3" orient="horz" pos="202" userDrawn="1">
          <p15:clr>
            <a:srgbClr val="A4A3A4"/>
          </p15:clr>
        </p15:guide>
        <p15:guide id="4" orient="horz" pos="2952" userDrawn="1">
          <p15:clr>
            <a:srgbClr val="A4A3A4"/>
          </p15:clr>
        </p15:guide>
        <p15:guide id="5" pos="4021" userDrawn="1">
          <p15:clr>
            <a:srgbClr val="A4A3A4"/>
          </p15:clr>
        </p15:guide>
        <p15:guide id="6" pos="7589" userDrawn="1">
          <p15:clr>
            <a:srgbClr val="A4A3A4"/>
          </p15:clr>
        </p15:guide>
        <p15:guide id="7" pos="342" userDrawn="1">
          <p15:clr>
            <a:srgbClr val="A4A3A4"/>
          </p15:clr>
        </p15:guide>
        <p15:guide id="8" pos="1362" userDrawn="1">
          <p15:clr>
            <a:srgbClr val="A4A3A4"/>
          </p15:clr>
        </p15:guide>
        <p15:guide id="9" pos="2916" userDrawn="1">
          <p15:clr>
            <a:srgbClr val="A4A3A4"/>
          </p15:clr>
        </p15:guide>
        <p15:guide id="10" pos="5467" userDrawn="1">
          <p15:clr>
            <a:srgbClr val="A4A3A4"/>
          </p15:clr>
        </p15:guide>
        <p15:guide id="11" pos="252" userDrawn="1">
          <p15:clr>
            <a:srgbClr val="A4A3A4"/>
          </p15:clr>
        </p15:guide>
        <p15:guide id="12" pos="9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54">
          <p15:clr>
            <a:srgbClr val="A4A3A4"/>
          </p15:clr>
        </p15:guide>
        <p15:guide id="2" pos="21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0C5"/>
    <a:srgbClr val="B8D2C8"/>
    <a:srgbClr val="FBFCF6"/>
    <a:srgbClr val="B0D4C6"/>
    <a:srgbClr val="FAFAFA"/>
    <a:srgbClr val="7F7F7F"/>
    <a:srgbClr val="EBEDEC"/>
    <a:srgbClr val="569B67"/>
    <a:srgbClr val="64A4B8"/>
    <a:srgbClr val="038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6314" autoAdjust="0"/>
  </p:normalViewPr>
  <p:slideViewPr>
    <p:cSldViewPr>
      <p:cViewPr varScale="1">
        <p:scale>
          <a:sx n="143" d="100"/>
          <a:sy n="143" d="100"/>
        </p:scale>
        <p:origin x="702" y="120"/>
      </p:cViewPr>
      <p:guideLst>
        <p:guide orient="horz" pos="328"/>
        <p:guide orient="horz" pos="4178"/>
        <p:guide orient="horz" pos="202"/>
        <p:guide orient="horz" pos="2952"/>
        <p:guide pos="4021"/>
        <p:guide pos="7589"/>
        <p:guide pos="342"/>
        <p:guide pos="1362"/>
        <p:guide pos="2916"/>
        <p:guide pos="5467"/>
        <p:guide pos="252"/>
        <p:guide pos="953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notesViewPr>
    <p:cSldViewPr showGuides="1">
      <p:cViewPr varScale="1">
        <p:scale>
          <a:sx n="65" d="100"/>
          <a:sy n="65" d="100"/>
        </p:scale>
        <p:origin x="-3360" y="-96"/>
      </p:cViewPr>
      <p:guideLst>
        <p:guide orient="horz" pos="3354"/>
        <p:guide pos="21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6077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2023/5/30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618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38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897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409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921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560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5072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584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0096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9736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https://www.ypppt.com/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36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894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216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9487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202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1907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71209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6950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8364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8513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4875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86226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3043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5441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990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1679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138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44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9256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24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709412"/>
      </p:ext>
    </p:extLst>
  </p:cSld>
  <p:clrMapOvr>
    <a:masterClrMapping/>
  </p:clrMapOvr>
  <p:transition spd="med" advClick="0" advTm="0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9020126"/>
      </p:ext>
    </p:extLst>
  </p:cSld>
  <p:clrMapOvr>
    <a:masterClrMapping/>
  </p:clrMapOvr>
  <p:transition spd="med" advClick="0" advTm="0"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544401"/>
      </p:ext>
    </p:extLst>
  </p:cSld>
  <p:clrMapOvr>
    <a:masterClrMapping/>
  </p:clrMapOvr>
  <p:transition spd="med" advClick="0" advTm="0"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6548369"/>
      </p:ext>
    </p:extLst>
  </p:cSld>
  <p:clrMapOvr>
    <a:masterClrMapping/>
  </p:clrMapOvr>
  <p:transition spd="med" advClick="0" advTm="0"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21199"/>
      </p:ext>
    </p:extLst>
  </p:cSld>
  <p:clrMapOvr>
    <a:masterClrMapping/>
  </p:clrMapOvr>
  <p:transition spd="med" advClick="0" advTm="0"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973187" y="5026658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节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日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www.ypppt.com/jieri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4327735"/>
      </p:ext>
    </p:extLst>
  </p:cSld>
  <p:clrMapOvr>
    <a:masterClrMapping/>
  </p:clrMapOvr>
  <p:transition spd="med" advClick="0" advTm="0"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454146"/>
      </p:ext>
    </p:extLst>
  </p:cSld>
  <p:clrMapOvr>
    <a:masterClrMapping/>
  </p:clrMapOvr>
  <p:transition spd="med" advClick="0" advTm="0">
    <p:push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4868883"/>
      </p:ext>
    </p:extLst>
  </p:cSld>
  <p:clrMapOvr>
    <a:masterClrMapping/>
  </p:clrMapOvr>
  <p:transition spd="med" advClick="0" advTm="0">
    <p:push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359" y="206043"/>
            <a:ext cx="8232458" cy="85751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359" y="1200521"/>
            <a:ext cx="8232458" cy="33955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360" y="4768736"/>
            <a:ext cx="2134341" cy="273928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2E3AAC11-D570-4EA9-AFC0-30FB72BA45EB}" type="datetimeFigureOut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2023/5/30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5285" y="4768736"/>
            <a:ext cx="2896605" cy="273928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5475" y="4768736"/>
            <a:ext cx="2134341" cy="273928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55ECCFAA-F4FB-487C-9F1E-C8836D0C3DC9}" type="slidenum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522644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1702" y="206043"/>
            <a:ext cx="2058114" cy="438999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359" y="206043"/>
            <a:ext cx="6021890" cy="438999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360" y="4768736"/>
            <a:ext cx="2134341" cy="273928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2E3AAC11-D570-4EA9-AFC0-30FB72BA45EB}" type="datetimeFigureOut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2023/5/30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5285" y="4768736"/>
            <a:ext cx="2896605" cy="273928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5475" y="4768736"/>
            <a:ext cx="2134341" cy="273928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55ECCFAA-F4FB-487C-9F1E-C8836D0C3DC9}" type="slidenum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06051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push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6019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397" y="842032"/>
            <a:ext cx="6860381" cy="1791253"/>
          </a:xfrm>
        </p:spPr>
        <p:txBody>
          <a:bodyPr anchor="b"/>
          <a:lstStyle>
            <a:lvl1pPr algn="ctr">
              <a:defRPr sz="450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397" y="2702363"/>
            <a:ext cx="6860381" cy="124220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91" indent="0" algn="ctr">
              <a:buNone/>
              <a:defRPr sz="1500"/>
            </a:lvl2pPr>
            <a:lvl3pPr marL="685983" indent="0" algn="ctr">
              <a:buNone/>
              <a:defRPr sz="1350"/>
            </a:lvl3pPr>
            <a:lvl4pPr marL="1028974" indent="0" algn="ctr">
              <a:buNone/>
              <a:defRPr sz="1200"/>
            </a:lvl4pPr>
            <a:lvl5pPr marL="1371966" indent="0" algn="ctr">
              <a:buNone/>
              <a:defRPr sz="1200"/>
            </a:lvl5pPr>
            <a:lvl6pPr marL="1714957" indent="0" algn="ctr">
              <a:buNone/>
              <a:defRPr sz="1200"/>
            </a:lvl6pPr>
            <a:lvl7pPr marL="2057949" indent="0" algn="ctr">
              <a:buNone/>
              <a:defRPr sz="1200"/>
            </a:lvl7pPr>
            <a:lvl8pPr marL="2400940" indent="0" algn="ctr">
              <a:buNone/>
              <a:defRPr sz="1200"/>
            </a:lvl8pPr>
            <a:lvl9pPr marL="2743932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65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34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04" y="1282700"/>
            <a:ext cx="7889438" cy="2140213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104" y="3443160"/>
            <a:ext cx="7889438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941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868" y="1369642"/>
            <a:ext cx="3887549" cy="326451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58" y="1369642"/>
            <a:ext cx="3887549" cy="326451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97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60" y="273929"/>
            <a:ext cx="7889438" cy="99447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60" y="1261261"/>
            <a:ext cx="3869683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60" y="1879386"/>
            <a:ext cx="3869683" cy="276429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0757" y="1261261"/>
            <a:ext cx="3888741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0757" y="1879386"/>
            <a:ext cx="3888741" cy="276429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2864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96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275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60" y="343006"/>
            <a:ext cx="2950202" cy="1200521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741" y="740798"/>
            <a:ext cx="4630757" cy="3656347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60" y="1543526"/>
            <a:ext cx="2950202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736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60" y="343006"/>
            <a:ext cx="2950202" cy="1200521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741" y="740798"/>
            <a:ext cx="4630757" cy="3656347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60" y="1543526"/>
            <a:ext cx="2950202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8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5" name="组合 3"/>
          <p:cNvGrpSpPr/>
          <p:nvPr userDrawn="1"/>
        </p:nvGrpSpPr>
        <p:grpSpPr bwMode="auto">
          <a:xfrm flipH="1">
            <a:off x="-1" y="248095"/>
            <a:ext cx="1797790" cy="507363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13" name="矩形 1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-1" y="370411"/>
            <a:ext cx="1796714" cy="25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6" tIns="32518" rIns="65036" bIns="32518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panose="020B0300000000000000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panose="020B0300000000000000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panose="020B0300000000000000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panose="020B0300000000000000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panose="020B0300000000000000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panose="020B0300000000000000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panose="020B0300000000000000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panose="020B0300000000000000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panose="020B0300000000000000" charset="-122"/>
              </a:defRPr>
            </a:lvl9pPr>
          </a:lstStyle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0072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5947" y="273928"/>
            <a:ext cx="1972360" cy="436022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868" y="273928"/>
            <a:ext cx="5802739" cy="436022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1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124618"/>
      </p:ext>
    </p:extLst>
  </p:cSld>
  <p:clrMapOvr>
    <a:masterClrMapping/>
  </p:clrMapOvr>
  <p:transition spd="med" advClick="0" advTm="0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785207"/>
      </p:ext>
    </p:extLst>
  </p:cSld>
  <p:clrMapOvr>
    <a:masterClrMapping/>
  </p:clrMapOvr>
  <p:transition spd="med" advClick="0" advTm="0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0893925"/>
      </p:ext>
    </p:extLst>
  </p:cSld>
  <p:clrMapOvr>
    <a:masterClrMapping/>
  </p:clrMapOvr>
  <p:transition spd="med" advClick="0" advTm="0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631260"/>
      </p:ext>
    </p:extLst>
  </p:cSld>
  <p:clrMapOvr>
    <a:masterClrMapping/>
  </p:clrMapOvr>
  <p:transition spd="med" advClick="0" advTm="0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8220613"/>
      </p:ext>
    </p:extLst>
  </p:cSld>
  <p:clrMapOvr>
    <a:masterClrMapping/>
  </p:clrMapOvr>
  <p:transition spd="med" advClick="0" advTm="0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63108"/>
      </p:ext>
    </p:extLst>
  </p:cSld>
  <p:clrMapOvr>
    <a:masterClrMapping/>
  </p:clrMapOvr>
  <p:transition spd="med" advClick="0" advTm="0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9011" y="274421"/>
            <a:ext cx="7889156" cy="993783"/>
          </a:xfrm>
          <a:prstGeom prst="rect">
            <a:avLst/>
          </a:prstGeom>
        </p:spPr>
        <p:txBody>
          <a:bodyPr vert="horz" lIns="65032" tIns="32516" rIns="65032" bIns="32516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011" y="1369841"/>
            <a:ext cx="7889156" cy="3264804"/>
          </a:xfrm>
          <a:prstGeom prst="rect">
            <a:avLst/>
          </a:prstGeom>
        </p:spPr>
        <p:txBody>
          <a:bodyPr vert="horz" lIns="65032" tIns="32516" rIns="65032" bIns="32516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9011" y="4769032"/>
            <a:ext cx="2057550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t>2023/5/30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862" y="4769032"/>
            <a:ext cx="3087454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60617" y="4769032"/>
            <a:ext cx="2057550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2050" name="Picture 2" descr="C:\Users\Administrator\Desktop\l.jpg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588" y="1"/>
            <a:ext cx="9145587" cy="51482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 advClick="0" advTm="0">
    <p:push dir="r"/>
  </p:transition>
  <p:timing>
    <p:tnLst>
      <p:par>
        <p:cTn id="1" dur="indefinite" restart="never" nodeType="tmRoot"/>
      </p:par>
    </p:tnLst>
  </p:timing>
  <p:txStyles>
    <p:titleStyle>
      <a:lvl1pPr algn="l" defTabSz="650240" rtl="0" eaLnBrk="1" latinLnBrk="0" hangingPunct="1">
        <a:lnSpc>
          <a:spcPct val="90000"/>
        </a:lnSpc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560" indent="-162560" algn="l" defTabSz="65024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76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3792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8816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132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384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64155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512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024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536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8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560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072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4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01595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058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869" y="273929"/>
            <a:ext cx="7889438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869" y="1369642"/>
            <a:ext cx="7889438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868" y="4768735"/>
            <a:ext cx="2058114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2023/5/30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0002" y="4768735"/>
            <a:ext cx="3087172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0193" y="4768735"/>
            <a:ext cx="2058114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1553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96" indent="-171496" algn="l" defTabSz="6859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51448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479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470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461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7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589" y="-6032"/>
            <a:ext cx="9157970" cy="51511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6" name="矩形 259"/>
          <p:cNvSpPr>
            <a:spLocks noChangeArrowheads="1"/>
          </p:cNvSpPr>
          <p:nvPr/>
        </p:nvSpPr>
        <p:spPr bwMode="auto">
          <a:xfrm>
            <a:off x="1716688" y="847052"/>
            <a:ext cx="5840963" cy="232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二十四节</a:t>
            </a:r>
            <a:r>
              <a:rPr lang="zh-CN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气之</a:t>
            </a:r>
            <a:endParaRPr lang="en-US" altLang="zh-CN" sz="1400" b="1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>
              <a:buNone/>
            </a:pP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>
              <a:buNone/>
            </a:pPr>
            <a:r>
              <a:rPr lang="zh-CN" altLang="en-US" sz="4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</a:t>
            </a:r>
            <a:endParaRPr lang="en-US" altLang="zh-CN" sz="4000" b="1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>
              <a:buNone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endParaRPr lang="en-US" altLang="zh-CN" sz="2000" b="1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>
              <a:buNone/>
            </a:pPr>
            <a:r>
              <a:rPr lang="zh-CN" altLang="en-US" sz="4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夏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矩形 259"/>
          <p:cNvSpPr>
            <a:spLocks noChangeArrowheads="1"/>
          </p:cNvSpPr>
          <p:nvPr/>
        </p:nvSpPr>
        <p:spPr bwMode="auto">
          <a:xfrm>
            <a:off x="2912626" y="4270949"/>
            <a:ext cx="3226519" cy="168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汇报人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优品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PPT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37483" y="412304"/>
            <a:ext cx="1872208" cy="3384376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01065" y="484312"/>
            <a:ext cx="1872208" cy="3384376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3853507" y="1132384"/>
            <a:ext cx="144016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7462" y="-19685"/>
            <a:ext cx="9162415" cy="5164455"/>
          </a:xfrm>
          <a:prstGeom prst="rect">
            <a:avLst/>
          </a:prstGeom>
          <a:solidFill>
            <a:srgbClr val="B4D0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 descr="1"/>
          <p:cNvPicPr>
            <a:picLocks noChangeAspect="1"/>
          </p:cNvPicPr>
          <p:nvPr/>
        </p:nvPicPr>
        <p:blipFill>
          <a:blip r:embed="rId3"/>
          <a:srcRect l="74432" t="10340" r="440" b="1711"/>
          <a:stretch>
            <a:fillRect/>
          </a:stretch>
        </p:blipFill>
        <p:spPr>
          <a:xfrm>
            <a:off x="6597173" y="123826"/>
            <a:ext cx="2557780" cy="5037455"/>
          </a:xfrm>
          <a:prstGeom prst="rect">
            <a:avLst/>
          </a:prstGeom>
        </p:spPr>
      </p:pic>
      <p:pic>
        <p:nvPicPr>
          <p:cNvPr id="12" name="图片 11" descr="1"/>
          <p:cNvPicPr>
            <a:picLocks noChangeAspect="1"/>
          </p:cNvPicPr>
          <p:nvPr/>
        </p:nvPicPr>
        <p:blipFill>
          <a:blip r:embed="rId3"/>
          <a:srcRect r="73076" b="1750"/>
          <a:stretch>
            <a:fillRect/>
          </a:stretch>
        </p:blipFill>
        <p:spPr>
          <a:xfrm>
            <a:off x="5238" y="1951356"/>
            <a:ext cx="1555750" cy="31934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187217" y="1180846"/>
            <a:ext cx="6914763" cy="333591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-7462" y="124460"/>
            <a:ext cx="3060700" cy="647700"/>
          </a:xfrm>
          <a:custGeom>
            <a:avLst/>
            <a:gdLst>
              <a:gd name="connsiteX0" fmla="*/ 0 w 4820"/>
              <a:gd name="connsiteY0" fmla="*/ 0 h 1020"/>
              <a:gd name="connsiteX1" fmla="*/ 4227 w 4820"/>
              <a:gd name="connsiteY1" fmla="*/ 21 h 1020"/>
              <a:gd name="connsiteX2" fmla="*/ 4820 w 4820"/>
              <a:gd name="connsiteY2" fmla="*/ 1020 h 1020"/>
              <a:gd name="connsiteX3" fmla="*/ 0 w 4820"/>
              <a:gd name="connsiteY3" fmla="*/ 1020 h 1020"/>
              <a:gd name="connsiteX4" fmla="*/ 0 w 4820"/>
              <a:gd name="connsiteY4" fmla="*/ 0 h 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0" h="1020">
                <a:moveTo>
                  <a:pt x="0" y="0"/>
                </a:moveTo>
                <a:lnTo>
                  <a:pt x="4227" y="21"/>
                </a:lnTo>
                <a:lnTo>
                  <a:pt x="4820" y="1020"/>
                </a:lnTo>
                <a:lnTo>
                  <a:pt x="0" y="1020"/>
                </a:lnTo>
                <a:lnTo>
                  <a:pt x="0" y="0"/>
                </a:lnTo>
                <a:close/>
              </a:path>
            </a:pathLst>
          </a:custGeom>
          <a:solidFill>
            <a:srgbClr val="B4D0C5"/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0843" y="248920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立夏习俗</a:t>
            </a:r>
          </a:p>
        </p:txBody>
      </p:sp>
      <p:sp>
        <p:nvSpPr>
          <p:cNvPr id="8" name="TextBox 29"/>
          <p:cNvSpPr txBox="1"/>
          <p:nvPr/>
        </p:nvSpPr>
        <p:spPr>
          <a:xfrm>
            <a:off x="4141540" y="1392248"/>
            <a:ext cx="3493453" cy="29084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latinLnBrk="0" hangingPunct="1">
              <a:lnSpc>
                <a:spcPct val="150000"/>
              </a:lnSpc>
            </a:pPr>
            <a:r>
              <a:rPr lang="en-US" altLang="zh-CN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如苏州有“立夏见三新”之谚，三新为樱桃、青梅、麦子，用以祭祖。在常熟，尝新的食物更为丰盛，有“九荤十三素”之说，九荤为鲫、咸蛋、螺鰤、熄（即放在微火上煨熟；一种烹调方法，用多种香料加工而成为熄鸡）鸡、腌鲜、卤虾、樱桃肉；十三素包括樱桃、梅子、麦蚕（新麦揉成细条煮熟）、笋、蚕豆、矛针、豌豆、黄瓜、莴笋、草头、萝卜、玫瑰、松花。在南通，则吃煮鸡、鸭蛋。</a:t>
            </a:r>
            <a:endParaRPr lang="en-US" altLang="zh-CN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Freeform 41"/>
          <p:cNvSpPr/>
          <p:nvPr/>
        </p:nvSpPr>
        <p:spPr bwMode="auto">
          <a:xfrm>
            <a:off x="1477064" y="1957865"/>
            <a:ext cx="2315138" cy="1359744"/>
          </a:xfrm>
          <a:custGeom>
            <a:avLst/>
            <a:gdLst>
              <a:gd name="T0" fmla="*/ 1061 w 1161"/>
              <a:gd name="T1" fmla="*/ 241 h 682"/>
              <a:gd name="T2" fmla="*/ 1007 w 1161"/>
              <a:gd name="T3" fmla="*/ 257 h 682"/>
              <a:gd name="T4" fmla="*/ 1007 w 1161"/>
              <a:gd name="T5" fmla="*/ 257 h 682"/>
              <a:gd name="T6" fmla="*/ 848 w 1161"/>
              <a:gd name="T7" fmla="*/ 302 h 682"/>
              <a:gd name="T8" fmla="*/ 605 w 1161"/>
              <a:gd name="T9" fmla="*/ 124 h 682"/>
              <a:gd name="T10" fmla="*/ 605 w 1161"/>
              <a:gd name="T11" fmla="*/ 124 h 682"/>
              <a:gd name="T12" fmla="*/ 342 w 1161"/>
              <a:gd name="T13" fmla="*/ 0 h 682"/>
              <a:gd name="T14" fmla="*/ 0 w 1161"/>
              <a:gd name="T15" fmla="*/ 341 h 682"/>
              <a:gd name="T16" fmla="*/ 342 w 1161"/>
              <a:gd name="T17" fmla="*/ 682 h 682"/>
              <a:gd name="T18" fmla="*/ 605 w 1161"/>
              <a:gd name="T19" fmla="*/ 558 h 682"/>
              <a:gd name="T20" fmla="*/ 605 w 1161"/>
              <a:gd name="T21" fmla="*/ 558 h 682"/>
              <a:gd name="T22" fmla="*/ 605 w 1161"/>
              <a:gd name="T23" fmla="*/ 558 h 682"/>
              <a:gd name="T24" fmla="*/ 605 w 1161"/>
              <a:gd name="T25" fmla="*/ 558 h 682"/>
              <a:gd name="T26" fmla="*/ 848 w 1161"/>
              <a:gd name="T27" fmla="*/ 380 h 682"/>
              <a:gd name="T28" fmla="*/ 1007 w 1161"/>
              <a:gd name="T29" fmla="*/ 425 h 682"/>
              <a:gd name="T30" fmla="*/ 1007 w 1161"/>
              <a:gd name="T31" fmla="*/ 425 h 682"/>
              <a:gd name="T32" fmla="*/ 1061 w 1161"/>
              <a:gd name="T33" fmla="*/ 441 h 682"/>
              <a:gd name="T34" fmla="*/ 1161 w 1161"/>
              <a:gd name="T35" fmla="*/ 341 h 682"/>
              <a:gd name="T36" fmla="*/ 1061 w 1161"/>
              <a:gd name="T37" fmla="*/ 241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1" h="682">
                <a:moveTo>
                  <a:pt x="1061" y="241"/>
                </a:moveTo>
                <a:cubicBezTo>
                  <a:pt x="1041" y="241"/>
                  <a:pt x="1023" y="247"/>
                  <a:pt x="1007" y="257"/>
                </a:cubicBezTo>
                <a:cubicBezTo>
                  <a:pt x="1007" y="257"/>
                  <a:pt x="1007" y="257"/>
                  <a:pt x="1007" y="257"/>
                </a:cubicBezTo>
                <a:cubicBezTo>
                  <a:pt x="964" y="284"/>
                  <a:pt x="974" y="302"/>
                  <a:pt x="848" y="302"/>
                </a:cubicBezTo>
                <a:cubicBezTo>
                  <a:pt x="700" y="302"/>
                  <a:pt x="699" y="235"/>
                  <a:pt x="605" y="124"/>
                </a:cubicBezTo>
                <a:cubicBezTo>
                  <a:pt x="605" y="124"/>
                  <a:pt x="605" y="124"/>
                  <a:pt x="605" y="124"/>
                </a:cubicBezTo>
                <a:cubicBezTo>
                  <a:pt x="542" y="48"/>
                  <a:pt x="448" y="0"/>
                  <a:pt x="342" y="0"/>
                </a:cubicBezTo>
                <a:cubicBezTo>
                  <a:pt x="153" y="0"/>
                  <a:pt x="0" y="153"/>
                  <a:pt x="0" y="341"/>
                </a:cubicBezTo>
                <a:cubicBezTo>
                  <a:pt x="0" y="529"/>
                  <a:pt x="153" y="682"/>
                  <a:pt x="342" y="682"/>
                </a:cubicBezTo>
                <a:cubicBezTo>
                  <a:pt x="448" y="682"/>
                  <a:pt x="542" y="634"/>
                  <a:pt x="605" y="558"/>
                </a:cubicBezTo>
                <a:cubicBezTo>
                  <a:pt x="605" y="558"/>
                  <a:pt x="605" y="558"/>
                  <a:pt x="605" y="558"/>
                </a:cubicBezTo>
                <a:cubicBezTo>
                  <a:pt x="605" y="558"/>
                  <a:pt x="605" y="558"/>
                  <a:pt x="605" y="558"/>
                </a:cubicBezTo>
                <a:cubicBezTo>
                  <a:pt x="605" y="558"/>
                  <a:pt x="605" y="558"/>
                  <a:pt x="605" y="558"/>
                </a:cubicBezTo>
                <a:cubicBezTo>
                  <a:pt x="699" y="447"/>
                  <a:pt x="700" y="380"/>
                  <a:pt x="848" y="380"/>
                </a:cubicBezTo>
                <a:cubicBezTo>
                  <a:pt x="974" y="380"/>
                  <a:pt x="964" y="398"/>
                  <a:pt x="1007" y="425"/>
                </a:cubicBezTo>
                <a:cubicBezTo>
                  <a:pt x="1007" y="425"/>
                  <a:pt x="1007" y="425"/>
                  <a:pt x="1007" y="425"/>
                </a:cubicBezTo>
                <a:cubicBezTo>
                  <a:pt x="1023" y="435"/>
                  <a:pt x="1041" y="441"/>
                  <a:pt x="1061" y="441"/>
                </a:cubicBezTo>
                <a:cubicBezTo>
                  <a:pt x="1116" y="441"/>
                  <a:pt x="1161" y="396"/>
                  <a:pt x="1161" y="341"/>
                </a:cubicBezTo>
                <a:cubicBezTo>
                  <a:pt x="1161" y="286"/>
                  <a:pt x="1116" y="241"/>
                  <a:pt x="1061" y="24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68594" tIns="34297" rIns="68594" bIns="34297" numCol="1" anchor="t" anchorCtr="0" compatLnSpc="1"/>
          <a:lstStyle/>
          <a:p>
            <a:endParaRPr lang="zh-CN" altLang="en-US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Oval 47"/>
          <p:cNvSpPr>
            <a:spLocks noChangeArrowheads="1"/>
          </p:cNvSpPr>
          <p:nvPr/>
        </p:nvSpPr>
        <p:spPr bwMode="auto">
          <a:xfrm>
            <a:off x="1545441" y="2056912"/>
            <a:ext cx="1194871" cy="119283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94" tIns="34297" rIns="68594" bIns="34297" numCol="1" anchor="t" anchorCtr="0" compatLnSpc="1"/>
          <a:lstStyle/>
          <a:p>
            <a:endParaRPr lang="zh-CN" altLang="en-US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1" name="TextBox 30"/>
          <p:cNvSpPr txBox="1"/>
          <p:nvPr/>
        </p:nvSpPr>
        <p:spPr>
          <a:xfrm>
            <a:off x="1859014" y="2360348"/>
            <a:ext cx="65858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尝新活动</a:t>
            </a:r>
            <a:endParaRPr lang="zh-CN" altLang="en-US" sz="2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Oval 48"/>
          <p:cNvSpPr>
            <a:spLocks noChangeArrowheads="1"/>
          </p:cNvSpPr>
          <p:nvPr/>
        </p:nvSpPr>
        <p:spPr bwMode="auto">
          <a:xfrm>
            <a:off x="3481628" y="2507745"/>
            <a:ext cx="260029" cy="2599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endParaRPr lang="en-US" sz="21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5139287"/>
      </p:ext>
    </p:extLst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  <p:bldP spid="29" grpId="0" animBg="1"/>
      <p:bldP spid="41" grpId="0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7462" y="-19685"/>
            <a:ext cx="9162415" cy="5164455"/>
          </a:xfrm>
          <a:prstGeom prst="rect">
            <a:avLst/>
          </a:prstGeom>
          <a:solidFill>
            <a:srgbClr val="B4D0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 descr="1"/>
          <p:cNvPicPr>
            <a:picLocks noChangeAspect="1"/>
          </p:cNvPicPr>
          <p:nvPr/>
        </p:nvPicPr>
        <p:blipFill>
          <a:blip r:embed="rId3"/>
          <a:srcRect l="74432" t="10340" r="440" b="1711"/>
          <a:stretch>
            <a:fillRect/>
          </a:stretch>
        </p:blipFill>
        <p:spPr>
          <a:xfrm>
            <a:off x="6597173" y="123826"/>
            <a:ext cx="2557780" cy="5037455"/>
          </a:xfrm>
          <a:prstGeom prst="rect">
            <a:avLst/>
          </a:prstGeom>
        </p:spPr>
      </p:pic>
      <p:pic>
        <p:nvPicPr>
          <p:cNvPr id="12" name="图片 11" descr="1"/>
          <p:cNvPicPr>
            <a:picLocks noChangeAspect="1"/>
          </p:cNvPicPr>
          <p:nvPr/>
        </p:nvPicPr>
        <p:blipFill>
          <a:blip r:embed="rId3"/>
          <a:srcRect r="73076" b="1750"/>
          <a:stretch>
            <a:fillRect/>
          </a:stretch>
        </p:blipFill>
        <p:spPr>
          <a:xfrm>
            <a:off x="5238" y="1951356"/>
            <a:ext cx="1555750" cy="31934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187217" y="1180846"/>
            <a:ext cx="6914763" cy="333591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-7462" y="124460"/>
            <a:ext cx="3060700" cy="647700"/>
          </a:xfrm>
          <a:custGeom>
            <a:avLst/>
            <a:gdLst>
              <a:gd name="connsiteX0" fmla="*/ 0 w 4820"/>
              <a:gd name="connsiteY0" fmla="*/ 0 h 1020"/>
              <a:gd name="connsiteX1" fmla="*/ 4227 w 4820"/>
              <a:gd name="connsiteY1" fmla="*/ 21 h 1020"/>
              <a:gd name="connsiteX2" fmla="*/ 4820 w 4820"/>
              <a:gd name="connsiteY2" fmla="*/ 1020 h 1020"/>
              <a:gd name="connsiteX3" fmla="*/ 0 w 4820"/>
              <a:gd name="connsiteY3" fmla="*/ 1020 h 1020"/>
              <a:gd name="connsiteX4" fmla="*/ 0 w 4820"/>
              <a:gd name="connsiteY4" fmla="*/ 0 h 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0" h="1020">
                <a:moveTo>
                  <a:pt x="0" y="0"/>
                </a:moveTo>
                <a:lnTo>
                  <a:pt x="4227" y="21"/>
                </a:lnTo>
                <a:lnTo>
                  <a:pt x="4820" y="1020"/>
                </a:lnTo>
                <a:lnTo>
                  <a:pt x="0" y="1020"/>
                </a:lnTo>
                <a:lnTo>
                  <a:pt x="0" y="0"/>
                </a:lnTo>
                <a:close/>
              </a:path>
            </a:pathLst>
          </a:custGeom>
          <a:solidFill>
            <a:srgbClr val="B4D0C5"/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0843" y="248920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立夏习俗</a:t>
            </a:r>
          </a:p>
        </p:txBody>
      </p:sp>
      <p:sp>
        <p:nvSpPr>
          <p:cNvPr id="8" name="TextBox 29"/>
          <p:cNvSpPr txBox="1"/>
          <p:nvPr/>
        </p:nvSpPr>
        <p:spPr>
          <a:xfrm>
            <a:off x="1739068" y="1636440"/>
            <a:ext cx="3493453" cy="2262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latinLnBrk="0" hangingPunct="1">
              <a:lnSpc>
                <a:spcPct val="150000"/>
              </a:lnSpc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那日中午，家家户户煮好囫囵蛋（鸡蛋带壳清煮，不能破损），用冷水浸上数分钟之后再套上早已编。织好的丝网袋，挂于孩子颈上。孩子们便三五成群，进行斗蛋游戏。蛋分两端，尖者为头，圆者为尾斗蛋时蛋头斗蛋头，蛋尾击蛋尾。一个一个斗过去，破者认输，最后分出高低。</a:t>
            </a:r>
            <a:endParaRPr lang="en-US" altLang="zh-CN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 rot="-10800000">
            <a:off x="5439604" y="2166617"/>
            <a:ext cx="2315138" cy="1359744"/>
            <a:chOff x="1476271" y="1957865"/>
            <a:chExt cx="2315138" cy="1359744"/>
          </a:xfrm>
        </p:grpSpPr>
        <p:sp>
          <p:nvSpPr>
            <p:cNvPr id="16" name="Freeform 41"/>
            <p:cNvSpPr/>
            <p:nvPr/>
          </p:nvSpPr>
          <p:spPr bwMode="auto">
            <a:xfrm>
              <a:off x="1476271" y="1957865"/>
              <a:ext cx="2315138" cy="1359744"/>
            </a:xfrm>
            <a:custGeom>
              <a:avLst/>
              <a:gdLst>
                <a:gd name="T0" fmla="*/ 1061 w 1161"/>
                <a:gd name="T1" fmla="*/ 241 h 682"/>
                <a:gd name="T2" fmla="*/ 1007 w 1161"/>
                <a:gd name="T3" fmla="*/ 257 h 682"/>
                <a:gd name="T4" fmla="*/ 1007 w 1161"/>
                <a:gd name="T5" fmla="*/ 257 h 682"/>
                <a:gd name="T6" fmla="*/ 848 w 1161"/>
                <a:gd name="T7" fmla="*/ 302 h 682"/>
                <a:gd name="T8" fmla="*/ 605 w 1161"/>
                <a:gd name="T9" fmla="*/ 124 h 682"/>
                <a:gd name="T10" fmla="*/ 605 w 1161"/>
                <a:gd name="T11" fmla="*/ 124 h 682"/>
                <a:gd name="T12" fmla="*/ 342 w 1161"/>
                <a:gd name="T13" fmla="*/ 0 h 682"/>
                <a:gd name="T14" fmla="*/ 0 w 1161"/>
                <a:gd name="T15" fmla="*/ 341 h 682"/>
                <a:gd name="T16" fmla="*/ 342 w 1161"/>
                <a:gd name="T17" fmla="*/ 682 h 682"/>
                <a:gd name="T18" fmla="*/ 605 w 1161"/>
                <a:gd name="T19" fmla="*/ 558 h 682"/>
                <a:gd name="T20" fmla="*/ 605 w 1161"/>
                <a:gd name="T21" fmla="*/ 558 h 682"/>
                <a:gd name="T22" fmla="*/ 605 w 1161"/>
                <a:gd name="T23" fmla="*/ 558 h 682"/>
                <a:gd name="T24" fmla="*/ 605 w 1161"/>
                <a:gd name="T25" fmla="*/ 558 h 682"/>
                <a:gd name="T26" fmla="*/ 848 w 1161"/>
                <a:gd name="T27" fmla="*/ 380 h 682"/>
                <a:gd name="T28" fmla="*/ 1007 w 1161"/>
                <a:gd name="T29" fmla="*/ 425 h 682"/>
                <a:gd name="T30" fmla="*/ 1007 w 1161"/>
                <a:gd name="T31" fmla="*/ 425 h 682"/>
                <a:gd name="T32" fmla="*/ 1061 w 1161"/>
                <a:gd name="T33" fmla="*/ 441 h 682"/>
                <a:gd name="T34" fmla="*/ 1161 w 1161"/>
                <a:gd name="T35" fmla="*/ 341 h 682"/>
                <a:gd name="T36" fmla="*/ 1061 w 1161"/>
                <a:gd name="T37" fmla="*/ 241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61" h="682">
                  <a:moveTo>
                    <a:pt x="1061" y="241"/>
                  </a:moveTo>
                  <a:cubicBezTo>
                    <a:pt x="1041" y="241"/>
                    <a:pt x="1023" y="247"/>
                    <a:pt x="1007" y="257"/>
                  </a:cubicBezTo>
                  <a:cubicBezTo>
                    <a:pt x="1007" y="257"/>
                    <a:pt x="1007" y="257"/>
                    <a:pt x="1007" y="257"/>
                  </a:cubicBezTo>
                  <a:cubicBezTo>
                    <a:pt x="964" y="284"/>
                    <a:pt x="974" y="302"/>
                    <a:pt x="848" y="302"/>
                  </a:cubicBezTo>
                  <a:cubicBezTo>
                    <a:pt x="700" y="302"/>
                    <a:pt x="699" y="235"/>
                    <a:pt x="605" y="124"/>
                  </a:cubicBezTo>
                  <a:cubicBezTo>
                    <a:pt x="605" y="124"/>
                    <a:pt x="605" y="124"/>
                    <a:pt x="605" y="124"/>
                  </a:cubicBezTo>
                  <a:cubicBezTo>
                    <a:pt x="542" y="48"/>
                    <a:pt x="448" y="0"/>
                    <a:pt x="342" y="0"/>
                  </a:cubicBezTo>
                  <a:cubicBezTo>
                    <a:pt x="153" y="0"/>
                    <a:pt x="0" y="153"/>
                    <a:pt x="0" y="341"/>
                  </a:cubicBezTo>
                  <a:cubicBezTo>
                    <a:pt x="0" y="529"/>
                    <a:pt x="153" y="682"/>
                    <a:pt x="342" y="682"/>
                  </a:cubicBezTo>
                  <a:cubicBezTo>
                    <a:pt x="448" y="682"/>
                    <a:pt x="542" y="634"/>
                    <a:pt x="605" y="558"/>
                  </a:cubicBezTo>
                  <a:cubicBezTo>
                    <a:pt x="605" y="558"/>
                    <a:pt x="605" y="558"/>
                    <a:pt x="605" y="558"/>
                  </a:cubicBezTo>
                  <a:cubicBezTo>
                    <a:pt x="605" y="558"/>
                    <a:pt x="605" y="558"/>
                    <a:pt x="605" y="558"/>
                  </a:cubicBezTo>
                  <a:cubicBezTo>
                    <a:pt x="605" y="558"/>
                    <a:pt x="605" y="558"/>
                    <a:pt x="605" y="558"/>
                  </a:cubicBezTo>
                  <a:cubicBezTo>
                    <a:pt x="699" y="447"/>
                    <a:pt x="700" y="380"/>
                    <a:pt x="848" y="380"/>
                  </a:cubicBezTo>
                  <a:cubicBezTo>
                    <a:pt x="974" y="380"/>
                    <a:pt x="964" y="398"/>
                    <a:pt x="1007" y="425"/>
                  </a:cubicBezTo>
                  <a:cubicBezTo>
                    <a:pt x="1007" y="425"/>
                    <a:pt x="1007" y="425"/>
                    <a:pt x="1007" y="425"/>
                  </a:cubicBezTo>
                  <a:cubicBezTo>
                    <a:pt x="1023" y="435"/>
                    <a:pt x="1041" y="441"/>
                    <a:pt x="1061" y="441"/>
                  </a:cubicBezTo>
                  <a:cubicBezTo>
                    <a:pt x="1116" y="441"/>
                    <a:pt x="1161" y="396"/>
                    <a:pt x="1161" y="341"/>
                  </a:cubicBezTo>
                  <a:cubicBezTo>
                    <a:pt x="1161" y="286"/>
                    <a:pt x="1116" y="241"/>
                    <a:pt x="1061" y="2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94" tIns="34297" rIns="68594" bIns="34297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Oval 47"/>
            <p:cNvSpPr>
              <a:spLocks noChangeArrowheads="1"/>
            </p:cNvSpPr>
            <p:nvPr/>
          </p:nvSpPr>
          <p:spPr bwMode="auto">
            <a:xfrm>
              <a:off x="1544647" y="2056911"/>
              <a:ext cx="1194871" cy="119283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94" tIns="34297" rIns="68594" bIns="34297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8" name="Oval 48"/>
            <p:cNvSpPr>
              <a:spLocks noChangeArrowheads="1"/>
            </p:cNvSpPr>
            <p:nvPr/>
          </p:nvSpPr>
          <p:spPr bwMode="auto">
            <a:xfrm>
              <a:off x="3480834" y="2507744"/>
              <a:ext cx="260029" cy="2599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ctr"/>
              <a:endParaRPr lang="en-US" sz="21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733828" y="2512730"/>
            <a:ext cx="8543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斗蛋游戏</a:t>
            </a:r>
            <a:endParaRPr lang="zh-CN" altLang="en-US" sz="2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3291337"/>
      </p:ext>
    </p:extLst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257" y="-6985"/>
            <a:ext cx="9274175" cy="5231130"/>
          </a:xfrm>
          <a:prstGeom prst="rect">
            <a:avLst/>
          </a:prstGeom>
        </p:spPr>
      </p:pic>
      <p:sp>
        <p:nvSpPr>
          <p:cNvPr id="50" name="Text Placeholder 3"/>
          <p:cNvSpPr txBox="1"/>
          <p:nvPr/>
        </p:nvSpPr>
        <p:spPr>
          <a:xfrm>
            <a:off x="2915057" y="1851200"/>
            <a:ext cx="1231168" cy="1177811"/>
          </a:xfrm>
          <a:prstGeom prst="rect">
            <a:avLst/>
          </a:prstGeom>
        </p:spPr>
        <p:txBody>
          <a:bodyPr wrap="none" lIns="0" tIns="0" rIns="0" bIns="0" anchor="ctr"/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defRPr/>
            </a:pPr>
            <a:r>
              <a:rPr lang="en-US" sz="8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</a:p>
        </p:txBody>
      </p:sp>
      <p:sp>
        <p:nvSpPr>
          <p:cNvPr id="51" name="文本框 58"/>
          <p:cNvSpPr txBox="1"/>
          <p:nvPr/>
        </p:nvSpPr>
        <p:spPr>
          <a:xfrm>
            <a:off x="4281283" y="2450227"/>
            <a:ext cx="2380537" cy="433705"/>
          </a:xfrm>
          <a:prstGeom prst="rect">
            <a:avLst/>
          </a:prstGeom>
          <a:noFill/>
        </p:spPr>
        <p:txBody>
          <a:bodyPr wrap="square" lIns="65032" tIns="32516" rIns="65032" bIns="32516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立夏养生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文本框 59"/>
          <p:cNvSpPr txBox="1"/>
          <p:nvPr/>
        </p:nvSpPr>
        <p:spPr>
          <a:xfrm>
            <a:off x="4281279" y="2020309"/>
            <a:ext cx="1563714" cy="434999"/>
          </a:xfrm>
          <a:prstGeom prst="rect">
            <a:avLst/>
          </a:prstGeom>
          <a:noFill/>
        </p:spPr>
        <p:txBody>
          <a:bodyPr wrap="none" lIns="65032" tIns="32516" rIns="65032" bIns="32516">
            <a:spAutoFit/>
          </a:bodyPr>
          <a:lstStyle>
            <a:defPPr>
              <a:defRPr lang="zh-CN"/>
            </a:defPPr>
            <a:lvl1pPr>
              <a:defRPr sz="6000" b="1" i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pPr>
              <a:defRPr/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Part Four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7462" y="-19685"/>
            <a:ext cx="9162415" cy="5164455"/>
          </a:xfrm>
          <a:prstGeom prst="rect">
            <a:avLst/>
          </a:prstGeom>
          <a:solidFill>
            <a:srgbClr val="B4D0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-16352" y="196215"/>
            <a:ext cx="3060700" cy="647700"/>
          </a:xfrm>
          <a:custGeom>
            <a:avLst/>
            <a:gdLst>
              <a:gd name="connsiteX0" fmla="*/ 0 w 4820"/>
              <a:gd name="connsiteY0" fmla="*/ 0 h 1020"/>
              <a:gd name="connsiteX1" fmla="*/ 4227 w 4820"/>
              <a:gd name="connsiteY1" fmla="*/ 21 h 1020"/>
              <a:gd name="connsiteX2" fmla="*/ 4820 w 4820"/>
              <a:gd name="connsiteY2" fmla="*/ 1020 h 1020"/>
              <a:gd name="connsiteX3" fmla="*/ 0 w 4820"/>
              <a:gd name="connsiteY3" fmla="*/ 1020 h 1020"/>
              <a:gd name="connsiteX4" fmla="*/ 0 w 4820"/>
              <a:gd name="connsiteY4" fmla="*/ 0 h 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0" h="1020">
                <a:moveTo>
                  <a:pt x="0" y="0"/>
                </a:moveTo>
                <a:lnTo>
                  <a:pt x="4227" y="21"/>
                </a:lnTo>
                <a:lnTo>
                  <a:pt x="4820" y="1020"/>
                </a:lnTo>
                <a:lnTo>
                  <a:pt x="0" y="1020"/>
                </a:lnTo>
                <a:lnTo>
                  <a:pt x="0" y="0"/>
                </a:lnTo>
                <a:close/>
              </a:path>
            </a:pathLst>
          </a:custGeom>
          <a:solidFill>
            <a:srgbClr val="B4D0C5"/>
          </a:solidFill>
          <a:ln w="12700" cmpd="sng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0843" y="32067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立夏养生</a:t>
            </a:r>
          </a:p>
        </p:txBody>
      </p:sp>
      <p:pic>
        <p:nvPicPr>
          <p:cNvPr id="7" name="图片 6" descr="1"/>
          <p:cNvPicPr>
            <a:picLocks noChangeAspect="1"/>
          </p:cNvPicPr>
          <p:nvPr/>
        </p:nvPicPr>
        <p:blipFill>
          <a:blip r:embed="rId3"/>
          <a:srcRect l="74432" t="10340" r="440" b="1711"/>
          <a:stretch>
            <a:fillRect/>
          </a:stretch>
        </p:blipFill>
        <p:spPr>
          <a:xfrm>
            <a:off x="6597173" y="123826"/>
            <a:ext cx="2557780" cy="5037455"/>
          </a:xfrm>
          <a:prstGeom prst="rect">
            <a:avLst/>
          </a:prstGeom>
        </p:spPr>
      </p:pic>
      <p:pic>
        <p:nvPicPr>
          <p:cNvPr id="12" name="图片 11" descr="1"/>
          <p:cNvPicPr>
            <a:picLocks noChangeAspect="1"/>
          </p:cNvPicPr>
          <p:nvPr/>
        </p:nvPicPr>
        <p:blipFill>
          <a:blip r:embed="rId3"/>
          <a:srcRect r="73076" b="1750"/>
          <a:stretch>
            <a:fillRect/>
          </a:stretch>
        </p:blipFill>
        <p:spPr>
          <a:xfrm>
            <a:off x="5238" y="1951356"/>
            <a:ext cx="1555750" cy="31934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920274" y="1348408"/>
            <a:ext cx="7482205" cy="302433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23762" y="2284513"/>
            <a:ext cx="7079502" cy="13849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249555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传统中医认为，人们在春夏之交要顺应天气的变化，重点关注心脏。心为阳脏，主</a:t>
            </a:r>
            <a:endParaRPr lang="en-US" altLang="zh-CN" sz="1400" b="1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indent="249555">
              <a:lnSpc>
                <a:spcPct val="150000"/>
              </a:lnSpc>
            </a:pPr>
            <a:r>
              <a:rPr lang="zh-CN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阳气。心脏的阳气能推动血液循环，维持人的生命活动。心脏的阳热之气不仅维持</a:t>
            </a:r>
            <a:endParaRPr lang="en-US" altLang="zh-CN" sz="1400" b="1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indent="249555">
              <a:lnSpc>
                <a:spcPct val="150000"/>
              </a:lnSpc>
            </a:pPr>
            <a:r>
              <a:rPr lang="zh-CN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其本身的生理功能，而且对全身有温养作用，人体的水液代谢、汗液调节等，都与</a:t>
            </a:r>
            <a:endParaRPr lang="en-US" altLang="zh-CN" sz="1400" b="1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indent="249555">
              <a:lnSpc>
                <a:spcPct val="150000"/>
              </a:lnSpc>
            </a:pPr>
            <a:r>
              <a:rPr lang="zh-CN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心阳的重要作用分不开。</a:t>
            </a:r>
            <a:endParaRPr lang="zh-CN" altLang="zh-CN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23762" y="1592352"/>
            <a:ext cx="1590820" cy="45890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249555">
              <a:lnSpc>
                <a:spcPct val="150000"/>
              </a:lnSpc>
            </a:pPr>
            <a:r>
              <a:rPr lang="zh-CN" alt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养生窍门：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405235" y="2068488"/>
            <a:ext cx="1080120" cy="0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865433"/>
      </p:ext>
    </p:extLst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7462" y="-19685"/>
            <a:ext cx="9162415" cy="5164455"/>
          </a:xfrm>
          <a:prstGeom prst="rect">
            <a:avLst/>
          </a:prstGeom>
          <a:solidFill>
            <a:srgbClr val="B4D0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-16352" y="196215"/>
            <a:ext cx="3060700" cy="647700"/>
          </a:xfrm>
          <a:custGeom>
            <a:avLst/>
            <a:gdLst>
              <a:gd name="connsiteX0" fmla="*/ 0 w 4820"/>
              <a:gd name="connsiteY0" fmla="*/ 0 h 1020"/>
              <a:gd name="connsiteX1" fmla="*/ 4227 w 4820"/>
              <a:gd name="connsiteY1" fmla="*/ 21 h 1020"/>
              <a:gd name="connsiteX2" fmla="*/ 4820 w 4820"/>
              <a:gd name="connsiteY2" fmla="*/ 1020 h 1020"/>
              <a:gd name="connsiteX3" fmla="*/ 0 w 4820"/>
              <a:gd name="connsiteY3" fmla="*/ 1020 h 1020"/>
              <a:gd name="connsiteX4" fmla="*/ 0 w 4820"/>
              <a:gd name="connsiteY4" fmla="*/ 0 h 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0" h="1020">
                <a:moveTo>
                  <a:pt x="0" y="0"/>
                </a:moveTo>
                <a:lnTo>
                  <a:pt x="4227" y="21"/>
                </a:lnTo>
                <a:lnTo>
                  <a:pt x="4820" y="1020"/>
                </a:lnTo>
                <a:lnTo>
                  <a:pt x="0" y="1020"/>
                </a:lnTo>
                <a:lnTo>
                  <a:pt x="0" y="0"/>
                </a:lnTo>
                <a:close/>
              </a:path>
            </a:pathLst>
          </a:custGeom>
          <a:solidFill>
            <a:srgbClr val="B4D0C5"/>
          </a:solidFill>
          <a:ln w="12700" cmpd="sng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0843" y="32067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立夏养生</a:t>
            </a:r>
          </a:p>
        </p:txBody>
      </p:sp>
      <p:pic>
        <p:nvPicPr>
          <p:cNvPr id="7" name="图片 6" descr="1"/>
          <p:cNvPicPr>
            <a:picLocks noChangeAspect="1"/>
          </p:cNvPicPr>
          <p:nvPr/>
        </p:nvPicPr>
        <p:blipFill>
          <a:blip r:embed="rId3"/>
          <a:srcRect l="74432" t="10340" r="440" b="1711"/>
          <a:stretch>
            <a:fillRect/>
          </a:stretch>
        </p:blipFill>
        <p:spPr>
          <a:xfrm>
            <a:off x="6597173" y="123826"/>
            <a:ext cx="2557780" cy="5037455"/>
          </a:xfrm>
          <a:prstGeom prst="rect">
            <a:avLst/>
          </a:prstGeom>
        </p:spPr>
      </p:pic>
      <p:pic>
        <p:nvPicPr>
          <p:cNvPr id="12" name="图片 11" descr="1"/>
          <p:cNvPicPr>
            <a:picLocks noChangeAspect="1"/>
          </p:cNvPicPr>
          <p:nvPr/>
        </p:nvPicPr>
        <p:blipFill>
          <a:blip r:embed="rId3"/>
          <a:srcRect r="73076" b="1750"/>
          <a:stretch>
            <a:fillRect/>
          </a:stretch>
        </p:blipFill>
        <p:spPr>
          <a:xfrm>
            <a:off x="5238" y="1951356"/>
            <a:ext cx="1555750" cy="319341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920274" y="1348408"/>
            <a:ext cx="7482205" cy="302433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07699" y="1492425"/>
            <a:ext cx="1590820" cy="45890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249555">
              <a:lnSpc>
                <a:spcPct val="150000"/>
              </a:lnSpc>
            </a:pPr>
            <a:r>
              <a:rPr lang="zh-CN" alt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养生窍门：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22051" y="2278704"/>
            <a:ext cx="7197804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      立夏节气常常衣单被薄，即使体健之人也要谨防外感，一旦患病不可轻易运用发汗之</a:t>
            </a:r>
            <a:endParaRPr lang="en-US" altLang="zh-CN" sz="1400" b="1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lvl="0">
              <a:lnSpc>
                <a:spcPct val="150000"/>
              </a:lnSpc>
            </a:pPr>
            <a:r>
              <a:rPr lang="zh-CN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剂，以免汗多伤心。老年人更要注意避免气血瘀滞，以防心脏病的发作。故立夏之季</a:t>
            </a:r>
            <a:endParaRPr lang="en-US" altLang="zh-CN" sz="1400" b="1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lvl="0">
              <a:lnSpc>
                <a:spcPct val="150000"/>
              </a:lnSpc>
            </a:pPr>
            <a:r>
              <a:rPr lang="zh-CN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，情宜开怀，安闲自乐，切忌暴喜伤心。清晨可食葱头少许，晚饭宜饮红酒少量，以</a:t>
            </a:r>
            <a:endParaRPr lang="en-US" altLang="zh-CN" sz="1400" b="1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lvl="0">
              <a:lnSpc>
                <a:spcPct val="150000"/>
              </a:lnSpc>
            </a:pPr>
            <a:r>
              <a:rPr lang="zh-CN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畅通气血。具体到膳食调养中，我们应以低脂、低盐、多维、清淡为主。</a:t>
            </a:r>
            <a:endParaRPr lang="zh-CN" altLang="zh-CN" sz="1400" b="1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405235" y="1951355"/>
            <a:ext cx="1080120" cy="0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035030"/>
      </p:ext>
    </p:extLst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7462" y="-19685"/>
            <a:ext cx="9162415" cy="5164455"/>
          </a:xfrm>
          <a:prstGeom prst="rect">
            <a:avLst/>
          </a:prstGeom>
          <a:solidFill>
            <a:srgbClr val="B4D0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-16352" y="196215"/>
            <a:ext cx="3060700" cy="647700"/>
          </a:xfrm>
          <a:custGeom>
            <a:avLst/>
            <a:gdLst>
              <a:gd name="connsiteX0" fmla="*/ 0 w 4820"/>
              <a:gd name="connsiteY0" fmla="*/ 0 h 1020"/>
              <a:gd name="connsiteX1" fmla="*/ 4227 w 4820"/>
              <a:gd name="connsiteY1" fmla="*/ 21 h 1020"/>
              <a:gd name="connsiteX2" fmla="*/ 4820 w 4820"/>
              <a:gd name="connsiteY2" fmla="*/ 1020 h 1020"/>
              <a:gd name="connsiteX3" fmla="*/ 0 w 4820"/>
              <a:gd name="connsiteY3" fmla="*/ 1020 h 1020"/>
              <a:gd name="connsiteX4" fmla="*/ 0 w 4820"/>
              <a:gd name="connsiteY4" fmla="*/ 0 h 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0" h="1020">
                <a:moveTo>
                  <a:pt x="0" y="0"/>
                </a:moveTo>
                <a:lnTo>
                  <a:pt x="4227" y="21"/>
                </a:lnTo>
                <a:lnTo>
                  <a:pt x="4820" y="1020"/>
                </a:lnTo>
                <a:lnTo>
                  <a:pt x="0" y="1020"/>
                </a:lnTo>
                <a:lnTo>
                  <a:pt x="0" y="0"/>
                </a:lnTo>
                <a:close/>
              </a:path>
            </a:pathLst>
          </a:custGeom>
          <a:solidFill>
            <a:srgbClr val="B4D0C5"/>
          </a:solidFill>
          <a:ln w="12700" cmpd="sng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0843" y="32067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立夏养生</a:t>
            </a:r>
          </a:p>
        </p:txBody>
      </p:sp>
      <p:pic>
        <p:nvPicPr>
          <p:cNvPr id="7" name="图片 6" descr="1"/>
          <p:cNvPicPr>
            <a:picLocks noChangeAspect="1"/>
          </p:cNvPicPr>
          <p:nvPr/>
        </p:nvPicPr>
        <p:blipFill>
          <a:blip r:embed="rId3"/>
          <a:srcRect l="74432" t="10340" r="440" b="1711"/>
          <a:stretch>
            <a:fillRect/>
          </a:stretch>
        </p:blipFill>
        <p:spPr>
          <a:xfrm>
            <a:off x="6597173" y="123826"/>
            <a:ext cx="2557780" cy="5037455"/>
          </a:xfrm>
          <a:prstGeom prst="rect">
            <a:avLst/>
          </a:prstGeom>
        </p:spPr>
      </p:pic>
      <p:pic>
        <p:nvPicPr>
          <p:cNvPr id="12" name="图片 11" descr="1"/>
          <p:cNvPicPr>
            <a:picLocks noChangeAspect="1"/>
          </p:cNvPicPr>
          <p:nvPr/>
        </p:nvPicPr>
        <p:blipFill>
          <a:blip r:embed="rId3"/>
          <a:srcRect r="73076" b="1750"/>
          <a:stretch>
            <a:fillRect/>
          </a:stretch>
        </p:blipFill>
        <p:spPr>
          <a:xfrm>
            <a:off x="5238" y="1951356"/>
            <a:ext cx="1555750" cy="319341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920274" y="1276400"/>
            <a:ext cx="7482205" cy="338437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07699" y="1491685"/>
            <a:ext cx="1590820" cy="45890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249555">
              <a:lnSpc>
                <a:spcPct val="150000"/>
              </a:lnSpc>
            </a:pPr>
            <a:r>
              <a:rPr lang="zh-CN" alt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养生食谱：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22051" y="2245024"/>
            <a:ext cx="64812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荷叶凤脯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    清芬养心，升运脾气。可作为常用补虚之品，尤为适宜夏季食补。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内容占位符 2"/>
          <p:cNvSpPr txBox="1">
            <a:spLocks noChangeArrowheads="1"/>
          </p:cNvSpPr>
          <p:nvPr/>
        </p:nvSpPr>
        <p:spPr bwMode="auto">
          <a:xfrm>
            <a:off x="1303894" y="2716560"/>
            <a:ext cx="6912768" cy="64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鱼腥草拌莴笋：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清热解毒，利湿祛痰。对肺热咳嗽，痰多粘稠，小便黄少、热痛等症均有较好的疗效。</a:t>
            </a:r>
          </a:p>
        </p:txBody>
      </p:sp>
      <p:sp>
        <p:nvSpPr>
          <p:cNvPr id="13" name="内容占位符 2"/>
          <p:cNvSpPr txBox="1">
            <a:spLocks noChangeArrowheads="1"/>
          </p:cNvSpPr>
          <p:nvPr/>
        </p:nvSpPr>
        <p:spPr bwMode="auto">
          <a:xfrm>
            <a:off x="1303894" y="3508648"/>
            <a:ext cx="6912768" cy="64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桂圆粥：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 补益心脾，养血安神。尤其适用于劳伤心脾，思虑过度，身体瘦弱，健忘失虑，月经不调等症。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1405235" y="1951355"/>
            <a:ext cx="1080120" cy="0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09876"/>
      </p:ext>
    </p:extLst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257" y="-6985"/>
            <a:ext cx="9274175" cy="5231130"/>
          </a:xfrm>
          <a:prstGeom prst="rect">
            <a:avLst/>
          </a:prstGeom>
        </p:spPr>
      </p:pic>
      <p:sp>
        <p:nvSpPr>
          <p:cNvPr id="50" name="Text Placeholder 3"/>
          <p:cNvSpPr txBox="1"/>
          <p:nvPr/>
        </p:nvSpPr>
        <p:spPr>
          <a:xfrm>
            <a:off x="2915057" y="1851200"/>
            <a:ext cx="1231168" cy="1177811"/>
          </a:xfrm>
          <a:prstGeom prst="rect">
            <a:avLst/>
          </a:prstGeom>
        </p:spPr>
        <p:txBody>
          <a:bodyPr wrap="none" lIns="0" tIns="0" rIns="0" bIns="0" anchor="ctr"/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defRPr/>
            </a:pPr>
            <a:r>
              <a:rPr lang="en-US" sz="8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05</a:t>
            </a:r>
          </a:p>
        </p:txBody>
      </p:sp>
      <p:sp>
        <p:nvSpPr>
          <p:cNvPr id="51" name="文本框 58"/>
          <p:cNvSpPr txBox="1"/>
          <p:nvPr/>
        </p:nvSpPr>
        <p:spPr>
          <a:xfrm>
            <a:off x="4281283" y="2450227"/>
            <a:ext cx="2380537" cy="433705"/>
          </a:xfrm>
          <a:prstGeom prst="rect">
            <a:avLst/>
          </a:prstGeom>
          <a:noFill/>
        </p:spPr>
        <p:txBody>
          <a:bodyPr wrap="square" lIns="65032" tIns="32516" rIns="65032" bIns="32516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立夏诗词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文本框 59"/>
          <p:cNvSpPr txBox="1"/>
          <p:nvPr/>
        </p:nvSpPr>
        <p:spPr>
          <a:xfrm>
            <a:off x="4281279" y="2020309"/>
            <a:ext cx="1478626" cy="434999"/>
          </a:xfrm>
          <a:prstGeom prst="rect">
            <a:avLst/>
          </a:prstGeom>
          <a:noFill/>
        </p:spPr>
        <p:txBody>
          <a:bodyPr wrap="none" lIns="65032" tIns="32516" rIns="65032" bIns="32516">
            <a:spAutoFit/>
          </a:bodyPr>
          <a:lstStyle>
            <a:defPPr>
              <a:defRPr lang="zh-CN"/>
            </a:defPPr>
            <a:lvl1pPr>
              <a:defRPr sz="6000" b="1" i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pPr>
              <a:defRPr/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Part Five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239" y="-19685"/>
            <a:ext cx="9162415" cy="5164455"/>
          </a:xfrm>
          <a:prstGeom prst="rect">
            <a:avLst/>
          </a:prstGeom>
          <a:solidFill>
            <a:srgbClr val="B4D0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 descr="1"/>
          <p:cNvPicPr>
            <a:picLocks noChangeAspect="1"/>
          </p:cNvPicPr>
          <p:nvPr/>
        </p:nvPicPr>
        <p:blipFill>
          <a:blip r:embed="rId3"/>
          <a:srcRect l="74432" t="10340" r="440" b="1711"/>
          <a:stretch>
            <a:fillRect/>
          </a:stretch>
        </p:blipFill>
        <p:spPr>
          <a:xfrm>
            <a:off x="6597173" y="123826"/>
            <a:ext cx="2557780" cy="5037455"/>
          </a:xfrm>
          <a:prstGeom prst="rect">
            <a:avLst/>
          </a:prstGeom>
        </p:spPr>
      </p:pic>
      <p:pic>
        <p:nvPicPr>
          <p:cNvPr id="12" name="图片 11" descr="1"/>
          <p:cNvPicPr>
            <a:picLocks noChangeAspect="1"/>
          </p:cNvPicPr>
          <p:nvPr/>
        </p:nvPicPr>
        <p:blipFill>
          <a:blip r:embed="rId3"/>
          <a:srcRect r="73076" b="1750"/>
          <a:stretch>
            <a:fillRect/>
          </a:stretch>
        </p:blipFill>
        <p:spPr>
          <a:xfrm>
            <a:off x="5238" y="1951356"/>
            <a:ext cx="1555750" cy="3193415"/>
          </a:xfrm>
          <a:prstGeom prst="rect">
            <a:avLst/>
          </a:prstGeom>
        </p:spPr>
      </p:pic>
      <p:sp>
        <p:nvSpPr>
          <p:cNvPr id="3" name="任意多边形 2"/>
          <p:cNvSpPr/>
          <p:nvPr/>
        </p:nvSpPr>
        <p:spPr>
          <a:xfrm>
            <a:off x="-16352" y="124460"/>
            <a:ext cx="3060700" cy="647700"/>
          </a:xfrm>
          <a:custGeom>
            <a:avLst/>
            <a:gdLst>
              <a:gd name="connsiteX0" fmla="*/ 0 w 4820"/>
              <a:gd name="connsiteY0" fmla="*/ 0 h 1020"/>
              <a:gd name="connsiteX1" fmla="*/ 4227 w 4820"/>
              <a:gd name="connsiteY1" fmla="*/ 21 h 1020"/>
              <a:gd name="connsiteX2" fmla="*/ 4820 w 4820"/>
              <a:gd name="connsiteY2" fmla="*/ 1020 h 1020"/>
              <a:gd name="connsiteX3" fmla="*/ 0 w 4820"/>
              <a:gd name="connsiteY3" fmla="*/ 1020 h 1020"/>
              <a:gd name="connsiteX4" fmla="*/ 0 w 4820"/>
              <a:gd name="connsiteY4" fmla="*/ 0 h 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0" h="1020">
                <a:moveTo>
                  <a:pt x="0" y="0"/>
                </a:moveTo>
                <a:lnTo>
                  <a:pt x="4227" y="21"/>
                </a:lnTo>
                <a:lnTo>
                  <a:pt x="4820" y="1020"/>
                </a:lnTo>
                <a:lnTo>
                  <a:pt x="0" y="1020"/>
                </a:lnTo>
                <a:lnTo>
                  <a:pt x="0" y="0"/>
                </a:lnTo>
                <a:close/>
              </a:path>
            </a:pathLst>
          </a:custGeom>
          <a:solidFill>
            <a:srgbClr val="B4D0C5"/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7228" y="248920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立夏诗词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1328124" y="1276023"/>
            <a:ext cx="6120210" cy="3068855"/>
            <a:chOff x="-231" y="1510"/>
            <a:chExt cx="7694" cy="3858"/>
          </a:xfrm>
        </p:grpSpPr>
        <p:sp>
          <p:nvSpPr>
            <p:cNvPr id="14" name="矩形 13"/>
            <p:cNvSpPr/>
            <p:nvPr/>
          </p:nvSpPr>
          <p:spPr>
            <a:xfrm>
              <a:off x="-231" y="1510"/>
              <a:ext cx="7694" cy="3858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 w="25400">
              <a:solidFill>
                <a:srgbClr val="B4D0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94" tIns="34297" rIns="68594" bIns="34297" rtlCol="0" anchor="ctr"/>
            <a:lstStyle/>
            <a:p>
              <a:pPr algn="ctr"/>
              <a:endParaRPr lang="zh-CN" altLang="en-US">
                <a:solidFill>
                  <a:schemeClr val="lt1">
                    <a:alpha val="91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" name="组合 19"/>
            <p:cNvGrpSpPr/>
            <p:nvPr/>
          </p:nvGrpSpPr>
          <p:grpSpPr>
            <a:xfrm>
              <a:off x="855" y="2267"/>
              <a:ext cx="5522" cy="2438"/>
              <a:chOff x="915158" y="2811896"/>
              <a:chExt cx="4674483" cy="1659202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1596572" y="2947308"/>
                <a:ext cx="841829" cy="0"/>
              </a:xfrm>
              <a:prstGeom prst="line">
                <a:avLst/>
              </a:prstGeom>
              <a:ln w="25400" cap="rnd">
                <a:solidFill>
                  <a:schemeClr val="accent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矩形 17"/>
              <p:cNvSpPr/>
              <p:nvPr/>
            </p:nvSpPr>
            <p:spPr>
              <a:xfrm>
                <a:off x="915158" y="2811896"/>
                <a:ext cx="4674483" cy="16592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algn="ctr"/>
                <a:endPara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algn="ctr"/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　　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赤帜插城扉， 东君整驾归。</a:t>
                </a:r>
              </a:p>
              <a:p>
                <a:pPr algn="ctr"/>
                <a:r>
                  <a:rPr lang="zh-CN" alt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/>
                </a:r>
                <a:br>
                  <a:rPr lang="zh-CN" alt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　　泥新巢燕闹， 花尽蜜蜂稀。</a:t>
                </a:r>
              </a:p>
              <a:p>
                <a:pPr algn="ctr"/>
                <a:r>
                  <a:rPr lang="zh-CN" alt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/>
                </a:r>
                <a:br>
                  <a:rPr lang="zh-CN" alt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　　槐柳阴初密， 帘栊暑尚微。</a:t>
                </a:r>
              </a:p>
              <a:p>
                <a:pPr algn="ctr"/>
                <a:r>
                  <a:rPr lang="zh-CN" alt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/>
                </a:r>
                <a:br>
                  <a:rPr lang="zh-CN" alt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　  日斜汤沐罢， 熟练试单衣。</a:t>
                </a:r>
              </a:p>
            </p:txBody>
          </p:sp>
        </p:grpSp>
        <p:sp>
          <p:nvSpPr>
            <p:cNvPr id="19" name="矩形 18"/>
            <p:cNvSpPr/>
            <p:nvPr/>
          </p:nvSpPr>
          <p:spPr>
            <a:xfrm>
              <a:off x="1485" y="1835"/>
              <a:ext cx="3313" cy="406"/>
            </a:xfrm>
            <a:prstGeom prst="rect">
              <a:avLst/>
            </a:prstGeom>
          </p:spPr>
          <p:txBody>
            <a:bodyPr wrap="square" lIns="68594" tIns="34297" rIns="68594" bIns="34297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立夏      </a:t>
              </a: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--</a:t>
              </a: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陆游</a:t>
              </a:r>
              <a:endParaRPr lang="zh-CN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239" y="-19685"/>
            <a:ext cx="9162415" cy="5164455"/>
          </a:xfrm>
          <a:prstGeom prst="rect">
            <a:avLst/>
          </a:prstGeom>
          <a:solidFill>
            <a:srgbClr val="B4D0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 descr="1"/>
          <p:cNvPicPr>
            <a:picLocks noChangeAspect="1"/>
          </p:cNvPicPr>
          <p:nvPr/>
        </p:nvPicPr>
        <p:blipFill>
          <a:blip r:embed="rId3"/>
          <a:srcRect l="74432" t="10340" r="440" b="1711"/>
          <a:stretch>
            <a:fillRect/>
          </a:stretch>
        </p:blipFill>
        <p:spPr>
          <a:xfrm>
            <a:off x="6597173" y="123826"/>
            <a:ext cx="2557780" cy="5037455"/>
          </a:xfrm>
          <a:prstGeom prst="rect">
            <a:avLst/>
          </a:prstGeom>
        </p:spPr>
      </p:pic>
      <p:pic>
        <p:nvPicPr>
          <p:cNvPr id="12" name="图片 11" descr="1"/>
          <p:cNvPicPr>
            <a:picLocks noChangeAspect="1"/>
          </p:cNvPicPr>
          <p:nvPr/>
        </p:nvPicPr>
        <p:blipFill>
          <a:blip r:embed="rId3"/>
          <a:srcRect r="73076" b="1750"/>
          <a:stretch>
            <a:fillRect/>
          </a:stretch>
        </p:blipFill>
        <p:spPr>
          <a:xfrm>
            <a:off x="5238" y="1951356"/>
            <a:ext cx="1555750" cy="3193415"/>
          </a:xfrm>
          <a:prstGeom prst="rect">
            <a:avLst/>
          </a:prstGeom>
        </p:spPr>
      </p:pic>
      <p:sp>
        <p:nvSpPr>
          <p:cNvPr id="3" name="任意多边形 2"/>
          <p:cNvSpPr/>
          <p:nvPr/>
        </p:nvSpPr>
        <p:spPr>
          <a:xfrm>
            <a:off x="-16352" y="124460"/>
            <a:ext cx="3060700" cy="647700"/>
          </a:xfrm>
          <a:custGeom>
            <a:avLst/>
            <a:gdLst>
              <a:gd name="connsiteX0" fmla="*/ 0 w 4820"/>
              <a:gd name="connsiteY0" fmla="*/ 0 h 1020"/>
              <a:gd name="connsiteX1" fmla="*/ 4227 w 4820"/>
              <a:gd name="connsiteY1" fmla="*/ 21 h 1020"/>
              <a:gd name="connsiteX2" fmla="*/ 4820 w 4820"/>
              <a:gd name="connsiteY2" fmla="*/ 1020 h 1020"/>
              <a:gd name="connsiteX3" fmla="*/ 0 w 4820"/>
              <a:gd name="connsiteY3" fmla="*/ 1020 h 1020"/>
              <a:gd name="connsiteX4" fmla="*/ 0 w 4820"/>
              <a:gd name="connsiteY4" fmla="*/ 0 h 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0" h="1020">
                <a:moveTo>
                  <a:pt x="0" y="0"/>
                </a:moveTo>
                <a:lnTo>
                  <a:pt x="4227" y="21"/>
                </a:lnTo>
                <a:lnTo>
                  <a:pt x="4820" y="1020"/>
                </a:lnTo>
                <a:lnTo>
                  <a:pt x="0" y="1020"/>
                </a:lnTo>
                <a:lnTo>
                  <a:pt x="0" y="0"/>
                </a:lnTo>
                <a:close/>
              </a:path>
            </a:pathLst>
          </a:custGeom>
          <a:solidFill>
            <a:srgbClr val="B4D0C5"/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7228" y="248920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立夏诗词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1328124" y="1276023"/>
            <a:ext cx="6120210" cy="3068855"/>
            <a:chOff x="-231" y="1510"/>
            <a:chExt cx="7694" cy="3858"/>
          </a:xfrm>
        </p:grpSpPr>
        <p:sp>
          <p:nvSpPr>
            <p:cNvPr id="29" name="矩形 28"/>
            <p:cNvSpPr/>
            <p:nvPr/>
          </p:nvSpPr>
          <p:spPr>
            <a:xfrm>
              <a:off x="-231" y="1510"/>
              <a:ext cx="7694" cy="3858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 w="25400">
              <a:solidFill>
                <a:srgbClr val="B4D0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94" tIns="34297" rIns="68594" bIns="34297" rtlCol="0" anchor="ctr"/>
            <a:lstStyle/>
            <a:p>
              <a:pPr algn="ctr"/>
              <a:endParaRPr lang="zh-CN" altLang="en-US">
                <a:solidFill>
                  <a:schemeClr val="lt1">
                    <a:alpha val="91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0" name="组合 19"/>
            <p:cNvGrpSpPr/>
            <p:nvPr/>
          </p:nvGrpSpPr>
          <p:grpSpPr>
            <a:xfrm>
              <a:off x="855" y="2267"/>
              <a:ext cx="5522" cy="2438"/>
              <a:chOff x="915158" y="2811896"/>
              <a:chExt cx="4674483" cy="1659202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1596572" y="2947308"/>
                <a:ext cx="841829" cy="0"/>
              </a:xfrm>
              <a:prstGeom prst="line">
                <a:avLst/>
              </a:prstGeom>
              <a:ln w="25400" cap="rnd">
                <a:solidFill>
                  <a:schemeClr val="accent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矩形 32"/>
              <p:cNvSpPr/>
              <p:nvPr/>
            </p:nvSpPr>
            <p:spPr>
              <a:xfrm>
                <a:off x="915158" y="2811896"/>
                <a:ext cx="4674483" cy="16592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algn="ctr"/>
                <a:endPara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algn="ctr"/>
                <a:r>
                  <a:rPr lang="zh-CN" altLang="en-US" sz="16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　    改序念芳辰，烦襟倦日永。</a:t>
                </a:r>
              </a:p>
              <a:p>
                <a:pPr algn="ctr"/>
                <a:r>
                  <a:rPr lang="zh-CN" altLang="en-U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/>
                </a:r>
                <a:br>
                  <a:rPr lang="zh-CN" altLang="en-U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6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　　夏木已成阴，公门昼恒静。</a:t>
                </a:r>
              </a:p>
              <a:p>
                <a:pPr algn="ctr"/>
                <a:r>
                  <a:rPr lang="zh-CN" altLang="en-U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/>
                </a:r>
                <a:br>
                  <a:rPr lang="zh-CN" altLang="en-U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6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　　长风始飘阁，叠云才吐岭。</a:t>
                </a:r>
              </a:p>
              <a:p>
                <a:pPr algn="ctr"/>
                <a:r>
                  <a:rPr lang="zh-CN" altLang="en-U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/>
                </a:r>
                <a:br>
                  <a:rPr lang="zh-CN" altLang="en-U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6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　　坐想离居人，还当惜徂景。</a:t>
                </a:r>
                <a:endParaRPr lang="zh-CN" alt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31" name="矩形 30"/>
            <p:cNvSpPr/>
            <p:nvPr/>
          </p:nvSpPr>
          <p:spPr>
            <a:xfrm>
              <a:off x="1485" y="1835"/>
              <a:ext cx="3313" cy="377"/>
            </a:xfrm>
            <a:prstGeom prst="rect">
              <a:avLst/>
            </a:prstGeom>
          </p:spPr>
          <p:txBody>
            <a:bodyPr wrap="square" lIns="68594" tIns="34297" rIns="68594" bIns="34297">
              <a:spAutoFit/>
            </a:bodyPr>
            <a:lstStyle/>
            <a:p>
              <a:r>
                <a:rPr lang="zh-CN" altLang="en-US" sz="15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日忆京师诸弟   </a:t>
              </a: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--</a:t>
              </a:r>
              <a: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韦应物</a:t>
              </a:r>
              <a:endParaRPr lang="zh-CN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4088970"/>
      </p:ext>
    </p:extLst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239" y="-19685"/>
            <a:ext cx="9162415" cy="5164455"/>
          </a:xfrm>
          <a:prstGeom prst="rect">
            <a:avLst/>
          </a:prstGeom>
          <a:solidFill>
            <a:srgbClr val="B4D0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 descr="1"/>
          <p:cNvPicPr>
            <a:picLocks noChangeAspect="1"/>
          </p:cNvPicPr>
          <p:nvPr/>
        </p:nvPicPr>
        <p:blipFill>
          <a:blip r:embed="rId3"/>
          <a:srcRect l="74432" t="10340" r="440" b="1711"/>
          <a:stretch>
            <a:fillRect/>
          </a:stretch>
        </p:blipFill>
        <p:spPr>
          <a:xfrm>
            <a:off x="6597173" y="123826"/>
            <a:ext cx="2557780" cy="5037455"/>
          </a:xfrm>
          <a:prstGeom prst="rect">
            <a:avLst/>
          </a:prstGeom>
        </p:spPr>
      </p:pic>
      <p:pic>
        <p:nvPicPr>
          <p:cNvPr id="12" name="图片 11" descr="1"/>
          <p:cNvPicPr>
            <a:picLocks noChangeAspect="1"/>
          </p:cNvPicPr>
          <p:nvPr/>
        </p:nvPicPr>
        <p:blipFill>
          <a:blip r:embed="rId3"/>
          <a:srcRect r="73076" b="1750"/>
          <a:stretch>
            <a:fillRect/>
          </a:stretch>
        </p:blipFill>
        <p:spPr>
          <a:xfrm>
            <a:off x="5238" y="1951356"/>
            <a:ext cx="1555750" cy="3193415"/>
          </a:xfrm>
          <a:prstGeom prst="rect">
            <a:avLst/>
          </a:prstGeom>
        </p:spPr>
      </p:pic>
      <p:sp>
        <p:nvSpPr>
          <p:cNvPr id="3" name="任意多边形 2"/>
          <p:cNvSpPr/>
          <p:nvPr/>
        </p:nvSpPr>
        <p:spPr>
          <a:xfrm>
            <a:off x="-16352" y="124460"/>
            <a:ext cx="3060700" cy="647700"/>
          </a:xfrm>
          <a:custGeom>
            <a:avLst/>
            <a:gdLst>
              <a:gd name="connsiteX0" fmla="*/ 0 w 4820"/>
              <a:gd name="connsiteY0" fmla="*/ 0 h 1020"/>
              <a:gd name="connsiteX1" fmla="*/ 4227 w 4820"/>
              <a:gd name="connsiteY1" fmla="*/ 21 h 1020"/>
              <a:gd name="connsiteX2" fmla="*/ 4820 w 4820"/>
              <a:gd name="connsiteY2" fmla="*/ 1020 h 1020"/>
              <a:gd name="connsiteX3" fmla="*/ 0 w 4820"/>
              <a:gd name="connsiteY3" fmla="*/ 1020 h 1020"/>
              <a:gd name="connsiteX4" fmla="*/ 0 w 4820"/>
              <a:gd name="connsiteY4" fmla="*/ 0 h 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0" h="1020">
                <a:moveTo>
                  <a:pt x="0" y="0"/>
                </a:moveTo>
                <a:lnTo>
                  <a:pt x="4227" y="21"/>
                </a:lnTo>
                <a:lnTo>
                  <a:pt x="4820" y="1020"/>
                </a:lnTo>
                <a:lnTo>
                  <a:pt x="0" y="1020"/>
                </a:lnTo>
                <a:lnTo>
                  <a:pt x="0" y="0"/>
                </a:lnTo>
                <a:close/>
              </a:path>
            </a:pathLst>
          </a:custGeom>
          <a:solidFill>
            <a:srgbClr val="B4D0C5"/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7228" y="248920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立夏诗词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1328124" y="1276023"/>
            <a:ext cx="6120210" cy="3068855"/>
            <a:chOff x="-231" y="1510"/>
            <a:chExt cx="7694" cy="3858"/>
          </a:xfrm>
        </p:grpSpPr>
        <p:sp>
          <p:nvSpPr>
            <p:cNvPr id="28" name="矩形 27"/>
            <p:cNvSpPr/>
            <p:nvPr/>
          </p:nvSpPr>
          <p:spPr>
            <a:xfrm>
              <a:off x="-231" y="1510"/>
              <a:ext cx="7694" cy="3858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 w="25400">
              <a:solidFill>
                <a:srgbClr val="B4D0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94" tIns="34297" rIns="68594" bIns="34297" rtlCol="0" anchor="ctr"/>
            <a:lstStyle/>
            <a:p>
              <a:pPr algn="ctr"/>
              <a:endParaRPr lang="zh-CN" altLang="en-US">
                <a:solidFill>
                  <a:schemeClr val="lt1">
                    <a:alpha val="91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9" name="组合 19"/>
            <p:cNvGrpSpPr/>
            <p:nvPr/>
          </p:nvGrpSpPr>
          <p:grpSpPr>
            <a:xfrm>
              <a:off x="855" y="2267"/>
              <a:ext cx="5522" cy="2438"/>
              <a:chOff x="915158" y="2811896"/>
              <a:chExt cx="4674483" cy="1659202"/>
            </a:xfrm>
          </p:grpSpPr>
          <p:cxnSp>
            <p:nvCxnSpPr>
              <p:cNvPr id="31" name="直接连接符 30"/>
              <p:cNvCxnSpPr/>
              <p:nvPr/>
            </p:nvCxnSpPr>
            <p:spPr>
              <a:xfrm>
                <a:off x="1596572" y="2947308"/>
                <a:ext cx="841829" cy="0"/>
              </a:xfrm>
              <a:prstGeom prst="line">
                <a:avLst/>
              </a:prstGeom>
              <a:ln w="25400" cap="rnd">
                <a:solidFill>
                  <a:schemeClr val="accent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矩形 31"/>
              <p:cNvSpPr/>
              <p:nvPr/>
            </p:nvSpPr>
            <p:spPr>
              <a:xfrm>
                <a:off x="915158" y="2811896"/>
                <a:ext cx="4674483" cy="16592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US" alt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algn="ctr"/>
                <a:endPara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algn="ctr"/>
                <a:r>
                  <a:rPr lang="zh-CN" altLang="en-US" sz="16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南国似暑北国春，</a:t>
                </a:r>
              </a:p>
              <a:p>
                <a:pPr algn="ctr"/>
                <a:endParaRPr lang="zh-CN" altLang="en-US" sz="8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algn="ctr"/>
                <a:r>
                  <a:rPr lang="zh-CN" altLang="en-US" sz="16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绿秀江淮万木荫。</a:t>
                </a:r>
              </a:p>
              <a:p>
                <a:pPr algn="ctr"/>
                <a:r>
                  <a:rPr lang="zh-CN" altLang="en-U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/>
                </a:r>
                <a:br>
                  <a:rPr lang="zh-CN" altLang="en-U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6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时病时虫人撒药，</a:t>
                </a:r>
              </a:p>
              <a:p>
                <a:pPr algn="ctr"/>
                <a:endParaRPr lang="zh-CN" altLang="en-US" sz="8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algn="ctr"/>
                <a:r>
                  <a:rPr lang="zh-CN" altLang="en-US" sz="16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忽寒忽热药搪人。</a:t>
                </a:r>
                <a:endParaRPr lang="zh-CN" alt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30" name="矩形 29"/>
            <p:cNvSpPr/>
            <p:nvPr/>
          </p:nvSpPr>
          <p:spPr>
            <a:xfrm>
              <a:off x="1485" y="1835"/>
              <a:ext cx="3313" cy="406"/>
            </a:xfrm>
            <a:prstGeom prst="rect">
              <a:avLst/>
            </a:prstGeom>
          </p:spPr>
          <p:txBody>
            <a:bodyPr wrap="square" lIns="68594" tIns="34297" rIns="68594" bIns="34297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5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立夏      </a:t>
              </a:r>
              <a:r>
                <a:rPr lang="zh-CN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--</a:t>
              </a:r>
              <a:r>
                <a:rPr lang="zh-CN" altLang="en-US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左河水</a:t>
              </a:r>
              <a:endParaRPr lang="zh-CN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9374635"/>
      </p:ext>
    </p:extLst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图片 37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589" y="-6032"/>
            <a:ext cx="9157970" cy="51511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cxnSp>
        <p:nvCxnSpPr>
          <p:cNvPr id="13" name="直接连接符 12"/>
          <p:cNvCxnSpPr/>
          <p:nvPr/>
        </p:nvCxnSpPr>
        <p:spPr>
          <a:xfrm>
            <a:off x="786780" y="2574027"/>
            <a:ext cx="0" cy="49692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86780" y="3070950"/>
            <a:ext cx="16938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408890" y="3070950"/>
            <a:ext cx="16938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5"/>
          <p:cNvSpPr txBox="1">
            <a:spLocks noChangeArrowheads="1"/>
          </p:cNvSpPr>
          <p:nvPr/>
        </p:nvSpPr>
        <p:spPr bwMode="auto">
          <a:xfrm>
            <a:off x="769003" y="2403103"/>
            <a:ext cx="1692275" cy="29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立夏的由来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2487344" y="3070953"/>
            <a:ext cx="0" cy="5111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3887485" y="2502019"/>
            <a:ext cx="0" cy="56893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030998" y="3070950"/>
            <a:ext cx="16922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512945" y="3070953"/>
            <a:ext cx="0" cy="5111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5723414" y="3070860"/>
            <a:ext cx="2954655" cy="50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2282843" y="3167031"/>
            <a:ext cx="1692275" cy="29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立夏三候</a:t>
            </a:r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3743978" y="2403103"/>
            <a:ext cx="1692275" cy="29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立夏习俗</a:t>
            </a: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5292740" y="3167031"/>
            <a:ext cx="1693862" cy="29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立夏养生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470693" y="1929765"/>
            <a:ext cx="649605" cy="644525"/>
            <a:chOff x="740" y="3039"/>
            <a:chExt cx="1023" cy="1015"/>
          </a:xfrm>
        </p:grpSpPr>
        <p:sp>
          <p:nvSpPr>
            <p:cNvPr id="36" name="椭圆 35"/>
            <p:cNvSpPr/>
            <p:nvPr/>
          </p:nvSpPr>
          <p:spPr>
            <a:xfrm>
              <a:off x="740" y="3039"/>
              <a:ext cx="1023" cy="1015"/>
            </a:xfrm>
            <a:prstGeom prst="ellipse">
              <a:avLst/>
            </a:prstGeom>
            <a:solidFill>
              <a:srgbClr val="B8D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文本框 5"/>
            <p:cNvSpPr txBox="1">
              <a:spLocks noChangeArrowheads="1"/>
            </p:cNvSpPr>
            <p:nvPr/>
          </p:nvSpPr>
          <p:spPr bwMode="auto">
            <a:xfrm>
              <a:off x="740" y="3143"/>
              <a:ext cx="1021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5" rIns="91431" b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2400" b="1" dirty="0">
                  <a:solidFill>
                    <a:srgbClr val="7F7F7F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</a:p>
          </p:txBody>
        </p:sp>
      </p:grpSp>
      <p:sp>
        <p:nvSpPr>
          <p:cNvPr id="48" name="文本框 5"/>
          <p:cNvSpPr txBox="1">
            <a:spLocks noChangeArrowheads="1"/>
          </p:cNvSpPr>
          <p:nvPr/>
        </p:nvSpPr>
        <p:spPr bwMode="auto">
          <a:xfrm>
            <a:off x="3737150" y="478486"/>
            <a:ext cx="1692275" cy="700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目 录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6948820" y="2507734"/>
            <a:ext cx="0" cy="56893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853570" y="2417096"/>
            <a:ext cx="1693862" cy="29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立夏诗词</a:t>
            </a:r>
            <a:endParaRPr lang="en-US" altLang="zh-CN" sz="1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3563143" y="1869440"/>
            <a:ext cx="649605" cy="644525"/>
            <a:chOff x="5610" y="2944"/>
            <a:chExt cx="1023" cy="1015"/>
          </a:xfrm>
        </p:grpSpPr>
        <p:sp>
          <p:nvSpPr>
            <p:cNvPr id="2" name="椭圆 1"/>
            <p:cNvSpPr/>
            <p:nvPr/>
          </p:nvSpPr>
          <p:spPr>
            <a:xfrm>
              <a:off x="5610" y="2944"/>
              <a:ext cx="1023" cy="1015"/>
            </a:xfrm>
            <a:prstGeom prst="ellipse">
              <a:avLst/>
            </a:prstGeom>
            <a:solidFill>
              <a:srgbClr val="B8D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" name="文本框 5"/>
            <p:cNvSpPr txBox="1">
              <a:spLocks noChangeArrowheads="1"/>
            </p:cNvSpPr>
            <p:nvPr/>
          </p:nvSpPr>
          <p:spPr bwMode="auto">
            <a:xfrm>
              <a:off x="5610" y="3048"/>
              <a:ext cx="1021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5" rIns="91431" b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2400" b="1" dirty="0">
                  <a:solidFill>
                    <a:srgbClr val="7F7F7F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163603" y="3554730"/>
            <a:ext cx="649605" cy="644525"/>
            <a:chOff x="3406" y="5598"/>
            <a:chExt cx="1023" cy="1015"/>
          </a:xfrm>
        </p:grpSpPr>
        <p:sp>
          <p:nvSpPr>
            <p:cNvPr id="4" name="椭圆 3"/>
            <p:cNvSpPr/>
            <p:nvPr/>
          </p:nvSpPr>
          <p:spPr>
            <a:xfrm>
              <a:off x="3406" y="5598"/>
              <a:ext cx="1023" cy="1015"/>
            </a:xfrm>
            <a:prstGeom prst="ellipse">
              <a:avLst/>
            </a:prstGeom>
            <a:solidFill>
              <a:srgbClr val="B8D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文本框 5"/>
            <p:cNvSpPr txBox="1">
              <a:spLocks noChangeArrowheads="1"/>
            </p:cNvSpPr>
            <p:nvPr/>
          </p:nvSpPr>
          <p:spPr bwMode="auto">
            <a:xfrm>
              <a:off x="3406" y="5702"/>
              <a:ext cx="1021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5" rIns="91431" b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2400" b="1" dirty="0">
                  <a:solidFill>
                    <a:srgbClr val="7F7F7F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188743" y="3549015"/>
            <a:ext cx="649605" cy="644525"/>
            <a:chOff x="8170" y="5589"/>
            <a:chExt cx="1023" cy="1015"/>
          </a:xfrm>
        </p:grpSpPr>
        <p:sp>
          <p:nvSpPr>
            <p:cNvPr id="19" name="椭圆 18"/>
            <p:cNvSpPr/>
            <p:nvPr/>
          </p:nvSpPr>
          <p:spPr>
            <a:xfrm>
              <a:off x="8170" y="5589"/>
              <a:ext cx="1023" cy="1015"/>
            </a:xfrm>
            <a:prstGeom prst="ellipse">
              <a:avLst/>
            </a:prstGeom>
            <a:solidFill>
              <a:srgbClr val="B8D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5"/>
            <p:cNvSpPr txBox="1">
              <a:spLocks noChangeArrowheads="1"/>
            </p:cNvSpPr>
            <p:nvPr/>
          </p:nvSpPr>
          <p:spPr bwMode="auto">
            <a:xfrm>
              <a:off x="8170" y="5675"/>
              <a:ext cx="1021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5" rIns="91431" b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2400" b="1" dirty="0">
                  <a:solidFill>
                    <a:srgbClr val="7F7F7F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624478" y="1941195"/>
            <a:ext cx="649605" cy="644525"/>
            <a:chOff x="10431" y="3057"/>
            <a:chExt cx="1023" cy="1015"/>
          </a:xfrm>
        </p:grpSpPr>
        <p:sp>
          <p:nvSpPr>
            <p:cNvPr id="21" name="椭圆 20"/>
            <p:cNvSpPr/>
            <p:nvPr/>
          </p:nvSpPr>
          <p:spPr>
            <a:xfrm>
              <a:off x="10431" y="3057"/>
              <a:ext cx="1023" cy="1015"/>
            </a:xfrm>
            <a:prstGeom prst="ellipse">
              <a:avLst/>
            </a:prstGeom>
            <a:solidFill>
              <a:srgbClr val="B8D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5"/>
            <p:cNvSpPr txBox="1">
              <a:spLocks noChangeArrowheads="1"/>
            </p:cNvSpPr>
            <p:nvPr/>
          </p:nvSpPr>
          <p:spPr bwMode="auto">
            <a:xfrm>
              <a:off x="10431" y="3143"/>
              <a:ext cx="1021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5" rIns="91431" b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2400" b="1" dirty="0">
                  <a:solidFill>
                    <a:srgbClr val="7F7F7F"/>
                  </a:solidFill>
                  <a:latin typeface="+mn-lt"/>
                  <a:ea typeface="+mn-ea"/>
                  <a:cs typeface="+mn-ea"/>
                  <a:sym typeface="+mn-lt"/>
                </a:rPr>
                <a:t>05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989411" y="1348408"/>
            <a:ext cx="104158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B4D0C5"/>
                </a:solidFill>
              </a:rPr>
              <a:t>https://www.ypppt.com/</a:t>
            </a:r>
            <a:endParaRPr lang="zh-CN" altLang="en-US" sz="500" dirty="0">
              <a:solidFill>
                <a:srgbClr val="B4D0C5"/>
              </a:solidFill>
            </a:endParaRPr>
          </a:p>
        </p:txBody>
      </p:sp>
    </p:spTree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2" grpId="0"/>
      <p:bldP spid="33" grpId="0"/>
      <p:bldP spid="34" grpId="0"/>
      <p:bldP spid="48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557" y="-3175"/>
            <a:ext cx="9157970" cy="5151120"/>
          </a:xfrm>
          <a:prstGeom prst="rect">
            <a:avLst/>
          </a:prstGeom>
        </p:spPr>
      </p:pic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148915" y="1204392"/>
            <a:ext cx="2913039" cy="243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72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20XX</a:t>
            </a:r>
            <a:endParaRPr lang="en-US" altLang="zh-CN" sz="7200" b="1" cap="all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>
              <a:buNone/>
            </a:pPr>
            <a:endParaRPr lang="zh-CN" altLang="en-US" sz="7200" b="1" cap="all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矩形 259"/>
          <p:cNvSpPr>
            <a:spLocks noChangeArrowheads="1"/>
          </p:cNvSpPr>
          <p:nvPr/>
        </p:nvSpPr>
        <p:spPr bwMode="auto">
          <a:xfrm>
            <a:off x="1684952" y="2375885"/>
            <a:ext cx="58409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谢谢</a:t>
            </a:r>
            <a:r>
              <a:rPr lang="zh-CN" altLang="en-US" sz="4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观看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矩形 259"/>
          <p:cNvSpPr>
            <a:spLocks noChangeArrowheads="1"/>
          </p:cNvSpPr>
          <p:nvPr/>
        </p:nvSpPr>
        <p:spPr bwMode="auto">
          <a:xfrm>
            <a:off x="2992175" y="3295240"/>
            <a:ext cx="3226519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汇报人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：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优品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PPT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7" y="2213082"/>
            <a:ext cx="9146821" cy="49307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42" tIns="0" rIns="135042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1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7" y="1637075"/>
            <a:ext cx="9146821" cy="58163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1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1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1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1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1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1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1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7147" y="2941675"/>
            <a:ext cx="5181405" cy="12699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07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257" y="-6985"/>
            <a:ext cx="9274175" cy="5231130"/>
          </a:xfrm>
          <a:prstGeom prst="rect">
            <a:avLst/>
          </a:prstGeom>
        </p:spPr>
      </p:pic>
      <p:sp>
        <p:nvSpPr>
          <p:cNvPr id="50" name="Text Placeholder 3"/>
          <p:cNvSpPr txBox="1"/>
          <p:nvPr/>
        </p:nvSpPr>
        <p:spPr>
          <a:xfrm>
            <a:off x="2915057" y="1851200"/>
            <a:ext cx="1231168" cy="1177811"/>
          </a:xfrm>
          <a:prstGeom prst="rect">
            <a:avLst/>
          </a:prstGeom>
        </p:spPr>
        <p:txBody>
          <a:bodyPr wrap="none" lIns="0" tIns="0" rIns="0" bIns="0" anchor="ctr"/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defRPr/>
            </a:pPr>
            <a:r>
              <a:rPr lang="en-US" sz="8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sp>
        <p:nvSpPr>
          <p:cNvPr id="51" name="文本框 58"/>
          <p:cNvSpPr txBox="1"/>
          <p:nvPr/>
        </p:nvSpPr>
        <p:spPr>
          <a:xfrm>
            <a:off x="4281283" y="2450227"/>
            <a:ext cx="2380537" cy="433705"/>
          </a:xfrm>
          <a:prstGeom prst="rect">
            <a:avLst/>
          </a:prstGeom>
          <a:noFill/>
        </p:spPr>
        <p:txBody>
          <a:bodyPr wrap="square" lIns="65032" tIns="32516" rIns="65032" bIns="32516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立夏的由来</a:t>
            </a:r>
          </a:p>
        </p:txBody>
      </p:sp>
      <p:sp>
        <p:nvSpPr>
          <p:cNvPr id="52" name="文本框 59"/>
          <p:cNvSpPr txBox="1"/>
          <p:nvPr/>
        </p:nvSpPr>
        <p:spPr>
          <a:xfrm>
            <a:off x="4281279" y="2020309"/>
            <a:ext cx="1491266" cy="435149"/>
          </a:xfrm>
          <a:prstGeom prst="rect">
            <a:avLst/>
          </a:prstGeom>
          <a:noFill/>
        </p:spPr>
        <p:txBody>
          <a:bodyPr wrap="none" lIns="65032" tIns="32516" rIns="65032" bIns="32516">
            <a:spAutoFit/>
          </a:bodyPr>
          <a:lstStyle>
            <a:defPPr>
              <a:defRPr lang="zh-CN"/>
            </a:defPPr>
            <a:lvl1pPr>
              <a:defRPr sz="6000" b="1" i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pPr>
              <a:defRPr/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Part One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7462" y="-19685"/>
            <a:ext cx="9162415" cy="5164455"/>
          </a:xfrm>
          <a:prstGeom prst="rect">
            <a:avLst/>
          </a:prstGeom>
          <a:solidFill>
            <a:srgbClr val="B4D0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-16352" y="196215"/>
            <a:ext cx="3060700" cy="647700"/>
          </a:xfrm>
          <a:custGeom>
            <a:avLst/>
            <a:gdLst>
              <a:gd name="connsiteX0" fmla="*/ 0 w 4820"/>
              <a:gd name="connsiteY0" fmla="*/ 0 h 1020"/>
              <a:gd name="connsiteX1" fmla="*/ 4227 w 4820"/>
              <a:gd name="connsiteY1" fmla="*/ 21 h 1020"/>
              <a:gd name="connsiteX2" fmla="*/ 4820 w 4820"/>
              <a:gd name="connsiteY2" fmla="*/ 1020 h 1020"/>
              <a:gd name="connsiteX3" fmla="*/ 0 w 4820"/>
              <a:gd name="connsiteY3" fmla="*/ 1020 h 1020"/>
              <a:gd name="connsiteX4" fmla="*/ 0 w 4820"/>
              <a:gd name="connsiteY4" fmla="*/ 0 h 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0" h="1020">
                <a:moveTo>
                  <a:pt x="0" y="0"/>
                </a:moveTo>
                <a:lnTo>
                  <a:pt x="4227" y="21"/>
                </a:lnTo>
                <a:lnTo>
                  <a:pt x="4820" y="1020"/>
                </a:lnTo>
                <a:lnTo>
                  <a:pt x="0" y="1020"/>
                </a:lnTo>
                <a:lnTo>
                  <a:pt x="0" y="0"/>
                </a:lnTo>
                <a:close/>
              </a:path>
            </a:pathLst>
          </a:custGeom>
          <a:solidFill>
            <a:srgbClr val="B4D0C5"/>
          </a:solidFill>
          <a:ln w="12700" cmpd="sng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0843" y="320675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立夏的由来</a:t>
            </a:r>
          </a:p>
        </p:txBody>
      </p:sp>
      <p:pic>
        <p:nvPicPr>
          <p:cNvPr id="7" name="图片 6" descr="1"/>
          <p:cNvPicPr>
            <a:picLocks noChangeAspect="1"/>
          </p:cNvPicPr>
          <p:nvPr/>
        </p:nvPicPr>
        <p:blipFill>
          <a:blip r:embed="rId3"/>
          <a:srcRect l="74432" t="10340" r="440" b="1711"/>
          <a:stretch>
            <a:fillRect/>
          </a:stretch>
        </p:blipFill>
        <p:spPr>
          <a:xfrm>
            <a:off x="6597173" y="123826"/>
            <a:ext cx="2557780" cy="5037455"/>
          </a:xfrm>
          <a:prstGeom prst="rect">
            <a:avLst/>
          </a:prstGeom>
        </p:spPr>
      </p:pic>
      <p:pic>
        <p:nvPicPr>
          <p:cNvPr id="12" name="图片 11" descr="1"/>
          <p:cNvPicPr>
            <a:picLocks noChangeAspect="1"/>
          </p:cNvPicPr>
          <p:nvPr/>
        </p:nvPicPr>
        <p:blipFill>
          <a:blip r:embed="rId3"/>
          <a:srcRect r="73076" b="1750"/>
          <a:stretch>
            <a:fillRect/>
          </a:stretch>
        </p:blipFill>
        <p:spPr>
          <a:xfrm>
            <a:off x="5238" y="1951356"/>
            <a:ext cx="1555750" cy="31934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920274" y="1111885"/>
            <a:ext cx="7482205" cy="33591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89514" y="2661920"/>
            <a:ext cx="7419019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月令七十二候集解</a:t>
            </a:r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：“立夏，四月节。立字解见春。夏，假也。物至此时皆假大也。 ”</a:t>
            </a:r>
          </a:p>
          <a:p>
            <a:pPr algn="l"/>
            <a:endParaRPr lang="zh-CN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l"/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在天文学上，立夏表示即将告别春天，是夏天的开始。</a:t>
            </a:r>
          </a:p>
          <a:p>
            <a:pPr algn="l"/>
            <a:endParaRPr lang="zh-CN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l"/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人们习惯上都把立夏当作是温度明显升高，炎暑将临，雷雨增多，</a:t>
            </a:r>
          </a:p>
          <a:p>
            <a:pPr algn="l"/>
            <a:endParaRPr lang="zh-CN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l"/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农作物进入旺季生长的一个重要节气。</a:t>
            </a:r>
          </a:p>
          <a:p>
            <a:pPr algn="l"/>
            <a:endParaRPr lang="zh-CN" altLang="en-US" sz="14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89513" y="1473836"/>
            <a:ext cx="6651180" cy="984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立夏是农历二十四节气中的第</a:t>
            </a:r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7</a:t>
            </a: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个节气。</a:t>
            </a:r>
          </a:p>
          <a:p>
            <a:endParaRPr lang="zh-CN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夏季的第一个节气，表示盛夏时节的正式开始，太阳到达黄经</a:t>
            </a:r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45</a:t>
            </a: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度时为立夏节气。</a:t>
            </a:r>
          </a:p>
          <a:p>
            <a:endParaRPr lang="zh-CN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斗指东南，维为立夏，万物至此皆长大，故名立夏也。</a:t>
            </a:r>
            <a:endParaRPr lang="zh-CN" altLang="en-US" sz="1400" b="1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257" y="-6985"/>
            <a:ext cx="9274175" cy="5231130"/>
          </a:xfrm>
          <a:prstGeom prst="rect">
            <a:avLst/>
          </a:prstGeom>
        </p:spPr>
      </p:pic>
      <p:sp>
        <p:nvSpPr>
          <p:cNvPr id="50" name="Text Placeholder 3"/>
          <p:cNvSpPr txBox="1"/>
          <p:nvPr/>
        </p:nvSpPr>
        <p:spPr>
          <a:xfrm>
            <a:off x="2915057" y="1851200"/>
            <a:ext cx="1231168" cy="1177811"/>
          </a:xfrm>
          <a:prstGeom prst="rect">
            <a:avLst/>
          </a:prstGeom>
        </p:spPr>
        <p:txBody>
          <a:bodyPr wrap="none" lIns="0" tIns="0" rIns="0" bIns="0" anchor="ctr"/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defRPr/>
            </a:pPr>
            <a:r>
              <a:rPr lang="en-US" sz="8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sp>
        <p:nvSpPr>
          <p:cNvPr id="51" name="文本框 58"/>
          <p:cNvSpPr txBox="1"/>
          <p:nvPr/>
        </p:nvSpPr>
        <p:spPr>
          <a:xfrm>
            <a:off x="4281283" y="2450227"/>
            <a:ext cx="2380537" cy="433705"/>
          </a:xfrm>
          <a:prstGeom prst="rect">
            <a:avLst/>
          </a:prstGeom>
          <a:noFill/>
        </p:spPr>
        <p:txBody>
          <a:bodyPr wrap="square" lIns="65032" tIns="32516" rIns="65032" bIns="32516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立夏三侯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文本框 59"/>
          <p:cNvSpPr txBox="1"/>
          <p:nvPr/>
        </p:nvSpPr>
        <p:spPr>
          <a:xfrm>
            <a:off x="4281280" y="2020309"/>
            <a:ext cx="1488501" cy="434999"/>
          </a:xfrm>
          <a:prstGeom prst="rect">
            <a:avLst/>
          </a:prstGeom>
          <a:noFill/>
        </p:spPr>
        <p:txBody>
          <a:bodyPr wrap="none" lIns="65032" tIns="32516" rIns="65032" bIns="32516">
            <a:spAutoFit/>
          </a:bodyPr>
          <a:lstStyle>
            <a:defPPr>
              <a:defRPr lang="zh-CN"/>
            </a:defPPr>
            <a:lvl1pPr>
              <a:defRPr sz="6000" b="1" i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pPr>
              <a:defRPr/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Part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Tow</a:t>
            </a:r>
          </a:p>
        </p:txBody>
      </p:sp>
    </p:spTree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7462" y="-9525"/>
            <a:ext cx="9162415" cy="5164455"/>
          </a:xfrm>
          <a:prstGeom prst="rect">
            <a:avLst/>
          </a:prstGeom>
          <a:solidFill>
            <a:srgbClr val="B4D0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 descr="1"/>
          <p:cNvPicPr>
            <a:picLocks noChangeAspect="1"/>
          </p:cNvPicPr>
          <p:nvPr/>
        </p:nvPicPr>
        <p:blipFill>
          <a:blip r:embed="rId3"/>
          <a:srcRect l="74432" t="10340" r="440" b="1711"/>
          <a:stretch>
            <a:fillRect/>
          </a:stretch>
        </p:blipFill>
        <p:spPr>
          <a:xfrm>
            <a:off x="6956583" y="831216"/>
            <a:ext cx="2198370" cy="4330065"/>
          </a:xfrm>
          <a:prstGeom prst="rect">
            <a:avLst/>
          </a:prstGeom>
        </p:spPr>
      </p:pic>
      <p:pic>
        <p:nvPicPr>
          <p:cNvPr id="12" name="图片 11" descr="1"/>
          <p:cNvPicPr>
            <a:picLocks noChangeAspect="1"/>
          </p:cNvPicPr>
          <p:nvPr/>
        </p:nvPicPr>
        <p:blipFill>
          <a:blip r:embed="rId3"/>
          <a:srcRect r="73076" b="1750"/>
          <a:stretch>
            <a:fillRect/>
          </a:stretch>
        </p:blipFill>
        <p:spPr>
          <a:xfrm>
            <a:off x="5239" y="1871346"/>
            <a:ext cx="1594485" cy="327342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89743" y="1059180"/>
            <a:ext cx="8078470" cy="362712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-16352" y="124460"/>
            <a:ext cx="3060700" cy="647700"/>
          </a:xfrm>
          <a:custGeom>
            <a:avLst/>
            <a:gdLst>
              <a:gd name="connsiteX0" fmla="*/ 0 w 4820"/>
              <a:gd name="connsiteY0" fmla="*/ 0 h 1020"/>
              <a:gd name="connsiteX1" fmla="*/ 4227 w 4820"/>
              <a:gd name="connsiteY1" fmla="*/ 21 h 1020"/>
              <a:gd name="connsiteX2" fmla="*/ 4820 w 4820"/>
              <a:gd name="connsiteY2" fmla="*/ 1020 h 1020"/>
              <a:gd name="connsiteX3" fmla="*/ 0 w 4820"/>
              <a:gd name="connsiteY3" fmla="*/ 1020 h 1020"/>
              <a:gd name="connsiteX4" fmla="*/ 0 w 4820"/>
              <a:gd name="connsiteY4" fmla="*/ 0 h 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0" h="1020">
                <a:moveTo>
                  <a:pt x="0" y="0"/>
                </a:moveTo>
                <a:lnTo>
                  <a:pt x="4227" y="21"/>
                </a:lnTo>
                <a:lnTo>
                  <a:pt x="4820" y="1020"/>
                </a:lnTo>
                <a:lnTo>
                  <a:pt x="0" y="1020"/>
                </a:lnTo>
                <a:lnTo>
                  <a:pt x="0" y="0"/>
                </a:lnTo>
                <a:close/>
              </a:path>
            </a:pathLst>
          </a:custGeom>
          <a:solidFill>
            <a:srgbClr val="B4D0C5"/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0843" y="248920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立夏三候</a:t>
            </a:r>
          </a:p>
        </p:txBody>
      </p:sp>
      <p:sp>
        <p:nvSpPr>
          <p:cNvPr id="6" name="矩形 5"/>
          <p:cNvSpPr/>
          <p:nvPr/>
        </p:nvSpPr>
        <p:spPr>
          <a:xfrm flipH="1">
            <a:off x="1026954" y="2896870"/>
            <a:ext cx="7125335" cy="76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 flipH="1">
            <a:off x="1292384" y="1530985"/>
            <a:ext cx="1105535" cy="1107440"/>
          </a:xfrm>
          <a:prstGeom prst="ellipse">
            <a:avLst/>
          </a:prstGeom>
          <a:solidFill>
            <a:srgbClr val="B4D0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anose="02010609030101010101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1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 flipH="1">
            <a:off x="6075203" y="3192781"/>
            <a:ext cx="2078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王瓜生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 flipH="1">
            <a:off x="6135048" y="3718381"/>
            <a:ext cx="2117725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王瓜色赤，阳之盛也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 flipH="1">
            <a:off x="3439953" y="3192781"/>
            <a:ext cx="2078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蚯蚓出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 flipH="1">
            <a:off x="3537262" y="3718381"/>
            <a:ext cx="2302510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蚯蚓阴物，感阳气而出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 flipH="1">
            <a:off x="804069" y="3192781"/>
            <a:ext cx="20796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蝼蝈鸣</a:t>
            </a:r>
            <a:endParaRPr lang="zh-CN" altLang="en-US" sz="12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614329" y="1731011"/>
            <a:ext cx="4591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初候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Oval 31"/>
          <p:cNvSpPr>
            <a:spLocks noChangeArrowheads="1"/>
          </p:cNvSpPr>
          <p:nvPr/>
        </p:nvSpPr>
        <p:spPr bwMode="auto">
          <a:xfrm flipH="1">
            <a:off x="3925094" y="1531029"/>
            <a:ext cx="1105535" cy="1107352"/>
          </a:xfrm>
          <a:prstGeom prst="ellipse">
            <a:avLst/>
          </a:prstGeom>
          <a:solidFill>
            <a:srgbClr val="B4D0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anose="02010609030101010101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1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Oval 31"/>
          <p:cNvSpPr>
            <a:spLocks noChangeArrowheads="1"/>
          </p:cNvSpPr>
          <p:nvPr/>
        </p:nvSpPr>
        <p:spPr bwMode="auto">
          <a:xfrm flipH="1">
            <a:off x="6562249" y="1531029"/>
            <a:ext cx="1105535" cy="1107352"/>
          </a:xfrm>
          <a:prstGeom prst="ellipse">
            <a:avLst/>
          </a:prstGeom>
          <a:solidFill>
            <a:srgbClr val="B0D4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anose="02010609030101010101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1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249579" y="1731011"/>
            <a:ext cx="4591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二候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884829" y="1731011"/>
            <a:ext cx="4591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三候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 flipH="1">
            <a:off x="939477" y="3718381"/>
            <a:ext cx="2302510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蝼蛄也，诸言蚯者非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1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3" grpId="6" animBg="1"/>
      <p:bldP spid="13" grpId="7" animBg="1"/>
      <p:bldP spid="13" grpId="8" animBg="1"/>
      <p:bldP spid="13" grpId="9" animBg="1"/>
      <p:bldP spid="13" grpId="10" animBg="1"/>
      <p:bldP spid="13" grpId="11" animBg="1"/>
      <p:bldP spid="13" grpId="12" animBg="1"/>
      <p:bldP spid="13" grpId="13" animBg="1"/>
      <p:bldP spid="13" grpId="14" animBg="1"/>
      <p:bldP spid="13" grpId="15" animBg="1"/>
      <p:bldP spid="13" grpId="16" animBg="1"/>
      <p:bldP spid="13" grpId="17" animBg="1"/>
      <p:bldP spid="13" grpId="18" animBg="1"/>
      <p:bldP spid="13" grpId="19" animBg="1"/>
      <p:bldP spid="13" grpId="20" animBg="1"/>
      <p:bldP spid="13" grpId="21" animBg="1"/>
      <p:bldP spid="13" grpId="22" animBg="1"/>
      <p:bldP spid="19" grpId="0"/>
      <p:bldP spid="20" grpId="0"/>
      <p:bldP spid="21" grpId="0"/>
      <p:bldP spid="22" grpId="0"/>
      <p:bldP spid="23" grpId="0"/>
      <p:bldP spid="15" grpId="0"/>
      <p:bldP spid="15" grpId="1"/>
      <p:bldP spid="15" grpId="2"/>
      <p:bldP spid="15" grpId="3"/>
      <p:bldP spid="15" grpId="4"/>
      <p:bldP spid="15" grpId="5"/>
      <p:bldP spid="15" grpId="6"/>
      <p:bldP spid="15" grpId="7"/>
      <p:bldP spid="15" grpId="8"/>
      <p:bldP spid="15" grpId="9"/>
      <p:bldP spid="15" grpId="10"/>
      <p:bldP spid="15" grpId="11"/>
      <p:bldP spid="15" grpId="12"/>
      <p:bldP spid="15" grpId="13"/>
      <p:bldP spid="15" grpId="14"/>
      <p:bldP spid="15" grpId="15"/>
      <p:bldP spid="15" grpId="16"/>
      <p:bldP spid="15" grpId="17"/>
      <p:bldP spid="15" grpId="18"/>
      <p:bldP spid="15" grpId="19"/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6" grpId="8" animBg="1"/>
      <p:bldP spid="26" grpId="9" animBg="1"/>
      <p:bldP spid="26" grpId="10" animBg="1"/>
      <p:bldP spid="26" grpId="11" animBg="1"/>
      <p:bldP spid="26" grpId="12" animBg="1"/>
      <p:bldP spid="26" grpId="13" animBg="1"/>
      <p:bldP spid="26" grpId="14" animBg="1"/>
      <p:bldP spid="26" grpId="15" animBg="1"/>
      <p:bldP spid="26" grpId="16" animBg="1"/>
      <p:bldP spid="26" grpId="17" animBg="1"/>
      <p:bldP spid="26" grpId="18" animBg="1"/>
      <p:bldP spid="26" grpId="19" animBg="1"/>
      <p:bldP spid="26" grpId="20" animBg="1"/>
      <p:bldP spid="26" grpId="21" animBg="1"/>
      <p:bldP spid="26" grpId="22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7" grpId="8" animBg="1"/>
      <p:bldP spid="27" grpId="9" animBg="1"/>
      <p:bldP spid="27" grpId="10" animBg="1"/>
      <p:bldP spid="27" grpId="11" animBg="1"/>
      <p:bldP spid="27" grpId="12" animBg="1"/>
      <p:bldP spid="27" grpId="13" animBg="1"/>
      <p:bldP spid="27" grpId="14" animBg="1"/>
      <p:bldP spid="27" grpId="15" animBg="1"/>
      <p:bldP spid="27" grpId="16" animBg="1"/>
      <p:bldP spid="27" grpId="17" animBg="1"/>
      <p:bldP spid="27" grpId="18" animBg="1"/>
      <p:bldP spid="27" grpId="19" animBg="1"/>
      <p:bldP spid="27" grpId="20" animBg="1"/>
      <p:bldP spid="27" grpId="21" animBg="1"/>
      <p:bldP spid="27" grpId="22" animBg="1"/>
      <p:bldP spid="28" grpId="0"/>
      <p:bldP spid="28" grpId="1"/>
      <p:bldP spid="28" grpId="2"/>
      <p:bldP spid="28" grpId="3"/>
      <p:bldP spid="28" grpId="4"/>
      <p:bldP spid="28" grpId="5"/>
      <p:bldP spid="28" grpId="6"/>
      <p:bldP spid="28" grpId="7"/>
      <p:bldP spid="28" grpId="8"/>
      <p:bldP spid="28" grpId="9"/>
      <p:bldP spid="28" grpId="10"/>
      <p:bldP spid="28" grpId="11"/>
      <p:bldP spid="28" grpId="12"/>
      <p:bldP spid="28" grpId="13"/>
      <p:bldP spid="28" grpId="14"/>
      <p:bldP spid="28" grpId="15"/>
      <p:bldP spid="28" grpId="16"/>
      <p:bldP spid="28" grpId="17"/>
      <p:bldP spid="28" grpId="18"/>
      <p:bldP spid="28" grpId="19"/>
      <p:bldP spid="32" grpId="0"/>
      <p:bldP spid="32" grpId="1"/>
      <p:bldP spid="32" grpId="2"/>
      <p:bldP spid="32" grpId="3"/>
      <p:bldP spid="32" grpId="4"/>
      <p:bldP spid="32" grpId="5"/>
      <p:bldP spid="32" grpId="6"/>
      <p:bldP spid="32" grpId="7"/>
      <p:bldP spid="32" grpId="8"/>
      <p:bldP spid="32" grpId="9"/>
      <p:bldP spid="32" grpId="10"/>
      <p:bldP spid="32" grpId="11"/>
      <p:bldP spid="32" grpId="12"/>
      <p:bldP spid="32" grpId="13"/>
      <p:bldP spid="32" grpId="14"/>
      <p:bldP spid="32" grpId="15"/>
      <p:bldP spid="32" grpId="16"/>
      <p:bldP spid="32" grpId="17"/>
      <p:bldP spid="32" grpId="18"/>
      <p:bldP spid="32" grpId="19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257" y="-6985"/>
            <a:ext cx="9274175" cy="5231130"/>
          </a:xfrm>
          <a:prstGeom prst="rect">
            <a:avLst/>
          </a:prstGeom>
        </p:spPr>
      </p:pic>
      <p:sp>
        <p:nvSpPr>
          <p:cNvPr id="50" name="Text Placeholder 3"/>
          <p:cNvSpPr txBox="1"/>
          <p:nvPr/>
        </p:nvSpPr>
        <p:spPr>
          <a:xfrm>
            <a:off x="2915057" y="1851200"/>
            <a:ext cx="1231168" cy="1177811"/>
          </a:xfrm>
          <a:prstGeom prst="rect">
            <a:avLst/>
          </a:prstGeom>
        </p:spPr>
        <p:txBody>
          <a:bodyPr wrap="none" lIns="0" tIns="0" rIns="0" bIns="0" anchor="ctr"/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defRPr/>
            </a:pPr>
            <a:r>
              <a:rPr lang="en-US" sz="8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  <p:sp>
        <p:nvSpPr>
          <p:cNvPr id="51" name="文本框 58"/>
          <p:cNvSpPr txBox="1"/>
          <p:nvPr/>
        </p:nvSpPr>
        <p:spPr>
          <a:xfrm>
            <a:off x="4281283" y="2450227"/>
            <a:ext cx="2380537" cy="433705"/>
          </a:xfrm>
          <a:prstGeom prst="rect">
            <a:avLst/>
          </a:prstGeom>
          <a:noFill/>
        </p:spPr>
        <p:txBody>
          <a:bodyPr wrap="square" lIns="65032" tIns="32516" rIns="65032" bIns="32516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立夏习俗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文本框 59"/>
          <p:cNvSpPr txBox="1"/>
          <p:nvPr/>
        </p:nvSpPr>
        <p:spPr>
          <a:xfrm>
            <a:off x="4281280" y="2020309"/>
            <a:ext cx="1740173" cy="434999"/>
          </a:xfrm>
          <a:prstGeom prst="rect">
            <a:avLst/>
          </a:prstGeom>
          <a:noFill/>
        </p:spPr>
        <p:txBody>
          <a:bodyPr wrap="none" lIns="65032" tIns="32516" rIns="65032" bIns="32516">
            <a:spAutoFit/>
          </a:bodyPr>
          <a:lstStyle>
            <a:defPPr>
              <a:defRPr lang="zh-CN"/>
            </a:defPPr>
            <a:lvl1pPr>
              <a:defRPr sz="6000" b="1" i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pPr>
              <a:defRPr/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Part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There</a:t>
            </a:r>
          </a:p>
        </p:txBody>
      </p:sp>
    </p:spTree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477064" y="4876800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srgbClr val="B8D2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00" dirty="0" smtClean="0">
                <a:solidFill>
                  <a:srgbClr val="B8D2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00" dirty="0" smtClean="0">
                <a:solidFill>
                  <a:srgbClr val="B8D2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rgbClr val="B8D2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rgbClr val="B8D2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rgbClr val="B8D2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www.ypppt.com/jieri</a:t>
            </a:r>
            <a:r>
              <a:rPr lang="en-US" altLang="zh-CN" sz="100" dirty="0">
                <a:solidFill>
                  <a:srgbClr val="B8D2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srgbClr val="B8D2C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7462" y="-19685"/>
            <a:ext cx="9162415" cy="5164455"/>
          </a:xfrm>
          <a:prstGeom prst="rect">
            <a:avLst/>
          </a:prstGeom>
          <a:solidFill>
            <a:srgbClr val="B4D0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 descr="1"/>
          <p:cNvPicPr>
            <a:picLocks noChangeAspect="1"/>
          </p:cNvPicPr>
          <p:nvPr/>
        </p:nvPicPr>
        <p:blipFill>
          <a:blip r:embed="rId3"/>
          <a:srcRect l="74432" t="10340" r="440" b="1711"/>
          <a:stretch>
            <a:fillRect/>
          </a:stretch>
        </p:blipFill>
        <p:spPr>
          <a:xfrm>
            <a:off x="6597173" y="123826"/>
            <a:ext cx="2557780" cy="5037455"/>
          </a:xfrm>
          <a:prstGeom prst="rect">
            <a:avLst/>
          </a:prstGeom>
        </p:spPr>
      </p:pic>
      <p:pic>
        <p:nvPicPr>
          <p:cNvPr id="12" name="图片 11" descr="1"/>
          <p:cNvPicPr>
            <a:picLocks noChangeAspect="1"/>
          </p:cNvPicPr>
          <p:nvPr/>
        </p:nvPicPr>
        <p:blipFill>
          <a:blip r:embed="rId3"/>
          <a:srcRect r="73076" b="1750"/>
          <a:stretch>
            <a:fillRect/>
          </a:stretch>
        </p:blipFill>
        <p:spPr>
          <a:xfrm>
            <a:off x="5238" y="1951356"/>
            <a:ext cx="1555750" cy="31934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187217" y="1180846"/>
            <a:ext cx="6914763" cy="333591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-7462" y="124460"/>
            <a:ext cx="3060700" cy="647700"/>
          </a:xfrm>
          <a:custGeom>
            <a:avLst/>
            <a:gdLst>
              <a:gd name="connsiteX0" fmla="*/ 0 w 4820"/>
              <a:gd name="connsiteY0" fmla="*/ 0 h 1020"/>
              <a:gd name="connsiteX1" fmla="*/ 4227 w 4820"/>
              <a:gd name="connsiteY1" fmla="*/ 21 h 1020"/>
              <a:gd name="connsiteX2" fmla="*/ 4820 w 4820"/>
              <a:gd name="connsiteY2" fmla="*/ 1020 h 1020"/>
              <a:gd name="connsiteX3" fmla="*/ 0 w 4820"/>
              <a:gd name="connsiteY3" fmla="*/ 1020 h 1020"/>
              <a:gd name="connsiteX4" fmla="*/ 0 w 4820"/>
              <a:gd name="connsiteY4" fmla="*/ 0 h 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0" h="1020">
                <a:moveTo>
                  <a:pt x="0" y="0"/>
                </a:moveTo>
                <a:lnTo>
                  <a:pt x="4227" y="21"/>
                </a:lnTo>
                <a:lnTo>
                  <a:pt x="4820" y="1020"/>
                </a:lnTo>
                <a:lnTo>
                  <a:pt x="0" y="1020"/>
                </a:lnTo>
                <a:lnTo>
                  <a:pt x="0" y="0"/>
                </a:lnTo>
                <a:close/>
              </a:path>
            </a:pathLst>
          </a:custGeom>
          <a:solidFill>
            <a:srgbClr val="B4D0C5"/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0843" y="248920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立夏习俗</a:t>
            </a:r>
          </a:p>
        </p:txBody>
      </p:sp>
      <p:sp>
        <p:nvSpPr>
          <p:cNvPr id="8" name="TextBox 29"/>
          <p:cNvSpPr txBox="1"/>
          <p:nvPr/>
        </p:nvSpPr>
        <p:spPr>
          <a:xfrm>
            <a:off x="4082051" y="1590120"/>
            <a:ext cx="3493453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latinLnBrk="0" hangingPunct="1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夏”的“夏”是“大”的意思是指春天播种的植物已经直立长大了。江浙一带，人们因大好的春光明媚过去了，未免有惜春的伤感，故备酒食为欢，好像送人远去，名为饯春。立夏日人们则喝冷饮来消暑。立夏日，江南水乡有烹食嫩蚕豆的习俗。</a:t>
            </a:r>
            <a:endParaRPr lang="en-US" altLang="zh-CN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Freeform 41"/>
          <p:cNvSpPr/>
          <p:nvPr/>
        </p:nvSpPr>
        <p:spPr bwMode="auto">
          <a:xfrm>
            <a:off x="1477064" y="1957865"/>
            <a:ext cx="2315138" cy="1359744"/>
          </a:xfrm>
          <a:custGeom>
            <a:avLst/>
            <a:gdLst>
              <a:gd name="T0" fmla="*/ 1061 w 1161"/>
              <a:gd name="T1" fmla="*/ 241 h 682"/>
              <a:gd name="T2" fmla="*/ 1007 w 1161"/>
              <a:gd name="T3" fmla="*/ 257 h 682"/>
              <a:gd name="T4" fmla="*/ 1007 w 1161"/>
              <a:gd name="T5" fmla="*/ 257 h 682"/>
              <a:gd name="T6" fmla="*/ 848 w 1161"/>
              <a:gd name="T7" fmla="*/ 302 h 682"/>
              <a:gd name="T8" fmla="*/ 605 w 1161"/>
              <a:gd name="T9" fmla="*/ 124 h 682"/>
              <a:gd name="T10" fmla="*/ 605 w 1161"/>
              <a:gd name="T11" fmla="*/ 124 h 682"/>
              <a:gd name="T12" fmla="*/ 342 w 1161"/>
              <a:gd name="T13" fmla="*/ 0 h 682"/>
              <a:gd name="T14" fmla="*/ 0 w 1161"/>
              <a:gd name="T15" fmla="*/ 341 h 682"/>
              <a:gd name="T16" fmla="*/ 342 w 1161"/>
              <a:gd name="T17" fmla="*/ 682 h 682"/>
              <a:gd name="T18" fmla="*/ 605 w 1161"/>
              <a:gd name="T19" fmla="*/ 558 h 682"/>
              <a:gd name="T20" fmla="*/ 605 w 1161"/>
              <a:gd name="T21" fmla="*/ 558 h 682"/>
              <a:gd name="T22" fmla="*/ 605 w 1161"/>
              <a:gd name="T23" fmla="*/ 558 h 682"/>
              <a:gd name="T24" fmla="*/ 605 w 1161"/>
              <a:gd name="T25" fmla="*/ 558 h 682"/>
              <a:gd name="T26" fmla="*/ 848 w 1161"/>
              <a:gd name="T27" fmla="*/ 380 h 682"/>
              <a:gd name="T28" fmla="*/ 1007 w 1161"/>
              <a:gd name="T29" fmla="*/ 425 h 682"/>
              <a:gd name="T30" fmla="*/ 1007 w 1161"/>
              <a:gd name="T31" fmla="*/ 425 h 682"/>
              <a:gd name="T32" fmla="*/ 1061 w 1161"/>
              <a:gd name="T33" fmla="*/ 441 h 682"/>
              <a:gd name="T34" fmla="*/ 1161 w 1161"/>
              <a:gd name="T35" fmla="*/ 341 h 682"/>
              <a:gd name="T36" fmla="*/ 1061 w 1161"/>
              <a:gd name="T37" fmla="*/ 241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1" h="682">
                <a:moveTo>
                  <a:pt x="1061" y="241"/>
                </a:moveTo>
                <a:cubicBezTo>
                  <a:pt x="1041" y="241"/>
                  <a:pt x="1023" y="247"/>
                  <a:pt x="1007" y="257"/>
                </a:cubicBezTo>
                <a:cubicBezTo>
                  <a:pt x="1007" y="257"/>
                  <a:pt x="1007" y="257"/>
                  <a:pt x="1007" y="257"/>
                </a:cubicBezTo>
                <a:cubicBezTo>
                  <a:pt x="964" y="284"/>
                  <a:pt x="974" y="302"/>
                  <a:pt x="848" y="302"/>
                </a:cubicBezTo>
                <a:cubicBezTo>
                  <a:pt x="700" y="302"/>
                  <a:pt x="699" y="235"/>
                  <a:pt x="605" y="124"/>
                </a:cubicBezTo>
                <a:cubicBezTo>
                  <a:pt x="605" y="124"/>
                  <a:pt x="605" y="124"/>
                  <a:pt x="605" y="124"/>
                </a:cubicBezTo>
                <a:cubicBezTo>
                  <a:pt x="542" y="48"/>
                  <a:pt x="448" y="0"/>
                  <a:pt x="342" y="0"/>
                </a:cubicBezTo>
                <a:cubicBezTo>
                  <a:pt x="153" y="0"/>
                  <a:pt x="0" y="153"/>
                  <a:pt x="0" y="341"/>
                </a:cubicBezTo>
                <a:cubicBezTo>
                  <a:pt x="0" y="529"/>
                  <a:pt x="153" y="682"/>
                  <a:pt x="342" y="682"/>
                </a:cubicBezTo>
                <a:cubicBezTo>
                  <a:pt x="448" y="682"/>
                  <a:pt x="542" y="634"/>
                  <a:pt x="605" y="558"/>
                </a:cubicBezTo>
                <a:cubicBezTo>
                  <a:pt x="605" y="558"/>
                  <a:pt x="605" y="558"/>
                  <a:pt x="605" y="558"/>
                </a:cubicBezTo>
                <a:cubicBezTo>
                  <a:pt x="605" y="558"/>
                  <a:pt x="605" y="558"/>
                  <a:pt x="605" y="558"/>
                </a:cubicBezTo>
                <a:cubicBezTo>
                  <a:pt x="605" y="558"/>
                  <a:pt x="605" y="558"/>
                  <a:pt x="605" y="558"/>
                </a:cubicBezTo>
                <a:cubicBezTo>
                  <a:pt x="699" y="447"/>
                  <a:pt x="700" y="380"/>
                  <a:pt x="848" y="380"/>
                </a:cubicBezTo>
                <a:cubicBezTo>
                  <a:pt x="974" y="380"/>
                  <a:pt x="964" y="398"/>
                  <a:pt x="1007" y="425"/>
                </a:cubicBezTo>
                <a:cubicBezTo>
                  <a:pt x="1007" y="425"/>
                  <a:pt x="1007" y="425"/>
                  <a:pt x="1007" y="425"/>
                </a:cubicBezTo>
                <a:cubicBezTo>
                  <a:pt x="1023" y="435"/>
                  <a:pt x="1041" y="441"/>
                  <a:pt x="1061" y="441"/>
                </a:cubicBezTo>
                <a:cubicBezTo>
                  <a:pt x="1116" y="441"/>
                  <a:pt x="1161" y="396"/>
                  <a:pt x="1161" y="341"/>
                </a:cubicBezTo>
                <a:cubicBezTo>
                  <a:pt x="1161" y="286"/>
                  <a:pt x="1116" y="241"/>
                  <a:pt x="1061" y="24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68594" tIns="34297" rIns="68594" bIns="34297" numCol="1" anchor="t" anchorCtr="0" compatLnSpc="1"/>
          <a:lstStyle/>
          <a:p>
            <a:endParaRPr lang="zh-CN" altLang="en-US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Oval 47"/>
          <p:cNvSpPr>
            <a:spLocks noChangeArrowheads="1"/>
          </p:cNvSpPr>
          <p:nvPr/>
        </p:nvSpPr>
        <p:spPr bwMode="auto">
          <a:xfrm>
            <a:off x="1545441" y="2056912"/>
            <a:ext cx="1194871" cy="119283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94" tIns="34297" rIns="68594" bIns="34297" numCol="1" anchor="t" anchorCtr="0" compatLnSpc="1"/>
          <a:lstStyle/>
          <a:p>
            <a:endParaRPr lang="zh-CN" altLang="en-US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1" name="TextBox 30"/>
          <p:cNvSpPr txBox="1"/>
          <p:nvPr/>
        </p:nvSpPr>
        <p:spPr>
          <a:xfrm>
            <a:off x="1859014" y="2360348"/>
            <a:ext cx="65858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迎夏</a:t>
            </a:r>
          </a:p>
          <a:p>
            <a:r>
              <a:rPr lang="zh-CN" altLang="en-US" sz="2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仪式</a:t>
            </a:r>
          </a:p>
        </p:txBody>
      </p:sp>
      <p:sp>
        <p:nvSpPr>
          <p:cNvPr id="28" name="Oval 48"/>
          <p:cNvSpPr>
            <a:spLocks noChangeArrowheads="1"/>
          </p:cNvSpPr>
          <p:nvPr/>
        </p:nvSpPr>
        <p:spPr bwMode="auto">
          <a:xfrm>
            <a:off x="3481628" y="2507745"/>
            <a:ext cx="260029" cy="2599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endParaRPr lang="en-US" sz="21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  <p:bldP spid="29" grpId="0" animBg="1"/>
      <p:bldP spid="41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7462" y="-19685"/>
            <a:ext cx="9162415" cy="5164455"/>
          </a:xfrm>
          <a:prstGeom prst="rect">
            <a:avLst/>
          </a:prstGeom>
          <a:solidFill>
            <a:srgbClr val="B4D0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 descr="1"/>
          <p:cNvPicPr>
            <a:picLocks noChangeAspect="1"/>
          </p:cNvPicPr>
          <p:nvPr/>
        </p:nvPicPr>
        <p:blipFill>
          <a:blip r:embed="rId3"/>
          <a:srcRect l="74432" t="10340" r="440" b="1711"/>
          <a:stretch>
            <a:fillRect/>
          </a:stretch>
        </p:blipFill>
        <p:spPr>
          <a:xfrm>
            <a:off x="6597173" y="123826"/>
            <a:ext cx="2557780" cy="5037455"/>
          </a:xfrm>
          <a:prstGeom prst="rect">
            <a:avLst/>
          </a:prstGeom>
        </p:spPr>
      </p:pic>
      <p:pic>
        <p:nvPicPr>
          <p:cNvPr id="12" name="图片 11" descr="1"/>
          <p:cNvPicPr>
            <a:picLocks noChangeAspect="1"/>
          </p:cNvPicPr>
          <p:nvPr/>
        </p:nvPicPr>
        <p:blipFill>
          <a:blip r:embed="rId3"/>
          <a:srcRect r="73076" b="1750"/>
          <a:stretch>
            <a:fillRect/>
          </a:stretch>
        </p:blipFill>
        <p:spPr>
          <a:xfrm>
            <a:off x="5238" y="1951356"/>
            <a:ext cx="1555750" cy="31934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187217" y="1180846"/>
            <a:ext cx="6914763" cy="333591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-7462" y="124460"/>
            <a:ext cx="3060700" cy="647700"/>
          </a:xfrm>
          <a:custGeom>
            <a:avLst/>
            <a:gdLst>
              <a:gd name="connsiteX0" fmla="*/ 0 w 4820"/>
              <a:gd name="connsiteY0" fmla="*/ 0 h 1020"/>
              <a:gd name="connsiteX1" fmla="*/ 4227 w 4820"/>
              <a:gd name="connsiteY1" fmla="*/ 21 h 1020"/>
              <a:gd name="connsiteX2" fmla="*/ 4820 w 4820"/>
              <a:gd name="connsiteY2" fmla="*/ 1020 h 1020"/>
              <a:gd name="connsiteX3" fmla="*/ 0 w 4820"/>
              <a:gd name="connsiteY3" fmla="*/ 1020 h 1020"/>
              <a:gd name="connsiteX4" fmla="*/ 0 w 4820"/>
              <a:gd name="connsiteY4" fmla="*/ 0 h 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0" h="1020">
                <a:moveTo>
                  <a:pt x="0" y="0"/>
                </a:moveTo>
                <a:lnTo>
                  <a:pt x="4227" y="21"/>
                </a:lnTo>
                <a:lnTo>
                  <a:pt x="4820" y="1020"/>
                </a:lnTo>
                <a:lnTo>
                  <a:pt x="0" y="1020"/>
                </a:lnTo>
                <a:lnTo>
                  <a:pt x="0" y="0"/>
                </a:lnTo>
                <a:close/>
              </a:path>
            </a:pathLst>
          </a:custGeom>
          <a:solidFill>
            <a:srgbClr val="B4D0C5"/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0843" y="248920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立夏习俗</a:t>
            </a:r>
          </a:p>
        </p:txBody>
      </p:sp>
      <p:sp>
        <p:nvSpPr>
          <p:cNvPr id="8" name="TextBox 29"/>
          <p:cNvSpPr txBox="1"/>
          <p:nvPr/>
        </p:nvSpPr>
        <p:spPr>
          <a:xfrm>
            <a:off x="1739068" y="1636440"/>
            <a:ext cx="3493453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latinLnBrk="0" hangingPunct="1">
              <a:lnSpc>
                <a:spcPct val="150000"/>
              </a:lnSpc>
            </a:pPr>
            <a:r>
              <a:rPr lang="zh-CN" altLang="zh-CN" sz="12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立夏吃罢中饭还有秤人的习俗。人们在村口或台门里挂起一杆大木秤，秤钩悬一根凳子，大家轮流坐到凳子上面秤人。司秤人一面打秤花，一面讲着吉利话。秤老人要说“秤花八十七，活到九十一”。秤姑娘说“一百零五斤，员外人家找上门。勿肯勿肯偏勿肯，状元公子有缘分。”秤小孩则说“秤花一打二十三，小官人长大会出山。七品县官勿犯难，三公九卿也好攀”。打秤花只能里打出（即从小数打到大数），不能外打里</a:t>
            </a:r>
            <a:r>
              <a:rPr lang="zh-CN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  <a:endParaRPr lang="en-US" altLang="zh-CN" sz="1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 rot="-10800000">
            <a:off x="5439604" y="2166617"/>
            <a:ext cx="2315138" cy="1359744"/>
            <a:chOff x="1476271" y="1957865"/>
            <a:chExt cx="2315138" cy="1359744"/>
          </a:xfrm>
        </p:grpSpPr>
        <p:sp>
          <p:nvSpPr>
            <p:cNvPr id="16" name="Freeform 41"/>
            <p:cNvSpPr/>
            <p:nvPr/>
          </p:nvSpPr>
          <p:spPr bwMode="auto">
            <a:xfrm>
              <a:off x="1476271" y="1957865"/>
              <a:ext cx="2315138" cy="1359744"/>
            </a:xfrm>
            <a:custGeom>
              <a:avLst/>
              <a:gdLst>
                <a:gd name="T0" fmla="*/ 1061 w 1161"/>
                <a:gd name="T1" fmla="*/ 241 h 682"/>
                <a:gd name="T2" fmla="*/ 1007 w 1161"/>
                <a:gd name="T3" fmla="*/ 257 h 682"/>
                <a:gd name="T4" fmla="*/ 1007 w 1161"/>
                <a:gd name="T5" fmla="*/ 257 h 682"/>
                <a:gd name="T6" fmla="*/ 848 w 1161"/>
                <a:gd name="T7" fmla="*/ 302 h 682"/>
                <a:gd name="T8" fmla="*/ 605 w 1161"/>
                <a:gd name="T9" fmla="*/ 124 h 682"/>
                <a:gd name="T10" fmla="*/ 605 w 1161"/>
                <a:gd name="T11" fmla="*/ 124 h 682"/>
                <a:gd name="T12" fmla="*/ 342 w 1161"/>
                <a:gd name="T13" fmla="*/ 0 h 682"/>
                <a:gd name="T14" fmla="*/ 0 w 1161"/>
                <a:gd name="T15" fmla="*/ 341 h 682"/>
                <a:gd name="T16" fmla="*/ 342 w 1161"/>
                <a:gd name="T17" fmla="*/ 682 h 682"/>
                <a:gd name="T18" fmla="*/ 605 w 1161"/>
                <a:gd name="T19" fmla="*/ 558 h 682"/>
                <a:gd name="T20" fmla="*/ 605 w 1161"/>
                <a:gd name="T21" fmla="*/ 558 h 682"/>
                <a:gd name="T22" fmla="*/ 605 w 1161"/>
                <a:gd name="T23" fmla="*/ 558 h 682"/>
                <a:gd name="T24" fmla="*/ 605 w 1161"/>
                <a:gd name="T25" fmla="*/ 558 h 682"/>
                <a:gd name="T26" fmla="*/ 848 w 1161"/>
                <a:gd name="T27" fmla="*/ 380 h 682"/>
                <a:gd name="T28" fmla="*/ 1007 w 1161"/>
                <a:gd name="T29" fmla="*/ 425 h 682"/>
                <a:gd name="T30" fmla="*/ 1007 w 1161"/>
                <a:gd name="T31" fmla="*/ 425 h 682"/>
                <a:gd name="T32" fmla="*/ 1061 w 1161"/>
                <a:gd name="T33" fmla="*/ 441 h 682"/>
                <a:gd name="T34" fmla="*/ 1161 w 1161"/>
                <a:gd name="T35" fmla="*/ 341 h 682"/>
                <a:gd name="T36" fmla="*/ 1061 w 1161"/>
                <a:gd name="T37" fmla="*/ 241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61" h="682">
                  <a:moveTo>
                    <a:pt x="1061" y="241"/>
                  </a:moveTo>
                  <a:cubicBezTo>
                    <a:pt x="1041" y="241"/>
                    <a:pt x="1023" y="247"/>
                    <a:pt x="1007" y="257"/>
                  </a:cubicBezTo>
                  <a:cubicBezTo>
                    <a:pt x="1007" y="257"/>
                    <a:pt x="1007" y="257"/>
                    <a:pt x="1007" y="257"/>
                  </a:cubicBezTo>
                  <a:cubicBezTo>
                    <a:pt x="964" y="284"/>
                    <a:pt x="974" y="302"/>
                    <a:pt x="848" y="302"/>
                  </a:cubicBezTo>
                  <a:cubicBezTo>
                    <a:pt x="700" y="302"/>
                    <a:pt x="699" y="235"/>
                    <a:pt x="605" y="124"/>
                  </a:cubicBezTo>
                  <a:cubicBezTo>
                    <a:pt x="605" y="124"/>
                    <a:pt x="605" y="124"/>
                    <a:pt x="605" y="124"/>
                  </a:cubicBezTo>
                  <a:cubicBezTo>
                    <a:pt x="542" y="48"/>
                    <a:pt x="448" y="0"/>
                    <a:pt x="342" y="0"/>
                  </a:cubicBezTo>
                  <a:cubicBezTo>
                    <a:pt x="153" y="0"/>
                    <a:pt x="0" y="153"/>
                    <a:pt x="0" y="341"/>
                  </a:cubicBezTo>
                  <a:cubicBezTo>
                    <a:pt x="0" y="529"/>
                    <a:pt x="153" y="682"/>
                    <a:pt x="342" y="682"/>
                  </a:cubicBezTo>
                  <a:cubicBezTo>
                    <a:pt x="448" y="682"/>
                    <a:pt x="542" y="634"/>
                    <a:pt x="605" y="558"/>
                  </a:cubicBezTo>
                  <a:cubicBezTo>
                    <a:pt x="605" y="558"/>
                    <a:pt x="605" y="558"/>
                    <a:pt x="605" y="558"/>
                  </a:cubicBezTo>
                  <a:cubicBezTo>
                    <a:pt x="605" y="558"/>
                    <a:pt x="605" y="558"/>
                    <a:pt x="605" y="558"/>
                  </a:cubicBezTo>
                  <a:cubicBezTo>
                    <a:pt x="605" y="558"/>
                    <a:pt x="605" y="558"/>
                    <a:pt x="605" y="558"/>
                  </a:cubicBezTo>
                  <a:cubicBezTo>
                    <a:pt x="699" y="447"/>
                    <a:pt x="700" y="380"/>
                    <a:pt x="848" y="380"/>
                  </a:cubicBezTo>
                  <a:cubicBezTo>
                    <a:pt x="974" y="380"/>
                    <a:pt x="964" y="398"/>
                    <a:pt x="1007" y="425"/>
                  </a:cubicBezTo>
                  <a:cubicBezTo>
                    <a:pt x="1007" y="425"/>
                    <a:pt x="1007" y="425"/>
                    <a:pt x="1007" y="425"/>
                  </a:cubicBezTo>
                  <a:cubicBezTo>
                    <a:pt x="1023" y="435"/>
                    <a:pt x="1041" y="441"/>
                    <a:pt x="1061" y="441"/>
                  </a:cubicBezTo>
                  <a:cubicBezTo>
                    <a:pt x="1116" y="441"/>
                    <a:pt x="1161" y="396"/>
                    <a:pt x="1161" y="341"/>
                  </a:cubicBezTo>
                  <a:cubicBezTo>
                    <a:pt x="1161" y="286"/>
                    <a:pt x="1116" y="241"/>
                    <a:pt x="1061" y="2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94" tIns="34297" rIns="68594" bIns="34297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Oval 47"/>
            <p:cNvSpPr>
              <a:spLocks noChangeArrowheads="1"/>
            </p:cNvSpPr>
            <p:nvPr/>
          </p:nvSpPr>
          <p:spPr bwMode="auto">
            <a:xfrm>
              <a:off x="1544647" y="2056911"/>
              <a:ext cx="1194871" cy="119283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94" tIns="34297" rIns="68594" bIns="34297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8" name="Oval 48"/>
            <p:cNvSpPr>
              <a:spLocks noChangeArrowheads="1"/>
            </p:cNvSpPr>
            <p:nvPr/>
          </p:nvSpPr>
          <p:spPr bwMode="auto">
            <a:xfrm>
              <a:off x="3480834" y="2507744"/>
              <a:ext cx="260029" cy="2599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ctr"/>
              <a:endParaRPr lang="en-US" sz="21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733828" y="2512730"/>
            <a:ext cx="8543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立夏秤人</a:t>
            </a:r>
            <a:endParaRPr lang="zh-CN" altLang="en-US" sz="20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2992745"/>
      </p:ext>
    </p:extLst>
  </p:cSld>
  <p:clrMapOvr>
    <a:masterClrMapping/>
  </p:clrMapOvr>
  <p:transition spd="med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自定义 1260">
      <a:dk1>
        <a:sysClr val="windowText" lastClr="000000"/>
      </a:dk1>
      <a:lt1>
        <a:sysClr val="window" lastClr="FFFFFF"/>
      </a:lt1>
      <a:dk2>
        <a:srgbClr val="004646"/>
      </a:dk2>
      <a:lt2>
        <a:srgbClr val="7F7F7F"/>
      </a:lt2>
      <a:accent1>
        <a:srgbClr val="268868"/>
      </a:accent1>
      <a:accent2>
        <a:srgbClr val="4BC5B9"/>
      </a:accent2>
      <a:accent3>
        <a:srgbClr val="268868"/>
      </a:accent3>
      <a:accent4>
        <a:srgbClr val="4BC5B9"/>
      </a:accent4>
      <a:accent5>
        <a:srgbClr val="268868"/>
      </a:accent5>
      <a:accent6>
        <a:srgbClr val="4BC5B9"/>
      </a:accent6>
      <a:hlink>
        <a:srgbClr val="D9BE02"/>
      </a:hlink>
      <a:folHlink>
        <a:srgbClr val="F900F9"/>
      </a:folHlink>
    </a:clrScheme>
    <a:fontScheme name="tn5trlmw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1084</Words>
  <Application>Microsoft Office PowerPoint</Application>
  <PresentationFormat>自定义</PresentationFormat>
  <Paragraphs>146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Meiryo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keywords/>
  <dc:description/>
  <cp:lastModifiedBy/>
  <cp:revision>4</cp:revision>
  <dcterms:created xsi:type="dcterms:W3CDTF">2016-10-17T14:00:00Z</dcterms:created>
  <dcterms:modified xsi:type="dcterms:W3CDTF">2023-05-30T07:52:37Z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