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1" r:id="rId2"/>
    <p:sldMasterId id="2147483665" r:id="rId3"/>
  </p:sldMasterIdLst>
  <p:notesMasterIdLst>
    <p:notesMasterId r:id="rId25"/>
  </p:notesMasterIdLst>
  <p:handoutMasterIdLst>
    <p:handoutMasterId r:id="rId26"/>
  </p:handoutMasterIdLst>
  <p:sldIdLst>
    <p:sldId id="359" r:id="rId4"/>
    <p:sldId id="361" r:id="rId5"/>
    <p:sldId id="365" r:id="rId6"/>
    <p:sldId id="363" r:id="rId7"/>
    <p:sldId id="368" r:id="rId8"/>
    <p:sldId id="369" r:id="rId9"/>
    <p:sldId id="370" r:id="rId10"/>
    <p:sldId id="362" r:id="rId11"/>
    <p:sldId id="371" r:id="rId12"/>
    <p:sldId id="372" r:id="rId13"/>
    <p:sldId id="373" r:id="rId14"/>
    <p:sldId id="366" r:id="rId15"/>
    <p:sldId id="374" r:id="rId16"/>
    <p:sldId id="375" r:id="rId17"/>
    <p:sldId id="376" r:id="rId18"/>
    <p:sldId id="367" r:id="rId19"/>
    <p:sldId id="377" r:id="rId20"/>
    <p:sldId id="378" r:id="rId21"/>
    <p:sldId id="379" r:id="rId22"/>
    <p:sldId id="364" r:id="rId23"/>
    <p:sldId id="380" r:id="rId24"/>
  </p:sldIdLst>
  <p:sldSz cx="12192000" cy="6858000"/>
  <p:notesSz cx="6858000" cy="9144000"/>
  <p:custDataLst>
    <p:tags r:id="rId2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F8F7"/>
    <a:srgbClr val="B8D2C8"/>
    <a:srgbClr val="0972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8" autoAdjust="0"/>
    <p:restoredTop sz="96314" autoAdjust="0"/>
  </p:normalViewPr>
  <p:slideViewPr>
    <p:cSldViewPr snapToGrid="0" snapToObjects="1">
      <p:cViewPr varScale="1">
        <p:scale>
          <a:sx n="108" d="100"/>
          <a:sy n="108" d="100"/>
        </p:scale>
        <p:origin x="666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5" d="100"/>
          <a:sy n="95" d="100"/>
        </p:scale>
        <p:origin x="2504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4B3C7D-7ED1-A34F-BCFC-1C01389AE58C}" type="datetimeFigureOut">
              <a:rPr kumimoji="1" lang="zh-CN" altLang="en-US" smtClean="0"/>
              <a:t>2023/5/30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ED8CE-3D9F-CA47-A17E-9AD879C3B1C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970302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ACF2CF-5EF1-D24F-8F8B-C67282AA038A}" type="datetimeFigureOut">
              <a:rPr kumimoji="1" lang="zh-CN" altLang="en-US" smtClean="0"/>
              <a:t>2023/5/30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F70782-008B-5B48-B01C-A994AC4AA04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7636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3AE05-7DD1-4AF0-924E-BEEA496F3737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67114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3AE05-7DD1-4AF0-924E-BEEA496F3737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67218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3AE05-7DD1-4AF0-924E-BEEA496F3737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67863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3AE05-7DD1-4AF0-924E-BEEA496F3737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92601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3AE05-7DD1-4AF0-924E-BEEA496F3737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74468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3AE05-7DD1-4AF0-924E-BEEA496F3737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93973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3AE05-7DD1-4AF0-924E-BEEA496F3737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73055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3AE05-7DD1-4AF0-924E-BEEA496F3737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81618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3AE05-7DD1-4AF0-924E-BEEA496F3737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41385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3AE05-7DD1-4AF0-924E-BEEA496F3737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2775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3AE05-7DD1-4AF0-924E-BEEA496F3737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67406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3AE05-7DD1-4AF0-924E-BEEA496F3737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8484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3AE05-7DD1-4AF0-924E-BEEA496F3737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7407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272426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3AE05-7DD1-4AF0-924E-BEEA496F3737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30313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3AE05-7DD1-4AF0-924E-BEEA496F3737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1755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3AE05-7DD1-4AF0-924E-BEEA496F3737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14056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3AE05-7DD1-4AF0-924E-BEEA496F3737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01403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3AE05-7DD1-4AF0-924E-BEEA496F3737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06558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3AE05-7DD1-4AF0-924E-BEEA496F3737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38162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3AE05-7DD1-4AF0-924E-BEEA496F3737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8700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jieri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2436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0A2AD-B2CE-DC4F-8015-E18525983D45}" type="datetimeFigureOut">
              <a:rPr kumimoji="1" lang="zh-CN" altLang="en-US" smtClean="0"/>
              <a:t>2023/5/30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CDFA6-1E83-B64A-81A1-D9DB674537E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55641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0A2AD-B2CE-DC4F-8015-E18525983D45}" type="datetimeFigureOut">
              <a:rPr kumimoji="1" lang="zh-CN" altLang="en-US" smtClean="0"/>
              <a:t>2023/5/30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CDFA6-1E83-B64A-81A1-D9DB674537E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072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2023/5/30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317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2023/5/30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6670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94812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6598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1268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3275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2255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719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6471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7534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1898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1984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7238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3977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668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4221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326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0A2AD-B2CE-DC4F-8015-E18525983D45}" type="datetimeFigureOut">
              <a:rPr kumimoji="1" lang="zh-CN" altLang="en-US" smtClean="0"/>
              <a:t>2023/5/30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CDFA6-1E83-B64A-81A1-D9DB674537E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72752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0A2AD-B2CE-DC4F-8015-E18525983D45}" type="datetimeFigureOut">
              <a:rPr kumimoji="1" lang="zh-CN" altLang="en-US" smtClean="0"/>
              <a:t>2023/5/30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CDFA6-1E83-B64A-81A1-D9DB674537E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52802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0A2AD-B2CE-DC4F-8015-E18525983D45}" type="datetimeFigureOut">
              <a:rPr kumimoji="1" lang="zh-CN" altLang="en-US" smtClean="0"/>
              <a:t>2023/5/30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CDFA6-1E83-B64A-81A1-D9DB674537E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8774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0A2AD-B2CE-DC4F-8015-E18525983D45}" type="datetimeFigureOut">
              <a:rPr kumimoji="1" lang="zh-CN" altLang="en-US" smtClean="0"/>
              <a:t>2023/5/30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CDFA6-1E83-B64A-81A1-D9DB674537E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3945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0A2AD-B2CE-DC4F-8015-E18525983D45}" type="datetimeFigureOut">
              <a:rPr kumimoji="1" lang="zh-CN" altLang="en-US" smtClean="0"/>
              <a:t>2023/5/30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CDFA6-1E83-B64A-81A1-D9DB674537E5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1733533" y="6692048"/>
            <a:ext cx="1440159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00" dirty="0">
                <a:solidFill>
                  <a:prstClr val="black"/>
                </a:solidFill>
                <a:ea typeface="微软雅黑" panose="020B0503020204020204" pitchFamily="34" charset="-122"/>
                <a:hlinkClick r:id="rId2"/>
              </a:rPr>
              <a:t>节</a:t>
            </a:r>
            <a:r>
              <a:rPr lang="zh-CN" altLang="en-US" sz="100" dirty="0" smtClean="0">
                <a:solidFill>
                  <a:prstClr val="black"/>
                </a:solidFill>
                <a:ea typeface="微软雅黑" panose="020B0503020204020204" pitchFamily="34" charset="-122"/>
                <a:hlinkClick r:id="rId2"/>
              </a:rPr>
              <a:t>日</a:t>
            </a:r>
            <a:r>
              <a:rPr lang="en-US" altLang="zh-CN" sz="100" dirty="0" smtClean="0">
                <a:solidFill>
                  <a:prstClr val="black"/>
                </a:solidFill>
                <a:ea typeface="微软雅黑" panose="020B0503020204020204" pitchFamily="34" charset="-122"/>
                <a:hlinkClick r:id="rId2"/>
              </a:rPr>
              <a:t>PPT</a:t>
            </a:r>
            <a:r>
              <a:rPr lang="zh-CN" altLang="en-US" sz="100" dirty="0" smtClean="0">
                <a:solidFill>
                  <a:prstClr val="black"/>
                </a:solidFill>
                <a:ea typeface="微软雅黑" panose="020B0503020204020204" pitchFamily="34" charset="-122"/>
                <a:hlinkClick r:id="rId2"/>
              </a:rPr>
              <a:t>模板</a:t>
            </a:r>
            <a:r>
              <a:rPr lang="zh-CN" altLang="en-US" sz="1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100" dirty="0">
                <a:solidFill>
                  <a:prstClr val="black"/>
                </a:solidFill>
                <a:ea typeface="微软雅黑" panose="020B0503020204020204" pitchFamily="34" charset="-122"/>
              </a:rPr>
              <a:t>http://</a:t>
            </a:r>
            <a:r>
              <a:rPr lang="en-US" altLang="zh-CN" sz="1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www.ypppt.com/jieri</a:t>
            </a:r>
            <a:r>
              <a:rPr lang="en-US" altLang="zh-CN" sz="100" dirty="0">
                <a:solidFill>
                  <a:prstClr val="black"/>
                </a:solidFill>
                <a:ea typeface="微软雅黑" panose="020B0503020204020204" pitchFamily="34" charset="-122"/>
              </a:rPr>
              <a:t>/</a:t>
            </a:r>
            <a:endParaRPr lang="en-US" altLang="zh-CN" sz="100" dirty="0" smtClean="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60922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dirty="0"/>
              <a:t>单击此处编辑母版文本样式</a:t>
            </a:r>
          </a:p>
          <a:p>
            <a:pPr lvl="1"/>
            <a:r>
              <a:rPr kumimoji="1" lang="zh-CN" altLang="en-US" dirty="0"/>
              <a:t>二级</a:t>
            </a:r>
          </a:p>
          <a:p>
            <a:pPr lvl="2"/>
            <a:r>
              <a:rPr kumimoji="1" lang="zh-CN" altLang="en-US" dirty="0"/>
              <a:t>三级</a:t>
            </a:r>
          </a:p>
          <a:p>
            <a:pPr lvl="3"/>
            <a:r>
              <a:rPr kumimoji="1" lang="zh-CN" altLang="en-US" dirty="0"/>
              <a:t>四级</a:t>
            </a:r>
          </a:p>
          <a:p>
            <a:pPr lvl="4"/>
            <a:r>
              <a:rPr kumimoji="1" lang="zh-CN" altLang="en-US" dirty="0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</a:lstStyle>
          <a:p>
            <a:fld id="{9A00A2AD-B2CE-DC4F-8015-E18525983D45}" type="datetimeFigureOut">
              <a:rPr kumimoji="1" lang="zh-CN" altLang="en-US" smtClean="0"/>
              <a:pPr/>
              <a:t>2023/5/30</a:t>
            </a:fld>
            <a:endParaRPr kumimoji="1"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</a:lstStyle>
          <a:p>
            <a:endParaRPr kumimoji="1" lang="zh-CN" altLang="en-US" dirty="0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</a:lstStyle>
          <a:p>
            <a:fld id="{3ECCDFA6-1E83-B64A-81A1-D9DB674537E5}" type="slidenum">
              <a:rPr kumimoji="1" lang="zh-CN" altLang="en-US" smtClean="0"/>
              <a:pPr/>
              <a:t>‹#›</a:t>
            </a:fld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13457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60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6355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899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1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="" xmlns:a16="http://schemas.microsoft.com/office/drawing/2014/main" id="{3F988620-2BD0-D145-9AB1-D0C40FE6A5E9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03275" y="375352"/>
            <a:ext cx="5170851" cy="5550702"/>
          </a:xfrm>
          <a:prstGeom prst="rect">
            <a:avLst/>
          </a:prstGeom>
        </p:spPr>
      </p:pic>
      <p:sp>
        <p:nvSpPr>
          <p:cNvPr id="2" name="矩形 1">
            <a:extLst>
              <a:ext uri="{FF2B5EF4-FFF2-40B4-BE49-F238E27FC236}">
                <a16:creationId xmlns="" xmlns:a16="http://schemas.microsoft.com/office/drawing/2014/main" id="{927F0973-1B51-5641-A4D3-C38B1C634B9B}"/>
              </a:ext>
            </a:extLst>
          </p:cNvPr>
          <p:cNvSpPr/>
          <p:nvPr/>
        </p:nvSpPr>
        <p:spPr>
          <a:xfrm>
            <a:off x="10614991" y="1116495"/>
            <a:ext cx="742122" cy="4068417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>
              <a:cs typeface="+mn-ea"/>
              <a:sym typeface="+mn-lt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7BA5FF6D-350E-FA43-BAF8-46DE7FA86987}"/>
              </a:ext>
            </a:extLst>
          </p:cNvPr>
          <p:cNvSpPr txBox="1"/>
          <p:nvPr/>
        </p:nvSpPr>
        <p:spPr>
          <a:xfrm>
            <a:off x="10709053" y="1116495"/>
            <a:ext cx="553998" cy="350833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蝼蝈鸣 ／ 蚯蚓出 ／ 王瓜生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F473EBFF-D695-0C4C-ACC2-D559559E7C4A}"/>
              </a:ext>
            </a:extLst>
          </p:cNvPr>
          <p:cNvSpPr txBox="1"/>
          <p:nvPr/>
        </p:nvSpPr>
        <p:spPr>
          <a:xfrm>
            <a:off x="7093502" y="5741388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>
                <a:cs typeface="+mn-ea"/>
                <a:sym typeface="+mn-lt"/>
              </a:rPr>
              <a:t>告别春天  夏天的开始</a:t>
            </a:r>
          </a:p>
        </p:txBody>
      </p:sp>
    </p:spTree>
    <p:extLst>
      <p:ext uri="{BB962C8B-B14F-4D97-AF65-F5344CB8AC3E}">
        <p14:creationId xmlns:p14="http://schemas.microsoft.com/office/powerpoint/2010/main" val="2078068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="" xmlns:a16="http://schemas.microsoft.com/office/drawing/2014/main" id="{28B4E2EF-31A2-2442-B5C6-1F0D384BEF76}"/>
              </a:ext>
            </a:extLst>
          </p:cNvPr>
          <p:cNvSpPr txBox="1"/>
          <p:nvPr/>
        </p:nvSpPr>
        <p:spPr>
          <a:xfrm>
            <a:off x="5074178" y="431800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400" dirty="0">
                <a:solidFill>
                  <a:srgbClr val="09725C"/>
                </a:solidFill>
                <a:cs typeface="+mn-ea"/>
                <a:sym typeface="+mn-lt"/>
              </a:rPr>
              <a:t>节气特点介绍</a:t>
            </a:r>
            <a:endParaRPr kumimoji="1" lang="en-US" altLang="zh-CN" sz="2400" dirty="0">
              <a:solidFill>
                <a:srgbClr val="09725C"/>
              </a:solidFill>
              <a:cs typeface="+mn-ea"/>
              <a:sym typeface="+mn-lt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="" xmlns:a16="http://schemas.microsoft.com/office/drawing/2014/main" id="{49633D2E-A6E8-C448-94FA-66CC16D491E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30566" b="89941" l="9896" r="88542">
                        <a14:foregroundMark x1="56250" y1="65918" x2="56250" y2="65918"/>
                        <a14:foregroundMark x1="52083" y1="67676" x2="52083" y2="67676"/>
                        <a14:foregroundMark x1="59505" y1="69727" x2="59505" y2="69727"/>
                        <a14:foregroundMark x1="55729" y1="73926" x2="56641" y2="79688"/>
                        <a14:foregroundMark x1="46875" y1="67969" x2="48568" y2="68652"/>
                        <a14:foregroundMark x1="51823" y1="71094" x2="53906" y2="65723"/>
                        <a14:foregroundMark x1="49479" y1="82422" x2="51302" y2="82617"/>
                        <a14:foregroundMark x1="61328" y1="81250" x2="62500" y2="84570"/>
                        <a14:foregroundMark x1="64323" y1="79980" x2="67318" y2="80371"/>
                        <a14:foregroundMark x1="49219" y1="36621" x2="53906" y2="39453"/>
                        <a14:foregroundMark x1="53906" y1="39453" x2="53906" y2="39453"/>
                        <a14:foregroundMark x1="61589" y1="37695" x2="65234" y2="41992"/>
                        <a14:foregroundMark x1="26432" y1="45703" x2="42969" y2="37500"/>
                        <a14:foregroundMark x1="23698" y1="49707" x2="26432" y2="46875"/>
                        <a14:foregroundMark x1="67578" y1="41016" x2="78255" y2="47949"/>
                        <a14:foregroundMark x1="74609" y1="42578" x2="80599" y2="49023"/>
                        <a14:foregroundMark x1="78516" y1="48438" x2="79167" y2="49902"/>
                        <a14:foregroundMark x1="81250" y1="48633" x2="82682" y2="49902"/>
                        <a14:foregroundMark x1="79167" y1="49902" x2="79167" y2="49902"/>
                        <a14:foregroundMark x1="51563" y1="34375" x2="51563" y2="34375"/>
                        <a14:foregroundMark x1="51302" y1="33301" x2="51302" y2="33301"/>
                        <a14:foregroundMark x1="52083" y1="32422" x2="52083" y2="32422"/>
                        <a14:foregroundMark x1="52083" y1="63477" x2="52474" y2="54199"/>
                        <a14:foregroundMark x1="51302" y1="64844" x2="51823" y2="62402"/>
                        <a14:foregroundMark x1="64844" y1="68848" x2="62500" y2="699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7258" y="171873"/>
            <a:ext cx="4566920" cy="6089227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D4FF0192-9443-274A-ADDC-70B0F56BB1B5}"/>
              </a:ext>
            </a:extLst>
          </p:cNvPr>
          <p:cNvSpPr txBox="1"/>
          <p:nvPr/>
        </p:nvSpPr>
        <p:spPr>
          <a:xfrm>
            <a:off x="5676900" y="2209800"/>
            <a:ext cx="5740400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l"/>
            </a:pPr>
            <a:r>
              <a:rPr kumimoji="1" lang="zh-CN" altLang="en-US" dirty="0">
                <a:solidFill>
                  <a:srgbClr val="09725C"/>
                </a:solidFill>
                <a:cs typeface="+mn-ea"/>
                <a:sym typeface="+mn-lt"/>
              </a:rPr>
              <a:t>立夏后，是早稻大面积栽插的关键时期，而且这时期雨水来临的迟早和雨量的多少，与日后收成关系密切。农谚说得好：“立夏不下，犁耙高挂。”</a:t>
            </a:r>
            <a:endParaRPr kumimoji="1" lang="en-US" altLang="zh-CN" dirty="0">
              <a:solidFill>
                <a:srgbClr val="09725C"/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l"/>
            </a:pPr>
            <a:endParaRPr kumimoji="1" lang="en-US" altLang="zh-CN" dirty="0">
              <a:solidFill>
                <a:srgbClr val="09725C"/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l"/>
            </a:pPr>
            <a:r>
              <a:rPr kumimoji="1" lang="zh-CN" altLang="en-US" dirty="0">
                <a:solidFill>
                  <a:srgbClr val="09725C"/>
                </a:solidFill>
                <a:cs typeface="+mn-ea"/>
                <a:sym typeface="+mn-lt"/>
              </a:rPr>
              <a:t>“立夏无雨，碓头无米。”民间还有畏忌夏季炎热而称体重的习俗，江西一带还有立夏饮茶的习俗，说是不饮立夏茶，会一夏苦难熬。</a:t>
            </a:r>
          </a:p>
        </p:txBody>
      </p:sp>
    </p:spTree>
    <p:extLst>
      <p:ext uri="{BB962C8B-B14F-4D97-AF65-F5344CB8AC3E}">
        <p14:creationId xmlns:p14="http://schemas.microsoft.com/office/powerpoint/2010/main" val="2725727523"/>
      </p:ext>
    </p:extLst>
  </p:cSld>
  <p:clrMapOvr>
    <a:masterClrMapping/>
  </p:clrMapOvr>
  <p:transition spd="slow" advTm="3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="" xmlns:a16="http://schemas.microsoft.com/office/drawing/2014/main" id="{28B4E2EF-31A2-2442-B5C6-1F0D384BEF76}"/>
              </a:ext>
            </a:extLst>
          </p:cNvPr>
          <p:cNvSpPr txBox="1"/>
          <p:nvPr/>
        </p:nvSpPr>
        <p:spPr>
          <a:xfrm>
            <a:off x="5074178" y="431800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400" dirty="0">
                <a:solidFill>
                  <a:srgbClr val="09725C"/>
                </a:solidFill>
                <a:cs typeface="+mn-ea"/>
                <a:sym typeface="+mn-lt"/>
              </a:rPr>
              <a:t>节气特点介绍</a:t>
            </a:r>
            <a:endParaRPr kumimoji="1" lang="en-US" altLang="zh-CN" sz="2400" dirty="0">
              <a:solidFill>
                <a:srgbClr val="09725C"/>
              </a:solidFill>
              <a:cs typeface="+mn-ea"/>
              <a:sym typeface="+mn-lt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="" xmlns:a16="http://schemas.microsoft.com/office/drawing/2014/main" id="{804C8E98-72D2-814E-B36C-520BBBCEDB0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0" b="100000" l="12261" r="82375">
                        <a14:foregroundMark x1="49808" y1="10359" x2="49808" y2="10359"/>
                        <a14:foregroundMark x1="39847" y1="8668" x2="39847" y2="8668"/>
                        <a14:foregroundMark x1="39847" y1="16490" x2="39847" y2="16490"/>
                        <a14:foregroundMark x1="38697" y1="13319" x2="38697" y2="13319"/>
                        <a14:backgroundMark x1="49425" y1="43552" x2="49425" y2="43552"/>
                        <a14:backgroundMark x1="49042" y1="45243" x2="49042" y2="4524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35500" y="1145838"/>
            <a:ext cx="2921000" cy="5280362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5536FA42-E996-C24B-BAB0-A212EF94C5F7}"/>
              </a:ext>
            </a:extLst>
          </p:cNvPr>
          <p:cNvSpPr txBox="1"/>
          <p:nvPr/>
        </p:nvSpPr>
        <p:spPr>
          <a:xfrm>
            <a:off x="606986" y="2729264"/>
            <a:ext cx="350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1600" dirty="0">
                <a:solidFill>
                  <a:srgbClr val="09725C"/>
                </a:solidFill>
                <a:cs typeface="+mn-ea"/>
                <a:sym typeface="+mn-lt"/>
              </a:rPr>
              <a:t>“立夏”的“夏”是“大”的意思，是指春天播种的植物已经直立长大了。古代，人们非常重视立夏的礼俗。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1D3874C6-2DBD-7A41-B18A-E53A6D453103}"/>
              </a:ext>
            </a:extLst>
          </p:cNvPr>
          <p:cNvSpPr txBox="1"/>
          <p:nvPr/>
        </p:nvSpPr>
        <p:spPr>
          <a:xfrm>
            <a:off x="8310471" y="2317044"/>
            <a:ext cx="292100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1600" dirty="0">
                <a:solidFill>
                  <a:srgbClr val="09725C"/>
                </a:solidFill>
                <a:cs typeface="+mn-ea"/>
                <a:sym typeface="+mn-lt"/>
              </a:rPr>
              <a:t>在立夏的这一天，古代帝王要率文武百官到京城南郊去迎夏，举行迎夏仪式。君臣一律穿朱色礼服，配朱色玉佩，连马匹、车旗都要朱红色的，以表达对丰收的祈求和美好的愿望。宫廷里“立夏日启冰，赐文武大臣”。冰是上年冬天贮藏的，由皇帝赐给百官。</a:t>
            </a:r>
          </a:p>
        </p:txBody>
      </p:sp>
      <p:pic>
        <p:nvPicPr>
          <p:cNvPr id="8" name="图片 7">
            <a:extLst>
              <a:ext uri="{FF2B5EF4-FFF2-40B4-BE49-F238E27FC236}">
                <a16:creationId xmlns="" xmlns:a16="http://schemas.microsoft.com/office/drawing/2014/main" id="{E1F4EA9D-4AB0-4B47-8EC8-49DAB0CE8381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0" b="99508" l="0" r="100000">
                        <a14:foregroundMark x1="46557" y1="62131" x2="46557" y2="6213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6986" y="3880926"/>
            <a:ext cx="3076963" cy="3076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307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Tm="3000">
        <p14:flash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="" xmlns:a16="http://schemas.microsoft.com/office/drawing/2014/main" id="{9BB3C0BC-5B43-2749-AA0A-E7051824D947}"/>
              </a:ext>
            </a:extLst>
          </p:cNvPr>
          <p:cNvSpPr txBox="1"/>
          <p:nvPr/>
        </p:nvSpPr>
        <p:spPr>
          <a:xfrm>
            <a:off x="1171860" y="2213113"/>
            <a:ext cx="6647974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CN" altLang="en-US" sz="3200" dirty="0">
                <a:solidFill>
                  <a:srgbClr val="09725C"/>
                </a:solidFill>
                <a:cs typeface="+mn-ea"/>
                <a:sym typeface="+mn-lt"/>
              </a:rPr>
              <a:t>第三章</a:t>
            </a:r>
            <a:endParaRPr kumimoji="1" lang="en-US" altLang="zh-CN" sz="3200" dirty="0">
              <a:solidFill>
                <a:srgbClr val="09725C"/>
              </a:solidFill>
              <a:cs typeface="+mn-ea"/>
              <a:sym typeface="+mn-lt"/>
            </a:endParaRPr>
          </a:p>
          <a:p>
            <a:pPr algn="ctr"/>
            <a:r>
              <a:rPr kumimoji="1" lang="zh-CN" altLang="en-US" sz="7200" dirty="0">
                <a:solidFill>
                  <a:srgbClr val="09725C"/>
                </a:solidFill>
                <a:cs typeface="+mn-ea"/>
                <a:sym typeface="+mn-lt"/>
              </a:rPr>
              <a:t>节气饮食及习俗</a:t>
            </a:r>
          </a:p>
        </p:txBody>
      </p:sp>
    </p:spTree>
    <p:extLst>
      <p:ext uri="{BB962C8B-B14F-4D97-AF65-F5344CB8AC3E}">
        <p14:creationId xmlns:p14="http://schemas.microsoft.com/office/powerpoint/2010/main" val="37279428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3000">
        <p15:prstTrans prst="fallOver"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="" xmlns:a16="http://schemas.microsoft.com/office/drawing/2014/main" id="{28B4E2EF-31A2-2442-B5C6-1F0D384BEF76}"/>
              </a:ext>
            </a:extLst>
          </p:cNvPr>
          <p:cNvSpPr txBox="1"/>
          <p:nvPr/>
        </p:nvSpPr>
        <p:spPr>
          <a:xfrm>
            <a:off x="4845578" y="431800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400" dirty="0">
                <a:solidFill>
                  <a:srgbClr val="09725C"/>
                </a:solidFill>
                <a:cs typeface="+mn-ea"/>
                <a:sym typeface="+mn-lt"/>
              </a:rPr>
              <a:t>节气饮食及习俗</a:t>
            </a:r>
            <a:endParaRPr kumimoji="1" lang="en-US" altLang="zh-CN" sz="2400" dirty="0">
              <a:solidFill>
                <a:srgbClr val="09725C"/>
              </a:solidFill>
              <a:cs typeface="+mn-ea"/>
              <a:sym typeface="+mn-lt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="" xmlns:a16="http://schemas.microsoft.com/office/drawing/2014/main" id="{70D7C9DE-FDF9-FA40-AE90-EACB724FFB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10000" b="96000" l="10000" r="96000">
                        <a14:foregroundMark x1="32500" y1="20500" x2="32500" y2="22000"/>
                        <a14:foregroundMark x1="37000" y1="15500" x2="36500" y2="1750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041192" y="938489"/>
            <a:ext cx="3947873" cy="3947873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974C8A73-3183-A249-AA76-BC349CEFD692}"/>
              </a:ext>
            </a:extLst>
          </p:cNvPr>
          <p:cNvSpPr txBox="1"/>
          <p:nvPr/>
        </p:nvSpPr>
        <p:spPr>
          <a:xfrm>
            <a:off x="1485900" y="4886362"/>
            <a:ext cx="9334500" cy="878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dirty="0">
                <a:solidFill>
                  <a:srgbClr val="09725C"/>
                </a:solidFill>
                <a:cs typeface="+mn-ea"/>
                <a:sym typeface="+mn-lt"/>
              </a:rPr>
              <a:t>立夏是夏季的开始，嵊州人在立夏日吃蛋拄心，吃笋拄腿，吃豌豆拄眼，秤人拄身，其目的是出于祈求身、心、腿等重要部位健康无恙，防止生病，顺利度过炎夏的愿望。</a:t>
            </a:r>
          </a:p>
        </p:txBody>
      </p:sp>
    </p:spTree>
    <p:extLst>
      <p:ext uri="{BB962C8B-B14F-4D97-AF65-F5344CB8AC3E}">
        <p14:creationId xmlns:p14="http://schemas.microsoft.com/office/powerpoint/2010/main" val="1050908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3000">
        <p15:prstTrans prst="drape"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="" xmlns:a16="http://schemas.microsoft.com/office/drawing/2014/main" id="{28B4E2EF-31A2-2442-B5C6-1F0D384BEF76}"/>
              </a:ext>
            </a:extLst>
          </p:cNvPr>
          <p:cNvSpPr txBox="1"/>
          <p:nvPr/>
        </p:nvSpPr>
        <p:spPr>
          <a:xfrm>
            <a:off x="4845578" y="431800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400" dirty="0">
                <a:solidFill>
                  <a:srgbClr val="09725C"/>
                </a:solidFill>
                <a:cs typeface="+mn-ea"/>
                <a:sym typeface="+mn-lt"/>
              </a:rPr>
              <a:t>节气饮食及习俗</a:t>
            </a:r>
            <a:endParaRPr kumimoji="1" lang="en-US" altLang="zh-CN" sz="2400" dirty="0">
              <a:solidFill>
                <a:srgbClr val="09725C"/>
              </a:solidFill>
              <a:cs typeface="+mn-ea"/>
              <a:sym typeface="+mn-lt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="" xmlns:a16="http://schemas.microsoft.com/office/drawing/2014/main" id="{E5BB7A60-CBDA-134E-96A2-049345194A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362061" y="993650"/>
            <a:ext cx="4852039" cy="4870700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="" xmlns:a16="http://schemas.microsoft.com/office/drawing/2014/main" id="{FA902D7E-3762-6E43-BA7B-C3D92ECA7D05}"/>
              </a:ext>
            </a:extLst>
          </p:cNvPr>
          <p:cNvSpPr/>
          <p:nvPr/>
        </p:nvSpPr>
        <p:spPr>
          <a:xfrm>
            <a:off x="749300" y="2019300"/>
            <a:ext cx="4953000" cy="2476500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>
              <a:cs typeface="+mn-ea"/>
              <a:sym typeface="+mn-lt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="" xmlns:a16="http://schemas.microsoft.com/office/drawing/2014/main" id="{7A8AF33C-4075-BF49-A1AF-6E4CABBBCBB6}"/>
              </a:ext>
            </a:extLst>
          </p:cNvPr>
          <p:cNvSpPr txBox="1"/>
          <p:nvPr/>
        </p:nvSpPr>
        <p:spPr>
          <a:xfrm>
            <a:off x="977900" y="2313285"/>
            <a:ext cx="4546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1600" dirty="0">
                <a:solidFill>
                  <a:srgbClr val="09725C"/>
                </a:solidFill>
                <a:cs typeface="+mn-ea"/>
                <a:sym typeface="+mn-lt"/>
              </a:rPr>
              <a:t>开莲花，居肺下肝上是也。神明之心</a:t>
            </a:r>
            <a:r>
              <a:rPr kumimoji="1" lang="en-US" altLang="zh-CN" sz="1600" dirty="0">
                <a:solidFill>
                  <a:srgbClr val="09725C"/>
                </a:solidFill>
                <a:cs typeface="+mn-ea"/>
                <a:sym typeface="+mn-lt"/>
              </a:rPr>
              <a:t>…</a:t>
            </a:r>
            <a:r>
              <a:rPr kumimoji="1" lang="zh-CN" altLang="en-US" sz="1600" dirty="0">
                <a:solidFill>
                  <a:srgbClr val="09725C"/>
                </a:solidFill>
                <a:cs typeface="+mn-ea"/>
                <a:sym typeface="+mn-lt"/>
              </a:rPr>
              <a:t>主宰万事万物，虚灵不昧是也。”所以，故夏季养生应注重对心脏的养护。膳食调养中，应以低脂、低盐、多维、清淡为主。在这样的如梦如幻的时节里，为你推荐“枸杞文蛤氽丝瓜”。</a:t>
            </a:r>
          </a:p>
        </p:txBody>
      </p:sp>
    </p:spTree>
    <p:extLst>
      <p:ext uri="{BB962C8B-B14F-4D97-AF65-F5344CB8AC3E}">
        <p14:creationId xmlns:p14="http://schemas.microsoft.com/office/powerpoint/2010/main" val="35688553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Tm="3000">
        <p15:prstTrans prst="curtains"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="" xmlns:a16="http://schemas.microsoft.com/office/drawing/2014/main" id="{28B4E2EF-31A2-2442-B5C6-1F0D384BEF76}"/>
              </a:ext>
            </a:extLst>
          </p:cNvPr>
          <p:cNvSpPr txBox="1"/>
          <p:nvPr/>
        </p:nvSpPr>
        <p:spPr>
          <a:xfrm>
            <a:off x="4845578" y="431800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400" dirty="0">
                <a:solidFill>
                  <a:srgbClr val="09725C"/>
                </a:solidFill>
                <a:cs typeface="+mn-ea"/>
                <a:sym typeface="+mn-lt"/>
              </a:rPr>
              <a:t>节气饮食及习俗</a:t>
            </a:r>
            <a:endParaRPr kumimoji="1" lang="en-US" altLang="zh-CN" sz="2400" dirty="0">
              <a:solidFill>
                <a:srgbClr val="09725C"/>
              </a:solidFill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="" xmlns:a16="http://schemas.microsoft.com/office/drawing/2014/main" id="{A1F7674F-2CD6-D14E-9667-E6C6D1D2EDD5}"/>
              </a:ext>
            </a:extLst>
          </p:cNvPr>
          <p:cNvSpPr/>
          <p:nvPr/>
        </p:nvSpPr>
        <p:spPr>
          <a:xfrm>
            <a:off x="1079500" y="1663700"/>
            <a:ext cx="4622800" cy="2247900"/>
          </a:xfrm>
          <a:prstGeom prst="rect">
            <a:avLst/>
          </a:prstGeom>
          <a:blipFill dpi="0"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>
              <a:cs typeface="+mn-ea"/>
              <a:sym typeface="+mn-lt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="" xmlns:a16="http://schemas.microsoft.com/office/drawing/2014/main" id="{42B5F432-5079-9046-894D-25ED51B51BBF}"/>
              </a:ext>
            </a:extLst>
          </p:cNvPr>
          <p:cNvSpPr/>
          <p:nvPr/>
        </p:nvSpPr>
        <p:spPr>
          <a:xfrm>
            <a:off x="6426200" y="3911600"/>
            <a:ext cx="4622800" cy="2247900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>
              <a:cs typeface="+mn-ea"/>
              <a:sym typeface="+mn-lt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5D42B942-46CE-A943-93CB-0982866823E0}"/>
              </a:ext>
            </a:extLst>
          </p:cNvPr>
          <p:cNvSpPr txBox="1"/>
          <p:nvPr/>
        </p:nvSpPr>
        <p:spPr>
          <a:xfrm>
            <a:off x="6286501" y="1642035"/>
            <a:ext cx="45592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09725C"/>
                </a:solidFill>
                <a:cs typeface="+mn-ea"/>
                <a:sym typeface="+mn-lt"/>
              </a:rPr>
              <a:t>各地要充分利用晴好天气抓紧插秧，我县有“立夏种半田”之说，同时注意抓好田间管理。立夏时节春花作物进入黄熟阶段，对已成熟的春花作物，要及时抢晴收割。</a:t>
            </a:r>
            <a:endParaRPr kumimoji="1" lang="zh-CN" altLang="en-US" sz="1600" dirty="0">
              <a:solidFill>
                <a:srgbClr val="09725C"/>
              </a:solidFill>
              <a:cs typeface="+mn-ea"/>
              <a:sym typeface="+mn-lt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="" xmlns:a16="http://schemas.microsoft.com/office/drawing/2014/main" id="{0FB7036B-2B98-7B40-B296-E88AE605023D}"/>
              </a:ext>
            </a:extLst>
          </p:cNvPr>
          <p:cNvSpPr txBox="1"/>
          <p:nvPr/>
        </p:nvSpPr>
        <p:spPr>
          <a:xfrm>
            <a:off x="1079500" y="4275053"/>
            <a:ext cx="45592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600" dirty="0">
                <a:solidFill>
                  <a:srgbClr val="09725C"/>
                </a:solidFill>
                <a:cs typeface="+mn-ea"/>
                <a:sym typeface="+mn-lt"/>
              </a:rPr>
              <a:t>初夏之时，老年人气血易滞，血脉易阻，每天清晨可吃少许葱头，喝少量的酒，促使气血流通，心脉无阻，便可预防心病发生。</a:t>
            </a:r>
            <a:endParaRPr kumimoji="1" lang="zh-CN" altLang="en-US" sz="1600" dirty="0">
              <a:solidFill>
                <a:srgbClr val="09725C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273619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3000">
        <p15:prstTrans prst="wind"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="" xmlns:a16="http://schemas.microsoft.com/office/drawing/2014/main" id="{9BB3C0BC-5B43-2749-AA0A-E7051824D947}"/>
              </a:ext>
            </a:extLst>
          </p:cNvPr>
          <p:cNvSpPr txBox="1"/>
          <p:nvPr/>
        </p:nvSpPr>
        <p:spPr>
          <a:xfrm>
            <a:off x="1633525" y="2213113"/>
            <a:ext cx="5724644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CN" altLang="en-US" sz="3200" dirty="0">
                <a:solidFill>
                  <a:srgbClr val="09725C"/>
                </a:solidFill>
                <a:cs typeface="+mn-ea"/>
                <a:sym typeface="+mn-lt"/>
              </a:rPr>
              <a:t>第四章</a:t>
            </a:r>
            <a:endParaRPr kumimoji="1" lang="en-US" altLang="zh-CN" sz="3200" dirty="0">
              <a:solidFill>
                <a:srgbClr val="09725C"/>
              </a:solidFill>
              <a:cs typeface="+mn-ea"/>
              <a:sym typeface="+mn-lt"/>
            </a:endParaRPr>
          </a:p>
          <a:p>
            <a:pPr algn="ctr"/>
            <a:r>
              <a:rPr kumimoji="1" lang="zh-CN" altLang="en-US" sz="7200" dirty="0">
                <a:solidFill>
                  <a:srgbClr val="09725C"/>
                </a:solidFill>
                <a:cs typeface="+mn-ea"/>
                <a:sym typeface="+mn-lt"/>
              </a:rPr>
              <a:t>相关文学记载</a:t>
            </a:r>
          </a:p>
        </p:txBody>
      </p:sp>
    </p:spTree>
    <p:extLst>
      <p:ext uri="{BB962C8B-B14F-4D97-AF65-F5344CB8AC3E}">
        <p14:creationId xmlns:p14="http://schemas.microsoft.com/office/powerpoint/2010/main" val="1218624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3000">
        <p15:prstTrans prst="prestige"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="" xmlns:a16="http://schemas.microsoft.com/office/drawing/2014/main" id="{28B4E2EF-31A2-2442-B5C6-1F0D384BEF76}"/>
              </a:ext>
            </a:extLst>
          </p:cNvPr>
          <p:cNvSpPr txBox="1"/>
          <p:nvPr/>
        </p:nvSpPr>
        <p:spPr>
          <a:xfrm>
            <a:off x="5124978" y="431800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400" dirty="0">
                <a:solidFill>
                  <a:srgbClr val="09725C"/>
                </a:solidFill>
                <a:cs typeface="+mn-ea"/>
                <a:sym typeface="+mn-lt"/>
              </a:rPr>
              <a:t>相关文学记载</a:t>
            </a:r>
            <a:endParaRPr kumimoji="1" lang="en-US" altLang="zh-CN" sz="2400" dirty="0">
              <a:solidFill>
                <a:srgbClr val="09725C"/>
              </a:solidFill>
              <a:cs typeface="+mn-ea"/>
              <a:sym typeface="+mn-lt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="" xmlns:a16="http://schemas.microsoft.com/office/drawing/2014/main" id="{DAF3769B-72A1-CC4C-AFE4-F20A26B7C70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8167" b="84064" l="16097" r="85312">
                        <a14:foregroundMark x1="29376" y1="62351" x2="29376" y2="62351"/>
                        <a14:foregroundMark x1="31590" y1="70120" x2="31590" y2="70120"/>
                        <a14:foregroundMark x1="70624" y1="74701" x2="70624" y2="74701"/>
                        <a14:foregroundMark x1="78068" y1="70319" x2="78068" y2="70319"/>
                        <a14:foregroundMark x1="82294" y1="61952" x2="82294" y2="61952"/>
                        <a14:foregroundMark x1="80282" y1="52191" x2="80282" y2="52191"/>
                        <a14:foregroundMark x1="70221" y1="57769" x2="70221" y2="5776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83878" y="1592495"/>
            <a:ext cx="4018411" cy="4063169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204FE97B-B038-4648-A7C3-66789B878147}"/>
              </a:ext>
            </a:extLst>
          </p:cNvPr>
          <p:cNvSpPr txBox="1"/>
          <p:nvPr/>
        </p:nvSpPr>
        <p:spPr>
          <a:xfrm>
            <a:off x="1016000" y="2159000"/>
            <a:ext cx="4144083" cy="2956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zh-CN" dirty="0">
                <a:solidFill>
                  <a:srgbClr val="09725C"/>
                </a:solidFill>
                <a:cs typeface="+mn-ea"/>
                <a:sym typeface="+mn-lt"/>
              </a:rPr>
              <a:t>《</a:t>
            </a:r>
            <a:r>
              <a:rPr kumimoji="1" lang="zh-CN" altLang="en-US" dirty="0">
                <a:solidFill>
                  <a:srgbClr val="09725C"/>
                </a:solidFill>
                <a:cs typeface="+mn-ea"/>
                <a:sym typeface="+mn-lt"/>
              </a:rPr>
              <a:t>立夏</a:t>
            </a:r>
            <a:r>
              <a:rPr kumimoji="1" lang="en-US" altLang="zh-CN" dirty="0">
                <a:solidFill>
                  <a:srgbClr val="09725C"/>
                </a:solidFill>
                <a:cs typeface="+mn-ea"/>
                <a:sym typeface="+mn-lt"/>
              </a:rPr>
              <a:t>》</a:t>
            </a:r>
            <a:r>
              <a:rPr kumimoji="1" lang="zh-CN" altLang="en-US" dirty="0">
                <a:solidFill>
                  <a:srgbClr val="09725C"/>
                </a:solidFill>
                <a:cs typeface="+mn-ea"/>
                <a:sym typeface="+mn-lt"/>
              </a:rPr>
              <a:t>左河水</a:t>
            </a:r>
            <a:br>
              <a:rPr kumimoji="1" lang="zh-CN" altLang="en-US" dirty="0">
                <a:solidFill>
                  <a:srgbClr val="09725C"/>
                </a:solidFill>
                <a:cs typeface="+mn-ea"/>
                <a:sym typeface="+mn-lt"/>
              </a:rPr>
            </a:br>
            <a:r>
              <a:rPr kumimoji="1" lang="zh-CN" altLang="en-US" dirty="0">
                <a:solidFill>
                  <a:srgbClr val="09725C"/>
                </a:solidFill>
                <a:cs typeface="+mn-ea"/>
                <a:sym typeface="+mn-lt"/>
              </a:rPr>
              <a:t>　　南国似暑北国春，绿秀江淮万木荫。</a:t>
            </a:r>
            <a:br>
              <a:rPr kumimoji="1" lang="zh-CN" altLang="en-US" dirty="0">
                <a:solidFill>
                  <a:srgbClr val="09725C"/>
                </a:solidFill>
                <a:cs typeface="+mn-ea"/>
                <a:sym typeface="+mn-lt"/>
              </a:rPr>
            </a:br>
            <a:r>
              <a:rPr kumimoji="1" lang="zh-CN" altLang="en-US" dirty="0">
                <a:solidFill>
                  <a:srgbClr val="09725C"/>
                </a:solidFill>
                <a:cs typeface="+mn-ea"/>
                <a:sym typeface="+mn-lt"/>
              </a:rPr>
              <a:t>　　时病时虫人撒药，忽寒忽热药缠人。</a:t>
            </a:r>
          </a:p>
          <a:p>
            <a:pPr>
              <a:lnSpc>
                <a:spcPct val="150000"/>
              </a:lnSpc>
            </a:pPr>
            <a:endParaRPr kumimoji="1" lang="zh-CN" altLang="en-US" dirty="0">
              <a:solidFill>
                <a:srgbClr val="09725C"/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kumimoji="1" lang="en-US" altLang="zh-CN" dirty="0">
                <a:solidFill>
                  <a:srgbClr val="09725C"/>
                </a:solidFill>
                <a:cs typeface="+mn-ea"/>
                <a:sym typeface="+mn-lt"/>
              </a:rPr>
              <a:t>《</a:t>
            </a:r>
            <a:r>
              <a:rPr kumimoji="1" lang="zh-CN" altLang="en-US" dirty="0">
                <a:solidFill>
                  <a:srgbClr val="09725C"/>
                </a:solidFill>
                <a:cs typeface="+mn-ea"/>
                <a:sym typeface="+mn-lt"/>
              </a:rPr>
              <a:t>立夏 </a:t>
            </a:r>
            <a:r>
              <a:rPr kumimoji="1" lang="en-US" altLang="zh-CN" dirty="0">
                <a:solidFill>
                  <a:srgbClr val="09725C"/>
                </a:solidFill>
                <a:cs typeface="+mn-ea"/>
                <a:sym typeface="+mn-lt"/>
              </a:rPr>
              <a:t>》</a:t>
            </a:r>
            <a:r>
              <a:rPr kumimoji="1" lang="zh-CN" altLang="en-US" dirty="0">
                <a:solidFill>
                  <a:srgbClr val="09725C"/>
                </a:solidFill>
                <a:cs typeface="+mn-ea"/>
                <a:sym typeface="+mn-lt"/>
              </a:rPr>
              <a:t>长卿</a:t>
            </a:r>
            <a:br>
              <a:rPr kumimoji="1" lang="zh-CN" altLang="en-US" dirty="0">
                <a:solidFill>
                  <a:srgbClr val="09725C"/>
                </a:solidFill>
                <a:cs typeface="+mn-ea"/>
                <a:sym typeface="+mn-lt"/>
              </a:rPr>
            </a:br>
            <a:r>
              <a:rPr kumimoji="1" lang="zh-CN" altLang="en-US" dirty="0">
                <a:solidFill>
                  <a:srgbClr val="09725C"/>
                </a:solidFill>
                <a:cs typeface="+mn-ea"/>
                <a:sym typeface="+mn-lt"/>
              </a:rPr>
              <a:t>　　南疆日长北国春，蝼蛄聒噪王瓜茵。</a:t>
            </a:r>
            <a:br>
              <a:rPr kumimoji="1" lang="zh-CN" altLang="en-US" dirty="0">
                <a:solidFill>
                  <a:srgbClr val="09725C"/>
                </a:solidFill>
                <a:cs typeface="+mn-ea"/>
                <a:sym typeface="+mn-lt"/>
              </a:rPr>
            </a:br>
            <a:r>
              <a:rPr kumimoji="1" lang="zh-CN" altLang="en-US" dirty="0">
                <a:solidFill>
                  <a:srgbClr val="09725C"/>
                </a:solidFill>
                <a:cs typeface="+mn-ea"/>
                <a:sym typeface="+mn-lt"/>
              </a:rPr>
              <a:t>　　新尝九荤十三素，谁家村西不称人。</a:t>
            </a:r>
          </a:p>
        </p:txBody>
      </p:sp>
    </p:spTree>
    <p:extLst>
      <p:ext uri="{BB962C8B-B14F-4D97-AF65-F5344CB8AC3E}">
        <p14:creationId xmlns:p14="http://schemas.microsoft.com/office/powerpoint/2010/main" val="26880387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3000">
        <p15:prstTrans prst="fracture"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="" xmlns:a16="http://schemas.microsoft.com/office/drawing/2014/main" id="{28B4E2EF-31A2-2442-B5C6-1F0D384BEF76}"/>
              </a:ext>
            </a:extLst>
          </p:cNvPr>
          <p:cNvSpPr txBox="1"/>
          <p:nvPr/>
        </p:nvSpPr>
        <p:spPr>
          <a:xfrm>
            <a:off x="5124978" y="431800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400" dirty="0">
                <a:solidFill>
                  <a:srgbClr val="09725C"/>
                </a:solidFill>
                <a:cs typeface="+mn-ea"/>
                <a:sym typeface="+mn-lt"/>
              </a:rPr>
              <a:t>相关文学记载</a:t>
            </a:r>
            <a:endParaRPr kumimoji="1" lang="en-US" altLang="zh-CN" sz="2400" dirty="0">
              <a:solidFill>
                <a:srgbClr val="09725C"/>
              </a:solidFill>
              <a:cs typeface="+mn-ea"/>
              <a:sym typeface="+mn-lt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="" xmlns:a16="http://schemas.microsoft.com/office/drawing/2014/main" id="{E3961C61-8198-E646-98B2-66408500A3DD}"/>
              </a:ext>
            </a:extLst>
          </p:cNvPr>
          <p:cNvSpPr txBox="1"/>
          <p:nvPr/>
        </p:nvSpPr>
        <p:spPr>
          <a:xfrm>
            <a:off x="419100" y="2730500"/>
            <a:ext cx="2884123" cy="18992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zh-CN" sz="1600" dirty="0">
                <a:solidFill>
                  <a:srgbClr val="09725C"/>
                </a:solidFill>
                <a:cs typeface="+mn-ea"/>
                <a:sym typeface="+mn-lt"/>
              </a:rPr>
              <a:t>《</a:t>
            </a:r>
            <a:r>
              <a:rPr kumimoji="1" lang="zh-CN" altLang="en-US" sz="1600" dirty="0">
                <a:solidFill>
                  <a:srgbClr val="09725C"/>
                </a:solidFill>
                <a:cs typeface="+mn-ea"/>
                <a:sym typeface="+mn-lt"/>
              </a:rPr>
              <a:t>立夏</a:t>
            </a:r>
            <a:r>
              <a:rPr kumimoji="1" lang="en-US" altLang="zh-CN" sz="1600" dirty="0">
                <a:solidFill>
                  <a:srgbClr val="09725C"/>
                </a:solidFill>
                <a:cs typeface="+mn-ea"/>
                <a:sym typeface="+mn-lt"/>
              </a:rPr>
              <a:t>》</a:t>
            </a:r>
            <a:r>
              <a:rPr kumimoji="1" lang="zh-CN" altLang="en-US" sz="1600" dirty="0">
                <a:solidFill>
                  <a:srgbClr val="09725C"/>
                </a:solidFill>
                <a:cs typeface="+mn-ea"/>
                <a:sym typeface="+mn-lt"/>
              </a:rPr>
              <a:t>陆游</a:t>
            </a:r>
          </a:p>
          <a:p>
            <a:pPr>
              <a:lnSpc>
                <a:spcPct val="150000"/>
              </a:lnSpc>
            </a:pPr>
            <a:r>
              <a:rPr kumimoji="1" lang="zh-CN" altLang="en-US" sz="1600" dirty="0">
                <a:solidFill>
                  <a:srgbClr val="09725C"/>
                </a:solidFill>
                <a:cs typeface="+mn-ea"/>
                <a:sym typeface="+mn-lt"/>
              </a:rPr>
              <a:t>　　赤帜插城扉，东君整驾归。</a:t>
            </a:r>
          </a:p>
          <a:p>
            <a:pPr>
              <a:lnSpc>
                <a:spcPct val="150000"/>
              </a:lnSpc>
            </a:pPr>
            <a:r>
              <a:rPr kumimoji="1" lang="zh-CN" altLang="en-US" sz="1600" dirty="0">
                <a:solidFill>
                  <a:srgbClr val="09725C"/>
                </a:solidFill>
                <a:cs typeface="+mn-ea"/>
                <a:sym typeface="+mn-lt"/>
              </a:rPr>
              <a:t>　　泥新巢燕闹，花尽蜜蜂稀。</a:t>
            </a:r>
          </a:p>
          <a:p>
            <a:pPr>
              <a:lnSpc>
                <a:spcPct val="150000"/>
              </a:lnSpc>
            </a:pPr>
            <a:r>
              <a:rPr kumimoji="1" lang="zh-CN" altLang="en-US" sz="1600" dirty="0">
                <a:solidFill>
                  <a:srgbClr val="09725C"/>
                </a:solidFill>
                <a:cs typeface="+mn-ea"/>
                <a:sym typeface="+mn-lt"/>
              </a:rPr>
              <a:t>　　槐柳阴初密，帘栊暑尚微。</a:t>
            </a:r>
          </a:p>
          <a:p>
            <a:pPr>
              <a:lnSpc>
                <a:spcPct val="150000"/>
              </a:lnSpc>
            </a:pPr>
            <a:r>
              <a:rPr kumimoji="1" lang="zh-CN" altLang="en-US" sz="1600" dirty="0">
                <a:solidFill>
                  <a:srgbClr val="09725C"/>
                </a:solidFill>
                <a:cs typeface="+mn-ea"/>
                <a:sym typeface="+mn-lt"/>
              </a:rPr>
              <a:t>　　日斜汤沐罢，熟练试单衣。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93093AF7-7CB1-354D-A1D9-7792EBA0AF33}"/>
              </a:ext>
            </a:extLst>
          </p:cNvPr>
          <p:cNvSpPr txBox="1"/>
          <p:nvPr/>
        </p:nvSpPr>
        <p:spPr>
          <a:xfrm>
            <a:off x="4343400" y="2714598"/>
            <a:ext cx="2884123" cy="18992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zh-CN" sz="1600" dirty="0">
                <a:solidFill>
                  <a:srgbClr val="09725C"/>
                </a:solidFill>
                <a:cs typeface="+mn-ea"/>
                <a:sym typeface="+mn-lt"/>
              </a:rPr>
              <a:t>《</a:t>
            </a:r>
            <a:r>
              <a:rPr kumimoji="1" lang="zh-CN" altLang="en-US" sz="1600" dirty="0">
                <a:solidFill>
                  <a:srgbClr val="09725C"/>
                </a:solidFill>
                <a:cs typeface="+mn-ea"/>
                <a:sym typeface="+mn-lt"/>
              </a:rPr>
              <a:t>日忆京师诸弟</a:t>
            </a:r>
            <a:r>
              <a:rPr kumimoji="1" lang="en-US" altLang="zh-CN" sz="1600" dirty="0">
                <a:solidFill>
                  <a:srgbClr val="09725C"/>
                </a:solidFill>
                <a:cs typeface="+mn-ea"/>
                <a:sym typeface="+mn-lt"/>
              </a:rPr>
              <a:t>》</a:t>
            </a:r>
            <a:r>
              <a:rPr kumimoji="1" lang="zh-CN" altLang="en-US" sz="1600" dirty="0">
                <a:solidFill>
                  <a:srgbClr val="09725C"/>
                </a:solidFill>
                <a:cs typeface="+mn-ea"/>
                <a:sym typeface="+mn-lt"/>
              </a:rPr>
              <a:t>韦应物</a:t>
            </a:r>
          </a:p>
          <a:p>
            <a:pPr>
              <a:lnSpc>
                <a:spcPct val="150000"/>
              </a:lnSpc>
            </a:pPr>
            <a:r>
              <a:rPr kumimoji="1" lang="zh-CN" altLang="en-US" sz="1600" dirty="0">
                <a:solidFill>
                  <a:srgbClr val="09725C"/>
                </a:solidFill>
                <a:cs typeface="+mn-ea"/>
                <a:sym typeface="+mn-lt"/>
              </a:rPr>
              <a:t>　　改序念芳辰，烦襟倦日永。</a:t>
            </a:r>
          </a:p>
          <a:p>
            <a:pPr>
              <a:lnSpc>
                <a:spcPct val="150000"/>
              </a:lnSpc>
            </a:pPr>
            <a:r>
              <a:rPr kumimoji="1" lang="zh-CN" altLang="en-US" sz="1600" dirty="0">
                <a:solidFill>
                  <a:srgbClr val="09725C"/>
                </a:solidFill>
                <a:cs typeface="+mn-ea"/>
                <a:sym typeface="+mn-lt"/>
              </a:rPr>
              <a:t>　　夏木已成阴，公门昼恒静。</a:t>
            </a:r>
          </a:p>
          <a:p>
            <a:pPr>
              <a:lnSpc>
                <a:spcPct val="150000"/>
              </a:lnSpc>
            </a:pPr>
            <a:r>
              <a:rPr kumimoji="1" lang="zh-CN" altLang="en-US" sz="1600" dirty="0">
                <a:solidFill>
                  <a:srgbClr val="09725C"/>
                </a:solidFill>
                <a:cs typeface="+mn-ea"/>
                <a:sym typeface="+mn-lt"/>
              </a:rPr>
              <a:t>　　长风始飘阁，叠云才吐岭。</a:t>
            </a:r>
          </a:p>
          <a:p>
            <a:pPr>
              <a:lnSpc>
                <a:spcPct val="150000"/>
              </a:lnSpc>
            </a:pPr>
            <a:r>
              <a:rPr kumimoji="1" lang="zh-CN" altLang="en-US" sz="1600" dirty="0">
                <a:solidFill>
                  <a:srgbClr val="09725C"/>
                </a:solidFill>
                <a:cs typeface="+mn-ea"/>
                <a:sym typeface="+mn-lt"/>
              </a:rPr>
              <a:t>　　坐想离居人，还当惜徂景。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8F298749-8E0D-154B-8E3B-3613880E03C7}"/>
              </a:ext>
            </a:extLst>
          </p:cNvPr>
          <p:cNvSpPr txBox="1"/>
          <p:nvPr/>
        </p:nvSpPr>
        <p:spPr>
          <a:xfrm>
            <a:off x="7835900" y="2730500"/>
            <a:ext cx="3706464" cy="18992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zh-CN" sz="1600" dirty="0">
                <a:solidFill>
                  <a:srgbClr val="09725C"/>
                </a:solidFill>
                <a:cs typeface="+mn-ea"/>
                <a:sym typeface="+mn-lt"/>
              </a:rPr>
              <a:t>《</a:t>
            </a:r>
            <a:r>
              <a:rPr kumimoji="1" lang="zh-CN" altLang="en-US" sz="1600" dirty="0">
                <a:solidFill>
                  <a:srgbClr val="09725C"/>
                </a:solidFill>
                <a:cs typeface="+mn-ea"/>
                <a:sym typeface="+mn-lt"/>
              </a:rPr>
              <a:t>立夏前二日作</a:t>
            </a:r>
            <a:r>
              <a:rPr kumimoji="1" lang="en-US" altLang="zh-CN" sz="1600" dirty="0">
                <a:solidFill>
                  <a:srgbClr val="09725C"/>
                </a:solidFill>
                <a:cs typeface="+mn-ea"/>
                <a:sym typeface="+mn-lt"/>
              </a:rPr>
              <a:t>》</a:t>
            </a:r>
            <a:r>
              <a:rPr kumimoji="1" lang="zh-CN" altLang="en-US" sz="1600" dirty="0">
                <a:solidFill>
                  <a:srgbClr val="09725C"/>
                </a:solidFill>
                <a:cs typeface="+mn-ea"/>
                <a:sym typeface="+mn-lt"/>
              </a:rPr>
              <a:t>陆游</a:t>
            </a:r>
          </a:p>
          <a:p>
            <a:pPr>
              <a:lnSpc>
                <a:spcPct val="150000"/>
              </a:lnSpc>
            </a:pPr>
            <a:r>
              <a:rPr kumimoji="1" lang="zh-CN" altLang="en-US" sz="1600" dirty="0">
                <a:solidFill>
                  <a:srgbClr val="09725C"/>
                </a:solidFill>
                <a:cs typeface="+mn-ea"/>
                <a:sym typeface="+mn-lt"/>
              </a:rPr>
              <a:t>　　晨起披衣出草堂，轩窗已自喜微凉。</a:t>
            </a:r>
          </a:p>
          <a:p>
            <a:pPr>
              <a:lnSpc>
                <a:spcPct val="150000"/>
              </a:lnSpc>
            </a:pPr>
            <a:r>
              <a:rPr kumimoji="1" lang="zh-CN" altLang="en-US" sz="1600" dirty="0">
                <a:solidFill>
                  <a:srgbClr val="09725C"/>
                </a:solidFill>
                <a:cs typeface="+mn-ea"/>
                <a:sym typeface="+mn-lt"/>
              </a:rPr>
              <a:t>　　余春只有二三日，烂醉恨无千百场。</a:t>
            </a:r>
          </a:p>
          <a:p>
            <a:pPr>
              <a:lnSpc>
                <a:spcPct val="150000"/>
              </a:lnSpc>
            </a:pPr>
            <a:r>
              <a:rPr kumimoji="1" lang="zh-CN" altLang="en-US" sz="1600" dirty="0">
                <a:solidFill>
                  <a:srgbClr val="09725C"/>
                </a:solidFill>
                <a:cs typeface="+mn-ea"/>
                <a:sym typeface="+mn-lt"/>
              </a:rPr>
              <a:t>　　芳草自随征路远，游丝不及客愁长。</a:t>
            </a:r>
          </a:p>
          <a:p>
            <a:pPr>
              <a:lnSpc>
                <a:spcPct val="150000"/>
              </a:lnSpc>
            </a:pPr>
            <a:r>
              <a:rPr kumimoji="1" lang="zh-CN" altLang="en-US" sz="1600" dirty="0">
                <a:solidFill>
                  <a:srgbClr val="09725C"/>
                </a:solidFill>
                <a:cs typeface="+mn-ea"/>
                <a:sym typeface="+mn-lt"/>
              </a:rPr>
              <a:t>　　残红一片无寻处，分付年华与蜜房。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="" xmlns:a16="http://schemas.microsoft.com/office/drawing/2014/main" id="{F6F50ECD-CCE6-5E4B-AB70-8B22768A63F9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656" b="99672" l="2951" r="100000">
                        <a14:foregroundMark x1="44098" y1="65738" x2="46230" y2="63607"/>
                        <a14:backgroundMark x1="45082" y1="61475" x2="45082" y2="6147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606719"/>
            <a:ext cx="2794000" cy="279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4575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3000">
        <p15:prstTrans prst="crush"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="" xmlns:a16="http://schemas.microsoft.com/office/drawing/2014/main" id="{28B4E2EF-31A2-2442-B5C6-1F0D384BEF76}"/>
              </a:ext>
            </a:extLst>
          </p:cNvPr>
          <p:cNvSpPr txBox="1"/>
          <p:nvPr/>
        </p:nvSpPr>
        <p:spPr>
          <a:xfrm>
            <a:off x="5124978" y="431800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400" dirty="0">
                <a:solidFill>
                  <a:srgbClr val="09725C"/>
                </a:solidFill>
                <a:cs typeface="+mn-ea"/>
                <a:sym typeface="+mn-lt"/>
              </a:rPr>
              <a:t>相关文学记载</a:t>
            </a:r>
            <a:endParaRPr kumimoji="1" lang="en-US" altLang="zh-CN" sz="2400" dirty="0">
              <a:solidFill>
                <a:srgbClr val="09725C"/>
              </a:solidFill>
              <a:cs typeface="+mn-ea"/>
              <a:sym typeface="+mn-lt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="" xmlns:a16="http://schemas.microsoft.com/office/drawing/2014/main" id="{FCFADA07-148F-4A4A-9A89-C5A7C34913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0" b="100000" l="0" r="99836">
                        <a14:foregroundMark x1="34754" y1="89845" x2="34754" y2="89845"/>
                        <a14:foregroundMark x1="69180" y1="48344" x2="69180" y2="48344"/>
                        <a14:foregroundMark x1="71639" y1="36424" x2="71639" y2="36424"/>
                        <a14:foregroundMark x1="77213" y1="32892" x2="77213" y2="32892"/>
                        <a14:foregroundMark x1="78197" y1="32230" x2="72787" y2="35320"/>
                        <a14:backgroundMark x1="34426" y1="86976" x2="34426" y2="86976"/>
                        <a14:backgroundMark x1="18525" y1="50110" x2="18525" y2="50110"/>
                        <a14:backgroundMark x1="68033" y1="11258" x2="68033" y2="11258"/>
                        <a14:backgroundMark x1="82623" y1="30464" x2="82623" y2="30464"/>
                        <a14:backgroundMark x1="50656" y1="22958" x2="50656" y2="22958"/>
                        <a14:backgroundMark x1="52459" y1="26932" x2="52459" y2="26932"/>
                        <a14:backgroundMark x1="46885" y1="21413" x2="46885" y2="2141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299200" y="1574987"/>
            <a:ext cx="5295900" cy="3932856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FA490750-194C-9949-800E-3825327DBE53}"/>
              </a:ext>
            </a:extLst>
          </p:cNvPr>
          <p:cNvSpPr txBox="1"/>
          <p:nvPr/>
        </p:nvSpPr>
        <p:spPr>
          <a:xfrm>
            <a:off x="812800" y="2425700"/>
            <a:ext cx="5486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1600" dirty="0">
                <a:solidFill>
                  <a:srgbClr val="09725C"/>
                </a:solidFill>
                <a:cs typeface="+mn-ea"/>
                <a:sym typeface="+mn-lt"/>
              </a:rPr>
              <a:t>传统中医认为，人们在春夏之交要顺应天气的变化，重点关注心脏。心为阳脏，主阳气。心脏的阳气能推动血液循环，维持人的生命活动。</a:t>
            </a:r>
            <a:endParaRPr kumimoji="1" lang="en-US" altLang="zh-CN" sz="1600" dirty="0">
              <a:solidFill>
                <a:srgbClr val="09725C"/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endParaRPr kumimoji="1" lang="en-US" altLang="zh-CN" sz="1600" dirty="0">
              <a:solidFill>
                <a:srgbClr val="09725C"/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kumimoji="1" lang="zh-CN" altLang="en-US" sz="1600" dirty="0">
                <a:solidFill>
                  <a:srgbClr val="09725C"/>
                </a:solidFill>
                <a:cs typeface="+mn-ea"/>
                <a:sym typeface="+mn-lt"/>
              </a:rPr>
              <a:t>心脏的阳热之气不仅维持其本身的生理功能，而且对全身有温养作用，人体的水液代谢、汗液调节等，都与心阳的重要作用分不开。</a:t>
            </a:r>
          </a:p>
        </p:txBody>
      </p:sp>
    </p:spTree>
    <p:extLst>
      <p:ext uri="{BB962C8B-B14F-4D97-AF65-F5344CB8AC3E}">
        <p14:creationId xmlns:p14="http://schemas.microsoft.com/office/powerpoint/2010/main" val="25152790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3000">
        <p15:prstTrans prst="peelOff"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="" xmlns:a16="http://schemas.microsoft.com/office/drawing/2014/main" id="{E7EDB440-CB61-3F4D-BA6E-0D808E509BF2}"/>
              </a:ext>
            </a:extLst>
          </p:cNvPr>
          <p:cNvSpPr txBox="1"/>
          <p:nvPr/>
        </p:nvSpPr>
        <p:spPr>
          <a:xfrm>
            <a:off x="1238502" y="1049644"/>
            <a:ext cx="1313180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8800" dirty="0">
                <a:solidFill>
                  <a:srgbClr val="09725C"/>
                </a:solidFill>
                <a:cs typeface="+mn-ea"/>
                <a:sym typeface="+mn-lt"/>
              </a:rPr>
              <a:t>目</a:t>
            </a:r>
            <a:endParaRPr kumimoji="1" lang="en-US" altLang="zh-CN" sz="8800" dirty="0">
              <a:solidFill>
                <a:srgbClr val="09725C"/>
              </a:solidFill>
              <a:cs typeface="+mn-ea"/>
              <a:sym typeface="+mn-lt"/>
            </a:endParaRPr>
          </a:p>
          <a:p>
            <a:r>
              <a:rPr kumimoji="1" lang="zh-CN" altLang="en-US" sz="8800" dirty="0">
                <a:solidFill>
                  <a:srgbClr val="09725C"/>
                </a:solidFill>
                <a:cs typeface="+mn-ea"/>
                <a:sym typeface="+mn-lt"/>
              </a:rPr>
              <a:t>录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DD51CFB7-C9AD-5747-82A3-A0CA4FFB0B43}"/>
              </a:ext>
            </a:extLst>
          </p:cNvPr>
          <p:cNvSpPr txBox="1"/>
          <p:nvPr/>
        </p:nvSpPr>
        <p:spPr>
          <a:xfrm>
            <a:off x="3101009" y="781879"/>
            <a:ext cx="4352474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lnSpc>
                <a:spcPct val="200000"/>
              </a:lnSpc>
              <a:buFont typeface="Wingdings" pitchFamily="2" charset="2"/>
              <a:buChar char="l"/>
            </a:pPr>
            <a:r>
              <a:rPr kumimoji="1" lang="zh-CN" altLang="en-US" sz="4000" dirty="0">
                <a:solidFill>
                  <a:srgbClr val="09725C"/>
                </a:solidFill>
                <a:cs typeface="+mn-ea"/>
                <a:sym typeface="+mn-lt"/>
              </a:rPr>
              <a:t>立夏节气的起源</a:t>
            </a:r>
            <a:endParaRPr kumimoji="1" lang="en-US" altLang="zh-CN" sz="4000" dirty="0">
              <a:solidFill>
                <a:srgbClr val="09725C"/>
              </a:solidFill>
              <a:cs typeface="+mn-ea"/>
              <a:sym typeface="+mn-lt"/>
            </a:endParaRPr>
          </a:p>
          <a:p>
            <a:pPr marL="571500" indent="-571500">
              <a:lnSpc>
                <a:spcPct val="200000"/>
              </a:lnSpc>
              <a:buFont typeface="Wingdings" pitchFamily="2" charset="2"/>
              <a:buChar char="l"/>
            </a:pPr>
            <a:r>
              <a:rPr kumimoji="1" lang="zh-CN" altLang="en-US" sz="4000" dirty="0">
                <a:solidFill>
                  <a:srgbClr val="09725C"/>
                </a:solidFill>
                <a:cs typeface="+mn-ea"/>
                <a:sym typeface="+mn-lt"/>
              </a:rPr>
              <a:t>节气特点介绍</a:t>
            </a:r>
            <a:endParaRPr kumimoji="1" lang="en-US" altLang="zh-CN" sz="4000" dirty="0">
              <a:solidFill>
                <a:srgbClr val="09725C"/>
              </a:solidFill>
              <a:cs typeface="+mn-ea"/>
              <a:sym typeface="+mn-lt"/>
            </a:endParaRPr>
          </a:p>
          <a:p>
            <a:pPr marL="571500" indent="-571500">
              <a:lnSpc>
                <a:spcPct val="200000"/>
              </a:lnSpc>
              <a:buFont typeface="Wingdings" pitchFamily="2" charset="2"/>
              <a:buChar char="l"/>
            </a:pPr>
            <a:r>
              <a:rPr kumimoji="1" lang="zh-CN" altLang="en-US" sz="4000" dirty="0">
                <a:solidFill>
                  <a:srgbClr val="09725C"/>
                </a:solidFill>
                <a:cs typeface="+mn-ea"/>
                <a:sym typeface="+mn-lt"/>
              </a:rPr>
              <a:t>节气饮食及习俗</a:t>
            </a:r>
            <a:endParaRPr kumimoji="1" lang="en-US" altLang="zh-CN" sz="4000" dirty="0">
              <a:solidFill>
                <a:srgbClr val="09725C"/>
              </a:solidFill>
              <a:cs typeface="+mn-ea"/>
              <a:sym typeface="+mn-lt"/>
            </a:endParaRPr>
          </a:p>
          <a:p>
            <a:pPr marL="571500" indent="-571500">
              <a:lnSpc>
                <a:spcPct val="200000"/>
              </a:lnSpc>
              <a:buFont typeface="Wingdings" pitchFamily="2" charset="2"/>
              <a:buChar char="l"/>
            </a:pPr>
            <a:r>
              <a:rPr kumimoji="1" lang="zh-CN" altLang="en-US" sz="4000" dirty="0">
                <a:solidFill>
                  <a:srgbClr val="09725C"/>
                </a:solidFill>
                <a:cs typeface="+mn-ea"/>
                <a:sym typeface="+mn-lt"/>
              </a:rPr>
              <a:t>相关文学记载</a:t>
            </a:r>
          </a:p>
        </p:txBody>
      </p:sp>
    </p:spTree>
    <p:extLst>
      <p:ext uri="{BB962C8B-B14F-4D97-AF65-F5344CB8AC3E}">
        <p14:creationId xmlns:p14="http://schemas.microsoft.com/office/powerpoint/2010/main" val="2004515339"/>
      </p:ext>
    </p:extLst>
  </p:cSld>
  <p:clrMapOvr>
    <a:masterClrMapping/>
  </p:clrMapOvr>
  <p:transition spd="slow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="" xmlns:a16="http://schemas.microsoft.com/office/drawing/2014/main" id="{019E736B-83E0-F545-A9D2-4FC0A2B74763}"/>
              </a:ext>
            </a:extLst>
          </p:cNvPr>
          <p:cNvSpPr txBox="1"/>
          <p:nvPr/>
        </p:nvSpPr>
        <p:spPr>
          <a:xfrm>
            <a:off x="7605656" y="1078163"/>
            <a:ext cx="110799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7200" dirty="0">
                <a:solidFill>
                  <a:srgbClr val="09725C"/>
                </a:solidFill>
                <a:cs typeface="+mn-ea"/>
                <a:sym typeface="+mn-lt"/>
              </a:rPr>
              <a:t>谢</a:t>
            </a:r>
            <a:endParaRPr kumimoji="1" lang="en-US" altLang="zh-CN" sz="7200" dirty="0">
              <a:solidFill>
                <a:srgbClr val="09725C"/>
              </a:solidFill>
              <a:cs typeface="+mn-ea"/>
              <a:sym typeface="+mn-lt"/>
            </a:endParaRPr>
          </a:p>
          <a:p>
            <a:r>
              <a:rPr kumimoji="1" lang="zh-CN" altLang="en-US" sz="7200" dirty="0">
                <a:solidFill>
                  <a:srgbClr val="09725C"/>
                </a:solidFill>
                <a:cs typeface="+mn-ea"/>
                <a:sym typeface="+mn-lt"/>
              </a:rPr>
              <a:t>谢</a:t>
            </a:r>
            <a:endParaRPr kumimoji="1" lang="en-US" altLang="zh-CN" sz="7200" dirty="0">
              <a:solidFill>
                <a:srgbClr val="09725C"/>
              </a:solidFill>
              <a:cs typeface="+mn-ea"/>
              <a:sym typeface="+mn-lt"/>
            </a:endParaRPr>
          </a:p>
          <a:p>
            <a:r>
              <a:rPr kumimoji="1" lang="zh-CN" altLang="en-US" sz="7200" dirty="0">
                <a:solidFill>
                  <a:srgbClr val="09725C"/>
                </a:solidFill>
                <a:cs typeface="+mn-ea"/>
                <a:sym typeface="+mn-lt"/>
              </a:rPr>
              <a:t>观</a:t>
            </a:r>
            <a:endParaRPr kumimoji="1" lang="en-US" altLang="zh-CN" sz="7200" dirty="0">
              <a:solidFill>
                <a:srgbClr val="09725C"/>
              </a:solidFill>
              <a:cs typeface="+mn-ea"/>
              <a:sym typeface="+mn-lt"/>
            </a:endParaRPr>
          </a:p>
          <a:p>
            <a:r>
              <a:rPr kumimoji="1" lang="zh-CN" altLang="en-US" sz="7200" dirty="0">
                <a:solidFill>
                  <a:srgbClr val="09725C"/>
                </a:solidFill>
                <a:cs typeface="+mn-ea"/>
                <a:sym typeface="+mn-lt"/>
              </a:rPr>
              <a:t>看</a:t>
            </a:r>
          </a:p>
        </p:txBody>
      </p:sp>
    </p:spTree>
    <p:extLst>
      <p:ext uri="{BB962C8B-B14F-4D97-AF65-F5344CB8AC3E}">
        <p14:creationId xmlns:p14="http://schemas.microsoft.com/office/powerpoint/2010/main" val="1610583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3000">
        <p15:prstTrans prst="pageCurlDouble"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2823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="" xmlns:a16="http://schemas.microsoft.com/office/drawing/2014/main" id="{9BB3C0BC-5B43-2749-AA0A-E7051824D947}"/>
              </a:ext>
            </a:extLst>
          </p:cNvPr>
          <p:cNvSpPr txBox="1"/>
          <p:nvPr/>
        </p:nvSpPr>
        <p:spPr>
          <a:xfrm>
            <a:off x="1171860" y="2213113"/>
            <a:ext cx="6647975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CN" altLang="en-US" sz="3200" dirty="0">
                <a:solidFill>
                  <a:srgbClr val="09725C"/>
                </a:solidFill>
                <a:cs typeface="+mn-ea"/>
                <a:sym typeface="+mn-lt"/>
              </a:rPr>
              <a:t>第一章</a:t>
            </a:r>
            <a:endParaRPr kumimoji="1" lang="en-US" altLang="zh-CN" sz="3200" dirty="0">
              <a:solidFill>
                <a:srgbClr val="09725C"/>
              </a:solidFill>
              <a:cs typeface="+mn-ea"/>
              <a:sym typeface="+mn-lt"/>
            </a:endParaRPr>
          </a:p>
          <a:p>
            <a:pPr algn="ctr"/>
            <a:r>
              <a:rPr kumimoji="1" lang="zh-CN" altLang="en-US" sz="7200" dirty="0">
                <a:solidFill>
                  <a:srgbClr val="09725C"/>
                </a:solidFill>
                <a:cs typeface="+mn-ea"/>
                <a:sym typeface="+mn-lt"/>
              </a:rPr>
              <a:t>立夏节气的起源</a:t>
            </a:r>
            <a:endParaRPr kumimoji="1" lang="en-US" altLang="zh-CN" sz="7200" dirty="0">
              <a:solidFill>
                <a:srgbClr val="09725C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23580470"/>
      </p:ext>
    </p:extLst>
  </p:cSld>
  <p:clrMapOvr>
    <a:masterClrMapping/>
  </p:clrMapOvr>
  <p:transition spd="slow" advTm="3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="" xmlns:a16="http://schemas.microsoft.com/office/drawing/2014/main" id="{28B4E2EF-31A2-2442-B5C6-1F0D384BEF76}"/>
              </a:ext>
            </a:extLst>
          </p:cNvPr>
          <p:cNvSpPr txBox="1"/>
          <p:nvPr/>
        </p:nvSpPr>
        <p:spPr>
          <a:xfrm>
            <a:off x="4832878" y="431800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400" dirty="0">
                <a:solidFill>
                  <a:srgbClr val="09725C"/>
                </a:solidFill>
                <a:cs typeface="+mn-ea"/>
                <a:sym typeface="+mn-lt"/>
              </a:rPr>
              <a:t>立夏节气的起源</a:t>
            </a:r>
            <a:endParaRPr kumimoji="1" lang="en-US" altLang="zh-CN" sz="2400" dirty="0">
              <a:solidFill>
                <a:srgbClr val="09725C"/>
              </a:solidFill>
              <a:cs typeface="+mn-ea"/>
              <a:sym typeface="+mn-lt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="" xmlns:a16="http://schemas.microsoft.com/office/drawing/2014/main" id="{D1A4DFAD-B804-4445-AAA6-EE379E713BFE}"/>
              </a:ext>
            </a:extLst>
          </p:cNvPr>
          <p:cNvSpPr txBox="1"/>
          <p:nvPr/>
        </p:nvSpPr>
        <p:spPr>
          <a:xfrm>
            <a:off x="5450532" y="2260600"/>
            <a:ext cx="59979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1600" dirty="0">
                <a:solidFill>
                  <a:srgbClr val="09725C"/>
                </a:solidFill>
                <a:cs typeface="+mn-ea"/>
                <a:sym typeface="+mn-lt"/>
              </a:rPr>
              <a:t>立夏是农历二十四节气中的第</a:t>
            </a:r>
            <a:r>
              <a:rPr kumimoji="1" lang="en-US" altLang="zh-CN" sz="1600" dirty="0">
                <a:solidFill>
                  <a:srgbClr val="09725C"/>
                </a:solidFill>
                <a:cs typeface="+mn-ea"/>
                <a:sym typeface="+mn-lt"/>
              </a:rPr>
              <a:t>7</a:t>
            </a:r>
            <a:r>
              <a:rPr kumimoji="1" lang="zh-CN" altLang="en-US" sz="1600" dirty="0">
                <a:solidFill>
                  <a:srgbClr val="09725C"/>
                </a:solidFill>
                <a:cs typeface="+mn-ea"/>
                <a:sym typeface="+mn-lt"/>
              </a:rPr>
              <a:t>个节气，夏季的第一个节气，表示盛夏时节的正式开始，太阳到达黄经</a:t>
            </a:r>
            <a:r>
              <a:rPr kumimoji="1" lang="en-US" altLang="zh-CN" sz="1600" dirty="0">
                <a:solidFill>
                  <a:srgbClr val="09725C"/>
                </a:solidFill>
                <a:cs typeface="+mn-ea"/>
                <a:sym typeface="+mn-lt"/>
              </a:rPr>
              <a:t>45</a:t>
            </a:r>
            <a:r>
              <a:rPr kumimoji="1" lang="zh-CN" altLang="en-US" sz="1600" dirty="0">
                <a:solidFill>
                  <a:srgbClr val="09725C"/>
                </a:solidFill>
                <a:cs typeface="+mn-ea"/>
                <a:sym typeface="+mn-lt"/>
              </a:rPr>
              <a:t>度时为立夏节气。斗指东南，维为立夏，万物至此皆长大，故名立夏也。</a:t>
            </a:r>
            <a:endParaRPr kumimoji="1" lang="en-US" altLang="zh-CN" sz="1600" dirty="0">
              <a:solidFill>
                <a:srgbClr val="09725C"/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endParaRPr kumimoji="1" lang="zh-CN" altLang="en-US" sz="1600" dirty="0">
              <a:solidFill>
                <a:srgbClr val="09725C"/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kumimoji="1" lang="en-US" altLang="zh-CN" sz="1600" dirty="0">
                <a:solidFill>
                  <a:srgbClr val="09725C"/>
                </a:solidFill>
                <a:cs typeface="+mn-ea"/>
                <a:sym typeface="+mn-lt"/>
              </a:rPr>
              <a:t>《</a:t>
            </a:r>
            <a:r>
              <a:rPr kumimoji="1" lang="zh-CN" altLang="en-US" sz="1600" dirty="0">
                <a:solidFill>
                  <a:srgbClr val="09725C"/>
                </a:solidFill>
                <a:cs typeface="+mn-ea"/>
                <a:sym typeface="+mn-lt"/>
              </a:rPr>
              <a:t>月令七十二候集解</a:t>
            </a:r>
            <a:r>
              <a:rPr kumimoji="1" lang="en-US" altLang="zh-CN" sz="1600" dirty="0">
                <a:solidFill>
                  <a:srgbClr val="09725C"/>
                </a:solidFill>
                <a:cs typeface="+mn-ea"/>
                <a:sym typeface="+mn-lt"/>
              </a:rPr>
              <a:t>》</a:t>
            </a:r>
            <a:r>
              <a:rPr kumimoji="1" lang="zh-CN" altLang="en-US" sz="1600" dirty="0">
                <a:solidFill>
                  <a:srgbClr val="09725C"/>
                </a:solidFill>
                <a:cs typeface="+mn-ea"/>
                <a:sym typeface="+mn-lt"/>
              </a:rPr>
              <a:t>：“立夏，四月节。立字解见春。夏，假也。物至此时皆假大也。 ”在天文学上，立夏表示即将告别春天，是夏天的开始。人们习惯上都把立夏当作是温度明显升高，炎暑将临，雷雨增多，农作物进入旺季生长的一个重要节气。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="" xmlns:a16="http://schemas.microsoft.com/office/drawing/2014/main" id="{DE19977E-C55F-8A42-B7F2-63B1885F38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00343" y="893465"/>
            <a:ext cx="4945146" cy="5133032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861134" y="683581"/>
            <a:ext cx="165124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00" dirty="0">
                <a:solidFill>
                  <a:srgbClr val="E4F8F7"/>
                </a:solidFill>
              </a:rPr>
              <a:t>https://www.ypppt.com/</a:t>
            </a:r>
            <a:endParaRPr lang="zh-CN" altLang="en-US" sz="700" dirty="0">
              <a:solidFill>
                <a:srgbClr val="E4F8F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603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split orient="vert"/>
      </p:transition>
    </mc:Choice>
    <mc:Fallback xmlns="">
      <p:transition spd="slow" advTm="3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="" xmlns:a16="http://schemas.microsoft.com/office/drawing/2014/main" id="{28B4E2EF-31A2-2442-B5C6-1F0D384BEF76}"/>
              </a:ext>
            </a:extLst>
          </p:cNvPr>
          <p:cNvSpPr txBox="1"/>
          <p:nvPr/>
        </p:nvSpPr>
        <p:spPr>
          <a:xfrm>
            <a:off x="4832878" y="431800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400" dirty="0">
                <a:solidFill>
                  <a:srgbClr val="09725C"/>
                </a:solidFill>
                <a:cs typeface="+mn-ea"/>
                <a:sym typeface="+mn-lt"/>
              </a:rPr>
              <a:t>立夏节气的起源</a:t>
            </a:r>
            <a:endParaRPr kumimoji="1" lang="en-US" altLang="zh-CN" sz="2400" dirty="0">
              <a:solidFill>
                <a:srgbClr val="09725C"/>
              </a:solidFill>
              <a:cs typeface="+mn-ea"/>
              <a:sym typeface="+mn-lt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="" xmlns:a16="http://schemas.microsoft.com/office/drawing/2014/main" id="{BF0B68B5-EB35-3240-98FD-8B74E5A5E9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10000" b="90000" l="10000" r="90000">
                        <a14:foregroundMark x1="64754" y1="48842" x2="64754" y2="48842"/>
                        <a14:backgroundMark x1="60656" y1="24517" x2="57869" y2="37645"/>
                        <a14:backgroundMark x1="58361" y1="41313" x2="56066" y2="54247"/>
                        <a14:backgroundMark x1="64262" y1="43629" x2="59508" y2="54826"/>
                        <a14:backgroundMark x1="57377" y1="59653" x2="57049" y2="65251"/>
                        <a14:backgroundMark x1="50164" y1="26062" x2="49672" y2="30309"/>
                        <a14:backgroundMark x1="50820" y1="31853" x2="50820" y2="31853"/>
                        <a14:backgroundMark x1="47049" y1="49807" x2="47377" y2="53861"/>
                        <a14:backgroundMark x1="40820" y1="63900" x2="42951" y2="67375"/>
                        <a14:backgroundMark x1="41967" y1="56564" x2="44426" y2="56757"/>
                        <a14:backgroundMark x1="33607" y1="55405" x2="32623" y2="54440"/>
                        <a14:backgroundMark x1="37869" y1="72973" x2="38852" y2="74131"/>
                        <a14:backgroundMark x1="63770" y1="57915" x2="62787" y2="59073"/>
                        <a14:backgroundMark x1="49836" y1="53282" x2="49836" y2="56178"/>
                        <a14:backgroundMark x1="50820" y1="39575" x2="50820" y2="39575"/>
                        <a14:backgroundMark x1="61639" y1="66988" x2="61639" y2="66988"/>
                        <a14:backgroundMark x1="38689" y1="60039" x2="38689" y2="60039"/>
                        <a14:backgroundMark x1="38689" y1="65830" x2="38689" y2="65830"/>
                        <a14:backgroundMark x1="63770" y1="34170" x2="63770" y2="34170"/>
                        <a14:backgroundMark x1="66557" y1="32239" x2="66557" y2="32239"/>
                        <a14:backgroundMark x1="52787" y1="87645" x2="52787" y2="87645"/>
                        <a14:backgroundMark x1="40656" y1="87838" x2="40656" y2="8783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277900" y="1307353"/>
            <a:ext cx="5689908" cy="4831758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1B7EF867-253D-2245-9CEB-7D2BE31603B8}"/>
              </a:ext>
            </a:extLst>
          </p:cNvPr>
          <p:cNvSpPr txBox="1"/>
          <p:nvPr/>
        </p:nvSpPr>
        <p:spPr>
          <a:xfrm>
            <a:off x="762000" y="2197100"/>
            <a:ext cx="5969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1600" dirty="0">
                <a:solidFill>
                  <a:srgbClr val="09725C"/>
                </a:solidFill>
                <a:cs typeface="+mn-ea"/>
                <a:sym typeface="+mn-lt"/>
              </a:rPr>
              <a:t>立夏这个节气在战国末年就已经确立了，预示着季节的转换，为一年四季之夏季开始的日子。</a:t>
            </a:r>
            <a:endParaRPr kumimoji="1" lang="en-US" altLang="zh-CN" sz="1600" dirty="0">
              <a:solidFill>
                <a:srgbClr val="09725C"/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endParaRPr kumimoji="1" lang="zh-CN" altLang="en-US" sz="1600" dirty="0">
              <a:solidFill>
                <a:srgbClr val="09725C"/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kumimoji="1" lang="zh-CN" altLang="en-US" sz="1600" dirty="0">
                <a:solidFill>
                  <a:srgbClr val="09725C"/>
                </a:solidFill>
                <a:cs typeface="+mn-ea"/>
                <a:sym typeface="+mn-lt"/>
              </a:rPr>
              <a:t>实际上，若按气候学的标准，日平均气温稳定升达</a:t>
            </a:r>
            <a:r>
              <a:rPr kumimoji="1" lang="en-US" altLang="zh-CN" sz="1600" dirty="0">
                <a:solidFill>
                  <a:srgbClr val="09725C"/>
                </a:solidFill>
                <a:cs typeface="+mn-ea"/>
                <a:sym typeface="+mn-lt"/>
              </a:rPr>
              <a:t>22℃</a:t>
            </a:r>
            <a:r>
              <a:rPr kumimoji="1" lang="zh-CN" altLang="en-US" sz="1600" dirty="0">
                <a:solidFill>
                  <a:srgbClr val="09725C"/>
                </a:solidFill>
                <a:cs typeface="+mn-ea"/>
                <a:sym typeface="+mn-lt"/>
              </a:rPr>
              <a:t>以上为夏季开始，“立夏”前后，我国只有福州到南岭一线以南地区是真正的“绿树浓阴夏日长，楼台倒影入池塘”的夏季，而东北和西北的部分地区这时则刚刚进入春季，全国大部分地区平均气温在</a:t>
            </a:r>
            <a:r>
              <a:rPr kumimoji="1" lang="en-US" altLang="zh-CN" sz="1600" dirty="0">
                <a:solidFill>
                  <a:srgbClr val="09725C"/>
                </a:solidFill>
                <a:cs typeface="+mn-ea"/>
                <a:sym typeface="+mn-lt"/>
              </a:rPr>
              <a:t>18</a:t>
            </a:r>
            <a:r>
              <a:rPr kumimoji="1" lang="zh-CN" altLang="en-US" sz="1600" dirty="0">
                <a:solidFill>
                  <a:srgbClr val="09725C"/>
                </a:solidFill>
                <a:cs typeface="+mn-ea"/>
                <a:sym typeface="+mn-lt"/>
              </a:rPr>
              <a:t>～</a:t>
            </a:r>
            <a:r>
              <a:rPr kumimoji="1" lang="en-US" altLang="zh-CN" sz="1600" dirty="0">
                <a:solidFill>
                  <a:srgbClr val="09725C"/>
                </a:solidFill>
                <a:cs typeface="+mn-ea"/>
                <a:sym typeface="+mn-lt"/>
              </a:rPr>
              <a:t>20℃</a:t>
            </a:r>
            <a:r>
              <a:rPr kumimoji="1" lang="zh-CN" altLang="en-US" sz="1600" dirty="0">
                <a:solidFill>
                  <a:srgbClr val="09725C"/>
                </a:solidFill>
                <a:cs typeface="+mn-ea"/>
                <a:sym typeface="+mn-lt"/>
              </a:rPr>
              <a:t>上下，正是“百般红紫斗芳菲”的仲春和暮春季节。进入了五月，很多地方槐花也正开。立夏时节，万物繁茂。</a:t>
            </a:r>
          </a:p>
        </p:txBody>
      </p:sp>
    </p:spTree>
    <p:extLst>
      <p:ext uri="{BB962C8B-B14F-4D97-AF65-F5344CB8AC3E}">
        <p14:creationId xmlns:p14="http://schemas.microsoft.com/office/powerpoint/2010/main" val="4143523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3000">
        <p14:reveal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="" xmlns:a16="http://schemas.microsoft.com/office/drawing/2014/main" id="{28B4E2EF-31A2-2442-B5C6-1F0D384BEF76}"/>
              </a:ext>
            </a:extLst>
          </p:cNvPr>
          <p:cNvSpPr txBox="1"/>
          <p:nvPr/>
        </p:nvSpPr>
        <p:spPr>
          <a:xfrm>
            <a:off x="4832878" y="431800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400" dirty="0">
                <a:solidFill>
                  <a:srgbClr val="09725C"/>
                </a:solidFill>
                <a:cs typeface="+mn-ea"/>
                <a:sym typeface="+mn-lt"/>
              </a:rPr>
              <a:t>立夏节气的起源</a:t>
            </a:r>
            <a:endParaRPr kumimoji="1" lang="en-US" altLang="zh-CN" sz="2400" dirty="0">
              <a:solidFill>
                <a:srgbClr val="09725C"/>
              </a:solidFill>
              <a:cs typeface="+mn-ea"/>
              <a:sym typeface="+mn-lt"/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="" xmlns:a16="http://schemas.microsoft.com/office/drawing/2014/main" id="{B9672EF0-0880-E045-A78A-B61709B8243A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0" b="98013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1533" y="1922919"/>
            <a:ext cx="3225165" cy="2395081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="" xmlns:a16="http://schemas.microsoft.com/office/drawing/2014/main" id="{595A1017-F755-E347-849F-CEA8D8FCE77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0" b="98974" l="0" r="100000">
                        <a14:foregroundMark x1="39615" y1="95385" x2="40769" y2="96410"/>
                        <a14:foregroundMark x1="78462" y1="95385" x2="78462" y2="95385"/>
                        <a14:foregroundMark x1="85769" y1="93846" x2="85769" y2="93846"/>
                        <a14:foregroundMark x1="84231" y1="90256" x2="92308" y2="88718"/>
                        <a14:foregroundMark x1="46154" y1="9231" x2="50769" y2="8205"/>
                        <a14:backgroundMark x1="97308" y1="73846" x2="98462" y2="71795"/>
                        <a14:backgroundMark x1="98077" y1="68718" x2="99615" y2="67179"/>
                        <a14:backgroundMark x1="91538" y1="81538" x2="99615" y2="76410"/>
                        <a14:backgroundMark x1="78462" y1="96410" x2="91154" y2="93333"/>
                        <a14:backgroundMark x1="87308" y1="89744" x2="98077" y2="86154"/>
                        <a14:backgroundMark x1="81154" y1="91282" x2="81154" y2="91282"/>
                        <a14:backgroundMark x1="90385" y1="84103" x2="90385" y2="84103"/>
                        <a14:backgroundMark x1="98846" y1="64103" x2="98846" y2="64103"/>
                        <a14:backgroundMark x1="89231" y1="85641" x2="89231" y2="85641"/>
                        <a14:backgroundMark x1="93077" y1="76410" x2="93077" y2="76410"/>
                        <a14:backgroundMark x1="85769" y1="89744" x2="85769" y2="8974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499279" y="1922919"/>
            <a:ext cx="3193441" cy="2395081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="" xmlns:a16="http://schemas.microsoft.com/office/drawing/2014/main" id="{E1857D0D-0652-7348-AAE3-52BD89477127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558" b="99442" l="0" r="99180">
                        <a14:foregroundMark x1="56557" y1="95167" x2="56557" y2="95167"/>
                        <a14:foregroundMark x1="54426" y1="89963" x2="54426" y2="89963"/>
                        <a14:foregroundMark x1="60000" y1="96468" x2="60000" y2="96468"/>
                        <a14:foregroundMark x1="59672" y1="88290" x2="59672" y2="88290"/>
                        <a14:foregroundMark x1="60000" y1="82714" x2="60000" y2="82714"/>
                        <a14:foregroundMark x1="84754" y1="96468" x2="84754" y2="96468"/>
                        <a14:foregroundMark x1="95738" y1="93123" x2="95738" y2="93123"/>
                        <a14:foregroundMark x1="89180" y1="97398" x2="89180" y2="97398"/>
                        <a14:foregroundMark x1="13443" y1="95539" x2="13443" y2="9553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04250" y="1779829"/>
            <a:ext cx="2898457" cy="2556343"/>
          </a:xfrm>
          <a:prstGeom prst="rect">
            <a:avLst/>
          </a:prstGeom>
        </p:spPr>
      </p:pic>
      <p:sp>
        <p:nvSpPr>
          <p:cNvPr id="10" name="文本框 9">
            <a:extLst>
              <a:ext uri="{FF2B5EF4-FFF2-40B4-BE49-F238E27FC236}">
                <a16:creationId xmlns="" xmlns:a16="http://schemas.microsoft.com/office/drawing/2014/main" id="{EF562192-132A-924E-9222-530F5ED885B9}"/>
              </a:ext>
            </a:extLst>
          </p:cNvPr>
          <p:cNvSpPr txBox="1"/>
          <p:nvPr/>
        </p:nvSpPr>
        <p:spPr>
          <a:xfrm>
            <a:off x="1155700" y="4953000"/>
            <a:ext cx="30606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1600" dirty="0">
                <a:solidFill>
                  <a:srgbClr val="09725C"/>
                </a:solidFill>
                <a:cs typeface="+mn-ea"/>
                <a:sym typeface="+mn-lt"/>
              </a:rPr>
              <a:t>立夏时节我国南北的气温差异较大，而且同一地区波动频繁，华南其余的地区气温为</a:t>
            </a:r>
            <a:r>
              <a:rPr kumimoji="1" lang="en-US" altLang="zh-CN" sz="1600" dirty="0">
                <a:solidFill>
                  <a:srgbClr val="09725C"/>
                </a:solidFill>
                <a:cs typeface="+mn-ea"/>
                <a:sym typeface="+mn-lt"/>
              </a:rPr>
              <a:t>20℃</a:t>
            </a:r>
            <a:r>
              <a:rPr kumimoji="1" lang="zh-CN" altLang="en-US" sz="1600" dirty="0">
                <a:solidFill>
                  <a:srgbClr val="09725C"/>
                </a:solidFill>
                <a:cs typeface="+mn-ea"/>
                <a:sym typeface="+mn-lt"/>
              </a:rPr>
              <a:t>左右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="" xmlns:a16="http://schemas.microsoft.com/office/drawing/2014/main" id="{20842934-EBDF-4E41-801E-CE3C9708662B}"/>
              </a:ext>
            </a:extLst>
          </p:cNvPr>
          <p:cNvSpPr txBox="1"/>
          <p:nvPr/>
        </p:nvSpPr>
        <p:spPr>
          <a:xfrm>
            <a:off x="4970462" y="4953000"/>
            <a:ext cx="28797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1600" dirty="0">
                <a:solidFill>
                  <a:srgbClr val="09725C"/>
                </a:solidFill>
                <a:cs typeface="+mn-ea"/>
                <a:sym typeface="+mn-lt"/>
              </a:rPr>
              <a:t>而低海拔河谷则早在</a:t>
            </a:r>
            <a:r>
              <a:rPr kumimoji="1" lang="en-US" altLang="zh-CN" sz="1600" dirty="0">
                <a:solidFill>
                  <a:srgbClr val="09725C"/>
                </a:solidFill>
                <a:cs typeface="+mn-ea"/>
                <a:sym typeface="+mn-lt"/>
              </a:rPr>
              <a:t>4</a:t>
            </a:r>
            <a:r>
              <a:rPr kumimoji="1" lang="zh-CN" altLang="en-US" sz="1600" dirty="0">
                <a:solidFill>
                  <a:srgbClr val="09725C"/>
                </a:solidFill>
                <a:cs typeface="+mn-ea"/>
                <a:sym typeface="+mn-lt"/>
              </a:rPr>
              <a:t>月中旬初即感夏热，立夏时气温已达</a:t>
            </a:r>
            <a:r>
              <a:rPr kumimoji="1" lang="en-US" altLang="zh-CN" sz="1600" dirty="0">
                <a:solidFill>
                  <a:srgbClr val="09725C"/>
                </a:solidFill>
                <a:cs typeface="+mn-ea"/>
                <a:sym typeface="+mn-lt"/>
              </a:rPr>
              <a:t>24℃</a:t>
            </a:r>
            <a:r>
              <a:rPr kumimoji="1" lang="zh-CN" altLang="en-US" sz="1600" dirty="0">
                <a:solidFill>
                  <a:srgbClr val="09725C"/>
                </a:solidFill>
                <a:cs typeface="+mn-ea"/>
                <a:sym typeface="+mn-lt"/>
              </a:rPr>
              <a:t>以上。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="" xmlns:a16="http://schemas.microsoft.com/office/drawing/2014/main" id="{AAB71055-9817-D14F-AA93-CB219921D0DE}"/>
              </a:ext>
            </a:extLst>
          </p:cNvPr>
          <p:cNvSpPr txBox="1"/>
          <p:nvPr/>
        </p:nvSpPr>
        <p:spPr>
          <a:xfrm>
            <a:off x="8604250" y="4953000"/>
            <a:ext cx="30606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1600" dirty="0">
                <a:solidFill>
                  <a:srgbClr val="09725C"/>
                </a:solidFill>
                <a:cs typeface="+mn-ea"/>
                <a:sym typeface="+mn-lt"/>
              </a:rPr>
              <a:t>正如左河水所云：“南国似暑北国春，绿秀江淮万木荫。时病时虫人撒药，忽寒忽热药搪人。”</a:t>
            </a:r>
          </a:p>
        </p:txBody>
      </p:sp>
    </p:spTree>
    <p:extLst>
      <p:ext uri="{BB962C8B-B14F-4D97-AF65-F5344CB8AC3E}">
        <p14:creationId xmlns:p14="http://schemas.microsoft.com/office/powerpoint/2010/main" val="1802724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Tm="3000">
        <p:cut/>
      </p:transition>
    </mc:Choice>
    <mc:Fallback xmlns="">
      <p:transition advTm="300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="" xmlns:a16="http://schemas.microsoft.com/office/drawing/2014/main" id="{28B4E2EF-31A2-2442-B5C6-1F0D384BEF76}"/>
              </a:ext>
            </a:extLst>
          </p:cNvPr>
          <p:cNvSpPr txBox="1"/>
          <p:nvPr/>
        </p:nvSpPr>
        <p:spPr>
          <a:xfrm>
            <a:off x="4832878" y="431800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400" dirty="0">
                <a:solidFill>
                  <a:srgbClr val="09725C"/>
                </a:solidFill>
                <a:cs typeface="+mn-ea"/>
                <a:sym typeface="+mn-lt"/>
              </a:rPr>
              <a:t>立夏节气的起源</a:t>
            </a:r>
            <a:endParaRPr kumimoji="1" lang="en-US" altLang="zh-CN" sz="2400" dirty="0">
              <a:solidFill>
                <a:srgbClr val="09725C"/>
              </a:solidFill>
              <a:cs typeface="+mn-ea"/>
              <a:sym typeface="+mn-lt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="" xmlns:a16="http://schemas.microsoft.com/office/drawing/2014/main" id="{AB9EEB07-43EC-E64C-8EB1-B556AD7881CA}"/>
              </a:ext>
            </a:extLst>
          </p:cNvPr>
          <p:cNvSpPr txBox="1"/>
          <p:nvPr/>
        </p:nvSpPr>
        <p:spPr>
          <a:xfrm>
            <a:off x="677609" y="1739900"/>
            <a:ext cx="57485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1600" dirty="0">
                <a:solidFill>
                  <a:srgbClr val="09725C"/>
                </a:solidFill>
                <a:cs typeface="+mn-ea"/>
                <a:sym typeface="+mn-lt"/>
              </a:rPr>
              <a:t>立夏以后，江南正式进入雨季，雨量和雨日均明显增多，连绵的阴雨不仅导致作物的湿害，还会引起多种病害的流行。小麦抽穗扬花是最易感染赤霉病的时期，若预计未来有温暖但多阴雨的天气，要抓紧在始花期到盛花期喷药防治。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9E5E3614-AA7B-B649-B11C-0DE7B3F05BC7}"/>
              </a:ext>
            </a:extLst>
          </p:cNvPr>
          <p:cNvSpPr txBox="1"/>
          <p:nvPr/>
        </p:nvSpPr>
        <p:spPr>
          <a:xfrm>
            <a:off x="3694408" y="3800709"/>
            <a:ext cx="819279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1600" dirty="0">
                <a:solidFill>
                  <a:srgbClr val="09725C"/>
                </a:solidFill>
                <a:cs typeface="+mn-ea"/>
                <a:sym typeface="+mn-lt"/>
              </a:rPr>
              <a:t>南方的棉花在阴雨连绵或乍暖乍寒的天气条件下，往往会引起炭疽病、立枯病等病害的暴发，造成大面积的死苗、缺苗。应及时采取必要的增温降湿措施，并配合药剂防治，以保全苗争壮苗。“多插立夏秧，谷子收满仓”，立夏前后正是大江南北早稻插秧的火红季节。“能插满月秧，不薅满月草”，这时气温仍较低，栽秧后要立即加强管理，早追肥，早耘田，早治病虫，促进早发。中稻播种要抓紧扫尾。茶树这时春梢发育最快，稍一疏忽，茶叶就要老化，正所谓“谷雨很少摘，立夏摘不辍”，要集中全力，分批突击采制。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="" xmlns:a16="http://schemas.microsoft.com/office/drawing/2014/main" id="{2BE4B0D4-073A-2642-9A50-B05535E7C662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328" b="100000" l="0" r="100000">
                        <a14:foregroundMark x1="45574" y1="63607" x2="45574" y2="6360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950" y="3611214"/>
            <a:ext cx="3066609" cy="3066609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="" xmlns:a16="http://schemas.microsoft.com/office/drawing/2014/main" id="{276D2BF6-C92A-3149-A577-973AEBC810D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171980" y="546237"/>
            <a:ext cx="3620406" cy="3634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590064"/>
      </p:ext>
    </p:extLst>
  </p:cSld>
  <p:clrMapOvr>
    <a:masterClrMapping/>
  </p:clrMapOvr>
  <p:transition spd="slow" advTm="3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="" xmlns:a16="http://schemas.microsoft.com/office/drawing/2014/main" id="{9BB3C0BC-5B43-2749-AA0A-E7051824D947}"/>
              </a:ext>
            </a:extLst>
          </p:cNvPr>
          <p:cNvSpPr txBox="1"/>
          <p:nvPr/>
        </p:nvSpPr>
        <p:spPr>
          <a:xfrm>
            <a:off x="1633525" y="2213113"/>
            <a:ext cx="5724644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CN" altLang="en-US" sz="3200" dirty="0">
                <a:solidFill>
                  <a:srgbClr val="09725C"/>
                </a:solidFill>
                <a:cs typeface="+mn-ea"/>
                <a:sym typeface="+mn-lt"/>
              </a:rPr>
              <a:t>第二章</a:t>
            </a:r>
            <a:endParaRPr kumimoji="1" lang="en-US" altLang="zh-CN" sz="3200" dirty="0">
              <a:solidFill>
                <a:srgbClr val="09725C"/>
              </a:solidFill>
              <a:cs typeface="+mn-ea"/>
              <a:sym typeface="+mn-lt"/>
            </a:endParaRPr>
          </a:p>
          <a:p>
            <a:pPr algn="ctr"/>
            <a:r>
              <a:rPr kumimoji="1" lang="zh-CN" altLang="en-US" sz="7200" dirty="0">
                <a:solidFill>
                  <a:srgbClr val="09725C"/>
                </a:solidFill>
                <a:cs typeface="+mn-ea"/>
                <a:sym typeface="+mn-lt"/>
              </a:rPr>
              <a:t>节气特点介绍</a:t>
            </a:r>
          </a:p>
        </p:txBody>
      </p:sp>
    </p:spTree>
    <p:extLst>
      <p:ext uri="{BB962C8B-B14F-4D97-AF65-F5344CB8AC3E}">
        <p14:creationId xmlns:p14="http://schemas.microsoft.com/office/powerpoint/2010/main" val="1449396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000">
        <p:circle/>
      </p:transition>
    </mc:Choice>
    <mc:Fallback xmlns="">
      <p:transition spd="slow" advTm="300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="" xmlns:a16="http://schemas.microsoft.com/office/drawing/2014/main" id="{28B4E2EF-31A2-2442-B5C6-1F0D384BEF76}"/>
              </a:ext>
            </a:extLst>
          </p:cNvPr>
          <p:cNvSpPr txBox="1"/>
          <p:nvPr/>
        </p:nvSpPr>
        <p:spPr>
          <a:xfrm>
            <a:off x="5074178" y="431800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400" dirty="0">
                <a:solidFill>
                  <a:srgbClr val="09725C"/>
                </a:solidFill>
                <a:cs typeface="+mn-ea"/>
                <a:sym typeface="+mn-lt"/>
              </a:rPr>
              <a:t>节气特点介绍</a:t>
            </a:r>
            <a:endParaRPr kumimoji="1" lang="en-US" altLang="zh-CN" sz="2400" dirty="0">
              <a:solidFill>
                <a:srgbClr val="09725C"/>
              </a:solidFill>
              <a:cs typeface="+mn-ea"/>
              <a:sym typeface="+mn-lt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="" xmlns:a16="http://schemas.microsoft.com/office/drawing/2014/main" id="{646B12A0-4F51-7343-83E9-3748D9994B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0" b="100000" l="0" r="100000">
                        <a14:foregroundMark x1="1980" y1="59289" x2="11683" y2="80632"/>
                        <a14:foregroundMark x1="13465" y1="83202" x2="44752" y2="99209"/>
                        <a14:foregroundMark x1="46139" y1="97628" x2="75842" y2="92095"/>
                        <a14:foregroundMark x1="78020" y1="89921" x2="98614" y2="59289"/>
                        <a14:foregroundMark x1="84158" y1="84783" x2="94257" y2="7154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351022" y="1727244"/>
            <a:ext cx="3802381" cy="3809910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7AA5FE1D-C8C4-C148-8E01-5A6A302BC278}"/>
              </a:ext>
            </a:extLst>
          </p:cNvPr>
          <p:cNvSpPr txBox="1"/>
          <p:nvPr/>
        </p:nvSpPr>
        <p:spPr>
          <a:xfrm>
            <a:off x="8547100" y="1951419"/>
            <a:ext cx="30607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dirty="0">
                <a:solidFill>
                  <a:srgbClr val="09725C"/>
                </a:solidFill>
                <a:cs typeface="+mn-ea"/>
                <a:sym typeface="+mn-lt"/>
              </a:rPr>
              <a:t>立夏前后，华北、西北等地气温回升很快</a:t>
            </a:r>
            <a:endParaRPr kumimoji="1" lang="en-US" altLang="zh-CN" dirty="0">
              <a:solidFill>
                <a:srgbClr val="09725C"/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endParaRPr kumimoji="1" lang="en-US" altLang="zh-CN" dirty="0">
              <a:solidFill>
                <a:srgbClr val="09725C"/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kumimoji="1" lang="zh-CN" altLang="en-US" dirty="0">
                <a:solidFill>
                  <a:srgbClr val="09725C"/>
                </a:solidFill>
                <a:cs typeface="+mn-ea"/>
                <a:sym typeface="+mn-lt"/>
              </a:rPr>
              <a:t>但降水仍然不多，加上春季多风，蒸发强烈</a:t>
            </a:r>
            <a:endParaRPr kumimoji="1" lang="en-US" altLang="zh-CN" dirty="0">
              <a:solidFill>
                <a:srgbClr val="09725C"/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endParaRPr kumimoji="1" lang="en-US" altLang="zh-CN" dirty="0">
              <a:solidFill>
                <a:srgbClr val="09725C"/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kumimoji="1" lang="zh-CN" altLang="en-US" dirty="0">
                <a:solidFill>
                  <a:srgbClr val="09725C"/>
                </a:solidFill>
                <a:cs typeface="+mn-ea"/>
                <a:sym typeface="+mn-lt"/>
              </a:rPr>
              <a:t>大气干燥和土壤干旱常严重影响农作物的正常生长。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="" xmlns:a16="http://schemas.microsoft.com/office/drawing/2014/main" id="{7E4F3AB0-E9ED-5242-A78A-F146CC0F6998}"/>
              </a:ext>
            </a:extLst>
          </p:cNvPr>
          <p:cNvSpPr txBox="1"/>
          <p:nvPr/>
        </p:nvSpPr>
        <p:spPr>
          <a:xfrm>
            <a:off x="558800" y="1951419"/>
            <a:ext cx="3479799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kumimoji="1" lang="zh-CN" altLang="en-US" dirty="0">
                <a:solidFill>
                  <a:srgbClr val="09725C"/>
                </a:solidFill>
                <a:cs typeface="+mn-ea"/>
                <a:sym typeface="+mn-lt"/>
              </a:rPr>
              <a:t>尤其是小麦灌浆乳熟前后的干热风是导致减产的灾害性天气</a:t>
            </a:r>
            <a:endParaRPr kumimoji="1" lang="en-US" altLang="zh-CN" dirty="0">
              <a:solidFill>
                <a:srgbClr val="09725C"/>
              </a:solidFill>
              <a:cs typeface="+mn-ea"/>
              <a:sym typeface="+mn-lt"/>
            </a:endParaRPr>
          </a:p>
          <a:p>
            <a:pPr algn="r">
              <a:lnSpc>
                <a:spcPct val="150000"/>
              </a:lnSpc>
            </a:pPr>
            <a:endParaRPr kumimoji="1" lang="en-US" altLang="zh-CN" dirty="0">
              <a:solidFill>
                <a:srgbClr val="09725C"/>
              </a:solidFill>
              <a:cs typeface="+mn-ea"/>
              <a:sym typeface="+mn-lt"/>
            </a:endParaRPr>
          </a:p>
          <a:p>
            <a:pPr algn="r">
              <a:lnSpc>
                <a:spcPct val="150000"/>
              </a:lnSpc>
            </a:pPr>
            <a:r>
              <a:rPr kumimoji="1" lang="zh-CN" altLang="en-US" dirty="0">
                <a:solidFill>
                  <a:srgbClr val="09725C"/>
                </a:solidFill>
                <a:cs typeface="+mn-ea"/>
                <a:sym typeface="+mn-lt"/>
              </a:rPr>
              <a:t>适时灌水是抗旱防灾的关键措施。</a:t>
            </a:r>
            <a:endParaRPr kumimoji="1" lang="en-US" altLang="zh-CN" dirty="0">
              <a:solidFill>
                <a:srgbClr val="09725C"/>
              </a:solidFill>
              <a:cs typeface="+mn-ea"/>
              <a:sym typeface="+mn-lt"/>
            </a:endParaRPr>
          </a:p>
          <a:p>
            <a:pPr algn="r">
              <a:lnSpc>
                <a:spcPct val="150000"/>
              </a:lnSpc>
            </a:pPr>
            <a:endParaRPr kumimoji="1" lang="en-US" altLang="zh-CN" dirty="0">
              <a:solidFill>
                <a:srgbClr val="09725C"/>
              </a:solidFill>
              <a:cs typeface="+mn-ea"/>
              <a:sym typeface="+mn-lt"/>
            </a:endParaRPr>
          </a:p>
          <a:p>
            <a:pPr algn="r">
              <a:lnSpc>
                <a:spcPct val="150000"/>
              </a:lnSpc>
            </a:pPr>
            <a:r>
              <a:rPr kumimoji="1" lang="zh-CN" altLang="en-US" dirty="0">
                <a:solidFill>
                  <a:srgbClr val="09725C"/>
                </a:solidFill>
                <a:cs typeface="+mn-ea"/>
                <a:sym typeface="+mn-lt"/>
              </a:rPr>
              <a:t>“立夏三天遍地锄”，这时杂草生长很快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7786" y="6711301"/>
            <a:ext cx="1440159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00" dirty="0">
                <a:solidFill>
                  <a:srgbClr val="B8D2C8"/>
                </a:solidFill>
                <a:ea typeface="微软雅黑" panose="020B0503020204020204" pitchFamily="34" charset="-122"/>
              </a:rPr>
              <a:t>节</a:t>
            </a:r>
            <a:r>
              <a:rPr lang="zh-CN" altLang="en-US" sz="100" dirty="0" smtClean="0">
                <a:solidFill>
                  <a:srgbClr val="B8D2C8"/>
                </a:solidFill>
                <a:ea typeface="微软雅黑" panose="020B0503020204020204" pitchFamily="34" charset="-122"/>
              </a:rPr>
              <a:t>日</a:t>
            </a:r>
            <a:r>
              <a:rPr lang="en-US" altLang="zh-CN" sz="100" dirty="0" smtClean="0">
                <a:solidFill>
                  <a:srgbClr val="B8D2C8"/>
                </a:solidFill>
                <a:ea typeface="微软雅黑" panose="020B0503020204020204" pitchFamily="34" charset="-122"/>
              </a:rPr>
              <a:t>PPT</a:t>
            </a:r>
            <a:r>
              <a:rPr lang="zh-CN" altLang="en-US" sz="100" dirty="0" smtClean="0">
                <a:solidFill>
                  <a:srgbClr val="B8D2C8"/>
                </a:solidFill>
                <a:ea typeface="微软雅黑" panose="020B0503020204020204" pitchFamily="34" charset="-122"/>
              </a:rPr>
              <a:t>模板 </a:t>
            </a:r>
            <a:r>
              <a:rPr lang="en-US" altLang="zh-CN" sz="100" dirty="0">
                <a:solidFill>
                  <a:srgbClr val="B8D2C8"/>
                </a:solidFill>
                <a:ea typeface="微软雅黑" panose="020B0503020204020204" pitchFamily="34" charset="-122"/>
              </a:rPr>
              <a:t>http://</a:t>
            </a:r>
            <a:r>
              <a:rPr lang="en-US" altLang="zh-CN" sz="100" dirty="0" smtClean="0">
                <a:solidFill>
                  <a:srgbClr val="B8D2C8"/>
                </a:solidFill>
                <a:ea typeface="微软雅黑" panose="020B0503020204020204" pitchFamily="34" charset="-122"/>
              </a:rPr>
              <a:t>www.ypppt.com/jieri</a:t>
            </a:r>
            <a:r>
              <a:rPr lang="en-US" altLang="zh-CN" sz="100" dirty="0">
                <a:solidFill>
                  <a:srgbClr val="B8D2C8"/>
                </a:solidFill>
                <a:ea typeface="微软雅黑" panose="020B0503020204020204" pitchFamily="34" charset="-122"/>
              </a:rPr>
              <a:t>/</a:t>
            </a:r>
            <a:endParaRPr lang="en-US" altLang="zh-CN" sz="100" dirty="0" smtClean="0">
              <a:solidFill>
                <a:srgbClr val="B8D2C8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50156911"/>
      </p:ext>
    </p:extLst>
  </p:cSld>
  <p:clrMapOvr>
    <a:masterClrMapping/>
  </p:clrMapOvr>
  <p:transition spd="med" advTm="3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  <p:tag name="ISPRING_FIRST_PUBLISH" val="1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qgl1bqja">
      <a:majorFont>
        <a:latin typeface="微软雅黑"/>
        <a:ea typeface="义启小魏楷"/>
        <a:cs typeface=""/>
      </a:majorFont>
      <a:minorFont>
        <a:latin typeface="微软雅黑"/>
        <a:ea typeface="义启小魏楷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2966</TotalTime>
  <Words>1360</Words>
  <Application>Microsoft Office PowerPoint</Application>
  <PresentationFormat>宽屏</PresentationFormat>
  <Paragraphs>116</Paragraphs>
  <Slides>21</Slides>
  <Notes>21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21</vt:i4>
      </vt:variant>
    </vt:vector>
  </HeadingPairs>
  <TitlesOfParts>
    <vt:vector size="33" baseType="lpstr">
      <vt:lpstr>Meiryo</vt:lpstr>
      <vt:lpstr>DengXian</vt:lpstr>
      <vt:lpstr>宋体</vt:lpstr>
      <vt:lpstr>微软雅黑</vt:lpstr>
      <vt:lpstr>义启小魏楷</vt:lpstr>
      <vt:lpstr>Arial</vt:lpstr>
      <vt:lpstr>Calibri</vt:lpstr>
      <vt:lpstr>Calibri Light</vt:lpstr>
      <vt:lpstr>Wingdings</vt:lpstr>
      <vt:lpstr>第一PPT，www.1ppt.com</vt:lpstr>
      <vt:lpstr>自定义设计方案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keywords/>
  <dc:description/>
  <cp:lastModifiedBy>kan</cp:lastModifiedBy>
  <cp:revision>455</cp:revision>
  <dcterms:created xsi:type="dcterms:W3CDTF">2018-06-17T04:53:58Z</dcterms:created>
  <dcterms:modified xsi:type="dcterms:W3CDTF">2023-05-30T07:45:06Z</dcterms:modified>
</cp:coreProperties>
</file>