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0" r:id="rId3"/>
  </p:sldMasterIdLst>
  <p:notesMasterIdLst>
    <p:notesMasterId r:id="rId28"/>
  </p:notesMasterIdLst>
  <p:sldIdLst>
    <p:sldId id="256" r:id="rId4"/>
    <p:sldId id="257" r:id="rId5"/>
    <p:sldId id="258" r:id="rId6"/>
    <p:sldId id="259" r:id="rId7"/>
    <p:sldId id="263" r:id="rId8"/>
    <p:sldId id="260" r:id="rId9"/>
    <p:sldId id="262" r:id="rId10"/>
    <p:sldId id="273" r:id="rId11"/>
    <p:sldId id="306" r:id="rId12"/>
    <p:sldId id="267" r:id="rId13"/>
    <p:sldId id="268" r:id="rId14"/>
    <p:sldId id="269" r:id="rId15"/>
    <p:sldId id="270" r:id="rId16"/>
    <p:sldId id="272" r:id="rId17"/>
    <p:sldId id="274" r:id="rId18"/>
    <p:sldId id="305" r:id="rId19"/>
    <p:sldId id="275" r:id="rId20"/>
    <p:sldId id="276" r:id="rId21"/>
    <p:sldId id="277" r:id="rId22"/>
    <p:sldId id="278" r:id="rId23"/>
    <p:sldId id="279" r:id="rId24"/>
    <p:sldId id="280" r:id="rId25"/>
    <p:sldId id="289" r:id="rId26"/>
    <p:sldId id="30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DE9"/>
    <a:srgbClr val="714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05024-B69D-4C48-860A-2A453B5C32C0}" type="datetimeFigureOut">
              <a:rPr lang="zh-CN" altLang="en-US" smtClean="0"/>
              <a:t>2023/5/29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56A3E-951F-4713-B8C5-1C2A9BAD68A6}" type="slidenum">
              <a:rPr lang="zh-CN" altLang="en-US" smtClean="0"/>
              <a:t>‹#›</a:t>
            </a:fld>
            <a:endParaRPr lang="zh-CN" altLang="en-US"/>
          </a:p>
        </p:txBody>
      </p:sp>
    </p:spTree>
    <p:extLst>
      <p:ext uri="{BB962C8B-B14F-4D97-AF65-F5344CB8AC3E}">
        <p14:creationId xmlns:p14="http://schemas.microsoft.com/office/powerpoint/2010/main" val="344620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7756A3E-951F-4713-B8C5-1C2A9BAD68A6}" type="slidenum">
              <a:rPr lang="zh-CN" altLang="en-US" smtClean="0"/>
              <a:t>12</a:t>
            </a:fld>
            <a:endParaRPr lang="zh-CN" altLang="en-US"/>
          </a:p>
        </p:txBody>
      </p:sp>
    </p:spTree>
    <p:extLst>
      <p:ext uri="{BB962C8B-B14F-4D97-AF65-F5344CB8AC3E}">
        <p14:creationId xmlns:p14="http://schemas.microsoft.com/office/powerpoint/2010/main" val="418185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5556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descr="609cf19a8a86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645" y="167640"/>
            <a:ext cx="678815" cy="660400"/>
          </a:xfrm>
          <a:prstGeom prst="rect">
            <a:avLst/>
          </a:prstGeom>
        </p:spPr>
      </p:pic>
      <p:cxnSp>
        <p:nvCxnSpPr>
          <p:cNvPr id="3" name="直接连接符 2"/>
          <p:cNvCxnSpPr/>
          <p:nvPr/>
        </p:nvCxnSpPr>
        <p:spPr>
          <a:xfrm>
            <a:off x="1333500" y="741045"/>
            <a:ext cx="242824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userDrawn="1"/>
        </p:nvSpPr>
        <p:spPr>
          <a:xfrm>
            <a:off x="1382395" y="205740"/>
            <a:ext cx="2338705" cy="521970"/>
          </a:xfrm>
          <a:prstGeom prst="rect">
            <a:avLst/>
          </a:prstGeom>
          <a:noFill/>
        </p:spPr>
        <p:txBody>
          <a:bodyPr wrap="square" rtlCol="0">
            <a:spAutoFit/>
          </a:bodyPr>
          <a:lstStyle/>
          <a:p>
            <a:r>
              <a:rPr lang="zh-CN" altLang="en-US" sz="2800">
                <a:latin typeface="+mj-ea"/>
                <a:ea typeface="+mj-ea"/>
              </a:rPr>
              <a:t>纪念日由来</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descr="609cf19a8a86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645" y="167640"/>
            <a:ext cx="678815" cy="660400"/>
          </a:xfrm>
          <a:prstGeom prst="rect">
            <a:avLst/>
          </a:prstGeom>
        </p:spPr>
      </p:pic>
      <p:cxnSp>
        <p:nvCxnSpPr>
          <p:cNvPr id="3" name="直接连接符 2"/>
          <p:cNvCxnSpPr/>
          <p:nvPr/>
        </p:nvCxnSpPr>
        <p:spPr>
          <a:xfrm>
            <a:off x="1333500" y="741045"/>
            <a:ext cx="242824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userDrawn="1"/>
        </p:nvSpPr>
        <p:spPr>
          <a:xfrm>
            <a:off x="1382395" y="205740"/>
            <a:ext cx="2338705" cy="521970"/>
          </a:xfrm>
          <a:prstGeom prst="rect">
            <a:avLst/>
          </a:prstGeom>
          <a:noFill/>
        </p:spPr>
        <p:txBody>
          <a:bodyPr wrap="square" rtlCol="0">
            <a:spAutoFit/>
          </a:bodyPr>
          <a:lstStyle/>
          <a:p>
            <a:r>
              <a:rPr lang="zh-CN" altLang="en-US" sz="2800">
                <a:latin typeface="+mj-ea"/>
                <a:ea typeface="+mj-ea"/>
              </a:rPr>
              <a:t>细说博物馆</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descr="609cf19a8a86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645" y="167640"/>
            <a:ext cx="678815" cy="660400"/>
          </a:xfrm>
          <a:prstGeom prst="rect">
            <a:avLst/>
          </a:prstGeom>
        </p:spPr>
      </p:pic>
      <p:cxnSp>
        <p:nvCxnSpPr>
          <p:cNvPr id="3" name="直接连接符 2"/>
          <p:cNvCxnSpPr/>
          <p:nvPr/>
        </p:nvCxnSpPr>
        <p:spPr>
          <a:xfrm>
            <a:off x="1333500" y="741045"/>
            <a:ext cx="242824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userDrawn="1"/>
        </p:nvSpPr>
        <p:spPr>
          <a:xfrm>
            <a:off x="1229995" y="205740"/>
            <a:ext cx="2706370" cy="521970"/>
          </a:xfrm>
          <a:prstGeom prst="rect">
            <a:avLst/>
          </a:prstGeom>
          <a:noFill/>
        </p:spPr>
        <p:txBody>
          <a:bodyPr wrap="square" rtlCol="0">
            <a:spAutoFit/>
          </a:bodyPr>
          <a:lstStyle/>
          <a:p>
            <a:r>
              <a:rPr lang="zh-CN" altLang="en-US" sz="2800">
                <a:latin typeface="+mj-ea"/>
                <a:ea typeface="+mj-ea"/>
              </a:rPr>
              <a:t>全球著名博物馆</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2023/5/29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6397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2023/5/29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4115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708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3021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7739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0027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996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277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8546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967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8806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769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532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88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187624" y="6724658"/>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7454737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5"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821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04737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博物馆"/>
          <p:cNvPicPr>
            <a:picLocks noChangeAspect="1"/>
          </p:cNvPicPr>
          <p:nvPr/>
        </p:nvPicPr>
        <p:blipFill>
          <a:blip r:embed="rId3"/>
          <a:stretch>
            <a:fillRect/>
          </a:stretch>
        </p:blipFill>
        <p:spPr>
          <a:xfrm>
            <a:off x="2270760" y="1449705"/>
            <a:ext cx="7879715" cy="1890395"/>
          </a:xfrm>
          <a:prstGeom prst="rect">
            <a:avLst/>
          </a:prstGeom>
        </p:spPr>
      </p:pic>
      <p:sp>
        <p:nvSpPr>
          <p:cNvPr id="2" name="文本框 1"/>
          <p:cNvSpPr txBox="1"/>
          <p:nvPr/>
        </p:nvSpPr>
        <p:spPr>
          <a:xfrm>
            <a:off x="3943985" y="3769995"/>
            <a:ext cx="5359400" cy="368300"/>
          </a:xfrm>
          <a:prstGeom prst="rect">
            <a:avLst/>
          </a:prstGeom>
          <a:noFill/>
        </p:spPr>
        <p:txBody>
          <a:bodyPr wrap="square" rtlCol="0">
            <a:spAutoFit/>
          </a:bodyPr>
          <a:lstStyle/>
          <a:p>
            <a:r>
              <a:rPr lang="zh-CN" altLang="en-US" dirty="0">
                <a:cs typeface="+mn-ea"/>
                <a:sym typeface="+mn-lt"/>
              </a:rPr>
              <a:t>主讲人</a:t>
            </a:r>
            <a:r>
              <a:rPr lang="zh-CN" altLang="en-US" dirty="0" smtClean="0">
                <a:cs typeface="+mn-ea"/>
                <a:sym typeface="+mn-lt"/>
              </a:rPr>
              <a:t>：</a:t>
            </a:r>
            <a:r>
              <a:rPr lang="zh-CN" altLang="en-US" dirty="0">
                <a:cs typeface="+mn-ea"/>
                <a:sym typeface="+mn-lt"/>
              </a:rPr>
              <a:t>优品</a:t>
            </a:r>
            <a:r>
              <a:rPr lang="en-US" altLang="zh-CN" dirty="0" smtClean="0">
                <a:cs typeface="+mn-ea"/>
                <a:sym typeface="+mn-lt"/>
              </a:rPr>
              <a:t>PPT       </a:t>
            </a:r>
            <a:r>
              <a:rPr lang="zh-CN" altLang="en-US" dirty="0">
                <a:cs typeface="+mn-ea"/>
                <a:sym typeface="+mn-lt"/>
              </a:rPr>
              <a:t>主讲时间：</a:t>
            </a:r>
            <a:r>
              <a:rPr lang="en-US" altLang="zh-CN" dirty="0">
                <a:cs typeface="+mn-ea"/>
                <a:sym typeface="+mn-lt"/>
              </a:rPr>
              <a:t>20XX.X.X</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804910" y="4166870"/>
            <a:ext cx="1845945"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5208270" y="4213860"/>
            <a:ext cx="202819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a:off x="1830705" y="4213860"/>
            <a:ext cx="215011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3"/>
          <p:cNvSpPr/>
          <p:nvPr/>
        </p:nvSpPr>
        <p:spPr>
          <a:xfrm>
            <a:off x="1344295" y="1351915"/>
            <a:ext cx="309372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137923" y="2061272"/>
            <a:ext cx="9958702" cy="1170305"/>
          </a:xfrm>
          <a:prstGeom prst="rect">
            <a:avLst/>
          </a:prstGeom>
        </p:spPr>
        <p:txBody>
          <a:bodyPr wrap="square">
            <a:spAutoFit/>
          </a:bodyPr>
          <a:lstStyle/>
          <a:p>
            <a:pPr>
              <a:lnSpc>
                <a:spcPct val="130000"/>
              </a:lnSpc>
            </a:pPr>
            <a:r>
              <a:rPr lang="en-US" altLang="zh-CN" dirty="0">
                <a:solidFill>
                  <a:srgbClr val="080404"/>
                </a:solidFill>
                <a:cs typeface="+mn-ea"/>
                <a:sym typeface="+mn-lt"/>
              </a:rPr>
              <a:t>1933</a:t>
            </a:r>
            <a:r>
              <a:rPr lang="zh-CN" altLang="en-US" dirty="0">
                <a:solidFill>
                  <a:srgbClr val="080404"/>
                </a:solidFill>
                <a:cs typeface="+mn-ea"/>
                <a:sym typeface="+mn-lt"/>
              </a:rPr>
              <a:t>年蔡元培等倡建国立中央博物院（今南京博物院），以弘扬中华民族传统文化精神</a:t>
            </a:r>
            <a:r>
              <a:rPr lang="zh-CN" altLang="en-US">
                <a:solidFill>
                  <a:srgbClr val="080404"/>
                </a:solidFill>
                <a:cs typeface="+mn-ea"/>
                <a:sym typeface="+mn-lt"/>
              </a:rPr>
              <a:t>，于</a:t>
            </a:r>
            <a:r>
              <a:rPr lang="en-US" altLang="zh-CN">
                <a:solidFill>
                  <a:srgbClr val="080404"/>
                </a:solidFill>
                <a:cs typeface="+mn-ea"/>
                <a:sym typeface="+mn-lt"/>
              </a:rPr>
              <a:t>1936</a:t>
            </a:r>
            <a:r>
              <a:rPr lang="zh-CN" altLang="en-US">
                <a:solidFill>
                  <a:srgbClr val="080404"/>
                </a:solidFill>
                <a:cs typeface="+mn-ea"/>
                <a:sym typeface="+mn-lt"/>
              </a:rPr>
              <a:t>年</a:t>
            </a:r>
            <a:r>
              <a:rPr lang="en-US" altLang="zh-CN">
                <a:solidFill>
                  <a:srgbClr val="080404"/>
                </a:solidFill>
                <a:cs typeface="+mn-ea"/>
                <a:sym typeface="+mn-lt"/>
              </a:rPr>
              <a:t>6</a:t>
            </a:r>
            <a:r>
              <a:rPr lang="zh-CN" altLang="en-US">
                <a:solidFill>
                  <a:srgbClr val="080404"/>
                </a:solidFill>
                <a:cs typeface="+mn-ea"/>
                <a:sym typeface="+mn-lt"/>
              </a:rPr>
              <a:t>月</a:t>
            </a:r>
            <a:r>
              <a:rPr lang="en-US" altLang="zh-CN" dirty="0">
                <a:solidFill>
                  <a:srgbClr val="080404"/>
                </a:solidFill>
                <a:cs typeface="+mn-ea"/>
                <a:sym typeface="+mn-lt"/>
              </a:rPr>
              <a:t>6</a:t>
            </a:r>
            <a:r>
              <a:rPr lang="zh-CN" altLang="en-US" dirty="0">
                <a:solidFill>
                  <a:srgbClr val="080404"/>
                </a:solidFill>
                <a:cs typeface="+mn-ea"/>
                <a:sym typeface="+mn-lt"/>
              </a:rPr>
              <a:t>日动工建设，国立中央博物院是中国第一座也是当时唯一一座仿照欧美第一流博物馆建馆的现代综合性大型博物馆。</a:t>
            </a:r>
          </a:p>
        </p:txBody>
      </p:sp>
      <p:sp>
        <p:nvSpPr>
          <p:cNvPr id="9" name="文本框 8"/>
          <p:cNvSpPr txBox="1"/>
          <p:nvPr/>
        </p:nvSpPr>
        <p:spPr>
          <a:xfrm>
            <a:off x="1428115" y="1359535"/>
            <a:ext cx="2915285" cy="46037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bg1"/>
                </a:solidFill>
                <a:effectLst/>
                <a:uLnTx/>
                <a:uFillTx/>
                <a:cs typeface="+mn-ea"/>
                <a:sym typeface="+mn-lt"/>
              </a:rPr>
              <a:t>中国第一座博物馆</a:t>
            </a:r>
            <a:endParaRPr kumimoji="0" lang="zh-CN" altLang="en-US" sz="2400" b="1" i="0" u="none" strike="noStrike" kern="1200" cap="none" spc="0" normalizeH="0" baseline="0" noProof="0" dirty="0">
              <a:ln>
                <a:noFill/>
              </a:ln>
              <a:solidFill>
                <a:schemeClr val="bg1"/>
              </a:solidFill>
              <a:effectLst/>
              <a:uLnTx/>
              <a:uFillTx/>
              <a:cs typeface="+mn-ea"/>
              <a:sym typeface="+mn-lt"/>
            </a:endParaRPr>
          </a:p>
        </p:txBody>
      </p:sp>
      <p:sp>
        <p:nvSpPr>
          <p:cNvPr id="11" name="矩形 10"/>
          <p:cNvSpPr/>
          <p:nvPr/>
        </p:nvSpPr>
        <p:spPr>
          <a:xfrm>
            <a:off x="1137923" y="3311134"/>
            <a:ext cx="4803832" cy="3987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714637"/>
                </a:solidFill>
                <a:effectLst/>
                <a:uLnTx/>
                <a:uFillTx/>
                <a:cs typeface="+mn-ea"/>
                <a:sym typeface="+mn-lt"/>
              </a:rPr>
              <a:t>中国博物馆在</a:t>
            </a:r>
            <a:r>
              <a:rPr kumimoji="0" lang="en-US" altLang="zh-CN" sz="2000" b="1" i="0" u="none" strike="noStrike" kern="1200" cap="none" spc="0" normalizeH="0" baseline="0" noProof="0" dirty="0">
                <a:ln>
                  <a:noFill/>
                </a:ln>
                <a:solidFill>
                  <a:srgbClr val="714637"/>
                </a:solidFill>
                <a:effectLst/>
                <a:uLnTx/>
                <a:uFillTx/>
                <a:cs typeface="+mn-ea"/>
                <a:sym typeface="+mn-lt"/>
              </a:rPr>
              <a:t>1988</a:t>
            </a:r>
            <a:r>
              <a:rPr kumimoji="0" lang="zh-CN" altLang="en-US" sz="2000" b="1" i="0" u="none" strike="noStrike" kern="1200" cap="none" spc="0" normalizeH="0" baseline="0" noProof="0" dirty="0">
                <a:ln>
                  <a:noFill/>
                </a:ln>
                <a:solidFill>
                  <a:srgbClr val="714637"/>
                </a:solidFill>
                <a:effectLst/>
                <a:uLnTx/>
                <a:uFillTx/>
                <a:cs typeface="+mn-ea"/>
                <a:sym typeface="+mn-lt"/>
              </a:rPr>
              <a:t>年前都是被划分为</a:t>
            </a:r>
            <a:r>
              <a:rPr kumimoji="0" lang="en-US" altLang="zh-CN" sz="2000" b="1" i="0" u="none" strike="noStrike" kern="1200" cap="none" spc="0" normalizeH="0" baseline="0" noProof="0" dirty="0">
                <a:ln>
                  <a:noFill/>
                </a:ln>
                <a:solidFill>
                  <a:srgbClr val="714637"/>
                </a:solidFill>
                <a:effectLst/>
                <a:uLnTx/>
                <a:uFillTx/>
                <a:cs typeface="+mn-ea"/>
                <a:sym typeface="+mn-lt"/>
              </a:rPr>
              <a:t>:</a:t>
            </a:r>
          </a:p>
        </p:txBody>
      </p:sp>
      <p:sp>
        <p:nvSpPr>
          <p:cNvPr id="12" name="矩形 11"/>
          <p:cNvSpPr/>
          <p:nvPr/>
        </p:nvSpPr>
        <p:spPr>
          <a:xfrm>
            <a:off x="1137922" y="5215474"/>
            <a:ext cx="10082527" cy="810260"/>
          </a:xfrm>
          <a:prstGeom prst="rect">
            <a:avLst/>
          </a:prstGeom>
        </p:spPr>
        <p:txBody>
          <a:bodyPr wrap="square">
            <a:spAutoFit/>
          </a:bodyPr>
          <a:lstStyle/>
          <a:p>
            <a:pPr algn="ctr">
              <a:lnSpc>
                <a:spcPct val="130000"/>
              </a:lnSpc>
            </a:pPr>
            <a:r>
              <a:rPr lang="zh-CN" altLang="en-US" dirty="0">
                <a:solidFill>
                  <a:srgbClr val="080404"/>
                </a:solidFill>
                <a:cs typeface="+mn-ea"/>
                <a:sym typeface="+mn-lt"/>
              </a:rPr>
              <a:t>中国博物馆事业的主管部门和专家们认为，在现阶段，参照国际上一般使用的分类法，根据中国的实际情况，将中国博物馆划分为历史类、艺术类、科学与技术类、综合类这四种类型是适合的</a:t>
            </a:r>
          </a:p>
        </p:txBody>
      </p:sp>
      <p:sp>
        <p:nvSpPr>
          <p:cNvPr id="15" name="矩形 14"/>
          <p:cNvSpPr/>
          <p:nvPr/>
        </p:nvSpPr>
        <p:spPr>
          <a:xfrm>
            <a:off x="2013585" y="4277360"/>
            <a:ext cx="1784985" cy="36830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bg1"/>
                </a:solidFill>
                <a:effectLst/>
                <a:uLnTx/>
                <a:uFillTx/>
                <a:cs typeface="+mn-ea"/>
                <a:sym typeface="+mn-lt"/>
              </a:rPr>
              <a:t>专门性博物馆</a:t>
            </a:r>
          </a:p>
        </p:txBody>
      </p:sp>
      <p:sp>
        <p:nvSpPr>
          <p:cNvPr id="26" name="矩形 25"/>
          <p:cNvSpPr/>
          <p:nvPr/>
        </p:nvSpPr>
        <p:spPr>
          <a:xfrm>
            <a:off x="5281930" y="4287520"/>
            <a:ext cx="1784985" cy="36830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schemeClr val="bg1"/>
                </a:solidFill>
                <a:effectLst/>
                <a:uLnTx/>
                <a:uFillTx/>
                <a:cs typeface="+mn-ea"/>
                <a:sym typeface="+mn-lt"/>
              </a:rPr>
              <a:t>纪念性博物馆</a:t>
            </a:r>
            <a:endParaRPr kumimoji="0" lang="zh-CN" altLang="en-US" b="1" i="0" u="none" strike="noStrike" kern="1200" cap="none" spc="0" normalizeH="0" baseline="0" noProof="0" dirty="0">
              <a:ln>
                <a:noFill/>
              </a:ln>
              <a:solidFill>
                <a:schemeClr val="bg1"/>
              </a:solidFill>
              <a:effectLst/>
              <a:uLnTx/>
              <a:uFillTx/>
              <a:cs typeface="+mn-ea"/>
              <a:sym typeface="+mn-lt"/>
            </a:endParaRPr>
          </a:p>
        </p:txBody>
      </p:sp>
      <p:sp>
        <p:nvSpPr>
          <p:cNvPr id="29" name="矩形 28"/>
          <p:cNvSpPr/>
          <p:nvPr/>
        </p:nvSpPr>
        <p:spPr>
          <a:xfrm>
            <a:off x="8804910" y="4230370"/>
            <a:ext cx="1784985" cy="36830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a:ln>
                  <a:noFill/>
                </a:ln>
                <a:solidFill>
                  <a:schemeClr val="bg1"/>
                </a:solidFill>
                <a:effectLst/>
                <a:uLnTx/>
                <a:uFillTx/>
                <a:cs typeface="+mn-ea"/>
                <a:sym typeface="+mn-lt"/>
              </a:rPr>
              <a:t>综合性</a:t>
            </a:r>
            <a:r>
              <a:rPr kumimoji="0" lang="zh-CN" altLang="en-US" b="1" i="0" u="none" strike="noStrike" kern="1200" cap="none" spc="0" normalizeH="0" baseline="0" noProof="0" dirty="0">
                <a:ln>
                  <a:noFill/>
                </a:ln>
                <a:solidFill>
                  <a:schemeClr val="bg1"/>
                </a:solidFill>
                <a:effectLst/>
                <a:uLnTx/>
                <a:uFillTx/>
                <a:cs typeface="+mn-ea"/>
                <a:sym typeface="+mn-lt"/>
              </a:rPr>
              <a:t>博物馆</a:t>
            </a:r>
            <a:endParaRPr kumimoji="0" lang="zh-CN" altLang="en-US"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936172" y="3059423"/>
            <a:ext cx="5050971" cy="21685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1933</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年蔡元培等倡建国立中央博物院（今南京博物院），以弘扬中华民族传统文化精神，于</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1936</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6</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6</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日动工建设，国立中央博物院是中国第一座也是当时唯一一座仿照欧美第一流博物馆建馆的现代综合性大型博物馆。</a:t>
            </a:r>
            <a:endPar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5" name="矩形 14"/>
          <p:cNvSpPr/>
          <p:nvPr/>
        </p:nvSpPr>
        <p:spPr>
          <a:xfrm>
            <a:off x="977584" y="1978661"/>
            <a:ext cx="2961002" cy="586699"/>
          </a:xfrm>
          <a:prstGeom prst="rect">
            <a:avLst/>
          </a:prstGeom>
        </p:spPr>
        <p:txBody>
          <a:bodyPr wrap="square">
            <a:spAutoFit/>
          </a:bodyPr>
          <a:lstStyle/>
          <a:p>
            <a:pPr algn="just">
              <a:lnSpc>
                <a:spcPct val="150000"/>
              </a:lnSpc>
              <a:defRPr/>
            </a:pPr>
            <a:r>
              <a:rPr lang="zh-CN" altLang="en-US" sz="2400" dirty="0">
                <a:solidFill>
                  <a:srgbClr val="714637"/>
                </a:solidFill>
                <a:cs typeface="+mn-ea"/>
                <a:sym typeface="+mn-lt"/>
              </a:rPr>
              <a:t>中国第一座博物馆</a:t>
            </a:r>
          </a:p>
        </p:txBody>
      </p:sp>
      <p:pic>
        <p:nvPicPr>
          <p:cNvPr id="10" name="图片 9" descr="D:\4月PPT\博物馆\5cadd997a6bef.jpg5cadd997a6be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534946" y="2167858"/>
            <a:ext cx="4742653" cy="3161665"/>
          </a:xfrm>
          <a:prstGeom prst="rect">
            <a:avLst/>
          </a:prstGeom>
        </p:spPr>
      </p:pic>
      <p:sp>
        <p:nvSpPr>
          <p:cNvPr id="11" name="矩形 10"/>
          <p:cNvSpPr/>
          <p:nvPr/>
        </p:nvSpPr>
        <p:spPr>
          <a:xfrm>
            <a:off x="1080984" y="2731710"/>
            <a:ext cx="1179616" cy="45719"/>
          </a:xfrm>
          <a:prstGeom prst="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5" grpId="0"/>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4686" y="3976916"/>
            <a:ext cx="9782629" cy="161734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524000" y="4181293"/>
            <a:ext cx="9144000" cy="133794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中国博物馆事业的主管部门和专家们认为，在现阶段，参照国际上一般使用的分类法，根据中国的实际情况，将中国博物馆划分为历史类、艺术类、科学与技术类、综合类这四种类型是适合的</a:t>
            </a:r>
            <a:endPar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5" name="矩形 14"/>
          <p:cNvSpPr/>
          <p:nvPr/>
        </p:nvSpPr>
        <p:spPr>
          <a:xfrm>
            <a:off x="3183799" y="1906091"/>
            <a:ext cx="5824402" cy="586699"/>
          </a:xfrm>
          <a:prstGeom prst="rect">
            <a:avLst/>
          </a:prstGeom>
        </p:spPr>
        <p:txBody>
          <a:bodyPr wrap="square">
            <a:spAutoFit/>
          </a:bodyPr>
          <a:lstStyle/>
          <a:p>
            <a:pPr algn="just">
              <a:lnSpc>
                <a:spcPct val="150000"/>
              </a:lnSpc>
              <a:defRPr/>
            </a:pPr>
            <a:r>
              <a:rPr lang="zh-CN" altLang="en-US" sz="2400" dirty="0">
                <a:solidFill>
                  <a:srgbClr val="714637"/>
                </a:solidFill>
                <a:cs typeface="+mn-ea"/>
                <a:sym typeface="+mn-lt"/>
              </a:rPr>
              <a:t>中国博物馆在</a:t>
            </a:r>
            <a:r>
              <a:rPr lang="en-US" altLang="zh-CN" sz="2400" dirty="0">
                <a:solidFill>
                  <a:srgbClr val="714637"/>
                </a:solidFill>
                <a:cs typeface="+mn-ea"/>
                <a:sym typeface="+mn-lt"/>
              </a:rPr>
              <a:t>1988</a:t>
            </a:r>
            <a:r>
              <a:rPr lang="zh-CN" altLang="en-US" sz="2400" dirty="0">
                <a:solidFill>
                  <a:srgbClr val="714637"/>
                </a:solidFill>
                <a:cs typeface="+mn-ea"/>
                <a:sym typeface="+mn-lt"/>
              </a:rPr>
              <a:t>年前都是被划分为</a:t>
            </a:r>
          </a:p>
        </p:txBody>
      </p:sp>
      <p:sp>
        <p:nvSpPr>
          <p:cNvPr id="9" name="矩形: 圆角 8"/>
          <p:cNvSpPr/>
          <p:nvPr/>
        </p:nvSpPr>
        <p:spPr>
          <a:xfrm>
            <a:off x="1618342" y="2801258"/>
            <a:ext cx="2598058" cy="653143"/>
          </a:xfrm>
          <a:prstGeom prst="roundRect">
            <a:avLst/>
          </a:prstGeom>
          <a:solidFill>
            <a:srgbClr val="71463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专门性博物馆</a:t>
            </a:r>
          </a:p>
        </p:txBody>
      </p:sp>
      <p:sp>
        <p:nvSpPr>
          <p:cNvPr id="29" name="矩形: 圆角 28"/>
          <p:cNvSpPr/>
          <p:nvPr/>
        </p:nvSpPr>
        <p:spPr>
          <a:xfrm>
            <a:off x="4796971" y="2801258"/>
            <a:ext cx="2598058" cy="653143"/>
          </a:xfrm>
          <a:prstGeom prst="roundRect">
            <a:avLst/>
          </a:prstGeom>
          <a:solidFill>
            <a:srgbClr val="71463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纪念性博物馆</a:t>
            </a:r>
          </a:p>
        </p:txBody>
      </p:sp>
      <p:sp>
        <p:nvSpPr>
          <p:cNvPr id="30" name="矩形: 圆角 29"/>
          <p:cNvSpPr/>
          <p:nvPr/>
        </p:nvSpPr>
        <p:spPr>
          <a:xfrm>
            <a:off x="7975600" y="2801258"/>
            <a:ext cx="2598058" cy="653143"/>
          </a:xfrm>
          <a:prstGeom prst="roundRect">
            <a:avLst/>
          </a:prstGeom>
          <a:solidFill>
            <a:srgbClr val="714637"/>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综合性博物馆</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2" grpId="0"/>
      <p:bldP spid="15" grpId="0"/>
      <p:bldP spid="9" grpId="0" bldLvl="0" animBg="1"/>
      <p:bldP spid="29" grpId="0" bldLvl="0" animBg="1"/>
      <p:bldP spid="3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152436" y="1982570"/>
            <a:ext cx="8067107" cy="14763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srgbClr val="714637"/>
                </a:solidFill>
                <a:cs typeface="+mn-ea"/>
                <a:sym typeface="+mn-lt"/>
              </a:rPr>
              <a:t>以历史的观点来展示藏品</a:t>
            </a:r>
            <a:endParaRPr lang="en-US" altLang="zh-CN" sz="2400" dirty="0">
              <a:solidFill>
                <a:srgbClr val="714637"/>
              </a:solidFill>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如中国国家博物馆（由原中国历史博物馆与原中国革命博物馆合并）、南京博物院、泉州海外交通史博物馆、景德镇陶瓷历史博物馆</a:t>
            </a:r>
            <a:endPar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2" name="矩形 21"/>
          <p:cNvSpPr/>
          <p:nvPr/>
        </p:nvSpPr>
        <p:spPr>
          <a:xfrm>
            <a:off x="3152436" y="4000056"/>
            <a:ext cx="8067107" cy="14763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srgbClr val="714637"/>
                </a:solidFill>
                <a:cs typeface="+mn-ea"/>
                <a:sym typeface="+mn-lt"/>
              </a:rPr>
              <a:t>主要展示藏品的艺术和美学价值</a:t>
            </a:r>
            <a:endParaRPr lang="en-US" altLang="zh-CN" sz="2400" dirty="0">
              <a:solidFill>
                <a:srgbClr val="714637"/>
              </a:solidFill>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dirty="0">
                <a:solidFill>
                  <a:schemeClr val="tx1">
                    <a:lumMod val="65000"/>
                    <a:lumOff val="35000"/>
                  </a:schemeClr>
                </a:solidFill>
                <a:cs typeface="+mn-ea"/>
                <a:sym typeface="+mn-lt"/>
              </a:rPr>
              <a:t>如故宫博物院、中国南京云锦博物馆、广东民间工艺馆、北京大钟寺古钟博物馆、徐悲鸿纪念馆</a:t>
            </a:r>
            <a:endParaRPr lang="en-US" altLang="zh-CN" dirty="0">
              <a:solidFill>
                <a:schemeClr val="tx1">
                  <a:lumMod val="65000"/>
                  <a:lumOff val="35000"/>
                </a:schemeClr>
              </a:solidFill>
              <a:cs typeface="+mn-ea"/>
              <a:sym typeface="+mn-lt"/>
            </a:endParaRPr>
          </a:p>
        </p:txBody>
      </p:sp>
      <p:sp>
        <p:nvSpPr>
          <p:cNvPr id="11" name="椭圆 10"/>
          <p:cNvSpPr/>
          <p:nvPr/>
        </p:nvSpPr>
        <p:spPr>
          <a:xfrm>
            <a:off x="1066799" y="1843314"/>
            <a:ext cx="1712686" cy="1712686"/>
          </a:xfrm>
          <a:prstGeom prst="ellipse">
            <a:avLst/>
          </a:prstGeom>
          <a:solidFill>
            <a:srgbClr val="7146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3" name="椭圆 22"/>
          <p:cNvSpPr/>
          <p:nvPr/>
        </p:nvSpPr>
        <p:spPr>
          <a:xfrm>
            <a:off x="1066799" y="3860800"/>
            <a:ext cx="1712686" cy="1712686"/>
          </a:xfrm>
          <a:prstGeom prst="ellipse">
            <a:avLst/>
          </a:prstGeom>
          <a:solidFill>
            <a:srgbClr val="7146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椭圆 23"/>
          <p:cNvSpPr/>
          <p:nvPr/>
        </p:nvSpPr>
        <p:spPr>
          <a:xfrm>
            <a:off x="1269999" y="2046514"/>
            <a:ext cx="1306286" cy="1306286"/>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椭圆 24"/>
          <p:cNvSpPr/>
          <p:nvPr/>
        </p:nvSpPr>
        <p:spPr>
          <a:xfrm>
            <a:off x="1269999" y="4064000"/>
            <a:ext cx="1306286" cy="1306286"/>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6" name="椭圆 25"/>
          <p:cNvSpPr/>
          <p:nvPr/>
        </p:nvSpPr>
        <p:spPr>
          <a:xfrm>
            <a:off x="1269999" y="2046514"/>
            <a:ext cx="1306286" cy="1306286"/>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7" name="椭圆 26"/>
          <p:cNvSpPr/>
          <p:nvPr/>
        </p:nvSpPr>
        <p:spPr>
          <a:xfrm>
            <a:off x="1269999" y="4064000"/>
            <a:ext cx="1306286" cy="130628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13" name="直接连接符 12"/>
          <p:cNvCxnSpPr/>
          <p:nvPr/>
        </p:nvCxnSpPr>
        <p:spPr>
          <a:xfrm>
            <a:off x="3265714" y="3708400"/>
            <a:ext cx="789577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90"/>
                                          </p:val>
                                        </p:tav>
                                        <p:tav tm="100000">
                                          <p:val>
                                            <p:fltVal val="0"/>
                                          </p:val>
                                        </p:tav>
                                      </p:tavLst>
                                    </p:anim>
                                    <p:animEffect transition="in" filter="fade">
                                      <p:cBhvr>
                                        <p:cTn id="34" dur="1000"/>
                                        <p:tgtEl>
                                          <p:spTgt spid="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2" grpId="0"/>
      <p:bldP spid="11" grpId="0" bldLvl="0" animBg="1"/>
      <p:bldP spid="23" grpId="0" bldLvl="0" animBg="1"/>
      <p:bldP spid="24" grpId="0" bldLvl="0" animBg="1"/>
      <p:bldP spid="25" grpId="0" bldLvl="0" animBg="1"/>
      <p:bldP spid="26" grpId="0" bldLvl="0" animBg="1"/>
      <p:bldP spid="2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24114" y="2077896"/>
            <a:ext cx="10943772" cy="1140697"/>
          </a:xfrm>
          <a:prstGeom prst="rect">
            <a:avLst/>
          </a:prstGeom>
        </p:spPr>
        <p:txBody>
          <a:bodyPr wrap="square">
            <a:spAutoFit/>
          </a:bodyPr>
          <a:lstStyle/>
          <a:p>
            <a:pPr algn="just">
              <a:lnSpc>
                <a:spcPct val="150000"/>
              </a:lnSpc>
              <a:defRPr/>
            </a:pPr>
            <a:r>
              <a:rPr lang="zh-CN" altLang="en-US" sz="2400" dirty="0">
                <a:solidFill>
                  <a:srgbClr val="714637"/>
                </a:solidFill>
                <a:cs typeface="+mn-ea"/>
                <a:sym typeface="+mn-lt"/>
              </a:rPr>
              <a:t>还有一种说法：“博物”作为一个词，最早在</a:t>
            </a:r>
            <a:r>
              <a:rPr lang="en-US" altLang="zh-CN" sz="2400" dirty="0">
                <a:solidFill>
                  <a:srgbClr val="714637"/>
                </a:solidFill>
                <a:cs typeface="+mn-ea"/>
                <a:sym typeface="+mn-lt"/>
              </a:rPr>
              <a:t>《</a:t>
            </a:r>
            <a:r>
              <a:rPr lang="zh-CN" altLang="en-US" sz="2400" dirty="0">
                <a:solidFill>
                  <a:srgbClr val="714637"/>
                </a:solidFill>
                <a:cs typeface="+mn-ea"/>
                <a:sym typeface="+mn-lt"/>
              </a:rPr>
              <a:t>山海经</a:t>
            </a:r>
            <a:r>
              <a:rPr lang="en-US" altLang="zh-CN" sz="2400" dirty="0">
                <a:solidFill>
                  <a:srgbClr val="714637"/>
                </a:solidFill>
                <a:cs typeface="+mn-ea"/>
                <a:sym typeface="+mn-lt"/>
              </a:rPr>
              <a:t>》</a:t>
            </a:r>
            <a:r>
              <a:rPr lang="zh-CN" altLang="en-US" sz="2400" dirty="0">
                <a:solidFill>
                  <a:srgbClr val="714637"/>
                </a:solidFill>
                <a:cs typeface="+mn-ea"/>
                <a:sym typeface="+mn-lt"/>
              </a:rPr>
              <a:t>就出现了，它的意思是能辨识多种事物</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7" name="矩形 16"/>
          <p:cNvSpPr/>
          <p:nvPr/>
        </p:nvSpPr>
        <p:spPr>
          <a:xfrm>
            <a:off x="624114" y="3458941"/>
            <a:ext cx="10943772" cy="46314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尚书</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称博识多闻的人为“博物君子”</a:t>
            </a:r>
            <a:endPar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9" name="矩形 18"/>
          <p:cNvSpPr/>
          <p:nvPr/>
        </p:nvSpPr>
        <p:spPr>
          <a:xfrm>
            <a:off x="624113" y="4162044"/>
            <a:ext cx="7329715" cy="133794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汉书</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楚元王传赞</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中也有“博物洽闻，通达古今”之意。到了</a:t>
            </a:r>
            <a:r>
              <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rPr>
              <a:t>19</a:t>
            </a: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世纪的后半叶，中国模仿日本，把“博物”一词开始作为一门学科的名称，“博物”的内容包括动物、植物、矿物、生理等知识。</a:t>
            </a:r>
            <a:endPar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10" name="图片 9" descr="C:\Users\Administrator\Desktop\609cf19a8a98c.png609cf19a8a98c"/>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50340" y="3134357"/>
            <a:ext cx="3462020" cy="2652487"/>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65018" y="1642468"/>
            <a:ext cx="4200467" cy="44310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srgbClr val="714637"/>
                </a:solidFill>
                <a:cs typeface="+mn-ea"/>
                <a:sym typeface="+mn-lt"/>
              </a:rPr>
              <a:t>自然科学类馆</a:t>
            </a:r>
            <a:r>
              <a:rPr lang="en-US" altLang="zh-CN" sz="2400" dirty="0">
                <a:solidFill>
                  <a:srgbClr val="714637"/>
                </a:solidFill>
                <a:cs typeface="+mn-ea"/>
                <a:sym typeface="+mn-lt"/>
              </a:rPr>
              <a:t>:</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以分类、发展或生态的方法展示自然界，以立体的方法从宏观或微观方面展示科学成果，如中国地质博物馆、中华指纹博物馆、中国地质大学博物馆、综合展示地方自然、历史、革命史、艺术方面的藏品，如：南京市博物馆、建川博物馆、河南博物院、湖北省博物馆、山东省博物馆</a:t>
            </a:r>
          </a:p>
          <a:p>
            <a:pPr marL="0" marR="0" lvl="0" indent="0" algn="just" defTabSz="914400" rtl="0" eaLnBrk="1" fontAlgn="auto" latinLnBrk="0" hangingPunct="1">
              <a:lnSpc>
                <a:spcPct val="15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2" name="矩形 21"/>
          <p:cNvSpPr/>
          <p:nvPr/>
        </p:nvSpPr>
        <p:spPr>
          <a:xfrm>
            <a:off x="5361610" y="1642468"/>
            <a:ext cx="5965371" cy="14763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srgbClr val="714637"/>
                </a:solidFill>
                <a:cs typeface="+mn-ea"/>
                <a:sym typeface="+mn-lt"/>
              </a:rPr>
              <a:t>综合性博物馆</a:t>
            </a:r>
            <a:r>
              <a:rPr lang="en-US" altLang="zh-CN" sz="2400" dirty="0">
                <a:solidFill>
                  <a:srgbClr val="714637"/>
                </a:solidFill>
                <a:cs typeface="+mn-ea"/>
                <a:sym typeface="+mn-lt"/>
              </a:rPr>
              <a:t>:</a:t>
            </a:r>
          </a:p>
          <a:p>
            <a:pPr algn="just">
              <a:lnSpc>
                <a:spcPct val="150000"/>
              </a:lnSpc>
              <a:defRPr/>
            </a:pPr>
            <a:r>
              <a:rPr lang="zh-CN" altLang="en-US" dirty="0">
                <a:solidFill>
                  <a:schemeClr val="tx1">
                    <a:lumMod val="65000"/>
                    <a:lumOff val="35000"/>
                  </a:schemeClr>
                </a:solidFill>
                <a:cs typeface="+mn-ea"/>
                <a:sym typeface="+mn-lt"/>
              </a:rPr>
              <a:t>以博物馆为主体，另设有陈列区、综合商务区、物业办公区三部分的综合性博物馆，如直销博物馆。</a:t>
            </a:r>
            <a:endParaRPr lang="en-US" altLang="zh-CN" dirty="0">
              <a:solidFill>
                <a:schemeClr val="tx1">
                  <a:lumMod val="65000"/>
                  <a:lumOff val="35000"/>
                </a:schemeClr>
              </a:solidFill>
              <a:cs typeface="+mn-ea"/>
              <a:sym typeface="+mn-lt"/>
            </a:endParaRPr>
          </a:p>
        </p:txBody>
      </p:sp>
      <p:sp>
        <p:nvSpPr>
          <p:cNvPr id="9" name="矩形 8"/>
          <p:cNvSpPr/>
          <p:nvPr/>
        </p:nvSpPr>
        <p:spPr>
          <a:xfrm>
            <a:off x="5492238" y="3366679"/>
            <a:ext cx="3458619" cy="2075542"/>
          </a:xfrm>
          <a:prstGeom prst="rect">
            <a:avLst/>
          </a:prstGeom>
          <a:blipFill rotWithShape="1">
            <a:blip r:embed="rId2" cstate="screen">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9151356" y="3398428"/>
            <a:ext cx="2088539" cy="924894"/>
          </a:xfrm>
          <a:prstGeom prst="rect">
            <a:avLst/>
          </a:prstGeom>
          <a:blipFill rotWithShape="1">
            <a:blip r:embed="rId3" cstate="screen">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9151356" y="4461692"/>
            <a:ext cx="2088539" cy="981165"/>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2" grpId="0"/>
      <p:bldP spid="9" grpId="0" bldLvl="0" animBg="1"/>
      <p:bldP spid="19" grpId="0" bldLvl="0" animBg="1"/>
      <p:bldP spid="2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 name="标题 1"/>
          <p:cNvSpPr txBox="1"/>
          <p:nvPr/>
        </p:nvSpPr>
        <p:spPr>
          <a:xfrm>
            <a:off x="2280285" y="2781935"/>
            <a:ext cx="7871460" cy="15043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800" spc="-300" dirty="0">
                <a:solidFill>
                  <a:srgbClr val="080404"/>
                </a:solidFill>
                <a:latin typeface="+mn-lt"/>
                <a:ea typeface="+mn-ea"/>
                <a:cs typeface="+mn-ea"/>
                <a:sym typeface="+mn-lt"/>
              </a:rPr>
              <a:t>全球著名博物馆</a:t>
            </a:r>
          </a:p>
        </p:txBody>
      </p:sp>
      <p:sp>
        <p:nvSpPr>
          <p:cNvPr id="32" name="标题 1"/>
          <p:cNvSpPr txBox="1"/>
          <p:nvPr/>
        </p:nvSpPr>
        <p:spPr>
          <a:xfrm>
            <a:off x="4688703" y="1423735"/>
            <a:ext cx="2767006" cy="150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6000" spc="-300">
                <a:solidFill>
                  <a:srgbClr val="080404"/>
                </a:solidFill>
                <a:latin typeface="+mn-lt"/>
                <a:ea typeface="+mn-ea"/>
                <a:cs typeface="+mn-ea"/>
                <a:sym typeface="+mn-lt"/>
              </a:rPr>
              <a:t>第三章</a:t>
            </a:r>
            <a:endParaRPr lang="zh-CN" altLang="en-US" sz="6000" spc="-300" dirty="0">
              <a:solidFill>
                <a:srgbClr val="080404"/>
              </a:solidFill>
              <a:latin typeface="+mn-lt"/>
              <a:ea typeface="+mn-ea"/>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35100" y="1983105"/>
            <a:ext cx="312420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22" name="Picture 2" descr="D:\4月PPT\博物馆\5d0ce43461c74.jpg5d0ce43461c7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6320155" y="2018665"/>
            <a:ext cx="4549140" cy="323469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054100" y="2395907"/>
            <a:ext cx="4762500" cy="2971165"/>
          </a:xfrm>
          <a:prstGeom prst="rect">
            <a:avLst/>
          </a:prstGeom>
        </p:spPr>
        <p:txBody>
          <a:bodyPr wrap="square">
            <a:spAutoFit/>
          </a:bodyPr>
          <a:lstStyle/>
          <a:p>
            <a:pPr marL="285750" indent="-285750">
              <a:lnSpc>
                <a:spcPct val="130000"/>
              </a:lnSpc>
              <a:buFont typeface="Arial" panose="020B0604020202020204" pitchFamily="34" charset="0"/>
              <a:buChar char="•"/>
            </a:pPr>
            <a:endParaRPr lang="zh-CN" altLang="en-US" sz="1600" dirty="0">
              <a:solidFill>
                <a:srgbClr val="080404"/>
              </a:solidFill>
              <a:cs typeface="+mn-ea"/>
              <a:sym typeface="+mn-lt"/>
            </a:endParaRP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美国国家美术馆，由两座风格迥然不同的花岗岩建筑组成，由著名华裔设计师贝聿铭设计。</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一座在西，为新古典式建筑；一座在东，是一幢充满现代风格的三角形建筑。</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它是世界上建筑最精美、藏品最丰富的美术馆之一。</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这座艺术品宝库收藏着欧洲中世纪到现代、美国殖民时代到现代的艺术品</a:t>
            </a:r>
            <a:r>
              <a:rPr lang="zh-CN" altLang="en-US" sz="1600">
                <a:solidFill>
                  <a:srgbClr val="080404"/>
                </a:solidFill>
                <a:cs typeface="+mn-ea"/>
                <a:sym typeface="+mn-lt"/>
              </a:rPr>
              <a:t>大约有</a:t>
            </a:r>
            <a:r>
              <a:rPr lang="en-US" altLang="zh-CN" sz="1600" dirty="0">
                <a:solidFill>
                  <a:srgbClr val="080404"/>
                </a:solidFill>
                <a:cs typeface="+mn-ea"/>
                <a:sym typeface="+mn-lt"/>
              </a:rPr>
              <a:t>4</a:t>
            </a:r>
            <a:r>
              <a:rPr lang="zh-CN" altLang="en-US" sz="1600" dirty="0">
                <a:solidFill>
                  <a:srgbClr val="080404"/>
                </a:solidFill>
                <a:cs typeface="+mn-ea"/>
                <a:sym typeface="+mn-lt"/>
              </a:rPr>
              <a:t>万多件。</a:t>
            </a:r>
          </a:p>
        </p:txBody>
      </p:sp>
      <p:sp>
        <p:nvSpPr>
          <p:cNvPr id="8" name="文本框 7"/>
          <p:cNvSpPr txBox="1"/>
          <p:nvPr/>
        </p:nvSpPr>
        <p:spPr>
          <a:xfrm>
            <a:off x="1544320" y="2000885"/>
            <a:ext cx="2905760" cy="46037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bg1"/>
                </a:solidFill>
                <a:effectLst/>
                <a:uLnTx/>
                <a:uFillTx/>
                <a:cs typeface="+mn-ea"/>
                <a:sym typeface="+mn-lt"/>
              </a:rPr>
              <a:t>美国国家美术馆</a:t>
            </a:r>
            <a:endParaRPr kumimoji="0" lang="en-US" altLang="zh-CN" sz="2400" b="1"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374775" y="1169035"/>
            <a:ext cx="2541905"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004570" y="1518593"/>
            <a:ext cx="10182225" cy="2651125"/>
          </a:xfrm>
          <a:prstGeom prst="rect">
            <a:avLst/>
          </a:prstGeom>
        </p:spPr>
        <p:txBody>
          <a:bodyPr wrap="square">
            <a:spAutoFit/>
          </a:bodyPr>
          <a:lstStyle/>
          <a:p>
            <a:pPr marL="285750" indent="-285750">
              <a:lnSpc>
                <a:spcPct val="130000"/>
              </a:lnSpc>
              <a:buFont typeface="Arial" panose="020B0604020202020204" pitchFamily="34" charset="0"/>
              <a:buChar char="•"/>
            </a:pPr>
            <a:endParaRPr lang="zh-CN" altLang="en-US" sz="1600" dirty="0">
              <a:solidFill>
                <a:srgbClr val="080404"/>
              </a:solidFill>
              <a:cs typeface="+mn-ea"/>
              <a:sym typeface="+mn-lt"/>
            </a:endParaRP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英国国家博物馆，是世界上历史最悠久、规模最宏伟的综合性博物馆，也是世界上规模最大、最著名的世界四大博物馆之一。</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博物馆收藏了世界各地的许多文物和珍品，及很多伟大科学家的手稿，藏品之丰富、种类之繁多，为全世界博物馆所罕见。</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中国流失</a:t>
            </a:r>
            <a:r>
              <a:rPr lang="zh-CN" altLang="en-US" sz="1600">
                <a:solidFill>
                  <a:srgbClr val="080404"/>
                </a:solidFill>
                <a:cs typeface="+mn-ea"/>
                <a:sym typeface="+mn-lt"/>
              </a:rPr>
              <a:t>文物多达</a:t>
            </a:r>
            <a:r>
              <a:rPr lang="en-US" altLang="zh-CN" sz="1600" dirty="0">
                <a:solidFill>
                  <a:srgbClr val="080404"/>
                </a:solidFill>
                <a:cs typeface="+mn-ea"/>
                <a:sym typeface="+mn-lt"/>
              </a:rPr>
              <a:t>164</a:t>
            </a:r>
            <a:r>
              <a:rPr lang="zh-CN" altLang="en-US" sz="1600" dirty="0">
                <a:solidFill>
                  <a:srgbClr val="080404"/>
                </a:solidFill>
                <a:cs typeface="+mn-ea"/>
                <a:sym typeface="+mn-lt"/>
              </a:rPr>
              <a:t>万件，</a:t>
            </a:r>
            <a:r>
              <a:rPr lang="zh-CN" altLang="en-US" sz="1600">
                <a:solidFill>
                  <a:srgbClr val="080404"/>
                </a:solidFill>
                <a:cs typeface="+mn-ea"/>
                <a:sym typeface="+mn-lt"/>
              </a:rPr>
              <a:t>被世界</a:t>
            </a:r>
            <a:r>
              <a:rPr lang="en-US" altLang="zh-CN" sz="1600" dirty="0">
                <a:solidFill>
                  <a:srgbClr val="080404"/>
                </a:solidFill>
                <a:cs typeface="+mn-ea"/>
                <a:sym typeface="+mn-lt"/>
              </a:rPr>
              <a:t>47</a:t>
            </a:r>
            <a:r>
              <a:rPr lang="zh-CN" altLang="en-US" sz="1600" dirty="0">
                <a:solidFill>
                  <a:srgbClr val="080404"/>
                </a:solidFill>
                <a:cs typeface="+mn-ea"/>
                <a:sym typeface="+mn-lt"/>
              </a:rPr>
              <a:t>家博物馆收藏。</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其中大英博物馆是收藏中国流失文物最多的一个博物馆，其收藏中国文物的历史可</a:t>
            </a:r>
            <a:r>
              <a:rPr lang="zh-CN" altLang="en-US" sz="1600">
                <a:solidFill>
                  <a:srgbClr val="080404"/>
                </a:solidFill>
                <a:cs typeface="+mn-ea"/>
                <a:sym typeface="+mn-lt"/>
              </a:rPr>
              <a:t>追溯到</a:t>
            </a:r>
            <a:r>
              <a:rPr lang="en-US" altLang="zh-CN" sz="1600" dirty="0">
                <a:solidFill>
                  <a:srgbClr val="080404"/>
                </a:solidFill>
                <a:cs typeface="+mn-ea"/>
                <a:sym typeface="+mn-lt"/>
              </a:rPr>
              <a:t>1753</a:t>
            </a:r>
            <a:r>
              <a:rPr lang="zh-CN" altLang="en-US" sz="1600" dirty="0">
                <a:solidFill>
                  <a:srgbClr val="080404"/>
                </a:solidFill>
                <a:cs typeface="+mn-ea"/>
                <a:sym typeface="+mn-lt"/>
              </a:rPr>
              <a:t>年建馆时期。</a:t>
            </a:r>
          </a:p>
          <a:p>
            <a:pPr marL="285750" indent="-285750">
              <a:lnSpc>
                <a:spcPct val="130000"/>
              </a:lnSpc>
              <a:buFont typeface="Arial" panose="020B0604020202020204" pitchFamily="34" charset="0"/>
              <a:buChar char="•"/>
            </a:pPr>
            <a:r>
              <a:rPr lang="zh-CN" altLang="en-US" sz="1600" dirty="0">
                <a:solidFill>
                  <a:srgbClr val="080404"/>
                </a:solidFill>
                <a:cs typeface="+mn-ea"/>
                <a:sym typeface="+mn-lt"/>
              </a:rPr>
              <a:t>由于空间的限制，目前还有大批藏品未能公开展出。</a:t>
            </a:r>
          </a:p>
        </p:txBody>
      </p:sp>
      <p:sp>
        <p:nvSpPr>
          <p:cNvPr id="8" name="文本框 7"/>
          <p:cNvSpPr txBox="1"/>
          <p:nvPr/>
        </p:nvSpPr>
        <p:spPr>
          <a:xfrm>
            <a:off x="1374775" y="1188085"/>
            <a:ext cx="2541905" cy="46037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bg1"/>
                </a:solidFill>
                <a:effectLst/>
                <a:uLnTx/>
                <a:uFillTx/>
                <a:cs typeface="+mn-ea"/>
                <a:sym typeface="+mn-lt"/>
              </a:rPr>
              <a:t>大英博物馆</a:t>
            </a:r>
            <a:endParaRPr kumimoji="0" lang="zh-CN" altLang="en-US" sz="2400" b="1" i="0" u="none" strike="noStrike" kern="1200" cap="none" spc="0" normalizeH="0" baseline="0" noProof="0" dirty="0">
              <a:ln>
                <a:noFill/>
              </a:ln>
              <a:solidFill>
                <a:schemeClr val="bg1"/>
              </a:solidFill>
              <a:effectLst/>
              <a:uLnTx/>
              <a:uFillTx/>
              <a:cs typeface="+mn-ea"/>
              <a:sym typeface="+mn-lt"/>
            </a:endParaRPr>
          </a:p>
        </p:txBody>
      </p:sp>
      <p:pic>
        <p:nvPicPr>
          <p:cNvPr id="7170" name="Picture 2" descr="D:\4月PPT\博物馆\5ca32e6942448.jpg5ca32e694244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4775" y="4380230"/>
            <a:ext cx="3114040" cy="18980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4月PPT\博物馆\5fa3ee1055a21.jpg5fa3ee1055a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5060" y="4380230"/>
            <a:ext cx="29591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4月PPT\博物馆\5cadd997a6bef.jpg5cadd997a6be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96250" y="4380230"/>
            <a:ext cx="2819400" cy="189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Effect transition="in" filter="fade">
                                      <p:cBhvr>
                                        <p:cTn id="16" dur="500"/>
                                        <p:tgtEl>
                                          <p:spTgt spid="7170"/>
                                        </p:tgtEl>
                                      </p:cBhvr>
                                    </p:animEffect>
                                  </p:childTnLst>
                                </p:cTn>
                              </p:par>
                              <p:par>
                                <p:cTn id="17" presetID="53" presetClass="entr" presetSubtype="16"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par>
                                <p:cTn id="22" presetID="53" presetClass="entr" presetSubtype="16"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p:cTn id="24" dur="500" fill="hold"/>
                                        <p:tgtEl>
                                          <p:spTgt spid="7174"/>
                                        </p:tgtEl>
                                        <p:attrNameLst>
                                          <p:attrName>ppt_w</p:attrName>
                                        </p:attrNameLst>
                                      </p:cBhvr>
                                      <p:tavLst>
                                        <p:tav tm="0">
                                          <p:val>
                                            <p:fltVal val="0"/>
                                          </p:val>
                                        </p:tav>
                                        <p:tav tm="100000">
                                          <p:val>
                                            <p:strVal val="#ppt_w"/>
                                          </p:val>
                                        </p:tav>
                                      </p:tavLst>
                                    </p:anim>
                                    <p:anim calcmode="lin" valueType="num">
                                      <p:cBhvr>
                                        <p:cTn id="25" dur="500" fill="hold"/>
                                        <p:tgtEl>
                                          <p:spTgt spid="7174"/>
                                        </p:tgtEl>
                                        <p:attrNameLst>
                                          <p:attrName>ppt_h</p:attrName>
                                        </p:attrNameLst>
                                      </p:cBhvr>
                                      <p:tavLst>
                                        <p:tav tm="0">
                                          <p:val>
                                            <p:fltVal val="0"/>
                                          </p:val>
                                        </p:tav>
                                        <p:tav tm="100000">
                                          <p:val>
                                            <p:strVal val="#ppt_h"/>
                                          </p:val>
                                        </p:tav>
                                      </p:tavLst>
                                    </p:anim>
                                    <p:animEffect transition="in" filter="fade">
                                      <p:cBhvr>
                                        <p:cTn id="2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08378" y="2719216"/>
            <a:ext cx="5055393" cy="2540632"/>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泰特现代艺术馆位于伦敦，是英国国家国际现代艺术博物馆，并设有泰德不列颠、泰特利物浦、泰特圣艾伍兹及泰特在线，合称“泰特”。</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艺术馆专门收藏</a:t>
            </a:r>
            <a:r>
              <a:rPr lang="en-US" altLang="zh-CN" dirty="0">
                <a:solidFill>
                  <a:schemeClr val="tx1">
                    <a:lumMod val="65000"/>
                    <a:lumOff val="35000"/>
                  </a:schemeClr>
                </a:solidFill>
                <a:cs typeface="+mn-ea"/>
                <a:sym typeface="+mn-lt"/>
              </a:rPr>
              <a:t>20</a:t>
            </a:r>
            <a:r>
              <a:rPr lang="zh-CN" altLang="en-US" dirty="0">
                <a:solidFill>
                  <a:schemeClr val="tx1">
                    <a:lumMod val="65000"/>
                    <a:lumOff val="35000"/>
                  </a:schemeClr>
                </a:solidFill>
                <a:cs typeface="+mn-ea"/>
                <a:sym typeface="+mn-lt"/>
              </a:rPr>
              <a:t>世纪现代艺术，如毕加索、马蒂斯、安迪瓦豪、蒙德里安、达利等艺术家的作品皆有收藏。</a:t>
            </a:r>
          </a:p>
        </p:txBody>
      </p:sp>
      <p:sp>
        <p:nvSpPr>
          <p:cNvPr id="9" name="矩形: 圆角 8"/>
          <p:cNvSpPr/>
          <p:nvPr/>
        </p:nvSpPr>
        <p:spPr>
          <a:xfrm>
            <a:off x="4103121" y="1692729"/>
            <a:ext cx="3985758" cy="542471"/>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泰特现代艺术馆</a:t>
            </a:r>
          </a:p>
        </p:txBody>
      </p:sp>
      <p:pic>
        <p:nvPicPr>
          <p:cNvPr id="3074" name="Picture 2" descr="D:\4月PPT\博物馆\5cab1f3c5c674.jpg5cab1f3c5c67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7146" y="2674050"/>
            <a:ext cx="4571365"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left)">
                                      <p:cBhvr>
                                        <p:cTn id="13" dur="500"/>
                                        <p:tgtEl>
                                          <p:spTgt spid="307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53" name="组合 52"/>
          <p:cNvGrpSpPr/>
          <p:nvPr/>
        </p:nvGrpSpPr>
        <p:grpSpPr>
          <a:xfrm>
            <a:off x="1986289" y="2053009"/>
            <a:ext cx="1415773" cy="1421928"/>
            <a:chOff x="2270587" y="1698770"/>
            <a:chExt cx="1415773" cy="1421928"/>
          </a:xfrm>
        </p:grpSpPr>
        <p:sp>
          <p:nvSpPr>
            <p:cNvPr id="54" name="标题 1"/>
            <p:cNvSpPr txBox="1"/>
            <p:nvPr/>
          </p:nvSpPr>
          <p:spPr>
            <a:xfrm>
              <a:off x="2270587" y="1698770"/>
              <a:ext cx="1415772" cy="1421928"/>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9600">
                  <a:ln w="25400">
                    <a:solidFill>
                      <a:srgbClr val="FFFFFF"/>
                    </a:solidFill>
                  </a:ln>
                  <a:solidFill>
                    <a:schemeClr val="tx1">
                      <a:lumMod val="75000"/>
                      <a:lumOff val="25000"/>
                    </a:schemeClr>
                  </a:solidFill>
                  <a:effectLst>
                    <a:outerShdw dist="37357" dir="2700000" rotWithShape="0">
                      <a:srgbClr val="404040">
                        <a:alpha val="40000"/>
                      </a:srgbClr>
                    </a:outerShdw>
                  </a:effectLst>
                  <a:latin typeface="+mn-lt"/>
                  <a:ea typeface="+mn-ea"/>
                  <a:cs typeface="+mn-ea"/>
                  <a:sym typeface="+mn-lt"/>
                </a:rPr>
                <a:t>目</a:t>
              </a:r>
              <a:endParaRPr lang="zh-CN" altLang="en-US" sz="9600" dirty="0">
                <a:ln w="25400">
                  <a:solidFill>
                    <a:srgbClr val="FFFFFF"/>
                  </a:solidFill>
                </a:ln>
                <a:solidFill>
                  <a:schemeClr val="tx1">
                    <a:lumMod val="75000"/>
                    <a:lumOff val="25000"/>
                  </a:schemeClr>
                </a:solidFill>
                <a:effectLst>
                  <a:outerShdw dist="37357" dir="2700000" rotWithShape="0">
                    <a:srgbClr val="404040">
                      <a:alpha val="40000"/>
                    </a:srgbClr>
                  </a:outerShdw>
                </a:effectLst>
                <a:latin typeface="+mn-lt"/>
                <a:ea typeface="+mn-ea"/>
                <a:cs typeface="+mn-ea"/>
                <a:sym typeface="+mn-lt"/>
              </a:endParaRPr>
            </a:p>
          </p:txBody>
        </p:sp>
        <p:sp>
          <p:nvSpPr>
            <p:cNvPr id="60" name="标题 1"/>
            <p:cNvSpPr txBox="1"/>
            <p:nvPr/>
          </p:nvSpPr>
          <p:spPr>
            <a:xfrm>
              <a:off x="2270588" y="1698770"/>
              <a:ext cx="1415772" cy="1421928"/>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9600" dirty="0">
                  <a:solidFill>
                    <a:schemeClr val="tx1">
                      <a:lumMod val="75000"/>
                      <a:lumOff val="25000"/>
                    </a:schemeClr>
                  </a:solidFill>
                  <a:latin typeface="+mn-lt"/>
                  <a:ea typeface="+mn-ea"/>
                  <a:cs typeface="+mn-ea"/>
                  <a:sym typeface="+mn-lt"/>
                </a:rPr>
                <a:t>目</a:t>
              </a:r>
            </a:p>
          </p:txBody>
        </p:sp>
      </p:grpSp>
      <p:grpSp>
        <p:nvGrpSpPr>
          <p:cNvPr id="61" name="组合 60"/>
          <p:cNvGrpSpPr/>
          <p:nvPr/>
        </p:nvGrpSpPr>
        <p:grpSpPr>
          <a:xfrm>
            <a:off x="3119991" y="1867136"/>
            <a:ext cx="1210589" cy="1200329"/>
            <a:chOff x="3620189" y="1698770"/>
            <a:chExt cx="1210589" cy="1200329"/>
          </a:xfrm>
        </p:grpSpPr>
        <p:sp>
          <p:nvSpPr>
            <p:cNvPr id="62" name="标题 1"/>
            <p:cNvSpPr txBox="1"/>
            <p:nvPr/>
          </p:nvSpPr>
          <p:spPr>
            <a:xfrm>
              <a:off x="3620189" y="1698770"/>
              <a:ext cx="1210589" cy="1200329"/>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a:ln w="25400">
                    <a:solidFill>
                      <a:srgbClr val="FFFFFF"/>
                    </a:solidFill>
                  </a:ln>
                  <a:solidFill>
                    <a:schemeClr val="tx1">
                      <a:lumMod val="75000"/>
                      <a:lumOff val="25000"/>
                    </a:schemeClr>
                  </a:solidFill>
                  <a:effectLst>
                    <a:outerShdw dist="37357" dir="2700000" rotWithShape="0">
                      <a:srgbClr val="404040">
                        <a:alpha val="40000"/>
                      </a:srgbClr>
                    </a:outerShdw>
                  </a:effectLst>
                  <a:latin typeface="+mn-lt"/>
                  <a:ea typeface="+mn-ea"/>
                  <a:cs typeface="+mn-ea"/>
                  <a:sym typeface="+mn-lt"/>
                </a:rPr>
                <a:t>录</a:t>
              </a:r>
              <a:endParaRPr lang="zh-CN" altLang="en-US" sz="8000" dirty="0">
                <a:ln w="25400">
                  <a:solidFill>
                    <a:srgbClr val="FFFFFF"/>
                  </a:solidFill>
                </a:ln>
                <a:solidFill>
                  <a:schemeClr val="tx1">
                    <a:lumMod val="75000"/>
                    <a:lumOff val="25000"/>
                  </a:schemeClr>
                </a:solidFill>
                <a:effectLst>
                  <a:outerShdw dist="37357" dir="2700000" rotWithShape="0">
                    <a:srgbClr val="404040">
                      <a:alpha val="40000"/>
                    </a:srgbClr>
                  </a:outerShdw>
                </a:effectLst>
                <a:latin typeface="+mn-lt"/>
                <a:ea typeface="+mn-ea"/>
                <a:cs typeface="+mn-ea"/>
                <a:sym typeface="+mn-lt"/>
              </a:endParaRPr>
            </a:p>
          </p:txBody>
        </p:sp>
        <p:sp>
          <p:nvSpPr>
            <p:cNvPr id="63" name="标题 1"/>
            <p:cNvSpPr txBox="1"/>
            <p:nvPr/>
          </p:nvSpPr>
          <p:spPr>
            <a:xfrm>
              <a:off x="3620189" y="1698770"/>
              <a:ext cx="1210589" cy="1200329"/>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8000">
                  <a:solidFill>
                    <a:schemeClr val="tx1">
                      <a:lumMod val="75000"/>
                      <a:lumOff val="25000"/>
                    </a:schemeClr>
                  </a:solidFill>
                  <a:latin typeface="+mn-lt"/>
                  <a:ea typeface="+mn-ea"/>
                  <a:cs typeface="+mn-ea"/>
                  <a:sym typeface="+mn-lt"/>
                </a:rPr>
                <a:t>录</a:t>
              </a:r>
              <a:endParaRPr lang="zh-CN" altLang="en-US" sz="8000" dirty="0">
                <a:solidFill>
                  <a:schemeClr val="tx1">
                    <a:lumMod val="75000"/>
                    <a:lumOff val="25000"/>
                  </a:schemeClr>
                </a:solidFill>
                <a:latin typeface="+mn-lt"/>
                <a:ea typeface="+mn-ea"/>
                <a:cs typeface="+mn-ea"/>
                <a:sym typeface="+mn-lt"/>
              </a:endParaRPr>
            </a:p>
          </p:txBody>
        </p:sp>
      </p:grpSp>
      <p:sp>
        <p:nvSpPr>
          <p:cNvPr id="64" name="PA-文本框 90"/>
          <p:cNvSpPr txBox="1"/>
          <p:nvPr>
            <p:custDataLst>
              <p:tags r:id="rId1"/>
            </p:custDataLst>
          </p:nvPr>
        </p:nvSpPr>
        <p:spPr>
          <a:xfrm>
            <a:off x="2213610" y="3312795"/>
            <a:ext cx="2127885" cy="461665"/>
          </a:xfrm>
          <a:prstGeom prst="rect">
            <a:avLst/>
          </a:prstGeom>
          <a:noFill/>
        </p:spPr>
        <p:txBody>
          <a:bodyPr wrap="square" rtlCol="0">
            <a:spAutoFit/>
          </a:bodyPr>
          <a:lstStyle/>
          <a:p>
            <a:pPr algn="dist"/>
            <a:r>
              <a:rPr lang="en-US" altLang="zh-CN" sz="2400" b="1" dirty="0">
                <a:solidFill>
                  <a:schemeClr val="tx1">
                    <a:lumMod val="75000"/>
                    <a:lumOff val="25000"/>
                  </a:schemeClr>
                </a:solidFill>
                <a:cs typeface="+mn-ea"/>
                <a:sym typeface="+mn-lt"/>
              </a:rPr>
              <a:t>CATALOG</a:t>
            </a:r>
          </a:p>
        </p:txBody>
      </p:sp>
      <p:grpSp>
        <p:nvGrpSpPr>
          <p:cNvPr id="14" name="组合 13"/>
          <p:cNvGrpSpPr/>
          <p:nvPr/>
        </p:nvGrpSpPr>
        <p:grpSpPr>
          <a:xfrm>
            <a:off x="4855867" y="1727013"/>
            <a:ext cx="4724311" cy="471318"/>
            <a:chOff x="2043136" y="2265764"/>
            <a:chExt cx="4724311" cy="471318"/>
          </a:xfrm>
        </p:grpSpPr>
        <p:sp>
          <p:nvSpPr>
            <p:cNvPr id="67" name="标题 1"/>
            <p:cNvSpPr txBox="1"/>
            <p:nvPr/>
          </p:nvSpPr>
          <p:spPr>
            <a:xfrm>
              <a:off x="2764538" y="2265764"/>
              <a:ext cx="4002909" cy="459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zh-CN" altLang="en-US" sz="3200" b="1" dirty="0">
                  <a:solidFill>
                    <a:schemeClr val="tx1">
                      <a:lumMod val="75000"/>
                      <a:lumOff val="25000"/>
                    </a:schemeClr>
                  </a:solidFill>
                  <a:latin typeface="+mn-lt"/>
                  <a:ea typeface="+mn-ea"/>
                  <a:cs typeface="+mn-ea"/>
                  <a:sym typeface="+mn-lt"/>
                </a:rPr>
                <a:t>纪念日由来</a:t>
              </a:r>
            </a:p>
          </p:txBody>
        </p:sp>
        <p:sp>
          <p:nvSpPr>
            <p:cNvPr id="71" name="标题 1"/>
            <p:cNvSpPr txBox="1"/>
            <p:nvPr/>
          </p:nvSpPr>
          <p:spPr>
            <a:xfrm>
              <a:off x="2043136" y="2277434"/>
              <a:ext cx="669926" cy="459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zh-CN" sz="3200" dirty="0">
                  <a:solidFill>
                    <a:schemeClr val="tx1">
                      <a:lumMod val="75000"/>
                      <a:lumOff val="25000"/>
                    </a:schemeClr>
                  </a:solidFill>
                  <a:latin typeface="+mn-lt"/>
                  <a:ea typeface="+mn-ea"/>
                  <a:cs typeface="+mn-ea"/>
                  <a:sym typeface="+mn-lt"/>
                </a:rPr>
                <a:t>01.</a:t>
              </a:r>
            </a:p>
          </p:txBody>
        </p:sp>
      </p:grpSp>
      <p:grpSp>
        <p:nvGrpSpPr>
          <p:cNvPr id="15" name="组合 14"/>
          <p:cNvGrpSpPr/>
          <p:nvPr/>
        </p:nvGrpSpPr>
        <p:grpSpPr>
          <a:xfrm>
            <a:off x="4821577" y="2790347"/>
            <a:ext cx="4758647" cy="459648"/>
            <a:chOff x="2031660" y="3297450"/>
            <a:chExt cx="4758647" cy="459648"/>
          </a:xfrm>
        </p:grpSpPr>
        <p:sp>
          <p:nvSpPr>
            <p:cNvPr id="74" name="标题 1"/>
            <p:cNvSpPr txBox="1"/>
            <p:nvPr/>
          </p:nvSpPr>
          <p:spPr>
            <a:xfrm>
              <a:off x="2787398" y="3297450"/>
              <a:ext cx="4002909" cy="459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zh-CN" altLang="en-US" sz="3200" b="1" dirty="0">
                  <a:solidFill>
                    <a:schemeClr val="tx1">
                      <a:lumMod val="75000"/>
                      <a:lumOff val="25000"/>
                    </a:schemeClr>
                  </a:solidFill>
                  <a:latin typeface="+mn-lt"/>
                  <a:ea typeface="+mn-ea"/>
                  <a:cs typeface="+mn-ea"/>
                  <a:sym typeface="+mn-lt"/>
                </a:rPr>
                <a:t>细说博物馆</a:t>
              </a:r>
            </a:p>
          </p:txBody>
        </p:sp>
        <p:sp>
          <p:nvSpPr>
            <p:cNvPr id="78" name="标题 1"/>
            <p:cNvSpPr txBox="1"/>
            <p:nvPr/>
          </p:nvSpPr>
          <p:spPr>
            <a:xfrm>
              <a:off x="2031660" y="3297450"/>
              <a:ext cx="669926" cy="459648"/>
            </a:xfrm>
            <a:prstGeom prst="rect">
              <a:avLst/>
            </a:prstGeom>
          </p:spPr>
          <p:txBody>
            <a:bodyPr/>
            <a:lstStyle>
              <a:defPPr>
                <a:defRPr lang="zh-CN"/>
              </a:defPPr>
              <a:lvl1pPr algn="just">
                <a:lnSpc>
                  <a:spcPct val="90000"/>
                </a:lnSpc>
                <a:spcBef>
                  <a:spcPct val="0"/>
                </a:spcBef>
                <a:buNone/>
                <a:defRPr sz="3200">
                  <a:solidFill>
                    <a:schemeClr val="tx1">
                      <a:lumMod val="75000"/>
                      <a:lumOff val="25000"/>
                    </a:schemeClr>
                  </a:solidFill>
                  <a:cs typeface="+mn-ea"/>
                </a:defRPr>
              </a:lvl1pPr>
            </a:lstStyle>
            <a:p>
              <a:r>
                <a:rPr lang="en-US" altLang="zh-CN" dirty="0">
                  <a:sym typeface="+mn-lt"/>
                </a:rPr>
                <a:t>02.</a:t>
              </a:r>
            </a:p>
          </p:txBody>
        </p:sp>
      </p:grpSp>
      <p:grpSp>
        <p:nvGrpSpPr>
          <p:cNvPr id="17" name="组合 16"/>
          <p:cNvGrpSpPr/>
          <p:nvPr/>
        </p:nvGrpSpPr>
        <p:grpSpPr>
          <a:xfrm>
            <a:off x="4819037" y="3891542"/>
            <a:ext cx="4758648" cy="459648"/>
            <a:chOff x="2031659" y="4296943"/>
            <a:chExt cx="4758648" cy="459648"/>
          </a:xfrm>
        </p:grpSpPr>
        <p:sp>
          <p:nvSpPr>
            <p:cNvPr id="81" name="标题 1"/>
            <p:cNvSpPr txBox="1"/>
            <p:nvPr/>
          </p:nvSpPr>
          <p:spPr>
            <a:xfrm>
              <a:off x="2787398" y="4296943"/>
              <a:ext cx="4002909" cy="459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zh-CN" altLang="en-US" sz="3200" b="1" dirty="0">
                  <a:solidFill>
                    <a:schemeClr val="tx1">
                      <a:lumMod val="75000"/>
                      <a:lumOff val="25000"/>
                    </a:schemeClr>
                  </a:solidFill>
                  <a:latin typeface="+mn-lt"/>
                  <a:ea typeface="+mn-ea"/>
                  <a:cs typeface="+mn-ea"/>
                  <a:sym typeface="+mn-lt"/>
                </a:rPr>
                <a:t>全球著名博物馆</a:t>
              </a:r>
            </a:p>
          </p:txBody>
        </p:sp>
        <p:sp>
          <p:nvSpPr>
            <p:cNvPr id="85" name="标题 1"/>
            <p:cNvSpPr txBox="1"/>
            <p:nvPr/>
          </p:nvSpPr>
          <p:spPr>
            <a:xfrm>
              <a:off x="2031659" y="4296943"/>
              <a:ext cx="669926" cy="459648"/>
            </a:xfrm>
            <a:prstGeom prst="rect">
              <a:avLst/>
            </a:prstGeom>
          </p:spPr>
          <p:txBody>
            <a:bodyPr/>
            <a:lstStyle>
              <a:defPPr>
                <a:defRPr lang="zh-CN"/>
              </a:defPPr>
              <a:lvl1pPr algn="just">
                <a:lnSpc>
                  <a:spcPct val="90000"/>
                </a:lnSpc>
                <a:spcBef>
                  <a:spcPct val="0"/>
                </a:spcBef>
                <a:buNone/>
                <a:defRPr sz="3200">
                  <a:solidFill>
                    <a:schemeClr val="tx1">
                      <a:lumMod val="75000"/>
                      <a:lumOff val="25000"/>
                    </a:schemeClr>
                  </a:solidFill>
                  <a:cs typeface="+mn-ea"/>
                </a:defRPr>
              </a:lvl1pPr>
            </a:lstStyle>
            <a:p>
              <a:r>
                <a:rPr lang="en-US" altLang="zh-CN" dirty="0">
                  <a:sym typeface="+mn-lt"/>
                </a:rPr>
                <a:t>03.</a:t>
              </a:r>
            </a:p>
          </p:txBody>
        </p:sp>
      </p:grpSp>
      <p:cxnSp>
        <p:nvCxnSpPr>
          <p:cNvPr id="12" name="直接连接符 11"/>
          <p:cNvCxnSpPr/>
          <p:nvPr/>
        </p:nvCxnSpPr>
        <p:spPr>
          <a:xfrm>
            <a:off x="4947307" y="2402899"/>
            <a:ext cx="3911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4947307" y="3450753"/>
            <a:ext cx="3911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7307" y="4488978"/>
            <a:ext cx="3911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30580" y="390617"/>
            <a:ext cx="1493171" cy="215444"/>
          </a:xfrm>
          <a:prstGeom prst="rect">
            <a:avLst/>
          </a:prstGeom>
          <a:noFill/>
        </p:spPr>
        <p:txBody>
          <a:bodyPr wrap="square" rtlCol="0">
            <a:spAutoFit/>
          </a:bodyPr>
          <a:lstStyle/>
          <a:p>
            <a:r>
              <a:rPr lang="en-US" altLang="zh-CN" sz="800" dirty="0">
                <a:solidFill>
                  <a:srgbClr val="EEEDE9"/>
                </a:solidFill>
              </a:rPr>
              <a:t>https://www.ypppt.com/</a:t>
            </a:r>
            <a:endParaRPr lang="zh-CN" altLang="en-US" sz="800" dirty="0">
              <a:solidFill>
                <a:srgbClr val="EEEDE9"/>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left)">
                                      <p:cBhvr>
                                        <p:cTn id="38" dur="500"/>
                                        <p:tgtEl>
                                          <p:spTgt spid="87"/>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965371" y="1784655"/>
            <a:ext cx="5675085" cy="383095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美国自然历史博物馆是世界上规模最大的自然历史博物馆。</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其古生物和人类学的收藏在世界各博物馆中占居首位。</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除采自美国境内的标本外，南美洲、非洲、欧洲、亚洲、澳洲的代表性标本也都有收藏。</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里面的陈列内容极为丰富，包括天文、矿物、人类、古生物和现代生物</a:t>
            </a:r>
            <a:r>
              <a:rPr lang="en-US" altLang="zh-CN" dirty="0">
                <a:solidFill>
                  <a:schemeClr val="tx1">
                    <a:lumMod val="65000"/>
                    <a:lumOff val="35000"/>
                  </a:schemeClr>
                </a:solidFill>
                <a:cs typeface="+mn-ea"/>
                <a:sym typeface="+mn-lt"/>
              </a:rPr>
              <a:t>5</a:t>
            </a:r>
            <a:r>
              <a:rPr lang="zh-CN" altLang="en-US" dirty="0">
                <a:solidFill>
                  <a:schemeClr val="tx1">
                    <a:lumMod val="65000"/>
                    <a:lumOff val="35000"/>
                  </a:schemeClr>
                </a:solidFill>
                <a:cs typeface="+mn-ea"/>
                <a:sym typeface="+mn-lt"/>
              </a:rPr>
              <a:t>个方面，所藏宝石、软体动物和海洋生物标本尤为名贵。</a:t>
            </a:r>
          </a:p>
        </p:txBody>
      </p:sp>
      <p:sp>
        <p:nvSpPr>
          <p:cNvPr id="9" name="矩形: 圆角 8"/>
          <p:cNvSpPr/>
          <p:nvPr/>
        </p:nvSpPr>
        <p:spPr>
          <a:xfrm>
            <a:off x="1203891" y="4958362"/>
            <a:ext cx="3985758" cy="542471"/>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美国自然历史博物馆</a:t>
            </a:r>
          </a:p>
        </p:txBody>
      </p:sp>
      <p:pic>
        <p:nvPicPr>
          <p:cNvPr id="11" name="图片 10" descr="D:\4月PPT\博物馆\5fa3ee1055a21.jpg5fa3ee1055a2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90270" y="2042160"/>
            <a:ext cx="4686300" cy="270383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58813" y="2509087"/>
            <a:ext cx="6932158" cy="337073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美国国家航空航天博物馆于</a:t>
            </a:r>
            <a:r>
              <a:rPr lang="en-US" altLang="zh-CN" dirty="0">
                <a:solidFill>
                  <a:schemeClr val="tx1">
                    <a:lumMod val="65000"/>
                    <a:lumOff val="35000"/>
                  </a:schemeClr>
                </a:solidFill>
                <a:cs typeface="+mn-ea"/>
                <a:sym typeface="+mn-lt"/>
              </a:rPr>
              <a:t>1976</a:t>
            </a:r>
            <a:r>
              <a:rPr lang="zh-CN" altLang="en-US" dirty="0">
                <a:solidFill>
                  <a:schemeClr val="tx1">
                    <a:lumMod val="65000"/>
                    <a:lumOff val="35000"/>
                  </a:schemeClr>
                </a:solidFill>
                <a:cs typeface="+mn-ea"/>
                <a:sym typeface="+mn-lt"/>
              </a:rPr>
              <a:t>年</a:t>
            </a:r>
            <a:r>
              <a:rPr lang="en-US" altLang="zh-CN" dirty="0">
                <a:solidFill>
                  <a:schemeClr val="tx1">
                    <a:lumMod val="65000"/>
                    <a:lumOff val="35000"/>
                  </a:schemeClr>
                </a:solidFill>
                <a:cs typeface="+mn-ea"/>
                <a:sym typeface="+mn-lt"/>
              </a:rPr>
              <a:t>7</a:t>
            </a:r>
            <a:r>
              <a:rPr lang="zh-CN" altLang="en-US" dirty="0">
                <a:solidFill>
                  <a:schemeClr val="tx1">
                    <a:lumMod val="65000"/>
                    <a:lumOff val="35000"/>
                  </a:schemeClr>
                </a:solidFill>
                <a:cs typeface="+mn-ea"/>
                <a:sym typeface="+mn-lt"/>
              </a:rPr>
              <a:t>月开馆，是史密森学会创建的众多博物馆之一，也是全世界首屈一指的有关飞行的专题博物馆。</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各展厅陈列飞行史上具有重要意义的各类飞机、火箭、导弹、宇宙飞船及著名飞行员、宇航员用过的器物。</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这里有最原始的飞行器：中国古代的风筝和火箭的模型；蒙特哥菲尔兄弟飞越巴黎上空的热气球复制品；以及莱特兄弟的“飞行者”</a:t>
            </a:r>
            <a:r>
              <a:rPr lang="en-US" altLang="zh-CN" dirty="0">
                <a:solidFill>
                  <a:schemeClr val="tx1">
                    <a:lumMod val="65000"/>
                    <a:lumOff val="35000"/>
                  </a:schemeClr>
                </a:solidFill>
                <a:cs typeface="+mn-ea"/>
                <a:sym typeface="+mn-lt"/>
              </a:rPr>
              <a:t>1</a:t>
            </a:r>
            <a:r>
              <a:rPr lang="zh-CN" altLang="en-US" dirty="0">
                <a:solidFill>
                  <a:schemeClr val="tx1">
                    <a:lumMod val="65000"/>
                    <a:lumOff val="35000"/>
                  </a:schemeClr>
                </a:solidFill>
                <a:cs typeface="+mn-ea"/>
                <a:sym typeface="+mn-lt"/>
              </a:rPr>
              <a:t>号飞机。</a:t>
            </a:r>
          </a:p>
        </p:txBody>
      </p:sp>
      <p:sp>
        <p:nvSpPr>
          <p:cNvPr id="9" name="矩形: 圆角 8"/>
          <p:cNvSpPr/>
          <p:nvPr/>
        </p:nvSpPr>
        <p:spPr>
          <a:xfrm>
            <a:off x="2132013" y="1837872"/>
            <a:ext cx="3985758" cy="542471"/>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美国国家航空天博物馆</a:t>
            </a:r>
          </a:p>
        </p:txBody>
      </p:sp>
      <p:pic>
        <p:nvPicPr>
          <p:cNvPr id="13" name="图片 12" descr="D:\4月PPT\博物馆\5cf64e10d60fb.jpg5cf64e10d60fb"/>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07325" y="2441575"/>
            <a:ext cx="3878580" cy="271272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078514" y="2656151"/>
            <a:ext cx="7416800" cy="299974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在北京除了故宫博物馆，这大概就是大家最熟悉的博物馆了。</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中国国家博物馆，“中国”、“国家”两个词就显出沉甸甸的分量。</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它是世界上单体建筑面积最大的博物馆，</a:t>
            </a:r>
            <a:r>
              <a:rPr lang="en-US" altLang="zh-CN" dirty="0">
                <a:solidFill>
                  <a:schemeClr val="tx1">
                    <a:lumMod val="65000"/>
                    <a:lumOff val="35000"/>
                  </a:schemeClr>
                </a:solidFill>
                <a:cs typeface="+mn-ea"/>
                <a:sym typeface="+mn-lt"/>
              </a:rPr>
              <a:t>48</a:t>
            </a:r>
            <a:r>
              <a:rPr lang="zh-CN" altLang="en-US" dirty="0">
                <a:solidFill>
                  <a:schemeClr val="tx1">
                    <a:lumMod val="65000"/>
                    <a:lumOff val="35000"/>
                  </a:schemeClr>
                </a:solidFill>
                <a:cs typeface="+mn-ea"/>
                <a:sym typeface="+mn-lt"/>
              </a:rPr>
              <a:t>个展厅里陈列着无数中国记忆。</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最重要的是，这里有着全国所有博物馆里最完整的中国通史陈列，如金缕玉衣、四羊方尊、人面鱼纹彩陶盆等。</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defRPr/>
            </a:pPr>
            <a:r>
              <a:rPr lang="zh-CN" altLang="en-US" dirty="0">
                <a:solidFill>
                  <a:schemeClr val="tx1">
                    <a:lumMod val="65000"/>
                    <a:lumOff val="35000"/>
                  </a:schemeClr>
                </a:solidFill>
                <a:cs typeface="+mn-ea"/>
                <a:sym typeface="+mn-lt"/>
              </a:rPr>
              <a:t>所以它位列第二，属于实至名归。</a:t>
            </a:r>
          </a:p>
        </p:txBody>
      </p:sp>
      <p:sp>
        <p:nvSpPr>
          <p:cNvPr id="9" name="矩形: 圆角 8"/>
          <p:cNvSpPr/>
          <p:nvPr/>
        </p:nvSpPr>
        <p:spPr>
          <a:xfrm>
            <a:off x="4194628" y="1886858"/>
            <a:ext cx="2737530" cy="542471"/>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中国国家博物馆</a:t>
            </a:r>
          </a:p>
        </p:txBody>
      </p:sp>
      <p:pic>
        <p:nvPicPr>
          <p:cNvPr id="13" name="图片 12" descr="C:\Users\Administrator\Desktop\609cf19a8a868.png609cf19a8a86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64565" y="1886585"/>
            <a:ext cx="2395855" cy="386334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博物馆"/>
          <p:cNvPicPr>
            <a:picLocks noChangeAspect="1"/>
          </p:cNvPicPr>
          <p:nvPr/>
        </p:nvPicPr>
        <p:blipFill>
          <a:blip r:embed="rId3"/>
          <a:stretch>
            <a:fillRect/>
          </a:stretch>
        </p:blipFill>
        <p:spPr>
          <a:xfrm>
            <a:off x="2260600" y="1439545"/>
            <a:ext cx="7879715" cy="1890395"/>
          </a:xfrm>
          <a:prstGeom prst="rect">
            <a:avLst/>
          </a:prstGeom>
        </p:spPr>
      </p:pic>
      <p:sp>
        <p:nvSpPr>
          <p:cNvPr id="2" name="文本框 1"/>
          <p:cNvSpPr txBox="1"/>
          <p:nvPr/>
        </p:nvSpPr>
        <p:spPr>
          <a:xfrm>
            <a:off x="3943985" y="3769995"/>
            <a:ext cx="5359400" cy="368300"/>
          </a:xfrm>
          <a:prstGeom prst="rect">
            <a:avLst/>
          </a:prstGeom>
          <a:noFill/>
        </p:spPr>
        <p:txBody>
          <a:bodyPr wrap="square" rtlCol="0">
            <a:spAutoFit/>
          </a:bodyPr>
          <a:lstStyle/>
          <a:p>
            <a:r>
              <a:rPr lang="zh-CN" altLang="en-US" dirty="0">
                <a:cs typeface="+mn-ea"/>
                <a:sym typeface="+mn-lt"/>
              </a:rPr>
              <a:t>主讲人</a:t>
            </a:r>
            <a:r>
              <a:rPr lang="zh-CN" altLang="en-US" dirty="0" smtClean="0">
                <a:cs typeface="+mn-ea"/>
                <a:sym typeface="+mn-lt"/>
              </a:rPr>
              <a:t>：</a:t>
            </a:r>
            <a:r>
              <a:rPr lang="zh-CN" altLang="en-US" dirty="0">
                <a:cs typeface="+mn-ea"/>
                <a:sym typeface="+mn-lt"/>
              </a:rPr>
              <a:t>优品</a:t>
            </a:r>
            <a:r>
              <a:rPr lang="en-US" altLang="zh-CN" dirty="0" smtClean="0">
                <a:cs typeface="+mn-ea"/>
                <a:sym typeface="+mn-lt"/>
              </a:rPr>
              <a:t>PPT       </a:t>
            </a:r>
            <a:r>
              <a:rPr lang="zh-CN" altLang="en-US" dirty="0">
                <a:cs typeface="+mn-ea"/>
                <a:sym typeface="+mn-lt"/>
              </a:rPr>
              <a:t>主讲时间：</a:t>
            </a:r>
            <a:r>
              <a:rPr lang="en-US" altLang="zh-CN" dirty="0">
                <a:cs typeface="+mn-ea"/>
                <a:sym typeface="+mn-lt"/>
              </a:rPr>
              <a:t>20XX.X.X</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693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 name="标题 1"/>
          <p:cNvSpPr txBox="1"/>
          <p:nvPr/>
        </p:nvSpPr>
        <p:spPr>
          <a:xfrm>
            <a:off x="3216520" y="2801744"/>
            <a:ext cx="5711334" cy="150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800" spc="-300" dirty="0">
                <a:solidFill>
                  <a:srgbClr val="080404"/>
                </a:solidFill>
                <a:latin typeface="+mn-lt"/>
                <a:ea typeface="+mn-ea"/>
                <a:cs typeface="+mn-ea"/>
                <a:sym typeface="+mn-lt"/>
              </a:rPr>
              <a:t>纪念日由来</a:t>
            </a:r>
          </a:p>
        </p:txBody>
      </p:sp>
      <p:sp>
        <p:nvSpPr>
          <p:cNvPr id="32" name="标题 1"/>
          <p:cNvSpPr txBox="1"/>
          <p:nvPr/>
        </p:nvSpPr>
        <p:spPr>
          <a:xfrm>
            <a:off x="4688703" y="1423735"/>
            <a:ext cx="2767006" cy="150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6000" spc="-300">
                <a:solidFill>
                  <a:srgbClr val="080404"/>
                </a:solidFill>
                <a:latin typeface="+mn-lt"/>
                <a:ea typeface="+mn-ea"/>
                <a:cs typeface="+mn-ea"/>
                <a:sym typeface="+mn-lt"/>
              </a:rPr>
              <a:t>第一章</a:t>
            </a:r>
            <a:endParaRPr lang="zh-CN" altLang="en-US" sz="6000" spc="-300" dirty="0">
              <a:solidFill>
                <a:srgbClr val="080404"/>
              </a:solidFill>
              <a:latin typeface="+mn-lt"/>
              <a:ea typeface="+mn-ea"/>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799771" y="4944469"/>
            <a:ext cx="8592458" cy="105830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国际博物馆日定于每年的</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400" b="0" i="0" u="none" strike="noStrike" kern="1200" cap="none" spc="0" normalizeH="0" baseline="0" noProof="0" dirty="0">
                <a:ln>
                  <a:noFill/>
                </a:ln>
                <a:solidFill>
                  <a:schemeClr val="tx1">
                    <a:lumMod val="65000"/>
                    <a:lumOff val="35000"/>
                  </a:schemeClr>
                </a:solidFill>
                <a:effectLst/>
                <a:uLnTx/>
                <a:uFillTx/>
                <a:cs typeface="+mn-ea"/>
                <a:sym typeface="+mn-lt"/>
              </a:rPr>
              <a:t>18</a:t>
            </a:r>
            <a:r>
              <a:rPr kumimoji="0" lang="zh-CN" altLang="en-US" sz="2400" b="0" i="0" u="none" strike="noStrike" kern="1200" cap="none" spc="0" normalizeH="0" baseline="0" noProof="0" dirty="0">
                <a:ln>
                  <a:noFill/>
                </a:ln>
                <a:solidFill>
                  <a:schemeClr val="tx1">
                    <a:lumMod val="65000"/>
                    <a:lumOff val="35000"/>
                  </a:schemeClr>
                </a:solidFill>
                <a:effectLst/>
                <a:uLnTx/>
                <a:uFillTx/>
                <a:cs typeface="+mn-ea"/>
                <a:sym typeface="+mn-lt"/>
              </a:rPr>
              <a:t>日</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，是由国际博物馆协会（</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ICOM</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）发起并创立的。</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26" name="图片 25" descr="E:\kinggsoft\kduu_ba\sp7\13\4月PPT\博物馆\5c90b6b116adc.jpg5c90b6b116adc"/>
          <p:cNvPicPr/>
          <p:nvPr/>
        </p:nvPicPr>
        <p:blipFill>
          <a:blip r:embed="rId2" cstate="screen">
            <a:extLst>
              <a:ext uri="{28A0092B-C50C-407E-A947-70E740481C1C}">
                <a14:useLocalDpi xmlns:a14="http://schemas.microsoft.com/office/drawing/2010/main"/>
              </a:ext>
            </a:extLst>
          </a:blip>
          <a:srcRect/>
          <a:stretch>
            <a:fillRect/>
          </a:stretch>
        </p:blipFill>
        <p:spPr>
          <a:xfrm>
            <a:off x="1287145" y="2116455"/>
            <a:ext cx="2581275" cy="1581785"/>
          </a:xfrm>
          <a:prstGeom prst="rect">
            <a:avLst/>
          </a:prstGeom>
          <a:ln w="76200">
            <a:solidFill>
              <a:schemeClr val="bg1"/>
            </a:solidFill>
          </a:ln>
          <a:effectLst>
            <a:reflection blurRad="6350" stA="52000" endA="300" endPos="35000" dir="5400000" sy="-100000" algn="bl" rotWithShape="0"/>
          </a:effectLst>
        </p:spPr>
      </p:pic>
      <p:pic>
        <p:nvPicPr>
          <p:cNvPr id="28" name="图片 27" descr="E:\kinggsoft\kduu_ba\sp7\13\4月PPT\博物馆\5ca32e6942448.jpg5ca32e6942448"/>
          <p:cNvPicPr/>
          <p:nvPr/>
        </p:nvPicPr>
        <p:blipFill>
          <a:blip r:embed="rId3" cstate="screen">
            <a:extLst>
              <a:ext uri="{28A0092B-C50C-407E-A947-70E740481C1C}">
                <a14:useLocalDpi xmlns:a14="http://schemas.microsoft.com/office/drawing/2010/main"/>
              </a:ext>
            </a:extLst>
          </a:blip>
          <a:srcRect/>
          <a:stretch>
            <a:fillRect/>
          </a:stretch>
        </p:blipFill>
        <p:spPr>
          <a:xfrm>
            <a:off x="4194175" y="1794510"/>
            <a:ext cx="3813810" cy="2225675"/>
          </a:xfrm>
          <a:prstGeom prst="rect">
            <a:avLst/>
          </a:prstGeom>
          <a:ln w="76200">
            <a:solidFill>
              <a:schemeClr val="bg1"/>
            </a:solidFill>
          </a:ln>
          <a:effectLst>
            <a:reflection blurRad="6350" stA="52000" endA="300" endPos="35000" dir="5400000" sy="-100000" algn="bl" rotWithShape="0"/>
          </a:effectLst>
        </p:spPr>
      </p:pic>
      <p:pic>
        <p:nvPicPr>
          <p:cNvPr id="30" name="图片 29" descr="E:\kinggsoft\kduu_ba\sp7\13\4月PPT\博物馆\5cf64e10d60fb.jpg5cf64e10d60fb"/>
          <p:cNvPicPr/>
          <p:nvPr/>
        </p:nvPicPr>
        <p:blipFill>
          <a:blip r:embed="rId4" cstate="screen">
            <a:extLst>
              <a:ext uri="{28A0092B-C50C-407E-A947-70E740481C1C}">
                <a14:useLocalDpi xmlns:a14="http://schemas.microsoft.com/office/drawing/2010/main"/>
              </a:ext>
            </a:extLst>
          </a:blip>
          <a:srcRect/>
          <a:stretch>
            <a:fillRect/>
          </a:stretch>
        </p:blipFill>
        <p:spPr>
          <a:xfrm>
            <a:off x="8333740" y="2116455"/>
            <a:ext cx="2717800" cy="1639570"/>
          </a:xfrm>
          <a:prstGeom prst="rect">
            <a:avLst/>
          </a:prstGeom>
          <a:ln w="76200">
            <a:solidFill>
              <a:schemeClr val="bg1"/>
            </a:solidFill>
          </a:ln>
          <a:effectLst>
            <a:reflection blurRad="6350" stA="52000" endA="300" endPos="35000" dir="5400000" sy="-100000" algn="bl" rotWithShape="0"/>
          </a:effec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500"/>
                                        <p:tgtEl>
                                          <p:spTgt spid="28"/>
                                        </p:tgtEl>
                                      </p:cBhvr>
                                    </p:animEffect>
                                  </p:childTnLst>
                                </p:cTn>
                              </p:par>
                            </p:childTnLst>
                          </p:cTn>
                        </p:par>
                        <p:par>
                          <p:cTn id="18" fill="hold">
                            <p:stCondLst>
                              <p:cond delay="2000"/>
                            </p:stCondLst>
                            <p:childTnLst>
                              <p:par>
                                <p:cTn id="19" presetID="16" presetClass="entr" presetSubtype="37"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4845050" y="1469162"/>
            <a:ext cx="2501900" cy="533400"/>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中国博物馆学会</a:t>
            </a:r>
          </a:p>
        </p:txBody>
      </p:sp>
      <p:sp>
        <p:nvSpPr>
          <p:cNvPr id="21" name="矩形 20"/>
          <p:cNvSpPr/>
          <p:nvPr/>
        </p:nvSpPr>
        <p:spPr>
          <a:xfrm>
            <a:off x="808719" y="2253505"/>
            <a:ext cx="10574563" cy="96597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中国博物馆学会于</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1983</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年正式加入国际博物馆协会，并成立了国际博物馆协会中国国家委员会。每年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日在全国各省市区举办形式多样的纪念活动。</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9" name="图片 8" descr="E:\kinggsoft\kduu_ba\sp7\13\4月PPT\博物馆\5d00e981b51d2.jpg5d00e981b51d2"/>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914400" y="3581551"/>
            <a:ext cx="3077030" cy="2051050"/>
          </a:xfrm>
          <a:prstGeom prst="rect">
            <a:avLst/>
          </a:prstGeom>
        </p:spPr>
      </p:pic>
      <p:pic>
        <p:nvPicPr>
          <p:cNvPr id="13" name="图片 12" descr="E:\kinggsoft\kduu_ba\sp7\13\4月PPT\博物馆\5fa3ee1055a21.jpg5fa3ee1055a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43400" y="3568065"/>
            <a:ext cx="6909435" cy="207772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208270" y="3262630"/>
            <a:ext cx="177546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3"/>
          <p:cNvSpPr/>
          <p:nvPr/>
        </p:nvSpPr>
        <p:spPr>
          <a:xfrm>
            <a:off x="5208270" y="1423035"/>
            <a:ext cx="177546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091860" y="3939151"/>
            <a:ext cx="6018508" cy="1889760"/>
          </a:xfrm>
          <a:prstGeom prst="rect">
            <a:avLst/>
          </a:prstGeom>
        </p:spPr>
        <p:txBody>
          <a:bodyPr wrap="square">
            <a:spAutoFit/>
          </a:bodyPr>
          <a:lstStyle/>
          <a:p>
            <a:pPr>
              <a:lnSpc>
                <a:spcPct val="130000"/>
              </a:lnSpc>
            </a:pPr>
            <a:r>
              <a:rPr lang="zh-CN" altLang="en-US">
                <a:solidFill>
                  <a:schemeClr val="tx1">
                    <a:lumMod val="85000"/>
                    <a:lumOff val="15000"/>
                  </a:schemeClr>
                </a:solidFill>
                <a:cs typeface="+mn-ea"/>
                <a:sym typeface="+mn-lt"/>
              </a:rPr>
              <a:t>国际</a:t>
            </a:r>
            <a:r>
              <a:rPr lang="zh-CN" altLang="en-US" dirty="0">
                <a:solidFill>
                  <a:schemeClr val="tx1">
                    <a:lumMod val="85000"/>
                    <a:lumOff val="15000"/>
                  </a:schemeClr>
                </a:solidFill>
                <a:cs typeface="+mn-ea"/>
                <a:sym typeface="+mn-lt"/>
              </a:rPr>
              <a:t>博物馆协会于哥本哈根</a:t>
            </a:r>
            <a:r>
              <a:rPr lang="zh-CN" altLang="en-US">
                <a:solidFill>
                  <a:schemeClr val="tx1">
                    <a:lumMod val="85000"/>
                    <a:lumOff val="15000"/>
                  </a:schemeClr>
                </a:solidFill>
                <a:cs typeface="+mn-ea"/>
                <a:sym typeface="+mn-lt"/>
              </a:rPr>
              <a:t>召开第</a:t>
            </a:r>
            <a:r>
              <a:rPr lang="en-US" altLang="zh-CN" dirty="0">
                <a:solidFill>
                  <a:schemeClr val="tx1">
                    <a:lumMod val="85000"/>
                    <a:lumOff val="15000"/>
                  </a:schemeClr>
                </a:solidFill>
                <a:cs typeface="+mn-ea"/>
                <a:sym typeface="+mn-lt"/>
              </a:rPr>
              <a:t>11</a:t>
            </a:r>
            <a:r>
              <a:rPr lang="zh-CN" altLang="en-US" dirty="0">
                <a:solidFill>
                  <a:schemeClr val="tx1">
                    <a:lumMod val="85000"/>
                    <a:lumOff val="15000"/>
                  </a:schemeClr>
                </a:solidFill>
                <a:cs typeface="+mn-ea"/>
                <a:sym typeface="+mn-lt"/>
              </a:rPr>
              <a:t>届会议，将博物馆定义为“是一个不追求营利，为社会和社会发展服务的公开的永久机构。它把收集、保存、研究有关人类及其环境见证物当做自己的基本职责，以便展出，公诸于众，提供学习、教育、欣赏的机会。”</a:t>
            </a:r>
          </a:p>
        </p:txBody>
      </p:sp>
      <p:sp>
        <p:nvSpPr>
          <p:cNvPr id="8" name="文本框 7"/>
          <p:cNvSpPr txBox="1"/>
          <p:nvPr/>
        </p:nvSpPr>
        <p:spPr>
          <a:xfrm>
            <a:off x="5091860" y="2063791"/>
            <a:ext cx="6148386" cy="368300"/>
          </a:xfrm>
          <a:prstGeom prst="rect">
            <a:avLst/>
          </a:prstGeom>
          <a:noFill/>
        </p:spPr>
        <p:txBody>
          <a:bodyPr wrap="square">
            <a:spAutoFit/>
          </a:bodyPr>
          <a:lstStyle/>
          <a:p>
            <a:r>
              <a:rPr kumimoji="0" lang="zh-CN" altLang="en-US" sz="1800" b="0" i="0" u="none" strike="noStrike" kern="1200" cap="none" spc="0" normalizeH="0" baseline="0" noProof="0">
                <a:ln>
                  <a:noFill/>
                </a:ln>
                <a:solidFill>
                  <a:srgbClr val="080404"/>
                </a:solidFill>
                <a:effectLst/>
                <a:uLnTx/>
                <a:uFillTx/>
                <a:cs typeface="+mn-ea"/>
                <a:sym typeface="+mn-lt"/>
              </a:rPr>
              <a:t>国际博物馆协会在法国巴黎成立</a:t>
            </a:r>
          </a:p>
        </p:txBody>
      </p:sp>
      <p:sp>
        <p:nvSpPr>
          <p:cNvPr id="10" name="文本框 9"/>
          <p:cNvSpPr txBox="1"/>
          <p:nvPr/>
        </p:nvSpPr>
        <p:spPr>
          <a:xfrm>
            <a:off x="5333365" y="1487170"/>
            <a:ext cx="1776095" cy="368300"/>
          </a:xfrm>
          <a:prstGeom prst="rect">
            <a:avLst/>
          </a:prstGeom>
          <a:noFill/>
        </p:spPr>
        <p:txBody>
          <a:bodyPr wrap="square">
            <a:spAutoFit/>
          </a:bodyPr>
          <a:lstStyle/>
          <a:p>
            <a:r>
              <a:rPr kumimoji="0" lang="en-US" altLang="zh-CN" sz="1800" b="1" i="0" u="none" strike="noStrike" kern="1200" cap="none" spc="0" normalizeH="0" baseline="0" noProof="0">
                <a:ln>
                  <a:noFill/>
                </a:ln>
                <a:solidFill>
                  <a:schemeClr val="bg1"/>
                </a:solidFill>
                <a:effectLst/>
                <a:uLnTx/>
                <a:uFillTx/>
                <a:cs typeface="+mn-ea"/>
                <a:sym typeface="+mn-lt"/>
              </a:rPr>
              <a:t>1946</a:t>
            </a:r>
            <a:r>
              <a:rPr kumimoji="0" lang="zh-CN" altLang="en-US" sz="1800" b="1" i="0" u="none" strike="noStrike" kern="1200" cap="none" spc="0" normalizeH="0" baseline="0" noProof="0">
                <a:ln>
                  <a:noFill/>
                </a:ln>
                <a:solidFill>
                  <a:schemeClr val="bg1"/>
                </a:solidFill>
                <a:effectLst/>
                <a:uLnTx/>
                <a:uFillTx/>
                <a:cs typeface="+mn-ea"/>
                <a:sym typeface="+mn-lt"/>
              </a:rPr>
              <a:t>年</a:t>
            </a:r>
            <a:r>
              <a:rPr kumimoji="0" lang="en-US" altLang="zh-CN" sz="1800" b="1" i="0" u="none" strike="noStrike" kern="1200" cap="none" spc="0" normalizeH="0" baseline="0" noProof="0">
                <a:ln>
                  <a:noFill/>
                </a:ln>
                <a:solidFill>
                  <a:schemeClr val="bg1"/>
                </a:solidFill>
                <a:effectLst/>
                <a:uLnTx/>
                <a:uFillTx/>
                <a:cs typeface="+mn-ea"/>
                <a:sym typeface="+mn-lt"/>
              </a:rPr>
              <a:t>11</a:t>
            </a:r>
            <a:r>
              <a:rPr kumimoji="0" lang="zh-CN" altLang="en-US" sz="1800" b="1" i="0" u="none" strike="noStrike" kern="1200" cap="none" spc="0" normalizeH="0" baseline="0" noProof="0">
                <a:ln>
                  <a:noFill/>
                </a:ln>
                <a:solidFill>
                  <a:schemeClr val="bg1"/>
                </a:solidFill>
                <a:effectLst/>
                <a:uLnTx/>
                <a:uFillTx/>
                <a:cs typeface="+mn-ea"/>
                <a:sym typeface="+mn-lt"/>
              </a:rPr>
              <a:t>月</a:t>
            </a:r>
            <a:endParaRPr lang="zh-CN" altLang="en-US" b="1">
              <a:solidFill>
                <a:schemeClr val="bg1"/>
              </a:solidFill>
              <a:cs typeface="+mn-ea"/>
              <a:sym typeface="+mn-lt"/>
            </a:endParaRPr>
          </a:p>
        </p:txBody>
      </p:sp>
      <p:sp>
        <p:nvSpPr>
          <p:cNvPr id="15" name="文本框 14"/>
          <p:cNvSpPr txBox="1"/>
          <p:nvPr/>
        </p:nvSpPr>
        <p:spPr>
          <a:xfrm>
            <a:off x="5333365" y="3326130"/>
            <a:ext cx="1776095" cy="368300"/>
          </a:xfrm>
          <a:prstGeom prst="rect">
            <a:avLst/>
          </a:prstGeom>
          <a:noFill/>
        </p:spPr>
        <p:txBody>
          <a:bodyPr wrap="square">
            <a:spAutoFit/>
          </a:bodyPr>
          <a:lstStyle/>
          <a:p>
            <a:r>
              <a:rPr kumimoji="0" lang="en-US" altLang="zh-CN" sz="1800" b="1" i="0" u="none" strike="noStrike" kern="1200" cap="none" spc="0" normalizeH="0" baseline="0" noProof="0">
                <a:ln>
                  <a:noFill/>
                </a:ln>
                <a:solidFill>
                  <a:schemeClr val="bg1"/>
                </a:solidFill>
                <a:effectLst/>
                <a:uLnTx/>
                <a:uFillTx/>
                <a:cs typeface="+mn-ea"/>
                <a:sym typeface="+mn-lt"/>
              </a:rPr>
              <a:t>1974</a:t>
            </a:r>
            <a:r>
              <a:rPr kumimoji="0" lang="zh-CN" altLang="en-US" sz="1800" b="1" i="0" u="none" strike="noStrike" kern="1200" cap="none" spc="0" normalizeH="0" baseline="0" noProof="0">
                <a:ln>
                  <a:noFill/>
                </a:ln>
                <a:solidFill>
                  <a:schemeClr val="bg1"/>
                </a:solidFill>
                <a:effectLst/>
                <a:uLnTx/>
                <a:uFillTx/>
                <a:cs typeface="+mn-ea"/>
                <a:sym typeface="+mn-lt"/>
              </a:rPr>
              <a:t>年</a:t>
            </a:r>
            <a:r>
              <a:rPr lang="en-US" altLang="zh-CN" b="1">
                <a:solidFill>
                  <a:schemeClr val="bg1"/>
                </a:solidFill>
                <a:cs typeface="+mn-ea"/>
                <a:sym typeface="+mn-lt"/>
              </a:rPr>
              <a:t>6</a:t>
            </a:r>
            <a:r>
              <a:rPr kumimoji="0" lang="zh-CN" altLang="en-US" sz="1800" b="1" i="0" u="none" strike="noStrike" kern="1200" cap="none" spc="0" normalizeH="0" baseline="0" noProof="0">
                <a:ln>
                  <a:noFill/>
                </a:ln>
                <a:solidFill>
                  <a:schemeClr val="bg1"/>
                </a:solidFill>
                <a:effectLst/>
                <a:uLnTx/>
                <a:uFillTx/>
                <a:cs typeface="+mn-ea"/>
                <a:sym typeface="+mn-lt"/>
              </a:rPr>
              <a:t>月</a:t>
            </a:r>
            <a:endParaRPr lang="zh-CN" altLang="en-US" b="1">
              <a:solidFill>
                <a:schemeClr val="bg1"/>
              </a:solidFill>
              <a:cs typeface="+mn-ea"/>
              <a:sym typeface="+mn-lt"/>
            </a:endParaRPr>
          </a:p>
        </p:txBody>
      </p:sp>
      <p:pic>
        <p:nvPicPr>
          <p:cNvPr id="17" name="图片 16" descr="E:\kinggsoft\kduu_ba\sp7\13\4月PPT\博物馆\5ca32e6942448.jpg5ca32e694244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9285" y="1562100"/>
            <a:ext cx="4168140" cy="389826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277225" y="1616710"/>
            <a:ext cx="177546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2074545" y="1616710"/>
            <a:ext cx="1775460" cy="497205"/>
          </a:xfrm>
          <a:prstGeom prst="round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974631" y="1652110"/>
            <a:ext cx="3702050" cy="2760345"/>
            <a:chOff x="1193808" y="1210807"/>
            <a:chExt cx="3702050" cy="2760345"/>
          </a:xfrm>
        </p:grpSpPr>
        <p:sp>
          <p:nvSpPr>
            <p:cNvPr id="2" name="矩形 1"/>
            <p:cNvSpPr/>
            <p:nvPr/>
          </p:nvSpPr>
          <p:spPr>
            <a:xfrm>
              <a:off x="1242068" y="1678802"/>
              <a:ext cx="3587115" cy="2222083"/>
            </a:xfrm>
            <a:prstGeom prst="rect">
              <a:avLst/>
            </a:prstGeom>
          </p:spPr>
          <p:txBody>
            <a:bodyPr wrap="square">
              <a:spAutoFit/>
            </a:bodyPr>
            <a:lstStyle/>
            <a:p>
              <a:pPr algn="ctr">
                <a:lnSpc>
                  <a:spcPct val="130000"/>
                </a:lnSpc>
              </a:pPr>
              <a:r>
                <a:rPr lang="zh-CN" altLang="en-US">
                  <a:solidFill>
                    <a:schemeClr val="tx1">
                      <a:lumMod val="85000"/>
                      <a:lumOff val="15000"/>
                    </a:schemeClr>
                  </a:solidFill>
                  <a:cs typeface="+mn-ea"/>
                  <a:sym typeface="+mn-lt"/>
                </a:rPr>
                <a:t>国际</a:t>
              </a:r>
              <a:r>
                <a:rPr lang="zh-CN" altLang="en-US" dirty="0">
                  <a:solidFill>
                    <a:schemeClr val="tx1">
                      <a:lumMod val="85000"/>
                      <a:lumOff val="15000"/>
                    </a:schemeClr>
                  </a:solidFill>
                  <a:cs typeface="+mn-ea"/>
                  <a:sym typeface="+mn-lt"/>
                </a:rPr>
                <a:t>博物馆协会为促进全球博物馆事业的健康发展，吸引全社会公众对博物馆事业的了解、参与和关注，向全世界</a:t>
              </a:r>
              <a:r>
                <a:rPr lang="zh-CN" altLang="en-US">
                  <a:solidFill>
                    <a:schemeClr val="tx1">
                      <a:lumMod val="85000"/>
                      <a:lumOff val="15000"/>
                    </a:schemeClr>
                  </a:solidFill>
                  <a:cs typeface="+mn-ea"/>
                  <a:sym typeface="+mn-lt"/>
                </a:rPr>
                <a:t>宣告：</a:t>
              </a:r>
              <a:r>
                <a:rPr lang="en-US" altLang="zh-CN">
                  <a:solidFill>
                    <a:schemeClr val="tx1">
                      <a:lumMod val="85000"/>
                      <a:lumOff val="15000"/>
                    </a:schemeClr>
                  </a:solidFill>
                  <a:cs typeface="+mn-ea"/>
                  <a:sym typeface="+mn-lt"/>
                </a:rPr>
                <a:t>1977</a:t>
              </a:r>
              <a:r>
                <a:rPr lang="zh-CN" altLang="en-US">
                  <a:solidFill>
                    <a:schemeClr val="tx1">
                      <a:lumMod val="85000"/>
                      <a:lumOff val="15000"/>
                    </a:schemeClr>
                  </a:solidFill>
                  <a:cs typeface="+mn-ea"/>
                  <a:sym typeface="+mn-lt"/>
                </a:rPr>
                <a:t>年</a:t>
              </a:r>
              <a:r>
                <a:rPr lang="en-US" altLang="zh-CN">
                  <a:solidFill>
                    <a:schemeClr val="tx1">
                      <a:lumMod val="85000"/>
                      <a:lumOff val="15000"/>
                    </a:schemeClr>
                  </a:solidFill>
                  <a:cs typeface="+mn-ea"/>
                  <a:sym typeface="+mn-lt"/>
                </a:rPr>
                <a:t>5</a:t>
              </a:r>
              <a:r>
                <a:rPr lang="zh-CN" altLang="en-US">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18</a:t>
              </a:r>
              <a:r>
                <a:rPr lang="zh-CN" altLang="en-US" dirty="0">
                  <a:solidFill>
                    <a:schemeClr val="tx1">
                      <a:lumMod val="85000"/>
                      <a:lumOff val="15000"/>
                    </a:schemeClr>
                  </a:solidFill>
                  <a:cs typeface="+mn-ea"/>
                  <a:sym typeface="+mn-lt"/>
                </a:rPr>
                <a:t>日为第一个国际博物馆日并每年为国际博物馆日确定活动主题。</a:t>
              </a:r>
            </a:p>
          </p:txBody>
        </p:sp>
        <p:grpSp>
          <p:nvGrpSpPr>
            <p:cNvPr id="7" name="组合 6"/>
            <p:cNvGrpSpPr/>
            <p:nvPr/>
          </p:nvGrpSpPr>
          <p:grpSpPr>
            <a:xfrm>
              <a:off x="1193808" y="1210807"/>
              <a:ext cx="3702050" cy="2760345"/>
              <a:chOff x="1193808" y="1210807"/>
              <a:chExt cx="3702050" cy="2760345"/>
            </a:xfrm>
          </p:grpSpPr>
          <p:sp>
            <p:nvSpPr>
              <p:cNvPr id="4" name="圆角矩形 3"/>
              <p:cNvSpPr/>
              <p:nvPr/>
            </p:nvSpPr>
            <p:spPr>
              <a:xfrm>
                <a:off x="1193808" y="1441947"/>
                <a:ext cx="3702050" cy="2529205"/>
              </a:xfrm>
              <a:prstGeom prst="roundRect">
                <a:avLst>
                  <a:gd name="adj" fmla="val 9136"/>
                </a:avLst>
              </a:prstGeom>
              <a:noFill/>
              <a:ln w="19050">
                <a:solidFill>
                  <a:srgbClr val="714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文本框 11"/>
              <p:cNvSpPr txBox="1"/>
              <p:nvPr/>
            </p:nvSpPr>
            <p:spPr>
              <a:xfrm>
                <a:off x="2471192" y="1210807"/>
                <a:ext cx="1272134" cy="461665"/>
              </a:xfrm>
              <a:prstGeom prst="rect">
                <a:avLst/>
              </a:prstGeom>
              <a:noFill/>
            </p:spPr>
            <p:txBody>
              <a:bodyPr wrap="square">
                <a:spAutoFit/>
              </a:bodyPr>
              <a:lstStyle/>
              <a:p>
                <a:pPr algn="dist"/>
                <a:r>
                  <a:rPr kumimoji="0" lang="en-US" altLang="zh-CN" sz="2400" b="1" i="0" u="none" strike="noStrike" kern="1200" cap="none" spc="0" normalizeH="0" baseline="0" noProof="0">
                    <a:ln>
                      <a:noFill/>
                    </a:ln>
                    <a:solidFill>
                      <a:schemeClr val="bg1"/>
                    </a:solidFill>
                    <a:effectLst/>
                    <a:uLnTx/>
                    <a:uFillTx/>
                    <a:cs typeface="+mn-ea"/>
                    <a:sym typeface="+mn-lt"/>
                  </a:rPr>
                  <a:t>1977</a:t>
                </a:r>
                <a:r>
                  <a:rPr kumimoji="0" lang="zh-CN" altLang="en-US" sz="2400" b="1" i="0" u="none" strike="noStrike" kern="1200" cap="none" spc="0" normalizeH="0" baseline="0" noProof="0">
                    <a:ln>
                      <a:noFill/>
                    </a:ln>
                    <a:solidFill>
                      <a:schemeClr val="bg1"/>
                    </a:solidFill>
                    <a:effectLst/>
                    <a:uLnTx/>
                    <a:uFillTx/>
                    <a:cs typeface="+mn-ea"/>
                    <a:sym typeface="+mn-lt"/>
                  </a:rPr>
                  <a:t>年</a:t>
                </a:r>
                <a:endParaRPr lang="zh-CN" altLang="en-US" sz="2400" b="1">
                  <a:solidFill>
                    <a:schemeClr val="bg1"/>
                  </a:solidFill>
                  <a:cs typeface="+mn-ea"/>
                  <a:sym typeface="+mn-lt"/>
                </a:endParaRPr>
              </a:p>
            </p:txBody>
          </p:sp>
        </p:grpSp>
      </p:grpSp>
      <p:grpSp>
        <p:nvGrpSpPr>
          <p:cNvPr id="18" name="组合 17"/>
          <p:cNvGrpSpPr/>
          <p:nvPr/>
        </p:nvGrpSpPr>
        <p:grpSpPr>
          <a:xfrm>
            <a:off x="7601790" y="1652110"/>
            <a:ext cx="3288507" cy="2742069"/>
            <a:chOff x="5739485" y="903843"/>
            <a:chExt cx="3288507" cy="2742069"/>
          </a:xfrm>
        </p:grpSpPr>
        <p:sp>
          <p:nvSpPr>
            <p:cNvPr id="3" name="矩形 2"/>
            <p:cNvSpPr/>
            <p:nvPr/>
          </p:nvSpPr>
          <p:spPr>
            <a:xfrm>
              <a:off x="6074762" y="1552008"/>
              <a:ext cx="2784252" cy="1501886"/>
            </a:xfrm>
            <a:prstGeom prst="rect">
              <a:avLst/>
            </a:prstGeom>
          </p:spPr>
          <p:txBody>
            <a:bodyPr wrap="square">
              <a:spAutoFit/>
            </a:bodyPr>
            <a:lstStyle/>
            <a:p>
              <a:pPr algn="ctr">
                <a:lnSpc>
                  <a:spcPct val="130000"/>
                </a:lnSpc>
              </a:pPr>
              <a:r>
                <a:rPr lang="zh-CN" altLang="en-US">
                  <a:solidFill>
                    <a:schemeClr val="tx1">
                      <a:lumMod val="85000"/>
                      <a:lumOff val="15000"/>
                    </a:schemeClr>
                  </a:solidFill>
                  <a:cs typeface="+mn-ea"/>
                  <a:sym typeface="+mn-lt"/>
                </a:rPr>
                <a:t>国际</a:t>
              </a:r>
              <a:r>
                <a:rPr lang="zh-CN" altLang="en-US" dirty="0">
                  <a:solidFill>
                    <a:schemeClr val="tx1">
                      <a:lumMod val="85000"/>
                      <a:lumOff val="15000"/>
                    </a:schemeClr>
                  </a:solidFill>
                  <a:cs typeface="+mn-ea"/>
                  <a:sym typeface="+mn-lt"/>
                </a:rPr>
                <a:t>博物馆协会在法国召开大会，针对当今世界的发展，探讨了博物馆的文化教育功能与人类未来的</a:t>
              </a:r>
              <a:r>
                <a:rPr lang="zh-CN" altLang="en-US">
                  <a:solidFill>
                    <a:schemeClr val="tx1">
                      <a:lumMod val="85000"/>
                      <a:lumOff val="15000"/>
                    </a:schemeClr>
                  </a:solidFill>
                  <a:cs typeface="+mn-ea"/>
                  <a:sym typeface="+mn-lt"/>
                </a:rPr>
                <a:t>关系。</a:t>
              </a:r>
              <a:endParaRPr lang="en-US" altLang="zh-CN" dirty="0">
                <a:solidFill>
                  <a:schemeClr val="tx1">
                    <a:lumMod val="85000"/>
                    <a:lumOff val="15000"/>
                  </a:schemeClr>
                </a:solidFill>
                <a:cs typeface="+mn-ea"/>
                <a:sym typeface="+mn-lt"/>
              </a:endParaRPr>
            </a:p>
          </p:txBody>
        </p:sp>
        <p:grpSp>
          <p:nvGrpSpPr>
            <p:cNvPr id="13" name="组合 12"/>
            <p:cNvGrpSpPr/>
            <p:nvPr/>
          </p:nvGrpSpPr>
          <p:grpSpPr>
            <a:xfrm>
              <a:off x="5739485" y="903843"/>
              <a:ext cx="3288507" cy="2742069"/>
              <a:chOff x="1543693" y="1210807"/>
              <a:chExt cx="3288507" cy="2742069"/>
            </a:xfrm>
          </p:grpSpPr>
          <p:sp>
            <p:nvSpPr>
              <p:cNvPr id="14" name="圆角矩形 3"/>
              <p:cNvSpPr/>
              <p:nvPr/>
            </p:nvSpPr>
            <p:spPr>
              <a:xfrm>
                <a:off x="1543693" y="1441640"/>
                <a:ext cx="3288507" cy="2511236"/>
              </a:xfrm>
              <a:prstGeom prst="roundRect">
                <a:avLst>
                  <a:gd name="adj" fmla="val 9136"/>
                </a:avLst>
              </a:prstGeom>
              <a:noFill/>
              <a:ln w="19050">
                <a:solidFill>
                  <a:srgbClr val="714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文本框 16"/>
              <p:cNvSpPr txBox="1"/>
              <p:nvPr/>
            </p:nvSpPr>
            <p:spPr>
              <a:xfrm>
                <a:off x="2471192" y="1210807"/>
                <a:ext cx="1272134" cy="460375"/>
              </a:xfrm>
              <a:prstGeom prst="rect">
                <a:avLst/>
              </a:prstGeom>
              <a:noFill/>
            </p:spPr>
            <p:txBody>
              <a:bodyPr wrap="square">
                <a:spAutoFit/>
              </a:bodyPr>
              <a:lstStyle/>
              <a:p>
                <a:pPr algn="dist"/>
                <a:r>
                  <a:rPr kumimoji="0" lang="en-US" altLang="zh-CN" sz="2400" b="1" i="0" u="none" strike="noStrike" kern="1200" cap="none" spc="0" normalizeH="0" baseline="0" noProof="0">
                    <a:ln>
                      <a:noFill/>
                    </a:ln>
                    <a:solidFill>
                      <a:schemeClr val="bg1"/>
                    </a:solidFill>
                    <a:effectLst/>
                    <a:uLnTx/>
                    <a:uFillTx/>
                    <a:cs typeface="+mn-ea"/>
                    <a:sym typeface="+mn-lt"/>
                  </a:rPr>
                  <a:t>1971</a:t>
                </a:r>
                <a:r>
                  <a:rPr kumimoji="0" lang="zh-CN" altLang="en-US" sz="2400" b="1" i="0" u="none" strike="noStrike" kern="1200" cap="none" spc="0" normalizeH="0" baseline="0" noProof="0">
                    <a:ln>
                      <a:noFill/>
                    </a:ln>
                    <a:solidFill>
                      <a:schemeClr val="bg1"/>
                    </a:solidFill>
                    <a:effectLst/>
                    <a:uLnTx/>
                    <a:uFillTx/>
                    <a:cs typeface="+mn-ea"/>
                    <a:sym typeface="+mn-lt"/>
                  </a:rPr>
                  <a:t>年</a:t>
                </a:r>
                <a:endParaRPr lang="zh-CN" altLang="en-US" sz="2400" b="1">
                  <a:solidFill>
                    <a:schemeClr val="bg1"/>
                  </a:solidFill>
                  <a:cs typeface="+mn-ea"/>
                  <a:sym typeface="+mn-lt"/>
                </a:endParaRPr>
              </a:p>
            </p:txBody>
          </p:sp>
        </p:grpSp>
      </p:grpSp>
      <p:sp>
        <p:nvSpPr>
          <p:cNvPr id="20" name="矩形 19"/>
          <p:cNvSpPr/>
          <p:nvPr/>
        </p:nvSpPr>
        <p:spPr>
          <a:xfrm>
            <a:off x="1805559" y="5230749"/>
            <a:ext cx="9084786" cy="810260"/>
          </a:xfrm>
          <a:prstGeom prst="rect">
            <a:avLst/>
          </a:prstGeom>
        </p:spPr>
        <p:txBody>
          <a:bodyPr wrap="square">
            <a:spAutoFit/>
          </a:bodyPr>
          <a:lstStyle/>
          <a:p>
            <a:pPr algn="ctr">
              <a:lnSpc>
                <a:spcPct val="130000"/>
              </a:lnSpc>
            </a:pPr>
            <a:r>
              <a:rPr lang="zh-CN" altLang="en-US" dirty="0">
                <a:solidFill>
                  <a:schemeClr val="tx1">
                    <a:lumMod val="85000"/>
                    <a:lumOff val="15000"/>
                  </a:schemeClr>
                </a:solidFill>
                <a:cs typeface="+mn-ea"/>
                <a:sym typeface="+mn-lt"/>
              </a:rPr>
              <a:t>中国博物馆学</a:t>
            </a:r>
            <a:r>
              <a:rPr lang="zh-CN" altLang="en-US">
                <a:solidFill>
                  <a:schemeClr val="tx1">
                    <a:lumMod val="85000"/>
                    <a:lumOff val="15000"/>
                  </a:schemeClr>
                </a:solidFill>
                <a:cs typeface="+mn-ea"/>
                <a:sym typeface="+mn-lt"/>
              </a:rPr>
              <a:t>会于</a:t>
            </a:r>
            <a:r>
              <a:rPr lang="en-US" altLang="zh-CN" dirty="0">
                <a:solidFill>
                  <a:schemeClr val="tx1">
                    <a:lumMod val="85000"/>
                    <a:lumOff val="15000"/>
                  </a:schemeClr>
                </a:solidFill>
                <a:cs typeface="+mn-ea"/>
                <a:sym typeface="+mn-lt"/>
              </a:rPr>
              <a:t>1983</a:t>
            </a:r>
            <a:r>
              <a:rPr lang="zh-CN" altLang="en-US" dirty="0">
                <a:solidFill>
                  <a:schemeClr val="tx1">
                    <a:lumMod val="85000"/>
                    <a:lumOff val="15000"/>
                  </a:schemeClr>
                </a:solidFill>
                <a:cs typeface="+mn-ea"/>
                <a:sym typeface="+mn-lt"/>
              </a:rPr>
              <a:t>年正式加入国际博物馆协会，并成立了国际博物馆协会中国国家委员会</a:t>
            </a:r>
            <a:r>
              <a:rPr lang="zh-CN" altLang="en-US">
                <a:solidFill>
                  <a:schemeClr val="tx1">
                    <a:lumMod val="85000"/>
                    <a:lumOff val="15000"/>
                  </a:schemeClr>
                </a:solidFill>
                <a:cs typeface="+mn-ea"/>
                <a:sym typeface="+mn-lt"/>
              </a:rPr>
              <a:t>。每年</a:t>
            </a:r>
            <a:r>
              <a:rPr lang="en-US" altLang="zh-CN">
                <a:solidFill>
                  <a:schemeClr val="tx1">
                    <a:lumMod val="85000"/>
                    <a:lumOff val="15000"/>
                  </a:schemeClr>
                </a:solidFill>
                <a:cs typeface="+mn-ea"/>
                <a:sym typeface="+mn-lt"/>
              </a:rPr>
              <a:t>5</a:t>
            </a:r>
            <a:r>
              <a:rPr lang="zh-CN" altLang="en-US">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18</a:t>
            </a:r>
            <a:r>
              <a:rPr lang="zh-CN" altLang="en-US" dirty="0">
                <a:solidFill>
                  <a:schemeClr val="tx1">
                    <a:lumMod val="85000"/>
                    <a:lumOff val="15000"/>
                  </a:schemeClr>
                </a:solidFill>
                <a:cs typeface="+mn-ea"/>
                <a:sym typeface="+mn-lt"/>
              </a:rPr>
              <a:t>日在全国各省市区举办形式多样的纪念活动。</a:t>
            </a:r>
          </a:p>
        </p:txBody>
      </p:sp>
      <p:pic>
        <p:nvPicPr>
          <p:cNvPr id="22" name="图片 21" descr="E:\kinggsoft\kduu_ba\sp7\13\4月PPT\博物馆\5c938349dc2d1.jpg5c938349dc2d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90465" y="1652270"/>
            <a:ext cx="2211070" cy="266382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016001" y="2829645"/>
            <a:ext cx="5254171" cy="11406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714637"/>
                </a:solidFill>
                <a:effectLst/>
                <a:uLnTx/>
                <a:uFillTx/>
                <a:cs typeface="+mn-ea"/>
                <a:sym typeface="+mn-lt"/>
              </a:rPr>
              <a:t>通过这个主题，国际博物馆日希望大家关注这样的一个焦点：</a:t>
            </a:r>
            <a:endParaRPr kumimoji="0" lang="en-US" altLang="zh-CN" sz="2000" b="0" i="0" u="none" strike="noStrike" kern="1200" cap="none" spc="0" normalizeH="0" baseline="0" noProof="0" dirty="0">
              <a:ln>
                <a:noFill/>
              </a:ln>
              <a:solidFill>
                <a:srgbClr val="714637"/>
              </a:solidFill>
              <a:effectLst/>
              <a:uLnTx/>
              <a:uFillTx/>
              <a:cs typeface="+mn-ea"/>
              <a:sym typeface="+mn-lt"/>
            </a:endParaRPr>
          </a:p>
        </p:txBody>
      </p:sp>
      <p:sp>
        <p:nvSpPr>
          <p:cNvPr id="19" name="矩形 18"/>
          <p:cNvSpPr/>
          <p:nvPr/>
        </p:nvSpPr>
        <p:spPr>
          <a:xfrm>
            <a:off x="1016001" y="4117948"/>
            <a:ext cx="5254171" cy="87863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鼓励社区和博物馆从业者拥有多样化的观点，鼓励博物馆利用展览和讲故事的方式克服偏见。</a:t>
            </a:r>
            <a:endParaRPr kumimoji="0" lang="en-US" altLang="zh-CN"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10" name="图片 9" descr="E:\kinggsoft\kduu_ba\sp7\13\4月PPT\博物馆\5cab1f3c5c674.jpg5cab1f3c5c67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13080" y="2115492"/>
            <a:ext cx="4493548" cy="2995295"/>
          </a:xfrm>
          <a:prstGeom prst="rect">
            <a:avLst/>
          </a:prstGeom>
        </p:spPr>
      </p:pic>
      <p:sp>
        <p:nvSpPr>
          <p:cNvPr id="11" name="矩形 10"/>
          <p:cNvSpPr/>
          <p:nvPr/>
        </p:nvSpPr>
        <p:spPr>
          <a:xfrm>
            <a:off x="1125539" y="2442481"/>
            <a:ext cx="711200" cy="45719"/>
          </a:xfrm>
          <a:prstGeom prst="rect">
            <a:avLst/>
          </a:prstGeom>
          <a:solidFill>
            <a:srgbClr val="714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6"/>
          <p:cNvSpPr txBox="1"/>
          <p:nvPr/>
        </p:nvSpPr>
        <p:spPr>
          <a:xfrm>
            <a:off x="467545" y="6560059"/>
            <a:ext cx="1440159" cy="123111"/>
          </a:xfrm>
          <a:prstGeom prst="rect">
            <a:avLst/>
          </a:prstGeom>
          <a:noFill/>
        </p:spPr>
        <p:txBody>
          <a:bodyPr wrap="square" rtlCol="0">
            <a:spAutoFit/>
          </a:bodyPr>
          <a:lstStyle/>
          <a:p>
            <a:pPr>
              <a:lnSpc>
                <a:spcPct val="200000"/>
              </a:lnSpc>
            </a:pPr>
            <a:r>
              <a:rPr lang="zh-CN" altLang="en-US" sz="100" dirty="0">
                <a:solidFill>
                  <a:schemeClr val="bg1">
                    <a:lumMod val="85000"/>
                  </a:schemeClr>
                </a:solidFill>
                <a:ea typeface="微软雅黑" panose="020B0503020204020204" pitchFamily="34" charset="-122"/>
              </a:rPr>
              <a:t>节</a:t>
            </a:r>
            <a:r>
              <a:rPr lang="zh-CN" altLang="en-US" sz="100" dirty="0" smtClean="0">
                <a:solidFill>
                  <a:schemeClr val="bg1">
                    <a:lumMod val="85000"/>
                  </a:schemeClr>
                </a:solidFill>
                <a:ea typeface="微软雅黑" panose="020B0503020204020204" pitchFamily="34" charset="-122"/>
              </a:rPr>
              <a:t>日</a:t>
            </a:r>
            <a:r>
              <a:rPr lang="en-US" altLang="zh-CN" sz="100" dirty="0" smtClean="0">
                <a:solidFill>
                  <a:schemeClr val="bg1">
                    <a:lumMod val="85000"/>
                  </a:schemeClr>
                </a:solidFill>
                <a:ea typeface="微软雅黑" panose="020B0503020204020204" pitchFamily="34" charset="-122"/>
              </a:rPr>
              <a:t>PPT</a:t>
            </a:r>
            <a:r>
              <a:rPr lang="zh-CN" altLang="en-US" sz="100" dirty="0" smtClean="0">
                <a:solidFill>
                  <a:schemeClr val="bg1">
                    <a:lumMod val="85000"/>
                  </a:schemeClr>
                </a:solidFill>
                <a:ea typeface="微软雅黑" panose="020B0503020204020204" pitchFamily="34" charset="-122"/>
              </a:rPr>
              <a:t>模板 </a:t>
            </a:r>
            <a:r>
              <a:rPr lang="en-US" altLang="zh-CN" sz="100" dirty="0">
                <a:solidFill>
                  <a:schemeClr val="bg1">
                    <a:lumMod val="85000"/>
                  </a:schemeClr>
                </a:solidFill>
                <a:ea typeface="微软雅黑" panose="020B0503020204020204" pitchFamily="34" charset="-122"/>
              </a:rPr>
              <a:t>http://</a:t>
            </a:r>
            <a:r>
              <a:rPr lang="en-US" altLang="zh-CN" sz="100" dirty="0" smtClean="0">
                <a:solidFill>
                  <a:schemeClr val="bg1">
                    <a:lumMod val="85000"/>
                  </a:schemeClr>
                </a:solidFill>
                <a:ea typeface="微软雅黑" panose="020B0503020204020204" pitchFamily="34" charset="-122"/>
              </a:rPr>
              <a:t>www.ypppt.com/jieri</a:t>
            </a:r>
            <a:r>
              <a:rPr lang="en-US" altLang="zh-CN" sz="100" dirty="0">
                <a:solidFill>
                  <a:schemeClr val="bg1">
                    <a:lumMod val="85000"/>
                  </a:schemeClr>
                </a:solidFill>
                <a:ea typeface="微软雅黑" panose="020B0503020204020204" pitchFamily="34" charset="-122"/>
              </a:rPr>
              <a:t>/</a:t>
            </a:r>
            <a:endParaRPr lang="en-US" altLang="zh-CN" sz="100" dirty="0" smtClean="0">
              <a:solidFill>
                <a:schemeClr val="bg1">
                  <a:lumMod val="85000"/>
                </a:schemeClr>
              </a:solidFill>
              <a:ea typeface="微软雅黑" panose="020B0503020204020204" pitchFamily="34" charset="-122"/>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 name="标题 1"/>
          <p:cNvSpPr txBox="1"/>
          <p:nvPr/>
        </p:nvSpPr>
        <p:spPr>
          <a:xfrm>
            <a:off x="3216520" y="2801744"/>
            <a:ext cx="5711334" cy="150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8800" spc="-300" dirty="0">
                <a:solidFill>
                  <a:srgbClr val="080404"/>
                </a:solidFill>
                <a:latin typeface="+mn-lt"/>
                <a:ea typeface="+mn-ea"/>
                <a:cs typeface="+mn-ea"/>
                <a:sym typeface="+mn-lt"/>
              </a:rPr>
              <a:t>细说博物馆</a:t>
            </a:r>
          </a:p>
        </p:txBody>
      </p:sp>
      <p:sp>
        <p:nvSpPr>
          <p:cNvPr id="32" name="标题 1"/>
          <p:cNvSpPr txBox="1"/>
          <p:nvPr/>
        </p:nvSpPr>
        <p:spPr>
          <a:xfrm>
            <a:off x="4688703" y="1423735"/>
            <a:ext cx="2767006" cy="15044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6000" spc="-300">
                <a:solidFill>
                  <a:srgbClr val="080404"/>
                </a:solidFill>
                <a:latin typeface="+mn-lt"/>
                <a:ea typeface="+mn-ea"/>
                <a:cs typeface="+mn-ea"/>
                <a:sym typeface="+mn-lt"/>
              </a:rPr>
              <a:t>第二章</a:t>
            </a:r>
            <a:endParaRPr lang="zh-CN" altLang="en-US" sz="6000" spc="-300" dirty="0">
              <a:solidFill>
                <a:srgbClr val="080404"/>
              </a:solidFill>
              <a:latin typeface="+mn-lt"/>
              <a:ea typeface="+mn-ea"/>
              <a:cs typeface="+mn-ea"/>
              <a:sym typeface="+mn-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500" advTm="1000">
        <p159:morph option="byObject"/>
      </p:transition>
    </mc:Choice>
    <mc:Fallback>
      <p:transition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3"/>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pyttf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1496</Words>
  <Application>Microsoft Office PowerPoint</Application>
  <PresentationFormat>宽屏</PresentationFormat>
  <Paragraphs>102</Paragraphs>
  <Slides>24</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24</vt:i4>
      </vt:variant>
    </vt:vector>
  </HeadingPairs>
  <TitlesOfParts>
    <vt:vector size="34" baseType="lpstr">
      <vt:lpstr>Meiryo</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13</cp:revision>
  <dcterms:created xsi:type="dcterms:W3CDTF">2022-04-06T02:45:00Z</dcterms:created>
  <dcterms:modified xsi:type="dcterms:W3CDTF">2023-05-29T06:32:37Z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6C7031B74B734ECDAC7E57EFE7DC8446</vt:lpwstr>
  </property>
  <property fmtid="{D5CDD505-2E9C-101B-9397-08002B2CF9AE}" pid="3" name="KSOProductBuildVer">
    <vt:lpwstr>2052-11.1.0.11365</vt:lpwstr>
  </property>
</Properties>
</file>