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1"/>
  </p:notesMasterIdLst>
  <p:sldIdLst>
    <p:sldId id="289" r:id="rId4"/>
    <p:sldId id="290" r:id="rId5"/>
    <p:sldId id="257" r:id="rId6"/>
    <p:sldId id="274" r:id="rId7"/>
    <p:sldId id="272" r:id="rId8"/>
    <p:sldId id="293" r:id="rId9"/>
    <p:sldId id="26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87" r:id="rId25"/>
    <p:sldId id="309" r:id="rId26"/>
    <p:sldId id="310" r:id="rId27"/>
    <p:sldId id="311" r:id="rId28"/>
    <p:sldId id="292" r:id="rId29"/>
    <p:sldId id="31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FD"/>
    <a:srgbClr val="2A805A"/>
    <a:srgbClr val="F4A90B"/>
    <a:srgbClr val="097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315-2B0D-4814-9023-9F494956639D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3F66-B366-4166-AB2B-53693DB69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23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14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32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96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710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793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16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87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544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05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95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728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816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22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24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48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32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92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9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31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25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7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8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6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65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03F66-B366-4166-AB2B-53693DB692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5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3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0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22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6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6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8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64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04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1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29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43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7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783A-BBEC-4F7A-B334-904E64F22AB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983B-21D9-4A22-8A36-53F5EB2DD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1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5B9EECD-B540-4E93-90E9-5CCED8589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9701"/>
            <a:ext cx="12192000" cy="26527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86300F-1FB5-4BA2-9D1A-6AD152BA5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89" y="-245618"/>
            <a:ext cx="8946422" cy="53678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74541" y="742124"/>
            <a:ext cx="461665" cy="2239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汇报人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优品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768" y="4226631"/>
            <a:ext cx="6604864" cy="1107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63367" y="3429000"/>
            <a:ext cx="533332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kern="100" dirty="0">
                <a:solidFill>
                  <a:srgbClr val="2A805A"/>
                </a:solidFill>
                <a:cs typeface="+mn-ea"/>
                <a:sym typeface="+mn-lt"/>
              </a:rPr>
              <a:t>    </a:t>
            </a:r>
            <a:r>
              <a:rPr lang="zh-CN" altLang="en-US" sz="2000" kern="100" dirty="0">
                <a:solidFill>
                  <a:srgbClr val="2A805A"/>
                </a:solidFill>
                <a:cs typeface="+mn-ea"/>
                <a:sym typeface="+mn-lt"/>
              </a:rPr>
              <a:t>从气候特征来看，在小满节气到下一个芒种节气期间，全国各地都是渐次进入了夏季，南北温差进一步缩小，降水进一步增多。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小满的天气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5B3281-6A10-465E-83C0-DE20E0D9F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298" y="875664"/>
            <a:ext cx="4621968" cy="598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08169" y="236668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000" kern="100" dirty="0">
                <a:solidFill>
                  <a:srgbClr val="2A805A"/>
                </a:solidFill>
                <a:cs typeface="+mn-ea"/>
                <a:sym typeface="+mn-lt"/>
              </a:rPr>
              <a:t>02</a:t>
            </a:r>
            <a:endParaRPr kumimoji="0" lang="zh-CN" altLang="en-US" sz="8000" i="0" u="none" strike="noStrike" kern="0" cap="none" spc="0" normalizeH="0" baseline="0" noProof="0" dirty="0">
              <a:ln>
                <a:noFill/>
              </a:ln>
              <a:solidFill>
                <a:srgbClr val="2A80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 descr="1小满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308" y="377021"/>
            <a:ext cx="1024786" cy="14898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929" y="2306683"/>
            <a:ext cx="4785775" cy="1926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69799CD-BEB1-4E43-A482-6A006F6602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7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677F086-3893-43A7-969D-BDF6A8B8F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27" y="-2972"/>
            <a:ext cx="5252573" cy="350171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小满的食物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: 圆角 22"/>
          <p:cNvSpPr/>
          <p:nvPr/>
        </p:nvSpPr>
        <p:spPr>
          <a:xfrm>
            <a:off x="8950845" y="5045817"/>
            <a:ext cx="22669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食苦菜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793752" y="2344878"/>
            <a:ext cx="7585750" cy="12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春风吹，苦菜长，荒滩野地是粮仓。苦菜是中国人最早食用的野菜之一。《周书》：小满之日苦菜秀。《诗经》：采苦采苦，首阳之下。苦苦菜，带苦尝，虽逆口，胜空肠。苦苦菜被誉为“红军菜”、“长征菜”。</a:t>
            </a: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725489" y="3732277"/>
            <a:ext cx="780391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《本草纲目》：（苦苦菜）久服，安心益气，轻身、耐老。医学上多用苦苦菜来治疗热症，古人还用它醒酒。宁夏人喜欢把苦菜烫熟，冷淘凉拌，调以盐、醋、辣油或蒜泥，清凉辣香，吃馒头、米饭，使人食欲大增。也有用黄米汤将苦苦菜腌成黄色，吃起来酸中带甜，脆嫩爽口。有的人还将苦苦菜用开水烫熟，挤出苦汁，用以做汤、做馅、热炒、煮面，各具风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小满的习俗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: 圆角 22"/>
          <p:cNvSpPr/>
          <p:nvPr/>
        </p:nvSpPr>
        <p:spPr>
          <a:xfrm>
            <a:off x="1303339" y="2172508"/>
            <a:ext cx="18620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祭车神</a:t>
            </a: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740418" y="2073779"/>
            <a:ext cx="73581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祭车神是一些农村地区古老的小满习俗。在相关的传说里二车神，是一条白龙在小满时节，人们在水车蓦上放上鱼肉、香烛等物品祭拜，最有趣的地方是，在祭品中会有一杯白水，祭拜时将白水泼入田中，有祝福水砚涌旺的意思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1E8F08D-D7F3-4102-BFF8-9DDBFDCE3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" y="3414592"/>
            <a:ext cx="12192000" cy="3443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小满的习俗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: 圆角 22"/>
          <p:cNvSpPr/>
          <p:nvPr/>
        </p:nvSpPr>
        <p:spPr>
          <a:xfrm>
            <a:off x="5289151" y="1162270"/>
            <a:ext cx="1971675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祭蚕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969964" y="1967694"/>
            <a:ext cx="6540498" cy="38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相传小满为蚕神诞辰，因此江浙一带在小满节气期间有一个祈蚕节。我国农耕文化以“男耕女织”为典型。女织的原料北方以棉花为主，南方以蚕理为主。蚕丝需靠养蚕结茧抽丝而得，所以我国南方农村养蚕极为兴盛，尤其是江浙一带。</a:t>
            </a:r>
          </a:p>
          <a:p>
            <a:pPr>
              <a:lnSpc>
                <a:spcPct val="150000"/>
              </a:lnSpc>
            </a:pPr>
            <a:endParaRPr lang="zh-CN" altLang="en-US" kern="100" dirty="0">
              <a:solidFill>
                <a:srgbClr val="2A805A"/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蚕是娇养的“宠物”，很难养活。气沮、湿度，桑叶的冷、熟、干、湿等均影响蚕的生存。由于蚕难养，古代把蚕视作“天物”。为了祈求“天物”的宽恕和养蚕有个好的收成，因此人们在四月放蚕时节举行祈蚕节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B7A6960-3A22-4816-956C-0C2A673A36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4601" y="1136762"/>
            <a:ext cx="5497707" cy="5582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小满的习俗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: 圆角 22"/>
          <p:cNvSpPr/>
          <p:nvPr/>
        </p:nvSpPr>
        <p:spPr>
          <a:xfrm>
            <a:off x="969964" y="1950209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夏忙会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969964" y="2569812"/>
            <a:ext cx="4707588" cy="12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举办夏忙会，其主要目的是为了交流和购买生产工其、买卖牧畜、集杂粮食等，会期一般</a:t>
            </a:r>
            <a:r>
              <a:rPr lang="en-US" altLang="zh-CN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3-5</a:t>
            </a: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天，届时还会唱大戏以助兴。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14450" y="2446536"/>
            <a:ext cx="48574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小满时节等蚕丝都线制完毕，各家将其背到城里，卖给收丝的客商。吴地一般每年农历四月开始买卖蚕丝的集市，到晚市建立后方散，称之为卖新丝。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6608110" y="1872850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卖新丝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59B5953-09C3-460F-887B-4152887EE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8009"/>
            <a:ext cx="12192000" cy="3443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小满的习俗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: 圆角 22"/>
          <p:cNvSpPr/>
          <p:nvPr/>
        </p:nvSpPr>
        <p:spPr>
          <a:xfrm>
            <a:off x="5009876" y="1414547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看麦梢黄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958284" y="2071018"/>
            <a:ext cx="6927850" cy="12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每年麦子快要成熟的时候，女儿同女婿要如同过节一样，携带礼品如油旋馍、黄杏、黄瓜去探望娘家人，问候夏收的准备情况。</a:t>
            </a: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等娘家的麦收忙完后，母亲再探望女儿，关心女儿的操劳情况。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964906" y="4365679"/>
            <a:ext cx="6426994" cy="12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黄河流域各省份，农历四月刚刚忙着收麦打场。珠江流域播种秋稻，东北则正是棉花、小麦以及大豆下种的时期，高粱刚刚长出，又必须锄去杂草，剪除劣苗，小满节气正是农忙之时。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5058567" y="3791993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忙收种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4CD2E41-599F-4FED-A62E-70327B229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31" y="1244165"/>
            <a:ext cx="4029521" cy="6044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E78038B-D97F-4DE4-BE20-94B77A1B7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700"/>
            <a:ext cx="12192000" cy="6096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08169" y="236668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000" kern="100" dirty="0">
                <a:solidFill>
                  <a:srgbClr val="2A805A"/>
                </a:solidFill>
                <a:cs typeface="+mn-ea"/>
                <a:sym typeface="+mn-lt"/>
              </a:rPr>
              <a:t>03</a:t>
            </a:r>
            <a:endParaRPr kumimoji="0" lang="zh-CN" altLang="en-US" sz="8000" i="0" u="none" strike="noStrike" kern="0" cap="none" spc="0" normalizeH="0" baseline="0" noProof="0" dirty="0">
              <a:ln>
                <a:noFill/>
              </a:ln>
              <a:solidFill>
                <a:srgbClr val="2A80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 descr="1小满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308" y="377021"/>
            <a:ext cx="1024786" cy="14898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329" y="2121324"/>
            <a:ext cx="4785775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小满养生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69964" y="2973448"/>
            <a:ext cx="5659436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夏季日长夜短，气温高，人体新陈代谢旺，消耗大，易疲劳。因此，保持充足睡眠对于促进身体健康，提高工作、学习效率具有重要意义。为了保证充足的睡眠，应做到起居有律，注意卧室通风、凉爽，保持平静的心境，力求“心静自然凉”，以及适当午睡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136651" y="2022740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保证睡眠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5C9BDB1-3059-438C-9D32-E9243858E1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977956"/>
            <a:ext cx="5017776" cy="3578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小满养生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826777" y="2837817"/>
            <a:ext cx="591801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随着气温的上升，人们外出归来往往喜欢冲冷水澡。由于人体在阳光下吸收了大量的热，冷水澡会使全身毛孔迅速闭合，热量不能散发而滞留体内引起高热，还会因脑部毛细血管迅速收缩而引起供血不足，轻则头晕目眩，重则还会引起休克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9471182" y="1918113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少洗冷水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98A8FDE-F775-4EE1-AFBD-1A7E06C2BC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58" y="1071154"/>
            <a:ext cx="5299023" cy="5299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753893C-9407-4C05-97E1-CA2957E86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700"/>
            <a:ext cx="12192000" cy="609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852403" y="576436"/>
            <a:ext cx="23328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i="0" u="none" strike="noStrike" kern="100" cap="none" spc="0" normalizeH="0" baseline="0" noProof="0" dirty="0">
                <a:ln>
                  <a:noFill/>
                </a:ln>
                <a:solidFill>
                  <a:srgbClr val="2A805A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  <a:endParaRPr kumimoji="0" lang="zh-CN" altLang="en-US" sz="8000" i="0" u="none" strike="noStrike" kern="0" cap="none" spc="0" normalizeH="0" baseline="0" noProof="0" dirty="0">
              <a:ln>
                <a:noFill/>
              </a:ln>
              <a:solidFill>
                <a:srgbClr val="2A80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96032" y="1938788"/>
            <a:ext cx="2990376" cy="707886"/>
            <a:chOff x="4156124" y="2098197"/>
            <a:chExt cx="2990376" cy="707886"/>
          </a:xfrm>
        </p:grpSpPr>
        <p:grpSp>
          <p:nvGrpSpPr>
            <p:cNvPr id="32" name="组合 31"/>
            <p:cNvGrpSpPr/>
            <p:nvPr/>
          </p:nvGrpSpPr>
          <p:grpSpPr>
            <a:xfrm>
              <a:off x="4156124" y="2196483"/>
              <a:ext cx="609600" cy="609600"/>
              <a:chOff x="6479983" y="1608166"/>
              <a:chExt cx="609600" cy="6096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6479983" y="1608166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6556183" y="1684366"/>
                <a:ext cx="457200" cy="457200"/>
              </a:xfrm>
              <a:prstGeom prst="ellipse">
                <a:avLst/>
              </a:prstGeom>
              <a:solidFill>
                <a:srgbClr val="2A80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6609475" y="1734142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i="1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lang="zh-CN" altLang="en-US" i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4903578" y="2098197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4000" kern="100" dirty="0">
                  <a:solidFill>
                    <a:srgbClr val="2A805A"/>
                  </a:solidFill>
                  <a:cs typeface="+mn-ea"/>
                  <a:sym typeface="+mn-lt"/>
                </a:rPr>
                <a:t>小满节气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96032" y="3206814"/>
            <a:ext cx="2884577" cy="707886"/>
            <a:chOff x="4156124" y="2098197"/>
            <a:chExt cx="2884577" cy="707886"/>
          </a:xfrm>
        </p:grpSpPr>
        <p:grpSp>
          <p:nvGrpSpPr>
            <p:cNvPr id="38" name="组合 37"/>
            <p:cNvGrpSpPr/>
            <p:nvPr/>
          </p:nvGrpSpPr>
          <p:grpSpPr>
            <a:xfrm>
              <a:off x="4156124" y="2196483"/>
              <a:ext cx="609600" cy="609600"/>
              <a:chOff x="6479983" y="1608166"/>
              <a:chExt cx="609600" cy="6096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6479983" y="1608166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556183" y="1684366"/>
                <a:ext cx="457200" cy="457200"/>
              </a:xfrm>
              <a:prstGeom prst="ellipse">
                <a:avLst/>
              </a:prstGeom>
              <a:solidFill>
                <a:srgbClr val="2A80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609475" y="1734142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i="1" dirty="0">
                    <a:solidFill>
                      <a:prstClr val="white"/>
                    </a:solidFill>
                    <a:cs typeface="+mn-ea"/>
                    <a:sym typeface="+mn-lt"/>
                  </a:rPr>
                  <a:t>2</a:t>
                </a:r>
                <a:endParaRPr lang="zh-CN" altLang="en-US" i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651906" y="2098197"/>
              <a:ext cx="23887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4000" kern="100" dirty="0">
                  <a:solidFill>
                    <a:srgbClr val="2A805A"/>
                  </a:solidFill>
                  <a:cs typeface="+mn-ea"/>
                  <a:sym typeface="+mn-lt"/>
                </a:rPr>
                <a:t> 小满习俗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28034" y="3130614"/>
            <a:ext cx="2967934" cy="707886"/>
            <a:chOff x="4156124" y="2098197"/>
            <a:chExt cx="2967934" cy="707886"/>
          </a:xfrm>
        </p:grpSpPr>
        <p:grpSp>
          <p:nvGrpSpPr>
            <p:cNvPr id="51" name="组合 50"/>
            <p:cNvGrpSpPr/>
            <p:nvPr/>
          </p:nvGrpSpPr>
          <p:grpSpPr>
            <a:xfrm>
              <a:off x="4156124" y="2196483"/>
              <a:ext cx="609600" cy="609600"/>
              <a:chOff x="6479983" y="1608166"/>
              <a:chExt cx="609600" cy="6096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479983" y="1608166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6556183" y="1684366"/>
                <a:ext cx="457200" cy="457200"/>
              </a:xfrm>
              <a:prstGeom prst="ellipse">
                <a:avLst/>
              </a:prstGeom>
              <a:solidFill>
                <a:srgbClr val="2A80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6609475" y="1734142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i="1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lang="zh-CN" altLang="en-US" i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4651906" y="2098197"/>
              <a:ext cx="2472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zh-CN" altLang="en-US" sz="4000" i="0" u="none" strike="noStrike" kern="100" cap="none" spc="0" normalizeH="0" baseline="0" noProof="0" dirty="0">
                  <a:ln>
                    <a:noFill/>
                  </a:ln>
                  <a:solidFill>
                    <a:srgbClr val="818597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lang="zh-CN" altLang="en-US" sz="4000" kern="100" dirty="0">
                  <a:solidFill>
                    <a:srgbClr val="2A805A"/>
                  </a:solidFill>
                  <a:cs typeface="+mn-ea"/>
                  <a:sym typeface="+mn-lt"/>
                </a:rPr>
                <a:t>小满诗词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728034" y="1866216"/>
            <a:ext cx="2884577" cy="707886"/>
            <a:chOff x="4156124" y="2098197"/>
            <a:chExt cx="2884577" cy="707886"/>
          </a:xfrm>
        </p:grpSpPr>
        <p:grpSp>
          <p:nvGrpSpPr>
            <p:cNvPr id="78" name="组合 77"/>
            <p:cNvGrpSpPr/>
            <p:nvPr/>
          </p:nvGrpSpPr>
          <p:grpSpPr>
            <a:xfrm>
              <a:off x="4156124" y="2196483"/>
              <a:ext cx="609600" cy="609600"/>
              <a:chOff x="6479983" y="1608166"/>
              <a:chExt cx="609600" cy="6096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6479983" y="1608166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6556183" y="1684366"/>
                <a:ext cx="457200" cy="457200"/>
              </a:xfrm>
              <a:prstGeom prst="ellipse">
                <a:avLst/>
              </a:prstGeom>
              <a:solidFill>
                <a:srgbClr val="2A80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6609475" y="1734142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i="1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lang="zh-CN" altLang="en-US" i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4651906" y="2098197"/>
              <a:ext cx="23887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zh-CN" altLang="en-US" sz="4000" i="0" u="none" strike="noStrike" kern="100" cap="none" spc="0" normalizeH="0" baseline="0" noProof="0" dirty="0">
                  <a:ln>
                    <a:noFill/>
                  </a:ln>
                  <a:solidFill>
                    <a:srgbClr val="818597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lang="zh-CN" altLang="en-US" sz="4000" kern="100" dirty="0">
                  <a:solidFill>
                    <a:srgbClr val="2A805A"/>
                  </a:solidFill>
                  <a:cs typeface="+mn-ea"/>
                  <a:sym typeface="+mn-lt"/>
                </a:rPr>
                <a:t>小满养生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74198" y="754602"/>
            <a:ext cx="155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2F4FD"/>
                </a:solidFill>
              </a:rPr>
              <a:t>https://www.ypppt.com/</a:t>
            </a:r>
            <a:endParaRPr lang="zh-CN" altLang="en-US" sz="800" dirty="0">
              <a:solidFill>
                <a:srgbClr val="E2F4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小满养生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149534" y="2902335"/>
            <a:ext cx="5659436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由于夏季人的胃酸分泌减少，加之饮水较多，冲淡胃酸，导致机体消化功能较弱，故饮食应该清淡一些。但清淡并不等于素食，素菜中虽然含有大量的膳食纤维及丰富的维生素，但缺乏人体所需的蛋白质，可适当摄入一些瘦肉、蛋、奶、鱼以及豆制品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228389" y="2116602"/>
            <a:ext cx="1840350" cy="578882"/>
          </a:xfrm>
          <a:prstGeom prst="roundRect">
            <a:avLst/>
          </a:prstGeom>
          <a:solidFill>
            <a:srgbClr val="2A805A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chemeClr val="bg1"/>
                </a:solidFill>
                <a:cs typeface="+mn-ea"/>
                <a:sym typeface="+mn-lt"/>
              </a:rPr>
              <a:t>饮食合理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795A84F-55EC-40D6-AB1B-5E617C3879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960" y="1293404"/>
            <a:ext cx="4741398" cy="4741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08169" y="236668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000" kern="100" dirty="0">
                <a:solidFill>
                  <a:srgbClr val="2A805A"/>
                </a:solidFill>
                <a:cs typeface="+mn-ea"/>
                <a:sym typeface="+mn-lt"/>
              </a:rPr>
              <a:t>04</a:t>
            </a:r>
            <a:endParaRPr kumimoji="0" lang="zh-CN" altLang="en-US" sz="8000" i="0" u="none" strike="noStrike" kern="0" cap="none" spc="0" normalizeH="0" baseline="0" noProof="0" dirty="0">
              <a:ln>
                <a:noFill/>
              </a:ln>
              <a:solidFill>
                <a:srgbClr val="2A80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 descr="1小满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308" y="377021"/>
            <a:ext cx="1024786" cy="14898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329" y="2331878"/>
            <a:ext cx="4785775" cy="1926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3001167-4BA2-4929-BA6A-0AA16C7B4C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7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3792628" y="2356933"/>
            <a:ext cx="542925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 dirty="0">
                <a:latin typeface="+mn-lt"/>
                <a:cs typeface="+mn-ea"/>
                <a:sym typeface="+mn-lt"/>
              </a:rPr>
              <a:t>   </a:t>
            </a: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《小满》</a:t>
            </a:r>
            <a:r>
              <a:rPr lang="zh-CN" altLang="en-US" sz="28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（宋欧阳修）</a:t>
            </a:r>
          </a:p>
          <a:p>
            <a:endParaRPr lang="zh-CN" altLang="en-US" sz="3600" dirty="0">
              <a:solidFill>
                <a:srgbClr val="2A805A"/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夜莺啼绿柳，皓月醒长空。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      最爱垄头麦，迎风笑落红。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060576" y="530225"/>
            <a:ext cx="3289297" cy="631825"/>
            <a:chOff x="682627" y="674495"/>
            <a:chExt cx="3289297" cy="631825"/>
          </a:xfrm>
        </p:grpSpPr>
        <p:sp>
          <p:nvSpPr>
            <p:cNvPr id="21" name="矩形 20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b="1" kern="100" dirty="0">
                  <a:solidFill>
                    <a:srgbClr val="2A805A"/>
                  </a:solidFill>
                  <a:cs typeface="+mn-ea"/>
                  <a:sym typeface="+mn-lt"/>
                </a:rPr>
                <a:t>小满诗歌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23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331EE51-CE6A-4118-8E8E-3595AEF8E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61" y="1841887"/>
            <a:ext cx="3908736" cy="50591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261DAD9-272E-44EC-AC24-F358B96A08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777" y="58057"/>
            <a:ext cx="4827070" cy="321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60576" y="530225"/>
            <a:ext cx="3289297" cy="631825"/>
            <a:chOff x="682627" y="674495"/>
            <a:chExt cx="3289297" cy="631825"/>
          </a:xfrm>
        </p:grpSpPr>
        <p:sp>
          <p:nvSpPr>
            <p:cNvPr id="4" name="矩形 3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b="1" kern="100" dirty="0">
                  <a:solidFill>
                    <a:srgbClr val="2A805A"/>
                  </a:solidFill>
                  <a:cs typeface="+mn-ea"/>
                  <a:sym typeface="+mn-lt"/>
                </a:rPr>
                <a:t>小满诗歌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6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4570352" y="1470370"/>
            <a:ext cx="5694272" cy="43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latin typeface="+mn-lt"/>
                <a:cs typeface="+mn-ea"/>
                <a:sym typeface="+mn-lt"/>
              </a:rPr>
              <a:t>  </a:t>
            </a:r>
            <a:r>
              <a:rPr lang="en-US" altLang="zh-CN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归田园四时乐春夏二首</a:t>
            </a:r>
            <a:r>
              <a:rPr lang="en-US" altLang="zh-CN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》</a:t>
            </a:r>
          </a:p>
          <a:p>
            <a:endParaRPr lang="zh-CN" altLang="en-US" sz="2800" dirty="0">
              <a:solidFill>
                <a:srgbClr val="2A805A"/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南风原头吹百草， 草木丛深茅舍小。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麦穗初齐稚子娇， 桑叶正肥蚕食饱。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老翁但喜岁年熟， 饷妇安知时节好。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野棠梨密啼晚莺， 海石榴红啭山鸟。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田家此乐知者谁？ 我独知之归不早。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乞身当及强健时， 顾我蹉跎已衰老。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45F0B0F-6976-45D8-BA78-0C5A2E948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6" y="1162050"/>
            <a:ext cx="3828773" cy="5743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60576" y="530225"/>
            <a:ext cx="3289297" cy="631825"/>
            <a:chOff x="682627" y="674495"/>
            <a:chExt cx="3289297" cy="631825"/>
          </a:xfrm>
        </p:grpSpPr>
        <p:sp>
          <p:nvSpPr>
            <p:cNvPr id="4" name="矩形 3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b="1" kern="100" dirty="0">
                  <a:solidFill>
                    <a:srgbClr val="2A805A"/>
                  </a:solidFill>
                  <a:cs typeface="+mn-ea"/>
                  <a:sym typeface="+mn-lt"/>
                </a:rPr>
                <a:t>小满诗歌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6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3312826" y="2453491"/>
            <a:ext cx="6497924" cy="3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latin typeface="+mn-lt"/>
                <a:cs typeface="+mn-ea"/>
                <a:sym typeface="+mn-lt"/>
              </a:rPr>
              <a:t>     </a:t>
            </a:r>
            <a:r>
              <a:rPr lang="en-US" altLang="zh-CN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遣兴</a:t>
            </a:r>
            <a:r>
              <a:rPr lang="en-US" altLang="zh-CN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》</a:t>
            </a: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（宋 王之道）</a:t>
            </a:r>
          </a:p>
          <a:p>
            <a:endParaRPr lang="zh-CN" altLang="en-US" sz="2800" dirty="0">
              <a:solidFill>
                <a:srgbClr val="2A805A"/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     步屧随儿辈，  临池得凭栏。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　   久阴东虹断，  小满北风寒。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　   点水荷三叠，  依墙竹数竿。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　   乍晴何所喜，  云际远山攒。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CB1306B-2834-43D0-AA09-E7E878BF4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61" y="1841887"/>
            <a:ext cx="3908736" cy="50591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F264DF1-E228-4776-987F-6D0127942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777" y="58057"/>
            <a:ext cx="4827070" cy="321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60576" y="530225"/>
            <a:ext cx="3289297" cy="631825"/>
            <a:chOff x="682627" y="674495"/>
            <a:chExt cx="3289297" cy="631825"/>
          </a:xfrm>
        </p:grpSpPr>
        <p:sp>
          <p:nvSpPr>
            <p:cNvPr id="4" name="矩形 3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b="1" kern="100" dirty="0">
                  <a:solidFill>
                    <a:srgbClr val="2A805A"/>
                  </a:solidFill>
                  <a:cs typeface="+mn-ea"/>
                  <a:sym typeface="+mn-lt"/>
                </a:rPr>
                <a:t>小满诗歌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6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5951390" y="1948964"/>
            <a:ext cx="569427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latin typeface="+mn-lt"/>
                <a:cs typeface="+mn-ea"/>
                <a:sym typeface="+mn-lt"/>
              </a:rPr>
              <a:t>    </a:t>
            </a:r>
            <a:r>
              <a:rPr lang="en-US" altLang="zh-CN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晨征</a:t>
            </a:r>
            <a:r>
              <a:rPr lang="en-US" altLang="zh-CN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》</a:t>
            </a:r>
            <a:r>
              <a:rPr lang="zh-CN" altLang="en-US" sz="32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（宋 巩丰）</a:t>
            </a:r>
            <a:endParaRPr lang="en-US" altLang="zh-CN" sz="3200" dirty="0">
              <a:solidFill>
                <a:srgbClr val="2A805A"/>
              </a:solidFill>
              <a:latin typeface="+mn-lt"/>
              <a:cs typeface="+mn-ea"/>
              <a:sym typeface="+mn-lt"/>
            </a:endParaRPr>
          </a:p>
          <a:p>
            <a:endParaRPr lang="zh-CN" altLang="en-US" sz="3200" dirty="0">
              <a:solidFill>
                <a:srgbClr val="2A805A"/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静观群动亦劳哉，岂独吾为旅食催。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鸡唱未圆天已晓，蛙鸣初散雨还来。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清和入序殊无暑，小满先时政有雷。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A805A"/>
                </a:solidFill>
                <a:latin typeface="+mn-lt"/>
                <a:cs typeface="+mn-ea"/>
                <a:sym typeface="+mn-lt"/>
              </a:rPr>
              <a:t>　酒贱茶饶新而熟，不妨乘兴且徘徊。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93F2B47-8B6C-4AAF-9905-5E343EC2D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29" y="1454045"/>
            <a:ext cx="5122237" cy="5201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01EA93F-EEF1-449D-A4F3-155165AEEED6}"/>
              </a:ext>
            </a:extLst>
          </p:cNvPr>
          <p:cNvSpPr txBox="1"/>
          <p:nvPr/>
        </p:nvSpPr>
        <p:spPr>
          <a:xfrm>
            <a:off x="10974541" y="742124"/>
            <a:ext cx="461665" cy="2239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汇报人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优品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29F733-E5F6-4FDA-BF1C-E54205C76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9701"/>
            <a:ext cx="12192000" cy="26527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EEDB10D-A11B-4969-AC3D-9AAA9B3E3E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89" y="-236740"/>
            <a:ext cx="8946422" cy="53678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457AB35-ADFC-4D2C-A2EC-879334899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768" y="4226631"/>
            <a:ext cx="6604864" cy="1107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0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1333422-FE36-4C6E-8284-E540B8DA8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700"/>
            <a:ext cx="12192000" cy="6096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08169" y="236668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000" kern="100" dirty="0">
                <a:solidFill>
                  <a:srgbClr val="2A805A"/>
                </a:solidFill>
                <a:cs typeface="+mn-ea"/>
                <a:sym typeface="+mn-lt"/>
              </a:rPr>
              <a:t>01</a:t>
            </a:r>
            <a:endParaRPr kumimoji="0" lang="zh-CN" altLang="en-US" sz="8000" i="0" u="none" strike="noStrike" kern="0" cap="none" spc="0" normalizeH="0" baseline="0" noProof="0" dirty="0">
              <a:ln>
                <a:noFill/>
              </a:ln>
              <a:solidFill>
                <a:srgbClr val="2A80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 descr="1小满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308" y="377021"/>
            <a:ext cx="1024786" cy="14898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452" y="2269805"/>
            <a:ext cx="4785775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566EB3E-75AB-4951-89DB-A989B889C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434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69327" y="1762531"/>
            <a:ext cx="10253345" cy="26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    小满（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grainbuds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），是二十四节气之一，夏季的第二个节气。其含义是夏熟作物的籽粒开始灌浆饱满，但还未成熟，只是小满，还未大满。每年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5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月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20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日到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22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日之间视太阳到达黄径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60°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时为小满。这时中国北方早稻开始结穗，在禾稻上始见小粒的谷实、满满的，南方进入夏收夏种季节。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kern="100" dirty="0">
              <a:solidFill>
                <a:srgbClr val="155426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    2016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年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11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月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30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日，中国“二十四节气”正式列入联合国非遗名录。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sz="2000" kern="100" dirty="0">
              <a:solidFill>
                <a:srgbClr val="2A805A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5135" y="721545"/>
            <a:ext cx="2466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3200" kern="100" dirty="0">
                <a:solidFill>
                  <a:srgbClr val="2A805A"/>
                </a:solidFill>
                <a:cs typeface="+mn-ea"/>
                <a:sym typeface="+mn-lt"/>
              </a:rPr>
              <a:t>小满由来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rgbClr val="2A80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31547" y="566125"/>
            <a:ext cx="341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5.20~5.22</a:t>
            </a:r>
            <a:endParaRPr lang="zh-CN" altLang="en-US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32115" y="661140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1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89426" y="641338"/>
            <a:ext cx="3289297" cy="631825"/>
            <a:chOff x="682627" y="674495"/>
            <a:chExt cx="3289297" cy="631825"/>
          </a:xfrm>
        </p:grpSpPr>
        <p:sp>
          <p:nvSpPr>
            <p:cNvPr id="11" name="矩形 10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节 气 由 来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2A805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3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948392" y="1629448"/>
            <a:ext cx="10295215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155426"/>
                </a:solidFill>
                <a:cs typeface="+mn-ea"/>
                <a:sym typeface="+mn-lt"/>
              </a:rPr>
              <a:t>   </a:t>
            </a:r>
            <a:r>
              <a:rPr lang="en-US" altLang="zh-CN" kern="100" dirty="0">
                <a:solidFill>
                  <a:srgbClr val="2A805A"/>
                </a:solidFill>
                <a:cs typeface="+mn-ea"/>
                <a:sym typeface="+mn-lt"/>
              </a:rPr>
              <a:t>《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kern="100" dirty="0">
                <a:solidFill>
                  <a:srgbClr val="2A805A"/>
                </a:solidFill>
                <a:cs typeface="+mn-ea"/>
                <a:sym typeface="+mn-lt"/>
              </a:rPr>
              <a:t>》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：“四月中，小满者，物致于此小得盈满。”这时全国北方地区麦类等夏熟作物籽粒已开始饱满，但还没有成熟，约相当乳熟后期，所以叫小满。</a:t>
            </a:r>
            <a:endParaRPr lang="zh-CN" altLang="en-US" sz="2000" kern="100" dirty="0">
              <a:solidFill>
                <a:srgbClr val="2A805A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2195" y="3389630"/>
            <a:ext cx="350393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155426"/>
                </a:solidFill>
                <a:cs typeface="+mn-ea"/>
                <a:sym typeface="+mn-lt"/>
              </a:rPr>
              <a:t> 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南方地区的农谚赋予小满以新的寓意：“小满不满，干断田坎”；“小满不满，芒种不管”。</a:t>
            </a:r>
            <a:endParaRPr lang="zh-CN" altLang="en-US" sz="2000" kern="100" dirty="0">
              <a:solidFill>
                <a:srgbClr val="2A805A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21959" y="3342833"/>
            <a:ext cx="3318016" cy="179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rgbClr val="2A805A"/>
                </a:solidFill>
                <a:cs typeface="+mn-ea"/>
                <a:sym typeface="+mn-lt"/>
              </a:rPr>
              <a:t>  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把“满”用来形容雨水的盈缺，指出小满时田里如果蓄不满水，就可能造成田坎干裂，甚至芒种时也无法栽插水稻。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600098C8-2265-4A66-B0F6-C1F0F1475F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922" y="2619236"/>
            <a:ext cx="4880280" cy="3560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89426" y="641338"/>
            <a:ext cx="3289297" cy="631825"/>
            <a:chOff x="682627" y="674495"/>
            <a:chExt cx="3289297" cy="631825"/>
          </a:xfrm>
        </p:grpSpPr>
        <p:sp>
          <p:nvSpPr>
            <p:cNvPr id="11" name="矩形 10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小满三候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2A805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3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1777068" y="1639033"/>
            <a:ext cx="8176558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155426"/>
                </a:solidFill>
                <a:cs typeface="+mn-ea"/>
                <a:sym typeface="+mn-lt"/>
              </a:rPr>
              <a:t>我国古代将小满分为三候：“一候苦菜秀；二候靡草死；三候麦秋至。”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177424" y="2581183"/>
            <a:ext cx="926082" cy="400050"/>
          </a:xfrm>
          <a:prstGeom prst="round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一候</a:t>
            </a:r>
          </a:p>
        </p:txBody>
      </p:sp>
      <p:sp>
        <p:nvSpPr>
          <p:cNvPr id="3" name="矩形 2"/>
          <p:cNvSpPr/>
          <p:nvPr/>
        </p:nvSpPr>
        <p:spPr>
          <a:xfrm>
            <a:off x="1552575" y="3125850"/>
            <a:ext cx="2362200" cy="175323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这种多年生菊科植物春夏开花。感觉火气而生苦味，嫩时可食此时呈现出秀丽景色。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5521323" y="2577387"/>
            <a:ext cx="926082" cy="400050"/>
          </a:xfrm>
          <a:prstGeom prst="round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二候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8772012" y="2550146"/>
            <a:ext cx="926082" cy="400050"/>
          </a:xfrm>
          <a:prstGeom prst="round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三候</a:t>
            </a:r>
          </a:p>
        </p:txBody>
      </p:sp>
      <p:sp>
        <p:nvSpPr>
          <p:cNvPr id="21" name="矩形 20"/>
          <p:cNvSpPr/>
          <p:nvPr/>
        </p:nvSpPr>
        <p:spPr>
          <a:xfrm>
            <a:off x="4803140" y="3183255"/>
            <a:ext cx="2470150" cy="175323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按东汉郑玄的解释：荠、葶苈（</a:t>
            </a:r>
            <a:r>
              <a:rPr lang="en-US" altLang="zh-CN" kern="100" dirty="0">
                <a:solidFill>
                  <a:srgbClr val="155426"/>
                </a:solidFill>
                <a:cs typeface="+mn-ea"/>
                <a:sym typeface="+mn-lt"/>
              </a:rPr>
              <a:t>tíng </a:t>
            </a:r>
            <a:r>
              <a:rPr lang="en-US" altLang="zh-CN" kern="100" dirty="0" err="1">
                <a:solidFill>
                  <a:srgbClr val="155426"/>
                </a:solidFill>
                <a:cs typeface="+mn-ea"/>
                <a:sym typeface="+mn-lt"/>
              </a:rPr>
              <a:t>lì</a:t>
            </a: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）之类枝叶细的草入夏畏于阳气，便枯死了。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053953" y="3169686"/>
            <a:ext cx="2362200" cy="175323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155426"/>
                </a:solidFill>
                <a:cs typeface="+mn-ea"/>
                <a:sym typeface="+mn-lt"/>
              </a:rPr>
              <a:t>小满过后，盛夏就要来了，夏麦也快要到收获的季节了</a:t>
            </a:r>
            <a:endParaRPr lang="en-US" altLang="zh-CN" kern="100" dirty="0">
              <a:solidFill>
                <a:srgbClr val="155426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kern="100" dirty="0">
              <a:solidFill>
                <a:srgbClr val="1554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bldLvl="0" animBg="1"/>
      <p:bldP spid="19" grpId="0" animBg="1"/>
      <p:bldP spid="20" grpId="0" animBg="1"/>
      <p:bldP spid="21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19452" y="2175862"/>
            <a:ext cx="916305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2A805A"/>
                </a:solidFill>
                <a:cs typeface="+mn-ea"/>
                <a:sym typeface="+mn-lt"/>
              </a:rPr>
              <a:t>    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“小满大满江河满”反映了这一地区降雨多、雨量大的气候特征 一般来说，如果此时北方冷空气可以深入到我国较南的地区，南方暖湿气流也强盛的话，那么就很容易在华南一带造成暴雨或特大暴雨。因此，小满节气的后期往往是这些地区防汛的紧张阶段。 </a:t>
            </a:r>
            <a:endParaRPr lang="zh-CN" altLang="en-US" sz="2000" kern="100" dirty="0">
              <a:solidFill>
                <a:srgbClr val="2A805A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小满的天气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5194473" y="1504934"/>
            <a:ext cx="180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rgbClr val="2A805A"/>
                </a:solidFill>
                <a:cs typeface="+mn-ea"/>
                <a:sym typeface="+mn-lt"/>
              </a:rPr>
              <a:t>南方地区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BABF707-3D09-4665-88A6-37F26D7B5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43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562100" y="2205633"/>
            <a:ext cx="9320402" cy="179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2A805A"/>
                </a:solidFill>
                <a:cs typeface="+mn-ea"/>
                <a:sym typeface="+mn-lt"/>
              </a:rPr>
              <a:t>“小满不下，黄梅偏少”、“小满无雨，芒种无水” 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对于长江中下游地区来说，如果这个阶段雨水偏少，可能是太平洋上的副热带高压势力较弱，位置偏南，意味着到了黄梅时节，降水可能就会偏少。因此有民谚说“小满不下，黄梅偏少”；“小满无雨，芒种无水”。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小满的天气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5194473" y="1504934"/>
            <a:ext cx="2339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rgbClr val="2A805A"/>
                </a:solidFill>
                <a:cs typeface="+mn-ea"/>
                <a:sym typeface="+mn-lt"/>
              </a:rPr>
              <a:t>长江中下游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A3DF8A72-A872-458C-BDF0-8D4EF7EAB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43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52501" y="2108623"/>
            <a:ext cx="1068069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2A805A"/>
                </a:solidFill>
                <a:cs typeface="+mn-ea"/>
                <a:sym typeface="+mn-lt"/>
              </a:rPr>
              <a:t>“小满不满，麦有一险” 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这“一险“就是指小麦在此时刚刚进入乳熟阶段，非常容易遭受干热风的侵害，从而导致小麦灌浆不足、粒籽干瘪而减产。防御干热风的方法很多，比如营造防护林带、喷洒化学药物等都是十分有效的措施。 </a:t>
            </a:r>
          </a:p>
          <a:p>
            <a:pPr lvl="0">
              <a:lnSpc>
                <a:spcPct val="150000"/>
              </a:lnSpc>
              <a:defRPr/>
            </a:pPr>
            <a:endParaRPr lang="zh-CN" altLang="en-US" kern="100" dirty="0">
              <a:solidFill>
                <a:srgbClr val="2A805A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2A805A"/>
                </a:solidFill>
                <a:cs typeface="+mn-ea"/>
                <a:sym typeface="+mn-lt"/>
              </a:rPr>
              <a:t>“小满动三车，忙得不知他” 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这里的三车指的是水车、油车和丝车。此时，农田里的庄稼需要充裕的水分，农民们便忙着踏水车翻水；收割下来的油菜籽也等待着农人们去舂（</a:t>
            </a:r>
            <a:r>
              <a:rPr lang="en-US" altLang="zh-CN" kern="100" dirty="0" err="1">
                <a:solidFill>
                  <a:srgbClr val="2A805A"/>
                </a:solidFill>
                <a:cs typeface="+mn-ea"/>
                <a:sym typeface="+mn-lt"/>
              </a:rPr>
              <a:t>chong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）打，做成清香四溢的菜籽油；田里的农活自然不能耽误。可家里的蚕宝宝也要细心照料，小满前后，蚕要开始结茧了，养蚕人家忙着摇动丝车缫（</a:t>
            </a:r>
            <a:r>
              <a:rPr lang="en-US" altLang="zh-CN" kern="100" dirty="0" err="1">
                <a:solidFill>
                  <a:srgbClr val="2A805A"/>
                </a:solidFill>
                <a:cs typeface="+mn-ea"/>
                <a:sym typeface="+mn-lt"/>
              </a:rPr>
              <a:t>sao</a:t>
            </a:r>
            <a:r>
              <a:rPr lang="zh-CN" altLang="en-US" kern="100" dirty="0">
                <a:solidFill>
                  <a:srgbClr val="2A805A"/>
                </a:solidFill>
                <a:cs typeface="+mn-ea"/>
                <a:sym typeface="+mn-lt"/>
              </a:rPr>
              <a:t>一声）丝。蚕农丝商无不满怀期望，等待着收获的日子快快到来。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7852" y="661579"/>
            <a:ext cx="3289297" cy="631825"/>
            <a:chOff x="682627" y="674495"/>
            <a:chExt cx="3289297" cy="631825"/>
          </a:xfrm>
        </p:grpSpPr>
        <p:sp>
          <p:nvSpPr>
            <p:cNvPr id="16" name="矩形 15"/>
            <p:cNvSpPr/>
            <p:nvPr/>
          </p:nvSpPr>
          <p:spPr>
            <a:xfrm>
              <a:off x="1505135" y="721545"/>
              <a:ext cx="24667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kern="100" dirty="0">
                  <a:solidFill>
                    <a:srgbClr val="2A805A"/>
                  </a:solidFill>
                  <a:cs typeface="+mn-ea"/>
                  <a:sym typeface="+mn-lt"/>
                </a:rPr>
                <a:t>小满的天气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2627" y="674495"/>
              <a:ext cx="725487" cy="631825"/>
              <a:chOff x="8740777" y="5792788"/>
              <a:chExt cx="725487" cy="631825"/>
            </a:xfrm>
            <a:solidFill>
              <a:srgbClr val="2A805A"/>
            </a:solidFill>
          </p:grpSpPr>
          <p:sp>
            <p:nvSpPr>
              <p:cNvPr id="18" name="Freeform 166"/>
              <p:cNvSpPr/>
              <p:nvPr/>
            </p:nvSpPr>
            <p:spPr bwMode="auto">
              <a:xfrm>
                <a:off x="8888414" y="5894388"/>
                <a:ext cx="454025" cy="530225"/>
              </a:xfrm>
              <a:custGeom>
                <a:avLst/>
                <a:gdLst>
                  <a:gd name="T0" fmla="*/ 5 w 121"/>
                  <a:gd name="T1" fmla="*/ 54 h 141"/>
                  <a:gd name="T2" fmla="*/ 1 w 121"/>
                  <a:gd name="T3" fmla="*/ 57 h 141"/>
                  <a:gd name="T4" fmla="*/ 4 w 121"/>
                  <a:gd name="T5" fmla="*/ 62 h 141"/>
                  <a:gd name="T6" fmla="*/ 36 w 121"/>
                  <a:gd name="T7" fmla="*/ 77 h 141"/>
                  <a:gd name="T8" fmla="*/ 51 w 121"/>
                  <a:gd name="T9" fmla="*/ 102 h 141"/>
                  <a:gd name="T10" fmla="*/ 51 w 121"/>
                  <a:gd name="T11" fmla="*/ 102 h 141"/>
                  <a:gd name="T12" fmla="*/ 54 w 121"/>
                  <a:gd name="T13" fmla="*/ 104 h 141"/>
                  <a:gd name="T14" fmla="*/ 65 w 121"/>
                  <a:gd name="T15" fmla="*/ 116 h 141"/>
                  <a:gd name="T16" fmla="*/ 75 w 121"/>
                  <a:gd name="T17" fmla="*/ 138 h 141"/>
                  <a:gd name="T18" fmla="*/ 79 w 121"/>
                  <a:gd name="T19" fmla="*/ 136 h 141"/>
                  <a:gd name="T20" fmla="*/ 75 w 121"/>
                  <a:gd name="T21" fmla="*/ 138 h 141"/>
                  <a:gd name="T22" fmla="*/ 80 w 121"/>
                  <a:gd name="T23" fmla="*/ 140 h 141"/>
                  <a:gd name="T24" fmla="*/ 82 w 121"/>
                  <a:gd name="T25" fmla="*/ 136 h 141"/>
                  <a:gd name="T26" fmla="*/ 88 w 121"/>
                  <a:gd name="T27" fmla="*/ 56 h 141"/>
                  <a:gd name="T28" fmla="*/ 120 w 121"/>
                  <a:gd name="T29" fmla="*/ 7 h 141"/>
                  <a:gd name="T30" fmla="*/ 120 w 121"/>
                  <a:gd name="T31" fmla="*/ 1 h 141"/>
                  <a:gd name="T32" fmla="*/ 114 w 121"/>
                  <a:gd name="T33" fmla="*/ 2 h 141"/>
                  <a:gd name="T34" fmla="*/ 80 w 121"/>
                  <a:gd name="T35" fmla="*/ 54 h 141"/>
                  <a:gd name="T36" fmla="*/ 73 w 121"/>
                  <a:gd name="T37" fmla="*/ 114 h 141"/>
                  <a:gd name="T38" fmla="*/ 71 w 121"/>
                  <a:gd name="T39" fmla="*/ 112 h 141"/>
                  <a:gd name="T40" fmla="*/ 59 w 121"/>
                  <a:gd name="T41" fmla="*/ 99 h 141"/>
                  <a:gd name="T42" fmla="*/ 41 w 121"/>
                  <a:gd name="T43" fmla="*/ 72 h 141"/>
                  <a:gd name="T44" fmla="*/ 5 w 121"/>
                  <a:gd name="T45" fmla="*/ 5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41">
                    <a:moveTo>
                      <a:pt x="5" y="54"/>
                    </a:moveTo>
                    <a:cubicBezTo>
                      <a:pt x="3" y="54"/>
                      <a:pt x="1" y="55"/>
                      <a:pt x="1" y="57"/>
                    </a:cubicBezTo>
                    <a:cubicBezTo>
                      <a:pt x="0" y="60"/>
                      <a:pt x="2" y="61"/>
                      <a:pt x="4" y="62"/>
                    </a:cubicBezTo>
                    <a:cubicBezTo>
                      <a:pt x="15" y="64"/>
                      <a:pt x="27" y="70"/>
                      <a:pt x="36" y="77"/>
                    </a:cubicBezTo>
                    <a:cubicBezTo>
                      <a:pt x="44" y="85"/>
                      <a:pt x="50" y="93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3"/>
                      <a:pt x="52" y="104"/>
                      <a:pt x="54" y="104"/>
                    </a:cubicBezTo>
                    <a:cubicBezTo>
                      <a:pt x="57" y="107"/>
                      <a:pt x="61" y="111"/>
                      <a:pt x="65" y="116"/>
                    </a:cubicBezTo>
                    <a:cubicBezTo>
                      <a:pt x="69" y="122"/>
                      <a:pt x="72" y="130"/>
                      <a:pt x="75" y="138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5" y="138"/>
                      <a:pt x="75" y="138"/>
                      <a:pt x="75" y="138"/>
                    </a:cubicBezTo>
                    <a:cubicBezTo>
                      <a:pt x="76" y="140"/>
                      <a:pt x="78" y="141"/>
                      <a:pt x="80" y="140"/>
                    </a:cubicBezTo>
                    <a:cubicBezTo>
                      <a:pt x="82" y="139"/>
                      <a:pt x="83" y="138"/>
                      <a:pt x="82" y="136"/>
                    </a:cubicBezTo>
                    <a:cubicBezTo>
                      <a:pt x="78" y="102"/>
                      <a:pt x="80" y="77"/>
                      <a:pt x="88" y="56"/>
                    </a:cubicBezTo>
                    <a:cubicBezTo>
                      <a:pt x="95" y="36"/>
                      <a:pt x="107" y="20"/>
                      <a:pt x="120" y="7"/>
                    </a:cubicBezTo>
                    <a:cubicBezTo>
                      <a:pt x="121" y="5"/>
                      <a:pt x="121" y="3"/>
                      <a:pt x="120" y="1"/>
                    </a:cubicBezTo>
                    <a:cubicBezTo>
                      <a:pt x="118" y="0"/>
                      <a:pt x="116" y="0"/>
                      <a:pt x="114" y="2"/>
                    </a:cubicBezTo>
                    <a:cubicBezTo>
                      <a:pt x="100" y="16"/>
                      <a:pt x="88" y="32"/>
                      <a:pt x="80" y="54"/>
                    </a:cubicBezTo>
                    <a:cubicBezTo>
                      <a:pt x="74" y="70"/>
                      <a:pt x="71" y="90"/>
                      <a:pt x="73" y="114"/>
                    </a:cubicBezTo>
                    <a:cubicBezTo>
                      <a:pt x="72" y="114"/>
                      <a:pt x="72" y="113"/>
                      <a:pt x="71" y="112"/>
                    </a:cubicBezTo>
                    <a:cubicBezTo>
                      <a:pt x="67" y="106"/>
                      <a:pt x="63" y="102"/>
                      <a:pt x="59" y="99"/>
                    </a:cubicBezTo>
                    <a:cubicBezTo>
                      <a:pt x="57" y="89"/>
                      <a:pt x="50" y="79"/>
                      <a:pt x="41" y="72"/>
                    </a:cubicBezTo>
                    <a:cubicBezTo>
                      <a:pt x="31" y="63"/>
                      <a:pt x="18" y="57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7"/>
              <p:cNvSpPr>
                <a:spLocks noEditPoints="1"/>
              </p:cNvSpPr>
              <p:nvPr/>
            </p:nvSpPr>
            <p:spPr bwMode="auto">
              <a:xfrm>
                <a:off x="8740777" y="6021388"/>
                <a:ext cx="379413" cy="320675"/>
              </a:xfrm>
              <a:custGeom>
                <a:avLst/>
                <a:gdLst>
                  <a:gd name="T0" fmla="*/ 10 w 101"/>
                  <a:gd name="T1" fmla="*/ 13 h 85"/>
                  <a:gd name="T2" fmla="*/ 42 w 101"/>
                  <a:gd name="T3" fmla="*/ 59 h 85"/>
                  <a:gd name="T4" fmla="*/ 91 w 101"/>
                  <a:gd name="T5" fmla="*/ 67 h 85"/>
                  <a:gd name="T6" fmla="*/ 89 w 101"/>
                  <a:gd name="T7" fmla="*/ 39 h 85"/>
                  <a:gd name="T8" fmla="*/ 76 w 101"/>
                  <a:gd name="T9" fmla="*/ 20 h 85"/>
                  <a:gd name="T10" fmla="*/ 53 w 101"/>
                  <a:gd name="T11" fmla="*/ 10 h 85"/>
                  <a:gd name="T12" fmla="*/ 10 w 101"/>
                  <a:gd name="T13" fmla="*/ 13 h 85"/>
                  <a:gd name="T14" fmla="*/ 37 w 101"/>
                  <a:gd name="T15" fmla="*/ 65 h 85"/>
                  <a:gd name="T16" fmla="*/ 1 w 101"/>
                  <a:gd name="T17" fmla="*/ 13 h 85"/>
                  <a:gd name="T18" fmla="*/ 1 w 101"/>
                  <a:gd name="T19" fmla="*/ 13 h 85"/>
                  <a:gd name="T20" fmla="*/ 3 w 101"/>
                  <a:gd name="T21" fmla="*/ 8 h 85"/>
                  <a:gd name="T22" fmla="*/ 3 w 101"/>
                  <a:gd name="T23" fmla="*/ 8 h 85"/>
                  <a:gd name="T24" fmla="*/ 54 w 101"/>
                  <a:gd name="T25" fmla="*/ 3 h 85"/>
                  <a:gd name="T26" fmla="*/ 80 w 101"/>
                  <a:gd name="T27" fmla="*/ 14 h 85"/>
                  <a:gd name="T28" fmla="*/ 97 w 101"/>
                  <a:gd name="T29" fmla="*/ 36 h 85"/>
                  <a:gd name="T30" fmla="*/ 98 w 101"/>
                  <a:gd name="T31" fmla="*/ 70 h 85"/>
                  <a:gd name="T32" fmla="*/ 96 w 101"/>
                  <a:gd name="T33" fmla="*/ 73 h 85"/>
                  <a:gd name="T34" fmla="*/ 96 w 101"/>
                  <a:gd name="T35" fmla="*/ 73 h 85"/>
                  <a:gd name="T36" fmla="*/ 37 w 101"/>
                  <a:gd name="T37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85">
                    <a:moveTo>
                      <a:pt x="10" y="13"/>
                    </a:moveTo>
                    <a:cubicBezTo>
                      <a:pt x="19" y="29"/>
                      <a:pt x="29" y="47"/>
                      <a:pt x="42" y="59"/>
                    </a:cubicBezTo>
                    <a:cubicBezTo>
                      <a:pt x="55" y="71"/>
                      <a:pt x="71" y="77"/>
                      <a:pt x="91" y="67"/>
                    </a:cubicBezTo>
                    <a:cubicBezTo>
                      <a:pt x="93" y="56"/>
                      <a:pt x="92" y="47"/>
                      <a:pt x="89" y="39"/>
                    </a:cubicBezTo>
                    <a:cubicBezTo>
                      <a:pt x="87" y="31"/>
                      <a:pt x="82" y="25"/>
                      <a:pt x="76" y="20"/>
                    </a:cubicBezTo>
                    <a:cubicBezTo>
                      <a:pt x="69" y="15"/>
                      <a:pt x="61" y="12"/>
                      <a:pt x="53" y="10"/>
                    </a:cubicBezTo>
                    <a:cubicBezTo>
                      <a:pt x="40" y="8"/>
                      <a:pt x="25" y="9"/>
                      <a:pt x="10" y="13"/>
                    </a:cubicBezTo>
                    <a:close/>
                    <a:moveTo>
                      <a:pt x="37" y="65"/>
                    </a:moveTo>
                    <a:cubicBezTo>
                      <a:pt x="22" y="51"/>
                      <a:pt x="11" y="3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1" y="1"/>
                      <a:pt x="39" y="0"/>
                      <a:pt x="54" y="3"/>
                    </a:cubicBezTo>
                    <a:cubicBezTo>
                      <a:pt x="64" y="5"/>
                      <a:pt x="73" y="9"/>
                      <a:pt x="80" y="14"/>
                    </a:cubicBezTo>
                    <a:cubicBezTo>
                      <a:pt x="88" y="20"/>
                      <a:pt x="93" y="27"/>
                      <a:pt x="97" y="36"/>
                    </a:cubicBezTo>
                    <a:cubicBezTo>
                      <a:pt x="100" y="46"/>
                      <a:pt x="101" y="57"/>
                      <a:pt x="98" y="70"/>
                    </a:cubicBezTo>
                    <a:cubicBezTo>
                      <a:pt x="98" y="71"/>
                      <a:pt x="97" y="72"/>
                      <a:pt x="96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72" y="85"/>
                      <a:pt x="53" y="79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9132889" y="5792788"/>
                <a:ext cx="333375" cy="409575"/>
              </a:xfrm>
              <a:custGeom>
                <a:avLst/>
                <a:gdLst>
                  <a:gd name="T0" fmla="*/ 17 w 89"/>
                  <a:gd name="T1" fmla="*/ 94 h 109"/>
                  <a:gd name="T2" fmla="*/ 74 w 89"/>
                  <a:gd name="T3" fmla="*/ 73 h 109"/>
                  <a:gd name="T4" fmla="*/ 77 w 89"/>
                  <a:gd name="T5" fmla="*/ 8 h 109"/>
                  <a:gd name="T6" fmla="*/ 15 w 89"/>
                  <a:gd name="T7" fmla="*/ 42 h 109"/>
                  <a:gd name="T8" fmla="*/ 8 w 89"/>
                  <a:gd name="T9" fmla="*/ 69 h 109"/>
                  <a:gd name="T10" fmla="*/ 17 w 89"/>
                  <a:gd name="T11" fmla="*/ 94 h 109"/>
                  <a:gd name="T12" fmla="*/ 81 w 89"/>
                  <a:gd name="T13" fmla="*/ 76 h 109"/>
                  <a:gd name="T14" fmla="*/ 14 w 89"/>
                  <a:gd name="T15" fmla="*/ 102 h 109"/>
                  <a:gd name="T16" fmla="*/ 11 w 89"/>
                  <a:gd name="T17" fmla="*/ 100 h 109"/>
                  <a:gd name="T18" fmla="*/ 11 w 89"/>
                  <a:gd name="T19" fmla="*/ 100 h 109"/>
                  <a:gd name="T20" fmla="*/ 1 w 89"/>
                  <a:gd name="T21" fmla="*/ 70 h 109"/>
                  <a:gd name="T22" fmla="*/ 9 w 89"/>
                  <a:gd name="T23" fmla="*/ 38 h 109"/>
                  <a:gd name="T24" fmla="*/ 80 w 89"/>
                  <a:gd name="T25" fmla="*/ 0 h 109"/>
                  <a:gd name="T26" fmla="*/ 84 w 89"/>
                  <a:gd name="T27" fmla="*/ 4 h 109"/>
                  <a:gd name="T28" fmla="*/ 84 w 89"/>
                  <a:gd name="T29" fmla="*/ 4 h 109"/>
                  <a:gd name="T30" fmla="*/ 81 w 89"/>
                  <a:gd name="T3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09">
                    <a:moveTo>
                      <a:pt x="17" y="94"/>
                    </a:moveTo>
                    <a:cubicBezTo>
                      <a:pt x="49" y="101"/>
                      <a:pt x="66" y="91"/>
                      <a:pt x="74" y="73"/>
                    </a:cubicBezTo>
                    <a:cubicBezTo>
                      <a:pt x="81" y="56"/>
                      <a:pt x="80" y="31"/>
                      <a:pt x="77" y="8"/>
                    </a:cubicBezTo>
                    <a:cubicBezTo>
                      <a:pt x="55" y="11"/>
                      <a:pt x="28" y="24"/>
                      <a:pt x="15" y="42"/>
                    </a:cubicBezTo>
                    <a:cubicBezTo>
                      <a:pt x="10" y="50"/>
                      <a:pt x="7" y="59"/>
                      <a:pt x="8" y="69"/>
                    </a:cubicBezTo>
                    <a:cubicBezTo>
                      <a:pt x="9" y="77"/>
                      <a:pt x="12" y="85"/>
                      <a:pt x="17" y="94"/>
                    </a:cubicBezTo>
                    <a:close/>
                    <a:moveTo>
                      <a:pt x="81" y="76"/>
                    </a:moveTo>
                    <a:cubicBezTo>
                      <a:pt x="71" y="97"/>
                      <a:pt x="52" y="109"/>
                      <a:pt x="14" y="102"/>
                    </a:cubicBezTo>
                    <a:cubicBezTo>
                      <a:pt x="13" y="102"/>
                      <a:pt x="12" y="101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5" y="89"/>
                      <a:pt x="1" y="79"/>
                      <a:pt x="1" y="70"/>
                    </a:cubicBezTo>
                    <a:cubicBezTo>
                      <a:pt x="0" y="58"/>
                      <a:pt x="3" y="47"/>
                      <a:pt x="9" y="38"/>
                    </a:cubicBezTo>
                    <a:cubicBezTo>
                      <a:pt x="23" y="17"/>
                      <a:pt x="55" y="3"/>
                      <a:pt x="80" y="0"/>
                    </a:cubicBezTo>
                    <a:cubicBezTo>
                      <a:pt x="82" y="0"/>
                      <a:pt x="84" y="2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8" y="28"/>
                      <a:pt x="89" y="56"/>
                      <a:pt x="8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5194473" y="1504934"/>
            <a:ext cx="2339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800" kern="100" dirty="0">
                <a:solidFill>
                  <a:srgbClr val="2A805A"/>
                </a:solidFill>
                <a:cs typeface="+mn-ea"/>
                <a:sym typeface="+mn-lt"/>
              </a:rPr>
              <a:t>黄河中下游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6472940"/>
            <a:ext cx="12192000" cy="400050"/>
          </a:xfrm>
          <a:prstGeom prst="rect">
            <a:avLst/>
          </a:prstGeom>
          <a:solidFill>
            <a:srgbClr val="2A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rxli003">
      <a:majorFont>
        <a:latin typeface="微软雅黑"/>
        <a:ea typeface="隶书"/>
        <a:cs typeface=""/>
      </a:majorFont>
      <a:minorFont>
        <a:latin typeface="微软雅黑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1757</Words>
  <Application>Microsoft Office PowerPoint</Application>
  <PresentationFormat>宽屏</PresentationFormat>
  <Paragraphs>146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Meiryo</vt:lpstr>
      <vt:lpstr>等线</vt:lpstr>
      <vt:lpstr>隶书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75</cp:revision>
  <dcterms:created xsi:type="dcterms:W3CDTF">2018-05-14T01:38:00Z</dcterms:created>
  <dcterms:modified xsi:type="dcterms:W3CDTF">2023-05-29T02:36:31Z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