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31"/>
  </p:notesMasterIdLst>
  <p:sldIdLst>
    <p:sldId id="256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59" r:id="rId29"/>
    <p:sldId id="28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6B6"/>
    <a:srgbClr val="80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31A4-DC5C-4990-A0D4-F15005CABA9F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42F2-66F4-4A78-BE37-0939A1F01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5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42F2-66F4-4A78-BE37-0939A1F01C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20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85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0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90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0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2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4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18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6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9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9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4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0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7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7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94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08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84" y="1266825"/>
            <a:ext cx="5544486" cy="4541520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" y="865505"/>
            <a:ext cx="4747260" cy="4602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27900" y="5440045"/>
            <a:ext cx="273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rgbClr val="804C29"/>
                </a:solidFill>
                <a:cs typeface="+mn-ea"/>
                <a:sym typeface="+mn-lt"/>
              </a:rPr>
              <a:t>：优品</a:t>
            </a:r>
            <a:r>
              <a:rPr lang="en-US" altLang="zh-CN" dirty="0" smtClean="0">
                <a:solidFill>
                  <a:srgbClr val="804C29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rgbClr val="804C29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4739005" cy="614045"/>
            <a:chOff x="6735152" y="2437271"/>
            <a:chExt cx="473900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39370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小满气候</a:t>
              </a:r>
              <a:r>
                <a:rPr lang="en-US" altLang="zh-CN" sz="3200" dirty="0">
                  <a:solidFill>
                    <a:srgbClr val="804C29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北方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3585" y="3100070"/>
            <a:ext cx="58102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对于北方地区而言，小满的降雨量很小或无雨，并不如温度的上升更令人印象深刻。小满节气，往往是北方地区在二十四个节气中日照时间最长的时期。加热北方的干空气比加热南方的湿空气要容易得多，所以小满时，北方一些地方的气温很容易异军突起，上升得很快，与南方的温差进一步缩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1700" y="2360930"/>
            <a:ext cx="2134235" cy="36830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北    方</a:t>
            </a:r>
          </a:p>
        </p:txBody>
      </p:sp>
      <p:pic>
        <p:nvPicPr>
          <p:cNvPr id="2" name="图片 1" descr="f83e3f911af15268e90e4d4b1032a0b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10" y="2360930"/>
            <a:ext cx="3249295" cy="308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" y="866140"/>
            <a:ext cx="4747260" cy="4602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78112" y="3349273"/>
            <a:ext cx="4749800" cy="584775"/>
            <a:chOff x="5364627" y="1650013"/>
            <a:chExt cx="4749800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364627" y="1650013"/>
              <a:ext cx="4749800" cy="584775"/>
              <a:chOff x="6724357" y="2437271"/>
              <a:chExt cx="4749800" cy="58477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气   候  节  俗</a:t>
                </a:r>
                <a:endParaRPr lang="zh-CN" altLang="en-US" sz="2800" b="1" dirty="0">
                  <a:solidFill>
                    <a:srgbClr val="804C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24357" y="2437271"/>
                <a:ext cx="691215" cy="58477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765415" y="1792605"/>
            <a:ext cx="2202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804C29"/>
                </a:solidFill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5772785" cy="614045"/>
            <a:chOff x="6735152" y="2437271"/>
            <a:chExt cx="577278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497078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祭车神</a:t>
              </a:r>
              <a:r>
                <a:rPr lang="en-US" altLang="zh-CN" sz="3200" dirty="0">
                  <a:solidFill>
                    <a:srgbClr val="804C29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祝福水源涌旺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62650" y="1721485"/>
            <a:ext cx="5612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dirty="0">
              <a:solidFill>
                <a:srgbClr val="804C29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　　祭车神是一些农村地区古老的小满习俗。在相关的传说里“车神”是一条白龙，在小满时节，人们在水车基上放上鱼肉、香烛等物品祭拜，最有趣的地方是，在祭品中会有一杯白水，祭拜时将白水泼入田中，有祝福水砚涌旺的意思。</a:t>
            </a:r>
          </a:p>
        </p:txBody>
      </p:sp>
      <p:pic>
        <p:nvPicPr>
          <p:cNvPr id="3" name="图片 2" descr="c1284b37563b79d0426bc4ae75c5e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65" y="2542540"/>
            <a:ext cx="3032125" cy="275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1107698"/>
            <a:chOff x="6735152" y="2437271"/>
            <a:chExt cx="8303895" cy="1107698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祭蚕</a:t>
              </a:r>
              <a:r>
                <a:rPr lang="en-US" altLang="zh-CN" sz="3200" dirty="0">
                  <a:solidFill>
                    <a:srgbClr val="804C29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用面粉制成茧状，象征蚕茧丰收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23595" y="1974850"/>
            <a:ext cx="56127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相传小满为蚕神诞辰，因此江浙一带在小满节气期间有一个祈蚕节。我国农耕文化以“男耕女织”为典型。女织的原料北方以棉花为主，南方以蚕丝为主。蚕是娇养的“宠物”，很难养活。气沮、湿度，桑叶的冷、熟、干、湿等均影响蚕的生存。由于蚕难养，古代把蚕视作“天物”。为了祈求“天物”的宽怒和养蚕有个好收成，因此人们在四月放蚕时节举行祈蚕节。</a:t>
            </a:r>
          </a:p>
        </p:txBody>
      </p:sp>
      <p:pic>
        <p:nvPicPr>
          <p:cNvPr id="2" name="图片 1" descr="18c3c5989c06c20c4176c7dbccbd82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765" y="1974850"/>
            <a:ext cx="4815205" cy="446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捻捻转儿</a:t>
              </a:r>
              <a:r>
                <a:rPr lang="en-US" altLang="zh-CN" sz="3200" dirty="0">
                  <a:solidFill>
                    <a:srgbClr val="804C29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寓意年年转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57555" y="2228215"/>
            <a:ext cx="5612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前后人们所吃的一种节令食品就是捻捻转儿，因为捻捻转儿与年年赚谐音，寓意吉祥。小满前后，麦子日趋饱满，人们把籽粒壮足还略带柔软的大麦麦穗割回家，把麦粒分离，用砂锅炒熟，将其磨制出缕缕长约寸许的面条。将这些面条加入各种调味料就做成了清香可口、风味独特的捻捻转儿了。</a:t>
            </a:r>
          </a:p>
        </p:txBody>
      </p:sp>
      <p:pic>
        <p:nvPicPr>
          <p:cNvPr id="3" name="图片 2" descr="7833083fce5d3a415b5ca97d512b5ec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470" y="2235835"/>
            <a:ext cx="5129530" cy="2707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5772785" cy="614045"/>
            <a:chOff x="6735152" y="2437271"/>
            <a:chExt cx="577278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497078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动三车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17895" y="2073275"/>
            <a:ext cx="5612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所谓三车，即水车、油车和丝车。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804C29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此时，农民们便忙着踏水车，浇灌庄稼；收割下来的油菜籽也等待着农人舂打；养蚕人家忙着摇动丝车缫丝。“小满乍来，蚕妇煮茧，治车缫丝，昼夜操作。”蚕农丝商无不满怀期望，等待着收获的日子快快到来。</a:t>
            </a:r>
          </a:p>
        </p:txBody>
      </p:sp>
      <p:pic>
        <p:nvPicPr>
          <p:cNvPr id="2" name="图片 1" descr="e2bac064a9c5cad99593bbe863c1b6e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465" y="2559050"/>
            <a:ext cx="2808605" cy="2725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5772785" cy="614045"/>
            <a:chOff x="6735152" y="2437271"/>
            <a:chExt cx="577278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497078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看麦梢黄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18835" y="2579370"/>
            <a:ext cx="5612765" cy="220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“麦梢黄，女看娘，卸了杠枷，娘看冤家。”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804C29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在关中地区，每年小满之后，出嫁的女儿都要到娘家去探望，问候夏收的准备情况。</a:t>
            </a:r>
          </a:p>
        </p:txBody>
      </p:sp>
      <p:pic>
        <p:nvPicPr>
          <p:cNvPr id="6" name="图片 5" descr="5ea3b0663fb8d3078e1d516a7fce835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645" y="2315210"/>
            <a:ext cx="2845435" cy="310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" y="866140"/>
            <a:ext cx="4747260" cy="4602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78112" y="3349273"/>
            <a:ext cx="4749800" cy="584775"/>
            <a:chOff x="5364627" y="1650013"/>
            <a:chExt cx="4749800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364627" y="1650013"/>
              <a:ext cx="4749800" cy="584775"/>
              <a:chOff x="6724357" y="2437271"/>
              <a:chExt cx="4749800" cy="58477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气   候  养  生</a:t>
                </a:r>
                <a:endParaRPr lang="zh-CN" altLang="en-US" sz="2800" b="1" dirty="0">
                  <a:solidFill>
                    <a:srgbClr val="804C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24357" y="2437271"/>
                <a:ext cx="691215" cy="58477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765415" y="1792605"/>
            <a:ext cx="2202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804C29"/>
                </a:solidFill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小满养生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46760" y="2829560"/>
            <a:ext cx="5612765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我国大部分地区日均气温在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22℃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以上，黄河以南到长江中下游地区则开始出现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35℃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以上的高温天气。</a:t>
            </a:r>
          </a:p>
        </p:txBody>
      </p:sp>
      <p:pic>
        <p:nvPicPr>
          <p:cNvPr id="2" name="图片 1" descr="f83e3f911af15268e90e4d4b1032a0b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10" y="2360930"/>
            <a:ext cx="3249295" cy="3083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小满养生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62650" y="2587625"/>
            <a:ext cx="5612765" cy="220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应尽量避免午后高温时段的户外活动，并注意防暑降温；户外或者高温条件下的作业人员应采取防护措施；必要时准备一些常用的防暑降温药品，如藿香正气水、清凉油等。</a:t>
            </a:r>
          </a:p>
        </p:txBody>
      </p:sp>
      <p:pic>
        <p:nvPicPr>
          <p:cNvPr id="3" name="图片 2" descr="853d73d15b7051bbaaa170afea587f8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30" y="2127885"/>
            <a:ext cx="3225800" cy="322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" y="866140"/>
            <a:ext cx="4747260" cy="4602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  <p:sp>
        <p:nvSpPr>
          <p:cNvPr id="2" name="矩形 1"/>
          <p:cNvSpPr/>
          <p:nvPr/>
        </p:nvSpPr>
        <p:spPr>
          <a:xfrm>
            <a:off x="5517833" y="2353310"/>
            <a:ext cx="871855" cy="2584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rgbClr val="804C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目</a:t>
            </a:r>
          </a:p>
          <a:p>
            <a:pPr algn="ctr"/>
            <a:endParaRPr lang="zh-CN" altLang="en-US" sz="5400" b="1">
              <a:solidFill>
                <a:srgbClr val="804C2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5400" b="1">
                <a:solidFill>
                  <a:srgbClr val="804C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926727" y="1103278"/>
            <a:ext cx="4739005" cy="583565"/>
            <a:chOff x="5375422" y="1650013"/>
            <a:chExt cx="4739005" cy="583565"/>
          </a:xfrm>
        </p:grpSpPr>
        <p:grpSp>
          <p:nvGrpSpPr>
            <p:cNvPr id="3" name="组合 2"/>
            <p:cNvGrpSpPr/>
            <p:nvPr/>
          </p:nvGrpSpPr>
          <p:grpSpPr>
            <a:xfrm>
              <a:off x="5375422" y="1650013"/>
              <a:ext cx="4739005" cy="583565"/>
              <a:chOff x="6735152" y="2437271"/>
              <a:chExt cx="4739005" cy="58356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小   满  节  气</a:t>
                </a:r>
                <a:endParaRPr lang="zh-CN" altLang="en-US" sz="2800" b="1" dirty="0">
                  <a:solidFill>
                    <a:srgbClr val="804C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35152" y="2437271"/>
                <a:ext cx="591185" cy="58356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939427" y="2071653"/>
            <a:ext cx="4749800" cy="583565"/>
            <a:chOff x="5364627" y="1650013"/>
            <a:chExt cx="4749800" cy="583565"/>
          </a:xfrm>
        </p:grpSpPr>
        <p:grpSp>
          <p:nvGrpSpPr>
            <p:cNvPr id="13" name="组合 12"/>
            <p:cNvGrpSpPr/>
            <p:nvPr/>
          </p:nvGrpSpPr>
          <p:grpSpPr>
            <a:xfrm>
              <a:off x="5364627" y="1650013"/>
              <a:ext cx="4749800" cy="583565"/>
              <a:chOff x="6724357" y="2437271"/>
              <a:chExt cx="4749800" cy="583565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气   候   特  点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724357" y="2437271"/>
                <a:ext cx="591185" cy="58356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971177" y="3093368"/>
            <a:ext cx="4739005" cy="583565"/>
            <a:chOff x="5375422" y="1650013"/>
            <a:chExt cx="4739005" cy="583565"/>
          </a:xfrm>
        </p:grpSpPr>
        <p:grpSp>
          <p:nvGrpSpPr>
            <p:cNvPr id="19" name="组合 18"/>
            <p:cNvGrpSpPr/>
            <p:nvPr/>
          </p:nvGrpSpPr>
          <p:grpSpPr>
            <a:xfrm>
              <a:off x="5375422" y="1650013"/>
              <a:ext cx="4739005" cy="583565"/>
              <a:chOff x="6735152" y="2437271"/>
              <a:chExt cx="4739005" cy="58356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气   候  节  俗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735152" y="2437271"/>
                <a:ext cx="591185" cy="58356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6994672" y="4114448"/>
            <a:ext cx="4749800" cy="583565"/>
            <a:chOff x="5364627" y="1650013"/>
            <a:chExt cx="4749800" cy="583565"/>
          </a:xfrm>
        </p:grpSpPr>
        <p:grpSp>
          <p:nvGrpSpPr>
            <p:cNvPr id="25" name="组合 24"/>
            <p:cNvGrpSpPr/>
            <p:nvPr/>
          </p:nvGrpSpPr>
          <p:grpSpPr>
            <a:xfrm>
              <a:off x="5364627" y="1650013"/>
              <a:ext cx="4749800" cy="583565"/>
              <a:chOff x="6724357" y="2437271"/>
              <a:chExt cx="4749800" cy="58356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气   候  养  生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724357" y="2437271"/>
                <a:ext cx="591185" cy="58356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7014992" y="5237763"/>
            <a:ext cx="4739005" cy="583565"/>
            <a:chOff x="5375422" y="1650013"/>
            <a:chExt cx="4739005" cy="583565"/>
          </a:xfrm>
        </p:grpSpPr>
        <p:grpSp>
          <p:nvGrpSpPr>
            <p:cNvPr id="32" name="组合 31"/>
            <p:cNvGrpSpPr/>
            <p:nvPr/>
          </p:nvGrpSpPr>
          <p:grpSpPr>
            <a:xfrm>
              <a:off x="5375422" y="1650013"/>
              <a:ext cx="4739005" cy="583565"/>
              <a:chOff x="6735152" y="2437271"/>
              <a:chExt cx="4739005" cy="583565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zh-CN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古   籍  陈  述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735152" y="2437271"/>
                <a:ext cx="591185" cy="58356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伍</a:t>
                </a: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3968318" y="958788"/>
            <a:ext cx="1429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9D6B6"/>
                </a:solidFill>
              </a:rPr>
              <a:t>https://www.ypppt.com/</a:t>
            </a:r>
            <a:endParaRPr lang="zh-CN" altLang="en-US" sz="800" dirty="0">
              <a:solidFill>
                <a:srgbClr val="E9D6B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小满养生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62650" y="2127885"/>
            <a:ext cx="5612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进入小满后，气温不断升高，人们往往喜爱用冷饮消暑降温，但此时进食生冷饮食易引起胃肠不适而出现腹痛、腹泻等症，由于小孩消化系统发育尚未健全，老人脏腑机能逐渐消退，所以小孩和老人更易出现此种情况。因此，饮食方面要注意避免过量进食生冷食物。</a:t>
            </a:r>
          </a:p>
        </p:txBody>
      </p:sp>
      <p:pic>
        <p:nvPicPr>
          <p:cNvPr id="7" name="图片 6" descr="c1694ac67cca57c1d2d21c4d8cc905f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185" y="2160270"/>
            <a:ext cx="3315335" cy="334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" y="866140"/>
            <a:ext cx="4747260" cy="4602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78112" y="3349273"/>
            <a:ext cx="4749800" cy="584775"/>
            <a:chOff x="5364627" y="1650013"/>
            <a:chExt cx="4749800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364627" y="1650013"/>
              <a:ext cx="4749800" cy="584775"/>
              <a:chOff x="6724357" y="2437271"/>
              <a:chExt cx="4749800" cy="58477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zh-CN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古   籍  陈  述</a:t>
                </a:r>
                <a:endParaRPr lang="zh-CN" altLang="en-US" sz="2800" b="1" dirty="0">
                  <a:solidFill>
                    <a:srgbClr val="804C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24357" y="2437271"/>
                <a:ext cx="691215" cy="58477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765415" y="1792605"/>
            <a:ext cx="2202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804C29"/>
                </a:solidFill>
                <a:cs typeface="+mn-ea"/>
                <a:sym typeface="+mn-lt"/>
              </a:rPr>
              <a:t>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古籍陈述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96670" y="3554095"/>
            <a:ext cx="3248025" cy="134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夜莺啼绿柳，皓月醒长空。</a:t>
            </a:r>
            <a:endParaRPr lang="zh-CN" altLang="en-US" b="0" i="0" u="sng" dirty="0">
              <a:solidFill>
                <a:srgbClr val="804C29"/>
              </a:solidFill>
              <a:effectLst/>
              <a:cs typeface="+mn-ea"/>
              <a:sym typeface="+mn-lt"/>
            </a:endParaRPr>
          </a:p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最爱垄头麦，迎风笑落红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8620" y="2484120"/>
            <a:ext cx="2134235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小满</a:t>
            </a: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2085" y="3100070"/>
            <a:ext cx="2475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宋</a:t>
            </a:r>
            <a:r>
              <a:rPr lang="en-US" altLang="zh-CN" dirty="0">
                <a:solidFill>
                  <a:srgbClr val="804C29"/>
                </a:solidFill>
                <a:effectLst/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欧阳修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79055" y="3468370"/>
            <a:ext cx="4237990" cy="134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江南沃野过插秧，江北麦稃便灌浆。</a:t>
            </a:r>
          </a:p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西子湖边人好客，茶商宴过款丝商。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88655" y="2398395"/>
            <a:ext cx="2134235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小满</a:t>
            </a: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72120" y="3014345"/>
            <a:ext cx="2475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左河水</a:t>
            </a:r>
          </a:p>
        </p:txBody>
      </p:sp>
      <p:pic>
        <p:nvPicPr>
          <p:cNvPr id="15" name="图片 14" descr="8e202596ff74fc240aa71c5237034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05" y="1584960"/>
            <a:ext cx="5285105" cy="368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ldLvl="0" animBg="1"/>
      <p:bldP spid="7" grpId="1" animBg="1"/>
      <p:bldP spid="8" grpId="0"/>
      <p:bldP spid="8" grpId="1"/>
      <p:bldP spid="12" grpId="0"/>
      <p:bldP spid="12" grpId="1"/>
      <p:bldP spid="13" grpId="0" bldLvl="0" animBg="1"/>
      <p:bldP spid="13" grpId="1" animBg="1"/>
      <p:bldP spid="14" grpId="0"/>
      <p:bldP spid="1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古籍陈述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831330" y="2651760"/>
            <a:ext cx="49301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南风原头吹百草，草木丛深茅舍小。</a:t>
            </a:r>
          </a:p>
          <a:p>
            <a:pPr algn="l">
              <a:lnSpc>
                <a:spcPct val="20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麦穗初齐稚子娇，桑叶正肥蚕食饱。</a:t>
            </a:r>
          </a:p>
          <a:p>
            <a:pPr algn="l">
              <a:lnSpc>
                <a:spcPct val="20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老翁但喜岁年熟，饷妇安知时节好。</a:t>
            </a:r>
          </a:p>
          <a:p>
            <a:pPr algn="l">
              <a:lnSpc>
                <a:spcPct val="20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野棠梨密啼晚莺，海石榴红啭山鸟。</a:t>
            </a:r>
          </a:p>
          <a:p>
            <a:pPr algn="l">
              <a:lnSpc>
                <a:spcPct val="20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田家此乐知者谁？我独知之归不早。</a:t>
            </a:r>
          </a:p>
          <a:p>
            <a:pPr algn="l">
              <a:lnSpc>
                <a:spcPct val="20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乞身当及强健时，顾我蹉跎已衰老。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5250" y="1460500"/>
            <a:ext cx="4366895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归田园四时乐春夏二首</a:t>
            </a: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76745" y="2197735"/>
            <a:ext cx="2475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宋</a:t>
            </a:r>
            <a:r>
              <a:rPr lang="en-US" altLang="zh-CN" dirty="0">
                <a:solidFill>
                  <a:srgbClr val="804C29"/>
                </a:solidFill>
                <a:effectLst/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欧阳修</a:t>
            </a:r>
          </a:p>
        </p:txBody>
      </p:sp>
      <p:pic>
        <p:nvPicPr>
          <p:cNvPr id="2" name="图片 1" descr="01f1295ce6e4e7d49bb877cee73e70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035" y="1859280"/>
            <a:ext cx="2464435" cy="4426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ldLvl="0" animBg="1"/>
      <p:bldP spid="7" grpId="1" animBg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古籍陈述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8565" y="2860675"/>
            <a:ext cx="5867400" cy="272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静观群动亦劳哉，岂独吾为旅食催。</a:t>
            </a:r>
          </a:p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鸡唱未圆天已晓，蛙鸣初散雨还来。</a:t>
            </a:r>
          </a:p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清和入序殊无暑，小满先时政有雷。</a:t>
            </a:r>
          </a:p>
          <a:p>
            <a:pPr algn="l">
              <a:lnSpc>
                <a:spcPct val="250000"/>
              </a:lnSpc>
            </a:pPr>
            <a:r>
              <a:rPr lang="zh-CN" altLang="en-US" u="sng" dirty="0">
                <a:solidFill>
                  <a:srgbClr val="804C29"/>
                </a:solidFill>
                <a:effectLst/>
                <a:cs typeface="+mn-ea"/>
                <a:sym typeface="+mn-lt"/>
              </a:rPr>
              <a:t>酒贱茶饶新而熟，不妨乘兴且徘徊。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7840" y="1966595"/>
            <a:ext cx="2134235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晨征</a:t>
            </a:r>
            <a:r>
              <a:rPr lang="en-US" altLang="zh-CN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51305" y="2582545"/>
            <a:ext cx="2475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宋巩丰</a:t>
            </a:r>
          </a:p>
        </p:txBody>
      </p:sp>
      <p:pic>
        <p:nvPicPr>
          <p:cNvPr id="2" name="图片 1" descr="09207ad34d2b0d0bd7e9a063fcb7d6e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225" y="1588135"/>
            <a:ext cx="6087110" cy="4453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ldLvl="0" animBg="1"/>
      <p:bldP spid="7" grpId="1" animBg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8303895" cy="614045"/>
            <a:chOff x="6735152" y="2437271"/>
            <a:chExt cx="830389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750189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小满农谚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020050" y="2387600"/>
            <a:ext cx="37973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灌浆足墒，粒饱穗方。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麦黄不喜风，有风减收成。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小满十八天，不熟自干。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小满十八天，青麦也成面。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小满十日刀下死。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小满十日见白面。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小满割不得，芒种割不及。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大麦上场小麦黄，豌豆在地泪汪汪。</a:t>
            </a:r>
            <a:endParaRPr lang="zh-CN" altLang="en-US" u="sng" dirty="0">
              <a:solidFill>
                <a:srgbClr val="804C29"/>
              </a:solidFill>
              <a:effectLst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3490" y="2129790"/>
            <a:ext cx="29273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小满小满，麦粒渐满。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小满未满，还有危险。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小满小满，还得半月二十天。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小满不满，芒种开镰。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小满天天赶，芒种不容缓。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麦到小满日夜黄。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小满三日望麦黄。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小满十日满地黄。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冷收麦，热进仓。</a:t>
            </a:r>
          </a:p>
          <a:p>
            <a:pPr algn="l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 descr="8e202596ff74fc240aa71c5237034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65" y="2114550"/>
            <a:ext cx="5285105" cy="368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84" y="1266825"/>
            <a:ext cx="5544486" cy="4541520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" y="865505"/>
            <a:ext cx="4747260" cy="4602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27900" y="5440045"/>
            <a:ext cx="273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rgbClr val="804C29"/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rgbClr val="804C29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rgbClr val="804C29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54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" y="866140"/>
            <a:ext cx="4747260" cy="4602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78112" y="3349273"/>
            <a:ext cx="4749800" cy="584775"/>
            <a:chOff x="5364627" y="1650013"/>
            <a:chExt cx="4749800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364627" y="1650013"/>
              <a:ext cx="4749800" cy="584775"/>
              <a:chOff x="6724357" y="2437271"/>
              <a:chExt cx="4749800" cy="58477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小   满  节  气</a:t>
                </a:r>
                <a:endParaRPr lang="zh-CN" altLang="en-US" sz="2800" b="1" dirty="0">
                  <a:solidFill>
                    <a:srgbClr val="804C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24357" y="2437271"/>
                <a:ext cx="691215" cy="58477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765415" y="1792605"/>
            <a:ext cx="2202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804C29"/>
                </a:solidFill>
                <a:cs typeface="+mn-ea"/>
                <a:sym typeface="+mn-lt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4739005" cy="614045"/>
            <a:chOff x="6735152" y="2437271"/>
            <a:chExt cx="473900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39370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小满节气</a:t>
              </a:r>
              <a:endParaRPr lang="zh-CN" altLang="en-US" sz="3200" b="1" dirty="0">
                <a:solidFill>
                  <a:srgbClr val="804C2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35330" y="2262505"/>
            <a:ext cx="56127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小满（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grain buds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），“二十四节气”之一是夏季的第二个节气。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804C29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小满，斗指甲，太阳达黄经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60°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，于每年公历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20—22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日交节。</a:t>
            </a:r>
          </a:p>
        </p:txBody>
      </p:sp>
      <p:pic>
        <p:nvPicPr>
          <p:cNvPr id="8" name="图片 7" descr="5ea3b0663fb8d3078e1d516a7fce835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45" y="1961515"/>
            <a:ext cx="3175635" cy="346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5531485" cy="614045"/>
            <a:chOff x="6735152" y="2437271"/>
            <a:chExt cx="553148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472948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小满之名，有两层含义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24880" y="2449195"/>
            <a:ext cx="5612765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与农候相关。“小满，四月中，谓麦之气至此方小满，因未熟也。”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39180" y="1918970"/>
            <a:ext cx="726440" cy="36830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第一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42025" y="4416425"/>
            <a:ext cx="5612765" cy="128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与降水相关。谚语说：“小满大满江河满。”南方的暴雨开始增多，降水频繁。满，既可指籽粒之熟，也可指雨水之盈。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56325" y="3886200"/>
            <a:ext cx="726440" cy="36830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第二</a:t>
            </a:r>
          </a:p>
        </p:txBody>
      </p:sp>
      <p:pic>
        <p:nvPicPr>
          <p:cNvPr id="12" name="图片 11" descr="57c000d04250318e92d94f1c1c1f64f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5" y="2207260"/>
            <a:ext cx="4795520" cy="3077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 animBg="1"/>
      <p:bldP spid="3" grpId="1" animBg="1"/>
      <p:bldP spid="6" grpId="0"/>
      <p:bldP spid="6" grpId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4739005" cy="614045"/>
            <a:chOff x="6735152" y="2437271"/>
            <a:chExt cx="473900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39370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小满三侯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02030" y="1811020"/>
            <a:ext cx="10530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804C29"/>
                </a:solidFill>
                <a:cs typeface="+mn-ea"/>
                <a:sym typeface="+mn-lt"/>
              </a:rPr>
              <a:t>中国古代将小满的十五天分为三候，一候苦菜秀，二候靡草死，三候麦秋至（或言小暑至）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8305" y="3332480"/>
            <a:ext cx="18719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苦菜就是蒲公英。黄花散落，白絮飞舞，随遇而安却最具韧性，这是小满时节绝妙的风景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5270" y="2799080"/>
            <a:ext cx="2221230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一候苦菜秀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79035" y="3289300"/>
            <a:ext cx="21736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靡草本为感阴而生的植物。小满节气，各地都开始步入夏天，阳气日盛，故靡草因失去阴气的庇佑而死去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60010" y="2799080"/>
            <a:ext cx="1704975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二候靡草死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30590" y="3289300"/>
            <a:ext cx="20942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虽然小满时值夏季，但是对于麦子来说，却仿佛到了成熟的“秋”。故有“麦秋”之说。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11565" y="2799080"/>
            <a:ext cx="1704975" cy="39878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三候麦秋至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 bldLvl="0" animBg="1"/>
      <p:bldP spid="3" grpId="1" animBg="1"/>
      <p:bldP spid="7" grpId="0"/>
      <p:bldP spid="7" grpId="1"/>
      <p:bldP spid="8" grpId="0" bldLvl="0" animBg="1"/>
      <p:bldP spid="8" grpId="1" animBg="1"/>
      <p:bldP spid="14" grpId="0"/>
      <p:bldP spid="14" grpId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4739005" cy="614045"/>
            <a:chOff x="6735152" y="2437271"/>
            <a:chExt cx="473900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39370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小满节气</a:t>
              </a:r>
              <a:endParaRPr lang="zh-CN" altLang="en-US" sz="3200" b="1" dirty="0">
                <a:solidFill>
                  <a:srgbClr val="804C2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57555" y="2636520"/>
            <a:ext cx="5612765" cy="220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dirty="0">
                <a:solidFill>
                  <a:srgbClr val="804C29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：“四月中，小满者，物致于此小得盈满。”这句话指的是自然界的植物此时比较茂盛、丰满，麦类等夏收作物的籽粒开始饱满，但还不到最饱满的时候。</a:t>
            </a:r>
          </a:p>
        </p:txBody>
      </p:sp>
      <p:pic>
        <p:nvPicPr>
          <p:cNvPr id="2" name="图片 1" descr="7833083fce5d3a415b5ca97d512b5ec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470" y="2235835"/>
            <a:ext cx="5129530" cy="27076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6304" y="6610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4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4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e8d93cf5b069586786786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365"/>
            <a:ext cx="1636395" cy="3541395"/>
          </a:xfrm>
          <a:prstGeom prst="rect">
            <a:avLst/>
          </a:prstGeom>
        </p:spPr>
      </p:pic>
      <p:pic>
        <p:nvPicPr>
          <p:cNvPr id="6" name="图片 5" descr="5465465465465d8_副本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" y="866140"/>
            <a:ext cx="4747260" cy="4602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5625" y="73469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804C29"/>
                </a:solidFill>
                <a:cs typeface="+mn-ea"/>
                <a:sym typeface="+mn-lt"/>
              </a:rPr>
              <a:t>中国传统二十四节气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78112" y="3349273"/>
            <a:ext cx="4749800" cy="584775"/>
            <a:chOff x="5364627" y="1650013"/>
            <a:chExt cx="4749800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364627" y="1650013"/>
              <a:ext cx="4749800" cy="584775"/>
              <a:chOff x="6724357" y="2437271"/>
              <a:chExt cx="4749800" cy="58477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537157" y="2467751"/>
                <a:ext cx="393700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zh-CN" altLang="en-US" sz="2800" dirty="0">
                    <a:solidFill>
                      <a:srgbClr val="804C29"/>
                    </a:solidFill>
                    <a:cs typeface="+mn-ea"/>
                    <a:sym typeface="+mn-lt"/>
                  </a:rPr>
                  <a:t>气   候   特  点</a:t>
                </a:r>
                <a:endParaRPr lang="zh-CN" altLang="en-US" sz="2800" b="1" dirty="0">
                  <a:solidFill>
                    <a:srgbClr val="804C2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760984" y="2439750"/>
                <a:ext cx="559136" cy="5798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1050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24357" y="2437271"/>
                <a:ext cx="691215" cy="584775"/>
              </a:xfrm>
              <a:prstGeom prst="rect">
                <a:avLst/>
              </a:prstGeom>
              <a:solidFill>
                <a:srgbClr val="804C2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6242685" y="2232025"/>
              <a:ext cx="3672205" cy="0"/>
            </a:xfrm>
            <a:prstGeom prst="line">
              <a:avLst/>
            </a:prstGeom>
            <a:ln>
              <a:solidFill>
                <a:srgbClr val="804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7765415" y="1792605"/>
            <a:ext cx="2202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804C29"/>
                </a:solidFill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6560" y="721360"/>
            <a:ext cx="4739005" cy="614045"/>
            <a:chOff x="6735152" y="2437271"/>
            <a:chExt cx="4739005" cy="614045"/>
          </a:xfrm>
        </p:grpSpPr>
        <p:sp>
          <p:nvSpPr>
            <p:cNvPr id="9" name="文本框 8"/>
            <p:cNvSpPr txBox="1"/>
            <p:nvPr/>
          </p:nvSpPr>
          <p:spPr>
            <a:xfrm>
              <a:off x="7537157" y="2467751"/>
              <a:ext cx="39370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buNone/>
              </a:pP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小满气候</a:t>
              </a:r>
              <a:r>
                <a:rPr lang="en-US" altLang="zh-CN" sz="3200" dirty="0">
                  <a:solidFill>
                    <a:srgbClr val="804C29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200" dirty="0">
                  <a:solidFill>
                    <a:srgbClr val="804C29"/>
                  </a:solidFill>
                  <a:cs typeface="+mn-ea"/>
                  <a:sym typeface="+mn-lt"/>
                </a:rPr>
                <a:t>南方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760984" y="2439750"/>
              <a:ext cx="559136" cy="579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0505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35152" y="2437271"/>
              <a:ext cx="591185" cy="583565"/>
            </a:xfrm>
            <a:prstGeom prst="rect">
              <a:avLst/>
            </a:prstGeom>
            <a:solidFill>
              <a:srgbClr val="804C2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3585" y="3100070"/>
            <a:ext cx="58102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804C29"/>
                </a:solidFill>
                <a:effectLst/>
                <a:cs typeface="+mn-ea"/>
                <a:sym typeface="+mn-lt"/>
              </a:rPr>
              <a:t>民谚有“小满，江河易满”的说法，这句话正反映此时降雨多、雨量大的气候特征。一般来说，小满期间南方活跃的暖湿气流与从北方南下的冷空气在华南交汇，这时华南地区往往会出现持续大范围的强降水。因此，小满节气的后期往往是这些地区防汛的紧张阶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1700" y="2360930"/>
            <a:ext cx="2134235" cy="368300"/>
          </a:xfrm>
          <a:prstGeom prst="rect">
            <a:avLst/>
          </a:prstGeom>
          <a:solidFill>
            <a:srgbClr val="804C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岭 南 地 区</a:t>
            </a:r>
          </a:p>
        </p:txBody>
      </p:sp>
      <p:pic>
        <p:nvPicPr>
          <p:cNvPr id="7" name="图片 6" descr="c1694ac67cca57c1d2d21c4d8cc905f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45" y="2157730"/>
            <a:ext cx="3315335" cy="334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egplsto">
      <a:majorFont>
        <a:latin typeface="微软雅黑"/>
        <a:ea typeface="隶书"/>
        <a:cs typeface=""/>
      </a:majorFont>
      <a:minorFont>
        <a:latin typeface="微软雅黑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1497</Words>
  <Application>Microsoft Office PowerPoint</Application>
  <PresentationFormat>宽屏</PresentationFormat>
  <Paragraphs>158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Meiryo</vt:lpstr>
      <vt:lpstr>隶书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</cp:revision>
  <dcterms:created xsi:type="dcterms:W3CDTF">2020-04-26T04:00:00Z</dcterms:created>
  <dcterms:modified xsi:type="dcterms:W3CDTF">2023-05-29T02:28:28Z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